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314" r:id="rId3"/>
    <p:sldId id="356" r:id="rId4"/>
    <p:sldId id="257" r:id="rId5"/>
    <p:sldId id="258" r:id="rId6"/>
    <p:sldId id="262" r:id="rId7"/>
    <p:sldId id="342" r:id="rId8"/>
    <p:sldId id="263" r:id="rId9"/>
    <p:sldId id="316" r:id="rId10"/>
    <p:sldId id="320" r:id="rId11"/>
    <p:sldId id="317" r:id="rId12"/>
    <p:sldId id="318" r:id="rId13"/>
    <p:sldId id="321" r:id="rId14"/>
    <p:sldId id="360" r:id="rId15"/>
    <p:sldId id="270" r:id="rId16"/>
    <p:sldId id="345" r:id="rId17"/>
    <p:sldId id="344" r:id="rId18"/>
    <p:sldId id="348" r:id="rId19"/>
    <p:sldId id="346" r:id="rId20"/>
    <p:sldId id="347" r:id="rId21"/>
    <p:sldId id="349" r:id="rId22"/>
    <p:sldId id="361" r:id="rId23"/>
    <p:sldId id="351" r:id="rId24"/>
    <p:sldId id="350" r:id="rId25"/>
    <p:sldId id="352" r:id="rId26"/>
    <p:sldId id="354" r:id="rId27"/>
    <p:sldId id="353" r:id="rId28"/>
    <p:sldId id="380" r:id="rId29"/>
    <p:sldId id="362" r:id="rId30"/>
    <p:sldId id="269" r:id="rId31"/>
    <p:sldId id="334" r:id="rId32"/>
    <p:sldId id="363" r:id="rId33"/>
    <p:sldId id="365" r:id="rId34"/>
    <p:sldId id="364" r:id="rId35"/>
    <p:sldId id="357" r:id="rId36"/>
    <p:sldId id="358" r:id="rId37"/>
    <p:sldId id="359" r:id="rId38"/>
    <p:sldId id="370" r:id="rId39"/>
    <p:sldId id="366" r:id="rId40"/>
    <p:sldId id="367" r:id="rId41"/>
    <p:sldId id="368" r:id="rId42"/>
    <p:sldId id="369" r:id="rId43"/>
    <p:sldId id="374" r:id="rId44"/>
    <p:sldId id="375" r:id="rId45"/>
    <p:sldId id="376" r:id="rId46"/>
    <p:sldId id="377" r:id="rId47"/>
    <p:sldId id="378" r:id="rId48"/>
    <p:sldId id="371" r:id="rId49"/>
    <p:sldId id="372" r:id="rId50"/>
    <p:sldId id="373" r:id="rId51"/>
    <p:sldId id="260" r:id="rId52"/>
    <p:sldId id="379" r:id="rId53"/>
  </p:sldIdLst>
  <p:sldSz cx="9144000" cy="6858000" type="screen4x3"/>
  <p:notesSz cx="6858000" cy="9144000"/>
  <p:defaultTextStyle>
    <a:defPPr>
      <a:defRPr lang="en-CA"/>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FFFFFF"/>
    <a:srgbClr val="FFFFD1"/>
    <a:srgbClr val="002A20"/>
    <a:srgbClr val="FFFFB3"/>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2787"/>
    <p:restoredTop sz="90932" autoAdjust="0"/>
  </p:normalViewPr>
  <p:slideViewPr>
    <p:cSldViewPr snapToGrid="0">
      <p:cViewPr varScale="1">
        <p:scale>
          <a:sx n="103" d="100"/>
          <a:sy n="103" d="100"/>
        </p:scale>
        <p:origin x="-47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goudie\AppData\Local\Microsoft\Windows\Temporary%20Internet%20Files\Content.Outlook\I51GZT83\Interim%20HT-PACL%20Functions.xls"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1.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Office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CA"/>
  <c:chart>
    <c:title>
      <c:tx>
        <c:rich>
          <a:bodyPr/>
          <a:lstStyle/>
          <a:p>
            <a:pPr>
              <a:defRPr sz="1200" b="1" i="0" u="none" strike="noStrike" baseline="0">
                <a:solidFill>
                  <a:srgbClr val="000000"/>
                </a:solidFill>
                <a:latin typeface="Arial"/>
                <a:ea typeface="Arial"/>
                <a:cs typeface="Arial"/>
              </a:defRPr>
            </a:pPr>
            <a:r>
              <a:rPr lang="en-CA"/>
              <a:t>Relative Ht-PACL</a:t>
            </a:r>
          </a:p>
        </c:rich>
      </c:tx>
      <c:layout>
        <c:manualLayout>
          <c:xMode val="edge"/>
          <c:yMode val="edge"/>
          <c:x val="0.38719467031145838"/>
          <c:y val="1.3989969301307619E-2"/>
        </c:manualLayout>
      </c:layout>
      <c:spPr>
        <a:noFill/>
        <a:ln w="25400">
          <a:noFill/>
        </a:ln>
      </c:spPr>
    </c:title>
    <c:plotArea>
      <c:layout>
        <c:manualLayout>
          <c:layoutTarget val="inner"/>
          <c:xMode val="edge"/>
          <c:yMode val="edge"/>
          <c:x val="0.1340933923156564"/>
          <c:y val="0.12311172985150701"/>
          <c:w val="0.82299819533734098"/>
          <c:h val="0.75545834227061071"/>
        </c:manualLayout>
      </c:layout>
      <c:scatterChart>
        <c:scatterStyle val="lineMarker"/>
        <c:ser>
          <c:idx val="0"/>
          <c:order val="0"/>
          <c:tx>
            <c:strRef>
              <c:f>Graphs!$B$1</c:f>
              <c:strCache>
                <c:ptCount val="1"/>
                <c:pt idx="0">
                  <c:v>PL</c:v>
                </c:pt>
              </c:strCache>
            </c:strRef>
          </c:tx>
          <c:spPr>
            <a:ln w="25400">
              <a:solidFill>
                <a:srgbClr val="008000"/>
              </a:solidFill>
              <a:prstDash val="solid"/>
            </a:ln>
          </c:spPr>
          <c:marker>
            <c:symbol val="none"/>
          </c:marker>
          <c:xVal>
            <c:numRef>
              <c:f>Graphs!$A$2:$A$102</c:f>
              <c:numCache>
                <c:formatCode>0.00</c:formatCode>
                <c:ptCount val="101"/>
                <c:pt idx="0">
                  <c:v>0</c:v>
                </c:pt>
                <c:pt idx="1">
                  <c:v>1.0000000000000009E-2</c:v>
                </c:pt>
                <c:pt idx="2">
                  <c:v>2.0000000000000018E-2</c:v>
                </c:pt>
                <c:pt idx="3">
                  <c:v>3.0000000000000016E-2</c:v>
                </c:pt>
                <c:pt idx="4">
                  <c:v>4.0000000000000036E-2</c:v>
                </c:pt>
                <c:pt idx="5">
                  <c:v>5.0000000000000031E-2</c:v>
                </c:pt>
                <c:pt idx="6">
                  <c:v>6.0000000000000039E-2</c:v>
                </c:pt>
                <c:pt idx="7">
                  <c:v>7.0000000000000034E-2</c:v>
                </c:pt>
                <c:pt idx="8">
                  <c:v>8.0000000000000071E-2</c:v>
                </c:pt>
                <c:pt idx="9">
                  <c:v>9.0000000000000066E-2</c:v>
                </c:pt>
                <c:pt idx="10">
                  <c:v>0.1</c:v>
                </c:pt>
                <c:pt idx="11">
                  <c:v>0.11000000000000004</c:v>
                </c:pt>
                <c:pt idx="12">
                  <c:v>0.12000000000000002</c:v>
                </c:pt>
                <c:pt idx="13">
                  <c:v>0.13</c:v>
                </c:pt>
                <c:pt idx="14">
                  <c:v>0.14000000000000001</c:v>
                </c:pt>
                <c:pt idx="15">
                  <c:v>0.15000000000000011</c:v>
                </c:pt>
                <c:pt idx="16">
                  <c:v>0.16000000000000009</c:v>
                </c:pt>
                <c:pt idx="17">
                  <c:v>0.17</c:v>
                </c:pt>
                <c:pt idx="18">
                  <c:v>0.1800000000000001</c:v>
                </c:pt>
                <c:pt idx="19">
                  <c:v>0.19000000000000009</c:v>
                </c:pt>
                <c:pt idx="20">
                  <c:v>0.2</c:v>
                </c:pt>
                <c:pt idx="21">
                  <c:v>0.2100000000000001</c:v>
                </c:pt>
                <c:pt idx="22">
                  <c:v>0.22000000000000008</c:v>
                </c:pt>
                <c:pt idx="23">
                  <c:v>0.23</c:v>
                </c:pt>
                <c:pt idx="24">
                  <c:v>0.2400000000000001</c:v>
                </c:pt>
                <c:pt idx="25">
                  <c:v>0.25</c:v>
                </c:pt>
                <c:pt idx="26">
                  <c:v>0.26</c:v>
                </c:pt>
                <c:pt idx="27">
                  <c:v>0.27</c:v>
                </c:pt>
                <c:pt idx="28">
                  <c:v>0.28000000000000008</c:v>
                </c:pt>
                <c:pt idx="29">
                  <c:v>0.2900000000000002</c:v>
                </c:pt>
                <c:pt idx="30">
                  <c:v>0.30000000000000021</c:v>
                </c:pt>
                <c:pt idx="31">
                  <c:v>0.31000000000000022</c:v>
                </c:pt>
                <c:pt idx="32">
                  <c:v>0.32000000000000023</c:v>
                </c:pt>
                <c:pt idx="33">
                  <c:v>0.33000000000000035</c:v>
                </c:pt>
                <c:pt idx="34">
                  <c:v>0.34000000000000025</c:v>
                </c:pt>
                <c:pt idx="35">
                  <c:v>0.3500000000000002</c:v>
                </c:pt>
                <c:pt idx="36">
                  <c:v>0.36000000000000021</c:v>
                </c:pt>
                <c:pt idx="37">
                  <c:v>0.37000000000000022</c:v>
                </c:pt>
                <c:pt idx="38">
                  <c:v>0.38000000000000023</c:v>
                </c:pt>
                <c:pt idx="39">
                  <c:v>0.39000000000000024</c:v>
                </c:pt>
                <c:pt idx="40">
                  <c:v>0.4</c:v>
                </c:pt>
                <c:pt idx="41">
                  <c:v>0.4100000000000002</c:v>
                </c:pt>
                <c:pt idx="42">
                  <c:v>0.42000000000000021</c:v>
                </c:pt>
                <c:pt idx="43">
                  <c:v>0.43000000000000022</c:v>
                </c:pt>
                <c:pt idx="44">
                  <c:v>0.44000000000000017</c:v>
                </c:pt>
                <c:pt idx="45">
                  <c:v>0.45</c:v>
                </c:pt>
                <c:pt idx="46">
                  <c:v>0.46</c:v>
                </c:pt>
                <c:pt idx="47">
                  <c:v>0.47000000000000008</c:v>
                </c:pt>
                <c:pt idx="48">
                  <c:v>0.4800000000000002</c:v>
                </c:pt>
                <c:pt idx="49">
                  <c:v>0.49000000000000021</c:v>
                </c:pt>
                <c:pt idx="50">
                  <c:v>0.5</c:v>
                </c:pt>
                <c:pt idx="51">
                  <c:v>0.51</c:v>
                </c:pt>
                <c:pt idx="52">
                  <c:v>0.52</c:v>
                </c:pt>
                <c:pt idx="53">
                  <c:v>0.53</c:v>
                </c:pt>
                <c:pt idx="54">
                  <c:v>0.54</c:v>
                </c:pt>
                <c:pt idx="55">
                  <c:v>0.55000000000000004</c:v>
                </c:pt>
                <c:pt idx="56">
                  <c:v>0.56000000000000005</c:v>
                </c:pt>
                <c:pt idx="57">
                  <c:v>0.56999999999999995</c:v>
                </c:pt>
                <c:pt idx="58">
                  <c:v>0.5800000000000004</c:v>
                </c:pt>
                <c:pt idx="59">
                  <c:v>0.5900000000000003</c:v>
                </c:pt>
                <c:pt idx="60">
                  <c:v>0.60000000000000042</c:v>
                </c:pt>
                <c:pt idx="61">
                  <c:v>0.61000000000000043</c:v>
                </c:pt>
                <c:pt idx="62">
                  <c:v>0.62000000000000044</c:v>
                </c:pt>
                <c:pt idx="63">
                  <c:v>0.63000000000000045</c:v>
                </c:pt>
                <c:pt idx="64">
                  <c:v>0.64000000000000046</c:v>
                </c:pt>
                <c:pt idx="65">
                  <c:v>0.65000000000000058</c:v>
                </c:pt>
                <c:pt idx="66">
                  <c:v>0.66000000000000059</c:v>
                </c:pt>
                <c:pt idx="67">
                  <c:v>0.67000000000000071</c:v>
                </c:pt>
                <c:pt idx="68">
                  <c:v>0.6800000000000006</c:v>
                </c:pt>
                <c:pt idx="69">
                  <c:v>0.69000000000000072</c:v>
                </c:pt>
                <c:pt idx="70">
                  <c:v>0.7000000000000004</c:v>
                </c:pt>
                <c:pt idx="71">
                  <c:v>0.71000000000000041</c:v>
                </c:pt>
                <c:pt idx="72">
                  <c:v>0.72000000000000042</c:v>
                </c:pt>
                <c:pt idx="73">
                  <c:v>0.73000000000000043</c:v>
                </c:pt>
                <c:pt idx="74">
                  <c:v>0.74000000000000044</c:v>
                </c:pt>
                <c:pt idx="75">
                  <c:v>0.75000000000000044</c:v>
                </c:pt>
                <c:pt idx="76">
                  <c:v>0.76000000000000045</c:v>
                </c:pt>
                <c:pt idx="77">
                  <c:v>0.77000000000000013</c:v>
                </c:pt>
                <c:pt idx="78">
                  <c:v>0.78</c:v>
                </c:pt>
                <c:pt idx="79">
                  <c:v>0.79</c:v>
                </c:pt>
                <c:pt idx="80">
                  <c:v>0.8</c:v>
                </c:pt>
                <c:pt idx="81">
                  <c:v>0.81</c:v>
                </c:pt>
                <c:pt idx="82">
                  <c:v>0.8200000000000004</c:v>
                </c:pt>
                <c:pt idx="83">
                  <c:v>0.8300000000000004</c:v>
                </c:pt>
                <c:pt idx="84">
                  <c:v>0.84000000000000041</c:v>
                </c:pt>
                <c:pt idx="85">
                  <c:v>0.85000000000000042</c:v>
                </c:pt>
                <c:pt idx="86">
                  <c:v>0.86000000000000043</c:v>
                </c:pt>
                <c:pt idx="87">
                  <c:v>0.87000000000000044</c:v>
                </c:pt>
                <c:pt idx="88">
                  <c:v>0.88000000000000034</c:v>
                </c:pt>
                <c:pt idx="89">
                  <c:v>0.89000000000000035</c:v>
                </c:pt>
                <c:pt idx="90">
                  <c:v>0.9</c:v>
                </c:pt>
                <c:pt idx="91">
                  <c:v>0.91</c:v>
                </c:pt>
                <c:pt idx="92">
                  <c:v>0.92</c:v>
                </c:pt>
                <c:pt idx="93">
                  <c:v>0.93</c:v>
                </c:pt>
                <c:pt idx="94">
                  <c:v>0.94000000000000039</c:v>
                </c:pt>
                <c:pt idx="95">
                  <c:v>0.9500000000000004</c:v>
                </c:pt>
                <c:pt idx="96">
                  <c:v>0.96000000000000041</c:v>
                </c:pt>
                <c:pt idx="97">
                  <c:v>0.97000000000000008</c:v>
                </c:pt>
                <c:pt idx="98">
                  <c:v>0.98</c:v>
                </c:pt>
                <c:pt idx="99">
                  <c:v>0.99</c:v>
                </c:pt>
                <c:pt idx="100">
                  <c:v>1</c:v>
                </c:pt>
              </c:numCache>
            </c:numRef>
          </c:xVal>
          <c:yVal>
            <c:numRef>
              <c:f>Graphs!$B$2:$B$102</c:f>
              <c:numCache>
                <c:formatCode>0.0000</c:formatCode>
                <c:ptCount val="101"/>
                <c:pt idx="0">
                  <c:v>0</c:v>
                </c:pt>
                <c:pt idx="1">
                  <c:v>0.18204115712311439</c:v>
                </c:pt>
                <c:pt idx="2">
                  <c:v>0.24217533048393972</c:v>
                </c:pt>
                <c:pt idx="3">
                  <c:v>0.28609638967759138</c:v>
                </c:pt>
                <c:pt idx="4">
                  <c:v>0.32194071235878741</c:v>
                </c:pt>
                <c:pt idx="5">
                  <c:v>0.3527490950924918</c:v>
                </c:pt>
                <c:pt idx="6">
                  <c:v>0.3800442389106865</c:v>
                </c:pt>
                <c:pt idx="7">
                  <c:v>0.40471436189038007</c:v>
                </c:pt>
                <c:pt idx="8">
                  <c:v>0.42732967036135422</c:v>
                </c:pt>
                <c:pt idx="9">
                  <c:v>0.44828129393144689</c:v>
                </c:pt>
                <c:pt idx="10">
                  <c:v>0.4678509225234383</c:v>
                </c:pt>
                <c:pt idx="11">
                  <c:v>0.48624916023560488</c:v>
                </c:pt>
                <c:pt idx="12">
                  <c:v>0.50363820173093377</c:v>
                </c:pt>
                <c:pt idx="13">
                  <c:v>0.52014600402568634</c:v>
                </c:pt>
                <c:pt idx="14">
                  <c:v>0.535875547696395</c:v>
                </c:pt>
                <c:pt idx="15">
                  <c:v>0.55091111572022877</c:v>
                </c:pt>
                <c:pt idx="16">
                  <c:v>0.56532268364238514</c:v>
                </c:pt>
                <c:pt idx="17">
                  <c:v>0.57916907078938562</c:v>
                </c:pt>
                <c:pt idx="18">
                  <c:v>0.59250025389537764</c:v>
                </c:pt>
                <c:pt idx="19">
                  <c:v>0.6053590995436775</c:v>
                </c:pt>
                <c:pt idx="20">
                  <c:v>0.61778268405380765</c:v>
                </c:pt>
                <c:pt idx="21">
                  <c:v>0.62980331458132444</c:v>
                </c:pt>
                <c:pt idx="22">
                  <c:v>0.64144932993230952</c:v>
                </c:pt>
                <c:pt idx="23">
                  <c:v>0.65274573635756172</c:v>
                </c:pt>
                <c:pt idx="24">
                  <c:v>0.66371471793822201</c:v>
                </c:pt>
                <c:pt idx="25">
                  <c:v>0.67437605041853943</c:v>
                </c:pt>
                <c:pt idx="26">
                  <c:v>0.68474743981674402</c:v>
                </c:pt>
                <c:pt idx="27">
                  <c:v>0.69484480179460428</c:v>
                </c:pt>
                <c:pt idx="28">
                  <c:v>0.70468249390479265</c:v>
                </c:pt>
                <c:pt idx="29">
                  <c:v>0.71427351001032668</c:v>
                </c:pt>
                <c:pt idx="30">
                  <c:v>0.72362964407766095</c:v>
                </c:pt>
                <c:pt idx="31">
                  <c:v>0.73276162897679864</c:v>
                </c:pt>
                <c:pt idx="32">
                  <c:v>0.74167925473389174</c:v>
                </c:pt>
                <c:pt idx="33">
                  <c:v>0.75039146977301374</c:v>
                </c:pt>
                <c:pt idx="34">
                  <c:v>0.75890646798205941</c:v>
                </c:pt>
                <c:pt idx="35">
                  <c:v>0.76723176389102599</c:v>
                </c:pt>
                <c:pt idx="36">
                  <c:v>0.77537425782170333</c:v>
                </c:pt>
                <c:pt idx="37">
                  <c:v>0.78334029252794135</c:v>
                </c:pt>
                <c:pt idx="38">
                  <c:v>0.79113570257476185</c:v>
                </c:pt>
                <c:pt idx="39">
                  <c:v>0.79876585748700524</c:v>
                </c:pt>
                <c:pt idx="40">
                  <c:v>0.80623569952228513</c:v>
                </c:pt>
                <c:pt idx="41">
                  <c:v>0.81354977677984763</c:v>
                </c:pt>
                <c:pt idx="42">
                  <c:v>0.82071227223955534</c:v>
                </c:pt>
                <c:pt idx="43">
                  <c:v>0.82772702922845365</c:v>
                </c:pt>
                <c:pt idx="44">
                  <c:v>0.83459757373191068</c:v>
                </c:pt>
                <c:pt idx="45">
                  <c:v>0.84132713389901892</c:v>
                </c:pt>
                <c:pt idx="46">
                  <c:v>0.84791865703515001</c:v>
                </c:pt>
                <c:pt idx="47">
                  <c:v>0.85437482432619583</c:v>
                </c:pt>
                <c:pt idx="48">
                  <c:v>0.86069806349744427</c:v>
                </c:pt>
                <c:pt idx="49">
                  <c:v>0.86689055957383621</c:v>
                </c:pt>
                <c:pt idx="50">
                  <c:v>0.8729542638764286</c:v>
                </c:pt>
                <c:pt idx="51">
                  <c:v>0.87889090136126513</c:v>
                </c:pt>
                <c:pt idx="52">
                  <c:v>0.88470197638067127</c:v>
                </c:pt>
                <c:pt idx="53">
                  <c:v>0.89038877692260288</c:v>
                </c:pt>
                <c:pt idx="54">
                  <c:v>0.8959523773603576</c:v>
                </c:pt>
                <c:pt idx="55">
                  <c:v>0.90139363972200959</c:v>
                </c:pt>
                <c:pt idx="56">
                  <c:v>0.90671321346594791</c:v>
                </c:pt>
                <c:pt idx="57">
                  <c:v>0.91191153372494727</c:v>
                </c:pt>
                <c:pt idx="58">
                  <c:v>0.91698881795585441</c:v>
                </c:pt>
                <c:pt idx="59">
                  <c:v>0.92194506090429362</c:v>
                </c:pt>
                <c:pt idx="60">
                  <c:v>0.9267800277630116</c:v>
                </c:pt>
                <c:pt idx="61">
                  <c:v>0.93149324536747669</c:v>
                </c:pt>
                <c:pt idx="62">
                  <c:v>0.93608399123193509</c:v>
                </c:pt>
                <c:pt idx="63">
                  <c:v>0.94055128018174206</c:v>
                </c:pt>
                <c:pt idx="64">
                  <c:v>0.94489384828147371</c:v>
                </c:pt>
                <c:pt idx="65">
                  <c:v>0.94911013369078612</c:v>
                </c:pt>
                <c:pt idx="66">
                  <c:v>0.95319825399797642</c:v>
                </c:pt>
                <c:pt idx="67">
                  <c:v>0.95715597948088582</c:v>
                </c:pt>
                <c:pt idx="68">
                  <c:v>0.96098070162094051</c:v>
                </c:pt>
                <c:pt idx="69">
                  <c:v>0.96466939604199164</c:v>
                </c:pt>
                <c:pt idx="70">
                  <c:v>0.96821857885224361</c:v>
                </c:pt>
                <c:pt idx="71">
                  <c:v>0.97162425512308426</c:v>
                </c:pt>
                <c:pt idx="72">
                  <c:v>0.97488185792679172</c:v>
                </c:pt>
                <c:pt idx="73">
                  <c:v>0.97798617595433612</c:v>
                </c:pt>
                <c:pt idx="74">
                  <c:v>0.98093126721441715</c:v>
                </c:pt>
                <c:pt idx="75">
                  <c:v>0.98371035563415943</c:v>
                </c:pt>
                <c:pt idx="76">
                  <c:v>0.98631570648173317</c:v>
                </c:pt>
                <c:pt idx="77">
                  <c:v>0.98873847532840664</c:v>
                </c:pt>
                <c:pt idx="78">
                  <c:v>0.99096852364230137</c:v>
                </c:pt>
                <c:pt idx="79">
                  <c:v>0.99299419188310423</c:v>
                </c:pt>
                <c:pt idx="80">
                  <c:v>0.99480201788619593</c:v>
                </c:pt>
                <c:pt idx="81">
                  <c:v>0.99637638399386896</c:v>
                </c:pt>
                <c:pt idx="82">
                  <c:v>0.99769907020781534</c:v>
                </c:pt>
                <c:pt idx="83">
                  <c:v>0.99874868165655761</c:v>
                </c:pt>
                <c:pt idx="84">
                  <c:v>0.99949990538164779</c:v>
                </c:pt>
                <c:pt idx="85">
                  <c:v>0.99992253136610354</c:v>
                </c:pt>
                <c:pt idx="86">
                  <c:v>1</c:v>
                </c:pt>
                <c:pt idx="87">
                  <c:v>1</c:v>
                </c:pt>
                <c:pt idx="88">
                  <c:v>1</c:v>
                </c:pt>
                <c:pt idx="89">
                  <c:v>1</c:v>
                </c:pt>
                <c:pt idx="90">
                  <c:v>1</c:v>
                </c:pt>
                <c:pt idx="91">
                  <c:v>1</c:v>
                </c:pt>
                <c:pt idx="92">
                  <c:v>1</c:v>
                </c:pt>
                <c:pt idx="93">
                  <c:v>1</c:v>
                </c:pt>
                <c:pt idx="94">
                  <c:v>1</c:v>
                </c:pt>
                <c:pt idx="95">
                  <c:v>1</c:v>
                </c:pt>
                <c:pt idx="96">
                  <c:v>1</c:v>
                </c:pt>
                <c:pt idx="97">
                  <c:v>1</c:v>
                </c:pt>
                <c:pt idx="98">
                  <c:v>1</c:v>
                </c:pt>
                <c:pt idx="99">
                  <c:v>1</c:v>
                </c:pt>
                <c:pt idx="100">
                  <c:v>1</c:v>
                </c:pt>
              </c:numCache>
            </c:numRef>
          </c:yVal>
        </c:ser>
        <c:ser>
          <c:idx val="1"/>
          <c:order val="1"/>
          <c:tx>
            <c:strRef>
              <c:f>Graphs!$C$1</c:f>
              <c:strCache>
                <c:ptCount val="1"/>
                <c:pt idx="0">
                  <c:v>HW</c:v>
                </c:pt>
              </c:strCache>
            </c:strRef>
          </c:tx>
          <c:spPr>
            <a:ln w="38100">
              <a:solidFill>
                <a:srgbClr val="FF0000"/>
              </a:solidFill>
              <a:prstDash val="solid"/>
            </a:ln>
          </c:spPr>
          <c:marker>
            <c:symbol val="none"/>
          </c:marker>
          <c:xVal>
            <c:numRef>
              <c:f>Graphs!$A$2:$A$102</c:f>
              <c:numCache>
                <c:formatCode>0.00</c:formatCode>
                <c:ptCount val="101"/>
                <c:pt idx="0">
                  <c:v>0</c:v>
                </c:pt>
                <c:pt idx="1">
                  <c:v>1.0000000000000009E-2</c:v>
                </c:pt>
                <c:pt idx="2">
                  <c:v>2.0000000000000018E-2</c:v>
                </c:pt>
                <c:pt idx="3">
                  <c:v>3.0000000000000016E-2</c:v>
                </c:pt>
                <c:pt idx="4">
                  <c:v>4.0000000000000036E-2</c:v>
                </c:pt>
                <c:pt idx="5">
                  <c:v>5.0000000000000031E-2</c:v>
                </c:pt>
                <c:pt idx="6">
                  <c:v>6.0000000000000039E-2</c:v>
                </c:pt>
                <c:pt idx="7">
                  <c:v>7.0000000000000034E-2</c:v>
                </c:pt>
                <c:pt idx="8">
                  <c:v>8.0000000000000071E-2</c:v>
                </c:pt>
                <c:pt idx="9">
                  <c:v>9.0000000000000066E-2</c:v>
                </c:pt>
                <c:pt idx="10">
                  <c:v>0.1</c:v>
                </c:pt>
                <c:pt idx="11">
                  <c:v>0.11000000000000004</c:v>
                </c:pt>
                <c:pt idx="12">
                  <c:v>0.12000000000000002</c:v>
                </c:pt>
                <c:pt idx="13">
                  <c:v>0.13</c:v>
                </c:pt>
                <c:pt idx="14">
                  <c:v>0.14000000000000001</c:v>
                </c:pt>
                <c:pt idx="15">
                  <c:v>0.15000000000000011</c:v>
                </c:pt>
                <c:pt idx="16">
                  <c:v>0.16000000000000009</c:v>
                </c:pt>
                <c:pt idx="17">
                  <c:v>0.17</c:v>
                </c:pt>
                <c:pt idx="18">
                  <c:v>0.1800000000000001</c:v>
                </c:pt>
                <c:pt idx="19">
                  <c:v>0.19000000000000009</c:v>
                </c:pt>
                <c:pt idx="20">
                  <c:v>0.2</c:v>
                </c:pt>
                <c:pt idx="21">
                  <c:v>0.2100000000000001</c:v>
                </c:pt>
                <c:pt idx="22">
                  <c:v>0.22000000000000008</c:v>
                </c:pt>
                <c:pt idx="23">
                  <c:v>0.23</c:v>
                </c:pt>
                <c:pt idx="24">
                  <c:v>0.2400000000000001</c:v>
                </c:pt>
                <c:pt idx="25">
                  <c:v>0.25</c:v>
                </c:pt>
                <c:pt idx="26">
                  <c:v>0.26</c:v>
                </c:pt>
                <c:pt idx="27">
                  <c:v>0.27</c:v>
                </c:pt>
                <c:pt idx="28">
                  <c:v>0.28000000000000008</c:v>
                </c:pt>
                <c:pt idx="29">
                  <c:v>0.2900000000000002</c:v>
                </c:pt>
                <c:pt idx="30">
                  <c:v>0.30000000000000021</c:v>
                </c:pt>
                <c:pt idx="31">
                  <c:v>0.31000000000000022</c:v>
                </c:pt>
                <c:pt idx="32">
                  <c:v>0.32000000000000023</c:v>
                </c:pt>
                <c:pt idx="33">
                  <c:v>0.33000000000000035</c:v>
                </c:pt>
                <c:pt idx="34">
                  <c:v>0.34000000000000025</c:v>
                </c:pt>
                <c:pt idx="35">
                  <c:v>0.3500000000000002</c:v>
                </c:pt>
                <c:pt idx="36">
                  <c:v>0.36000000000000021</c:v>
                </c:pt>
                <c:pt idx="37">
                  <c:v>0.37000000000000022</c:v>
                </c:pt>
                <c:pt idx="38">
                  <c:v>0.38000000000000023</c:v>
                </c:pt>
                <c:pt idx="39">
                  <c:v>0.39000000000000024</c:v>
                </c:pt>
                <c:pt idx="40">
                  <c:v>0.4</c:v>
                </c:pt>
                <c:pt idx="41">
                  <c:v>0.4100000000000002</c:v>
                </c:pt>
                <c:pt idx="42">
                  <c:v>0.42000000000000021</c:v>
                </c:pt>
                <c:pt idx="43">
                  <c:v>0.43000000000000022</c:v>
                </c:pt>
                <c:pt idx="44">
                  <c:v>0.44000000000000017</c:v>
                </c:pt>
                <c:pt idx="45">
                  <c:v>0.45</c:v>
                </c:pt>
                <c:pt idx="46">
                  <c:v>0.46</c:v>
                </c:pt>
                <c:pt idx="47">
                  <c:v>0.47000000000000008</c:v>
                </c:pt>
                <c:pt idx="48">
                  <c:v>0.4800000000000002</c:v>
                </c:pt>
                <c:pt idx="49">
                  <c:v>0.49000000000000021</c:v>
                </c:pt>
                <c:pt idx="50">
                  <c:v>0.5</c:v>
                </c:pt>
                <c:pt idx="51">
                  <c:v>0.51</c:v>
                </c:pt>
                <c:pt idx="52">
                  <c:v>0.52</c:v>
                </c:pt>
                <c:pt idx="53">
                  <c:v>0.53</c:v>
                </c:pt>
                <c:pt idx="54">
                  <c:v>0.54</c:v>
                </c:pt>
                <c:pt idx="55">
                  <c:v>0.55000000000000004</c:v>
                </c:pt>
                <c:pt idx="56">
                  <c:v>0.56000000000000005</c:v>
                </c:pt>
                <c:pt idx="57">
                  <c:v>0.56999999999999995</c:v>
                </c:pt>
                <c:pt idx="58">
                  <c:v>0.5800000000000004</c:v>
                </c:pt>
                <c:pt idx="59">
                  <c:v>0.5900000000000003</c:v>
                </c:pt>
                <c:pt idx="60">
                  <c:v>0.60000000000000042</c:v>
                </c:pt>
                <c:pt idx="61">
                  <c:v>0.61000000000000043</c:v>
                </c:pt>
                <c:pt idx="62">
                  <c:v>0.62000000000000044</c:v>
                </c:pt>
                <c:pt idx="63">
                  <c:v>0.63000000000000045</c:v>
                </c:pt>
                <c:pt idx="64">
                  <c:v>0.64000000000000046</c:v>
                </c:pt>
                <c:pt idx="65">
                  <c:v>0.65000000000000058</c:v>
                </c:pt>
                <c:pt idx="66">
                  <c:v>0.66000000000000059</c:v>
                </c:pt>
                <c:pt idx="67">
                  <c:v>0.67000000000000071</c:v>
                </c:pt>
                <c:pt idx="68">
                  <c:v>0.6800000000000006</c:v>
                </c:pt>
                <c:pt idx="69">
                  <c:v>0.69000000000000072</c:v>
                </c:pt>
                <c:pt idx="70">
                  <c:v>0.7000000000000004</c:v>
                </c:pt>
                <c:pt idx="71">
                  <c:v>0.71000000000000041</c:v>
                </c:pt>
                <c:pt idx="72">
                  <c:v>0.72000000000000042</c:v>
                </c:pt>
                <c:pt idx="73">
                  <c:v>0.73000000000000043</c:v>
                </c:pt>
                <c:pt idx="74">
                  <c:v>0.74000000000000044</c:v>
                </c:pt>
                <c:pt idx="75">
                  <c:v>0.75000000000000044</c:v>
                </c:pt>
                <c:pt idx="76">
                  <c:v>0.76000000000000045</c:v>
                </c:pt>
                <c:pt idx="77">
                  <c:v>0.77000000000000013</c:v>
                </c:pt>
                <c:pt idx="78">
                  <c:v>0.78</c:v>
                </c:pt>
                <c:pt idx="79">
                  <c:v>0.79</c:v>
                </c:pt>
                <c:pt idx="80">
                  <c:v>0.8</c:v>
                </c:pt>
                <c:pt idx="81">
                  <c:v>0.81</c:v>
                </c:pt>
                <c:pt idx="82">
                  <c:v>0.8200000000000004</c:v>
                </c:pt>
                <c:pt idx="83">
                  <c:v>0.8300000000000004</c:v>
                </c:pt>
                <c:pt idx="84">
                  <c:v>0.84000000000000041</c:v>
                </c:pt>
                <c:pt idx="85">
                  <c:v>0.85000000000000042</c:v>
                </c:pt>
                <c:pt idx="86">
                  <c:v>0.86000000000000043</c:v>
                </c:pt>
                <c:pt idx="87">
                  <c:v>0.87000000000000044</c:v>
                </c:pt>
                <c:pt idx="88">
                  <c:v>0.88000000000000034</c:v>
                </c:pt>
                <c:pt idx="89">
                  <c:v>0.89000000000000035</c:v>
                </c:pt>
                <c:pt idx="90">
                  <c:v>0.9</c:v>
                </c:pt>
                <c:pt idx="91">
                  <c:v>0.91</c:v>
                </c:pt>
                <c:pt idx="92">
                  <c:v>0.92</c:v>
                </c:pt>
                <c:pt idx="93">
                  <c:v>0.93</c:v>
                </c:pt>
                <c:pt idx="94">
                  <c:v>0.94000000000000039</c:v>
                </c:pt>
                <c:pt idx="95">
                  <c:v>0.9500000000000004</c:v>
                </c:pt>
                <c:pt idx="96">
                  <c:v>0.96000000000000041</c:v>
                </c:pt>
                <c:pt idx="97">
                  <c:v>0.97000000000000008</c:v>
                </c:pt>
                <c:pt idx="98">
                  <c:v>0.98</c:v>
                </c:pt>
                <c:pt idx="99">
                  <c:v>0.99</c:v>
                </c:pt>
                <c:pt idx="100">
                  <c:v>1</c:v>
                </c:pt>
              </c:numCache>
            </c:numRef>
          </c:xVal>
          <c:yVal>
            <c:numRef>
              <c:f>Graphs!$C$2:$C$102</c:f>
              <c:numCache>
                <c:formatCode>0.0000</c:formatCode>
                <c:ptCount val="101"/>
                <c:pt idx="0">
                  <c:v>0</c:v>
                </c:pt>
                <c:pt idx="1">
                  <c:v>0.29827838593962552</c:v>
                </c:pt>
                <c:pt idx="2">
                  <c:v>0.37662679675986233</c:v>
                </c:pt>
                <c:pt idx="3">
                  <c:v>0.43130790131606189</c:v>
                </c:pt>
                <c:pt idx="4">
                  <c:v>0.4745622969456289</c:v>
                </c:pt>
                <c:pt idx="5">
                  <c:v>0.51083035027493517</c:v>
                </c:pt>
                <c:pt idx="6">
                  <c:v>0.54229225676898363</c:v>
                </c:pt>
                <c:pt idx="7">
                  <c:v>0.57020093848470255</c:v>
                </c:pt>
                <c:pt idx="8">
                  <c:v>0.59535109190323898</c:v>
                </c:pt>
                <c:pt idx="9">
                  <c:v>0.61828233333510663</c:v>
                </c:pt>
                <c:pt idx="10">
                  <c:v>0.63937989584041399</c:v>
                </c:pt>
                <c:pt idx="11">
                  <c:v>0.6589295699510398</c:v>
                </c:pt>
                <c:pt idx="12">
                  <c:v>0.67714992192073853</c:v>
                </c:pt>
                <c:pt idx="13">
                  <c:v>0.69421228334738161</c:v>
                </c:pt>
                <c:pt idx="14">
                  <c:v>0.71025372965095679</c:v>
                </c:pt>
                <c:pt idx="15">
                  <c:v>0.72538582740190904</c:v>
                </c:pt>
                <c:pt idx="16">
                  <c:v>0.73970071756182199</c:v>
                </c:pt>
                <c:pt idx="17">
                  <c:v>0.75327546031199122</c:v>
                </c:pt>
                <c:pt idx="18">
                  <c:v>0.76617521034771496</c:v>
                </c:pt>
                <c:pt idx="19">
                  <c:v>0.77845558430941253</c:v>
                </c:pt>
                <c:pt idx="20">
                  <c:v>0.79016445715454964</c:v>
                </c:pt>
                <c:pt idx="21">
                  <c:v>0.80134334656657158</c:v>
                </c:pt>
                <c:pt idx="22">
                  <c:v>0.81202849475198824</c:v>
                </c:pt>
                <c:pt idx="23">
                  <c:v>0.82225172432509464</c:v>
                </c:pt>
                <c:pt idx="24">
                  <c:v>0.83204112306413713</c:v>
                </c:pt>
                <c:pt idx="25">
                  <c:v>0.84142159731508104</c:v>
                </c:pt>
                <c:pt idx="26">
                  <c:v>0.85041532335418646</c:v>
                </c:pt>
                <c:pt idx="27">
                  <c:v>0.85904211860239155</c:v>
                </c:pt>
                <c:pt idx="28">
                  <c:v>0.86731974924646948</c:v>
                </c:pt>
                <c:pt idx="29">
                  <c:v>0.87526418692765395</c:v>
                </c:pt>
                <c:pt idx="30">
                  <c:v>0.88288982428118645</c:v>
                </c:pt>
                <c:pt idx="31">
                  <c:v>0.89020965695950449</c:v>
                </c:pt>
                <c:pt idx="32">
                  <c:v>0.89723543814657103</c:v>
                </c:pt>
                <c:pt idx="33">
                  <c:v>0.90397781033021762</c:v>
                </c:pt>
                <c:pt idx="34">
                  <c:v>0.91044641814348493</c:v>
                </c:pt>
                <c:pt idx="35">
                  <c:v>0.91665000534270902</c:v>
                </c:pt>
                <c:pt idx="36">
                  <c:v>0.92259649840752489</c:v>
                </c:pt>
                <c:pt idx="37">
                  <c:v>0.92829307878746148</c:v>
                </c:pt>
                <c:pt idx="38">
                  <c:v>0.9337462454532226</c:v>
                </c:pt>
                <c:pt idx="39">
                  <c:v>0.93896186911656199</c:v>
                </c:pt>
                <c:pt idx="40">
                  <c:v>0.94394523924498985</c:v>
                </c:pt>
                <c:pt idx="41">
                  <c:v>0.94870110480405478</c:v>
                </c:pt>
                <c:pt idx="42">
                  <c:v>0.95323370950131026</c:v>
                </c:pt>
                <c:pt idx="43">
                  <c:v>0.95754682217492981</c:v>
                </c:pt>
                <c:pt idx="44">
                  <c:v>0.96164376286075071</c:v>
                </c:pt>
                <c:pt idx="45">
                  <c:v>0.96552742497968091</c:v>
                </c:pt>
                <c:pt idx="46">
                  <c:v>0.96920029400944763</c:v>
                </c:pt>
                <c:pt idx="47">
                  <c:v>0.97266446293771169</c:v>
                </c:pt>
                <c:pt idx="48">
                  <c:v>0.9759216447353245</c:v>
                </c:pt>
                <c:pt idx="49">
                  <c:v>0.97897318203697681</c:v>
                </c:pt>
                <c:pt idx="50">
                  <c:v>0.98182005417022888</c:v>
                </c:pt>
                <c:pt idx="51">
                  <c:v>0.98446288163134399</c:v>
                </c:pt>
                <c:pt idx="52">
                  <c:v>0.98690192806645449</c:v>
                </c:pt>
                <c:pt idx="53">
                  <c:v>0.98913709977808328</c:v>
                </c:pt>
                <c:pt idx="54">
                  <c:v>0.99116794273907149</c:v>
                </c:pt>
                <c:pt idx="55">
                  <c:v>0.99299363705726651</c:v>
                </c:pt>
                <c:pt idx="56">
                  <c:v>0.99461298879408477</c:v>
                </c:pt>
                <c:pt idx="57">
                  <c:v>0.99602441899695049</c:v>
                </c:pt>
                <c:pt idx="58">
                  <c:v>0.99722594975849532</c:v>
                </c:pt>
                <c:pt idx="59">
                  <c:v>0.99821518706281243</c:v>
                </c:pt>
                <c:pt idx="60">
                  <c:v>0.99898930011927767</c:v>
                </c:pt>
                <c:pt idx="61">
                  <c:v>0.99954499681551989</c:v>
                </c:pt>
                <c:pt idx="62">
                  <c:v>0.99987849484057445</c:v>
                </c:pt>
                <c:pt idx="63">
                  <c:v>1</c:v>
                </c:pt>
                <c:pt idx="64">
                  <c:v>1</c:v>
                </c:pt>
                <c:pt idx="65">
                  <c:v>1</c:v>
                </c:pt>
                <c:pt idx="66">
                  <c:v>1</c:v>
                </c:pt>
                <c:pt idx="67">
                  <c:v>1</c:v>
                </c:pt>
                <c:pt idx="68">
                  <c:v>1</c:v>
                </c:pt>
                <c:pt idx="69">
                  <c:v>1</c:v>
                </c:pt>
                <c:pt idx="70">
                  <c:v>1</c:v>
                </c:pt>
                <c:pt idx="71">
                  <c:v>1</c:v>
                </c:pt>
                <c:pt idx="72">
                  <c:v>1</c:v>
                </c:pt>
                <c:pt idx="73">
                  <c:v>1</c:v>
                </c:pt>
                <c:pt idx="74">
                  <c:v>1</c:v>
                </c:pt>
                <c:pt idx="75">
                  <c:v>1</c:v>
                </c:pt>
                <c:pt idx="76">
                  <c:v>1</c:v>
                </c:pt>
                <c:pt idx="77">
                  <c:v>1</c:v>
                </c:pt>
                <c:pt idx="78">
                  <c:v>1</c:v>
                </c:pt>
                <c:pt idx="79">
                  <c:v>1</c:v>
                </c:pt>
                <c:pt idx="80">
                  <c:v>1</c:v>
                </c:pt>
                <c:pt idx="81">
                  <c:v>1</c:v>
                </c:pt>
                <c:pt idx="82">
                  <c:v>1</c:v>
                </c:pt>
                <c:pt idx="83">
                  <c:v>1</c:v>
                </c:pt>
                <c:pt idx="84">
                  <c:v>1</c:v>
                </c:pt>
                <c:pt idx="85">
                  <c:v>1</c:v>
                </c:pt>
                <c:pt idx="86">
                  <c:v>1</c:v>
                </c:pt>
                <c:pt idx="87">
                  <c:v>1</c:v>
                </c:pt>
                <c:pt idx="88">
                  <c:v>1</c:v>
                </c:pt>
                <c:pt idx="89">
                  <c:v>1</c:v>
                </c:pt>
                <c:pt idx="90">
                  <c:v>1</c:v>
                </c:pt>
                <c:pt idx="91">
                  <c:v>1</c:v>
                </c:pt>
                <c:pt idx="92">
                  <c:v>1</c:v>
                </c:pt>
                <c:pt idx="93">
                  <c:v>1</c:v>
                </c:pt>
                <c:pt idx="94">
                  <c:v>1</c:v>
                </c:pt>
                <c:pt idx="95">
                  <c:v>1</c:v>
                </c:pt>
                <c:pt idx="96">
                  <c:v>1</c:v>
                </c:pt>
                <c:pt idx="97">
                  <c:v>1</c:v>
                </c:pt>
                <c:pt idx="98">
                  <c:v>1</c:v>
                </c:pt>
                <c:pt idx="99">
                  <c:v>1</c:v>
                </c:pt>
                <c:pt idx="100">
                  <c:v>1</c:v>
                </c:pt>
              </c:numCache>
            </c:numRef>
          </c:yVal>
        </c:ser>
        <c:ser>
          <c:idx val="2"/>
          <c:order val="2"/>
          <c:tx>
            <c:strRef>
              <c:f>Graphs!$D$1</c:f>
              <c:strCache>
                <c:ptCount val="1"/>
                <c:pt idx="0">
                  <c:v>SW</c:v>
                </c:pt>
              </c:strCache>
            </c:strRef>
          </c:tx>
          <c:spPr>
            <a:ln w="25400">
              <a:solidFill>
                <a:srgbClr val="000000"/>
              </a:solidFill>
              <a:prstDash val="solid"/>
            </a:ln>
          </c:spPr>
          <c:marker>
            <c:symbol val="none"/>
          </c:marker>
          <c:xVal>
            <c:numRef>
              <c:f>Graphs!$A$2:$A$102</c:f>
              <c:numCache>
                <c:formatCode>0.00</c:formatCode>
                <c:ptCount val="101"/>
                <c:pt idx="0">
                  <c:v>0</c:v>
                </c:pt>
                <c:pt idx="1">
                  <c:v>1.0000000000000009E-2</c:v>
                </c:pt>
                <c:pt idx="2">
                  <c:v>2.0000000000000018E-2</c:v>
                </c:pt>
                <c:pt idx="3">
                  <c:v>3.0000000000000016E-2</c:v>
                </c:pt>
                <c:pt idx="4">
                  <c:v>4.0000000000000036E-2</c:v>
                </c:pt>
                <c:pt idx="5">
                  <c:v>5.0000000000000031E-2</c:v>
                </c:pt>
                <c:pt idx="6">
                  <c:v>6.0000000000000039E-2</c:v>
                </c:pt>
                <c:pt idx="7">
                  <c:v>7.0000000000000034E-2</c:v>
                </c:pt>
                <c:pt idx="8">
                  <c:v>8.0000000000000071E-2</c:v>
                </c:pt>
                <c:pt idx="9">
                  <c:v>9.0000000000000066E-2</c:v>
                </c:pt>
                <c:pt idx="10">
                  <c:v>0.1</c:v>
                </c:pt>
                <c:pt idx="11">
                  <c:v>0.11000000000000004</c:v>
                </c:pt>
                <c:pt idx="12">
                  <c:v>0.12000000000000002</c:v>
                </c:pt>
                <c:pt idx="13">
                  <c:v>0.13</c:v>
                </c:pt>
                <c:pt idx="14">
                  <c:v>0.14000000000000001</c:v>
                </c:pt>
                <c:pt idx="15">
                  <c:v>0.15000000000000011</c:v>
                </c:pt>
                <c:pt idx="16">
                  <c:v>0.16000000000000009</c:v>
                </c:pt>
                <c:pt idx="17">
                  <c:v>0.17</c:v>
                </c:pt>
                <c:pt idx="18">
                  <c:v>0.1800000000000001</c:v>
                </c:pt>
                <c:pt idx="19">
                  <c:v>0.19000000000000009</c:v>
                </c:pt>
                <c:pt idx="20">
                  <c:v>0.2</c:v>
                </c:pt>
                <c:pt idx="21">
                  <c:v>0.2100000000000001</c:v>
                </c:pt>
                <c:pt idx="22">
                  <c:v>0.22000000000000008</c:v>
                </c:pt>
                <c:pt idx="23">
                  <c:v>0.23</c:v>
                </c:pt>
                <c:pt idx="24">
                  <c:v>0.2400000000000001</c:v>
                </c:pt>
                <c:pt idx="25">
                  <c:v>0.25</c:v>
                </c:pt>
                <c:pt idx="26">
                  <c:v>0.26</c:v>
                </c:pt>
                <c:pt idx="27">
                  <c:v>0.27</c:v>
                </c:pt>
                <c:pt idx="28">
                  <c:v>0.28000000000000008</c:v>
                </c:pt>
                <c:pt idx="29">
                  <c:v>0.2900000000000002</c:v>
                </c:pt>
                <c:pt idx="30">
                  <c:v>0.30000000000000021</c:v>
                </c:pt>
                <c:pt idx="31">
                  <c:v>0.31000000000000022</c:v>
                </c:pt>
                <c:pt idx="32">
                  <c:v>0.32000000000000023</c:v>
                </c:pt>
                <c:pt idx="33">
                  <c:v>0.33000000000000035</c:v>
                </c:pt>
                <c:pt idx="34">
                  <c:v>0.34000000000000025</c:v>
                </c:pt>
                <c:pt idx="35">
                  <c:v>0.3500000000000002</c:v>
                </c:pt>
                <c:pt idx="36">
                  <c:v>0.36000000000000021</c:v>
                </c:pt>
                <c:pt idx="37">
                  <c:v>0.37000000000000022</c:v>
                </c:pt>
                <c:pt idx="38">
                  <c:v>0.38000000000000023</c:v>
                </c:pt>
                <c:pt idx="39">
                  <c:v>0.39000000000000024</c:v>
                </c:pt>
                <c:pt idx="40">
                  <c:v>0.4</c:v>
                </c:pt>
                <c:pt idx="41">
                  <c:v>0.4100000000000002</c:v>
                </c:pt>
                <c:pt idx="42">
                  <c:v>0.42000000000000021</c:v>
                </c:pt>
                <c:pt idx="43">
                  <c:v>0.43000000000000022</c:v>
                </c:pt>
                <c:pt idx="44">
                  <c:v>0.44000000000000017</c:v>
                </c:pt>
                <c:pt idx="45">
                  <c:v>0.45</c:v>
                </c:pt>
                <c:pt idx="46">
                  <c:v>0.46</c:v>
                </c:pt>
                <c:pt idx="47">
                  <c:v>0.47000000000000008</c:v>
                </c:pt>
                <c:pt idx="48">
                  <c:v>0.4800000000000002</c:v>
                </c:pt>
                <c:pt idx="49">
                  <c:v>0.49000000000000021</c:v>
                </c:pt>
                <c:pt idx="50">
                  <c:v>0.5</c:v>
                </c:pt>
                <c:pt idx="51">
                  <c:v>0.51</c:v>
                </c:pt>
                <c:pt idx="52">
                  <c:v>0.52</c:v>
                </c:pt>
                <c:pt idx="53">
                  <c:v>0.53</c:v>
                </c:pt>
                <c:pt idx="54">
                  <c:v>0.54</c:v>
                </c:pt>
                <c:pt idx="55">
                  <c:v>0.55000000000000004</c:v>
                </c:pt>
                <c:pt idx="56">
                  <c:v>0.56000000000000005</c:v>
                </c:pt>
                <c:pt idx="57">
                  <c:v>0.56999999999999995</c:v>
                </c:pt>
                <c:pt idx="58">
                  <c:v>0.5800000000000004</c:v>
                </c:pt>
                <c:pt idx="59">
                  <c:v>0.5900000000000003</c:v>
                </c:pt>
                <c:pt idx="60">
                  <c:v>0.60000000000000042</c:v>
                </c:pt>
                <c:pt idx="61">
                  <c:v>0.61000000000000043</c:v>
                </c:pt>
                <c:pt idx="62">
                  <c:v>0.62000000000000044</c:v>
                </c:pt>
                <c:pt idx="63">
                  <c:v>0.63000000000000045</c:v>
                </c:pt>
                <c:pt idx="64">
                  <c:v>0.64000000000000046</c:v>
                </c:pt>
                <c:pt idx="65">
                  <c:v>0.65000000000000058</c:v>
                </c:pt>
                <c:pt idx="66">
                  <c:v>0.66000000000000059</c:v>
                </c:pt>
                <c:pt idx="67">
                  <c:v>0.67000000000000071</c:v>
                </c:pt>
                <c:pt idx="68">
                  <c:v>0.6800000000000006</c:v>
                </c:pt>
                <c:pt idx="69">
                  <c:v>0.69000000000000072</c:v>
                </c:pt>
                <c:pt idx="70">
                  <c:v>0.7000000000000004</c:v>
                </c:pt>
                <c:pt idx="71">
                  <c:v>0.71000000000000041</c:v>
                </c:pt>
                <c:pt idx="72">
                  <c:v>0.72000000000000042</c:v>
                </c:pt>
                <c:pt idx="73">
                  <c:v>0.73000000000000043</c:v>
                </c:pt>
                <c:pt idx="74">
                  <c:v>0.74000000000000044</c:v>
                </c:pt>
                <c:pt idx="75">
                  <c:v>0.75000000000000044</c:v>
                </c:pt>
                <c:pt idx="76">
                  <c:v>0.76000000000000045</c:v>
                </c:pt>
                <c:pt idx="77">
                  <c:v>0.77000000000000013</c:v>
                </c:pt>
                <c:pt idx="78">
                  <c:v>0.78</c:v>
                </c:pt>
                <c:pt idx="79">
                  <c:v>0.79</c:v>
                </c:pt>
                <c:pt idx="80">
                  <c:v>0.8</c:v>
                </c:pt>
                <c:pt idx="81">
                  <c:v>0.81</c:v>
                </c:pt>
                <c:pt idx="82">
                  <c:v>0.8200000000000004</c:v>
                </c:pt>
                <c:pt idx="83">
                  <c:v>0.8300000000000004</c:v>
                </c:pt>
                <c:pt idx="84">
                  <c:v>0.84000000000000041</c:v>
                </c:pt>
                <c:pt idx="85">
                  <c:v>0.85000000000000042</c:v>
                </c:pt>
                <c:pt idx="86">
                  <c:v>0.86000000000000043</c:v>
                </c:pt>
                <c:pt idx="87">
                  <c:v>0.87000000000000044</c:v>
                </c:pt>
                <c:pt idx="88">
                  <c:v>0.88000000000000034</c:v>
                </c:pt>
                <c:pt idx="89">
                  <c:v>0.89000000000000035</c:v>
                </c:pt>
                <c:pt idx="90">
                  <c:v>0.9</c:v>
                </c:pt>
                <c:pt idx="91">
                  <c:v>0.91</c:v>
                </c:pt>
                <c:pt idx="92">
                  <c:v>0.92</c:v>
                </c:pt>
                <c:pt idx="93">
                  <c:v>0.93</c:v>
                </c:pt>
                <c:pt idx="94">
                  <c:v>0.94000000000000039</c:v>
                </c:pt>
                <c:pt idx="95">
                  <c:v>0.9500000000000004</c:v>
                </c:pt>
                <c:pt idx="96">
                  <c:v>0.96000000000000041</c:v>
                </c:pt>
                <c:pt idx="97">
                  <c:v>0.97000000000000008</c:v>
                </c:pt>
                <c:pt idx="98">
                  <c:v>0.98</c:v>
                </c:pt>
                <c:pt idx="99">
                  <c:v>0.99</c:v>
                </c:pt>
                <c:pt idx="100">
                  <c:v>1</c:v>
                </c:pt>
              </c:numCache>
            </c:numRef>
          </c:xVal>
          <c:yVal>
            <c:numRef>
              <c:f>Graphs!$D$2:$D$102</c:f>
              <c:numCache>
                <c:formatCode>0.0000</c:formatCode>
                <c:ptCount val="101"/>
                <c:pt idx="0">
                  <c:v>0</c:v>
                </c:pt>
                <c:pt idx="1">
                  <c:v>6.0119297457974424E-2</c:v>
                </c:pt>
                <c:pt idx="2">
                  <c:v>9.6921449176210095E-2</c:v>
                </c:pt>
                <c:pt idx="3">
                  <c:v>0.12808168184880714</c:v>
                </c:pt>
                <c:pt idx="4">
                  <c:v>0.15602759337551253</c:v>
                </c:pt>
                <c:pt idx="5">
                  <c:v>0.18177806483713452</c:v>
                </c:pt>
                <c:pt idx="6">
                  <c:v>0.20588483201559721</c:v>
                </c:pt>
                <c:pt idx="7">
                  <c:v>0.22868962742790741</c:v>
                </c:pt>
                <c:pt idx="8">
                  <c:v>0.25042281121004795</c:v>
                </c:pt>
                <c:pt idx="9">
                  <c:v>0.27124904282350759</c:v>
                </c:pt>
                <c:pt idx="10">
                  <c:v>0.29129120343970111</c:v>
                </c:pt>
                <c:pt idx="11">
                  <c:v>0.31064407770380587</c:v>
                </c:pt>
                <c:pt idx="12">
                  <c:v>0.32938271452169704</c:v>
                </c:pt>
                <c:pt idx="13">
                  <c:v>0.34756780820323152</c:v>
                </c:pt>
                <c:pt idx="14">
                  <c:v>0.36524930961796348</c:v>
                </c:pt>
                <c:pt idx="15">
                  <c:v>0.38246893440284907</c:v>
                </c:pt>
                <c:pt idx="16">
                  <c:v>0.3992619560956549</c:v>
                </c:pt>
                <c:pt idx="17">
                  <c:v>0.41565851991784108</c:v>
                </c:pt>
                <c:pt idx="18">
                  <c:v>0.43168462591569168</c:v>
                </c:pt>
                <c:pt idx="19">
                  <c:v>0.44736287832801341</c:v>
                </c:pt>
                <c:pt idx="20">
                  <c:v>0.4627130660583475</c:v>
                </c:pt>
                <c:pt idx="21">
                  <c:v>0.47775261877516628</c:v>
                </c:pt>
                <c:pt idx="22">
                  <c:v>0.4924969698595541</c:v>
                </c:pt>
                <c:pt idx="23">
                  <c:v>0.50695984851460063</c:v>
                </c:pt>
                <c:pt idx="24">
                  <c:v>0.5211535172616637</c:v>
                </c:pt>
                <c:pt idx="25">
                  <c:v>0.53508896680490048</c:v>
                </c:pt>
                <c:pt idx="26">
                  <c:v>0.54877607723628463</c:v>
                </c:pt>
                <c:pt idx="27">
                  <c:v>0.56222375238586564</c:v>
                </c:pt>
                <c:pt idx="28">
                  <c:v>0.57544003253823384</c:v>
                </c:pt>
                <c:pt idx="29">
                  <c:v>0.5884321895636403</c:v>
                </c:pt>
                <c:pt idx="30">
                  <c:v>0.60120680763358181</c:v>
                </c:pt>
                <c:pt idx="31">
                  <c:v>0.61376985202469503</c:v>
                </c:pt>
                <c:pt idx="32">
                  <c:v>0.62612672800500901</c:v>
                </c:pt>
                <c:pt idx="33">
                  <c:v>0.63828233140213331</c:v>
                </c:pt>
                <c:pt idx="34">
                  <c:v>0.65024109214527026</c:v>
                </c:pt>
                <c:pt idx="35">
                  <c:v>0.66200701183058652</c:v>
                </c:pt>
                <c:pt idx="36">
                  <c:v>0.67358369616707536</c:v>
                </c:pt>
                <c:pt idx="37">
                  <c:v>0.68497438300599545</c:v>
                </c:pt>
                <c:pt idx="38">
                  <c:v>0.69618196653269904</c:v>
                </c:pt>
                <c:pt idx="39">
                  <c:v>0.70720901809852976</c:v>
                </c:pt>
                <c:pt idx="40">
                  <c:v>0.71805780408751063</c:v>
                </c:pt>
                <c:pt idx="41">
                  <c:v>0.72873030114392479</c:v>
                </c:pt>
                <c:pt idx="42">
                  <c:v>0.73922820902951658</c:v>
                </c:pt>
                <c:pt idx="43">
                  <c:v>0.74955296133069416</c:v>
                </c:pt>
                <c:pt idx="44">
                  <c:v>0.75970573419477982</c:v>
                </c:pt>
                <c:pt idx="45">
                  <c:v>0.76968745323859333</c:v>
                </c:pt>
                <c:pt idx="46">
                  <c:v>0.7794987987413059</c:v>
                </c:pt>
                <c:pt idx="47">
                  <c:v>0.78914020920538464</c:v>
                </c:pt>
                <c:pt idx="48">
                  <c:v>0.79861188334387412</c:v>
                </c:pt>
                <c:pt idx="49">
                  <c:v>0.8079137805284341</c:v>
                </c:pt>
                <c:pt idx="50">
                  <c:v>0.81704561970974432</c:v>
                </c:pt>
                <c:pt idx="51">
                  <c:v>0.82600687679955875</c:v>
                </c:pt>
                <c:pt idx="52">
                  <c:v>0.83479678048131323</c:v>
                </c:pt>
                <c:pt idx="53">
                  <c:v>0.84341430639298154</c:v>
                </c:pt>
                <c:pt idx="54">
                  <c:v>0.85185816960148475</c:v>
                </c:pt>
                <c:pt idx="55">
                  <c:v>0.86012681526150381</c:v>
                </c:pt>
                <c:pt idx="56">
                  <c:v>0.86821840732245881</c:v>
                </c:pt>
                <c:pt idx="57">
                  <c:v>0.87613081511476865</c:v>
                </c:pt>
                <c:pt idx="58">
                  <c:v>0.88386159760934024</c:v>
                </c:pt>
                <c:pt idx="59">
                  <c:v>0.89140798510141006</c:v>
                </c:pt>
                <c:pt idx="60">
                  <c:v>0.89876685801990319</c:v>
                </c:pt>
                <c:pt idx="61">
                  <c:v>0.9059347225046489</c:v>
                </c:pt>
                <c:pt idx="62">
                  <c:v>0.91290768232400377</c:v>
                </c:pt>
                <c:pt idx="63">
                  <c:v>0.91968140662181763</c:v>
                </c:pt>
                <c:pt idx="64">
                  <c:v>0.92625109288200691</c:v>
                </c:pt>
                <c:pt idx="65">
                  <c:v>0.93261142437674782</c:v>
                </c:pt>
                <c:pt idx="66">
                  <c:v>0.9387565212149831</c:v>
                </c:pt>
                <c:pt idx="67">
                  <c:v>0.94467988392438096</c:v>
                </c:pt>
                <c:pt idx="68">
                  <c:v>0.95037432827260726</c:v>
                </c:pt>
                <c:pt idx="69">
                  <c:v>0.95583190975066457</c:v>
                </c:pt>
                <c:pt idx="70">
                  <c:v>0.96104383578575592</c:v>
                </c:pt>
                <c:pt idx="71">
                  <c:v>0.96600036330218031</c:v>
                </c:pt>
                <c:pt idx="72">
                  <c:v>0.9706906786770283</c:v>
                </c:pt>
                <c:pt idx="73">
                  <c:v>0.97510275640361621</c:v>
                </c:pt>
                <c:pt idx="74">
                  <c:v>0.979223191825633</c:v>
                </c:pt>
                <c:pt idx="75">
                  <c:v>0.9830370020642053</c:v>
                </c:pt>
                <c:pt idx="76">
                  <c:v>0.9865273876237034</c:v>
                </c:pt>
                <c:pt idx="77">
                  <c:v>0.98967544498179405</c:v>
                </c:pt>
                <c:pt idx="78">
                  <c:v>0.99245981753154011</c:v>
                </c:pt>
                <c:pt idx="79">
                  <c:v>0.99485626823778306</c:v>
                </c:pt>
                <c:pt idx="80">
                  <c:v>0.99683715183689658</c:v>
                </c:pt>
                <c:pt idx="81">
                  <c:v>0.99837075665724506</c:v>
                </c:pt>
                <c:pt idx="82">
                  <c:v>0.99942047510926157</c:v>
                </c:pt>
                <c:pt idx="83">
                  <c:v>0.99994374593664315</c:v>
                </c:pt>
                <c:pt idx="84">
                  <c:v>1</c:v>
                </c:pt>
                <c:pt idx="85">
                  <c:v>1</c:v>
                </c:pt>
                <c:pt idx="86">
                  <c:v>1</c:v>
                </c:pt>
                <c:pt idx="87">
                  <c:v>1</c:v>
                </c:pt>
                <c:pt idx="88">
                  <c:v>1</c:v>
                </c:pt>
                <c:pt idx="89">
                  <c:v>1</c:v>
                </c:pt>
                <c:pt idx="90">
                  <c:v>1</c:v>
                </c:pt>
                <c:pt idx="91">
                  <c:v>1</c:v>
                </c:pt>
                <c:pt idx="92">
                  <c:v>1</c:v>
                </c:pt>
                <c:pt idx="93">
                  <c:v>1</c:v>
                </c:pt>
                <c:pt idx="94">
                  <c:v>1</c:v>
                </c:pt>
                <c:pt idx="95">
                  <c:v>1</c:v>
                </c:pt>
                <c:pt idx="96">
                  <c:v>1</c:v>
                </c:pt>
                <c:pt idx="97">
                  <c:v>1</c:v>
                </c:pt>
                <c:pt idx="98">
                  <c:v>1</c:v>
                </c:pt>
                <c:pt idx="99">
                  <c:v>1</c:v>
                </c:pt>
                <c:pt idx="100">
                  <c:v>1</c:v>
                </c:pt>
              </c:numCache>
            </c:numRef>
          </c:yVal>
        </c:ser>
        <c:ser>
          <c:idx val="3"/>
          <c:order val="3"/>
          <c:tx>
            <c:strRef>
              <c:f>Graphs!$E$1</c:f>
              <c:strCache>
                <c:ptCount val="1"/>
                <c:pt idx="0">
                  <c:v>FDI</c:v>
                </c:pt>
              </c:strCache>
            </c:strRef>
          </c:tx>
          <c:spPr>
            <a:ln w="25400">
              <a:solidFill>
                <a:srgbClr val="0000FF"/>
              </a:solidFill>
              <a:prstDash val="solid"/>
            </a:ln>
          </c:spPr>
          <c:marker>
            <c:symbol val="none"/>
          </c:marker>
          <c:xVal>
            <c:numRef>
              <c:f>Graphs!$A$2:$A$102</c:f>
              <c:numCache>
                <c:formatCode>0.00</c:formatCode>
                <c:ptCount val="101"/>
                <c:pt idx="0">
                  <c:v>0</c:v>
                </c:pt>
                <c:pt idx="1">
                  <c:v>1.0000000000000009E-2</c:v>
                </c:pt>
                <c:pt idx="2">
                  <c:v>2.0000000000000018E-2</c:v>
                </c:pt>
                <c:pt idx="3">
                  <c:v>3.0000000000000016E-2</c:v>
                </c:pt>
                <c:pt idx="4">
                  <c:v>4.0000000000000036E-2</c:v>
                </c:pt>
                <c:pt idx="5">
                  <c:v>5.0000000000000031E-2</c:v>
                </c:pt>
                <c:pt idx="6">
                  <c:v>6.0000000000000039E-2</c:v>
                </c:pt>
                <c:pt idx="7">
                  <c:v>7.0000000000000034E-2</c:v>
                </c:pt>
                <c:pt idx="8">
                  <c:v>8.0000000000000071E-2</c:v>
                </c:pt>
                <c:pt idx="9">
                  <c:v>9.0000000000000066E-2</c:v>
                </c:pt>
                <c:pt idx="10">
                  <c:v>0.1</c:v>
                </c:pt>
                <c:pt idx="11">
                  <c:v>0.11000000000000004</c:v>
                </c:pt>
                <c:pt idx="12">
                  <c:v>0.12000000000000002</c:v>
                </c:pt>
                <c:pt idx="13">
                  <c:v>0.13</c:v>
                </c:pt>
                <c:pt idx="14">
                  <c:v>0.14000000000000001</c:v>
                </c:pt>
                <c:pt idx="15">
                  <c:v>0.15000000000000011</c:v>
                </c:pt>
                <c:pt idx="16">
                  <c:v>0.16000000000000009</c:v>
                </c:pt>
                <c:pt idx="17">
                  <c:v>0.17</c:v>
                </c:pt>
                <c:pt idx="18">
                  <c:v>0.1800000000000001</c:v>
                </c:pt>
                <c:pt idx="19">
                  <c:v>0.19000000000000009</c:v>
                </c:pt>
                <c:pt idx="20">
                  <c:v>0.2</c:v>
                </c:pt>
                <c:pt idx="21">
                  <c:v>0.2100000000000001</c:v>
                </c:pt>
                <c:pt idx="22">
                  <c:v>0.22000000000000008</c:v>
                </c:pt>
                <c:pt idx="23">
                  <c:v>0.23</c:v>
                </c:pt>
                <c:pt idx="24">
                  <c:v>0.2400000000000001</c:v>
                </c:pt>
                <c:pt idx="25">
                  <c:v>0.25</c:v>
                </c:pt>
                <c:pt idx="26">
                  <c:v>0.26</c:v>
                </c:pt>
                <c:pt idx="27">
                  <c:v>0.27</c:v>
                </c:pt>
                <c:pt idx="28">
                  <c:v>0.28000000000000008</c:v>
                </c:pt>
                <c:pt idx="29">
                  <c:v>0.2900000000000002</c:v>
                </c:pt>
                <c:pt idx="30">
                  <c:v>0.30000000000000021</c:v>
                </c:pt>
                <c:pt idx="31">
                  <c:v>0.31000000000000022</c:v>
                </c:pt>
                <c:pt idx="32">
                  <c:v>0.32000000000000023</c:v>
                </c:pt>
                <c:pt idx="33">
                  <c:v>0.33000000000000035</c:v>
                </c:pt>
                <c:pt idx="34">
                  <c:v>0.34000000000000025</c:v>
                </c:pt>
                <c:pt idx="35">
                  <c:v>0.3500000000000002</c:v>
                </c:pt>
                <c:pt idx="36">
                  <c:v>0.36000000000000021</c:v>
                </c:pt>
                <c:pt idx="37">
                  <c:v>0.37000000000000022</c:v>
                </c:pt>
                <c:pt idx="38">
                  <c:v>0.38000000000000023</c:v>
                </c:pt>
                <c:pt idx="39">
                  <c:v>0.39000000000000024</c:v>
                </c:pt>
                <c:pt idx="40">
                  <c:v>0.4</c:v>
                </c:pt>
                <c:pt idx="41">
                  <c:v>0.4100000000000002</c:v>
                </c:pt>
                <c:pt idx="42">
                  <c:v>0.42000000000000021</c:v>
                </c:pt>
                <c:pt idx="43">
                  <c:v>0.43000000000000022</c:v>
                </c:pt>
                <c:pt idx="44">
                  <c:v>0.44000000000000017</c:v>
                </c:pt>
                <c:pt idx="45">
                  <c:v>0.45</c:v>
                </c:pt>
                <c:pt idx="46">
                  <c:v>0.46</c:v>
                </c:pt>
                <c:pt idx="47">
                  <c:v>0.47000000000000008</c:v>
                </c:pt>
                <c:pt idx="48">
                  <c:v>0.4800000000000002</c:v>
                </c:pt>
                <c:pt idx="49">
                  <c:v>0.49000000000000021</c:v>
                </c:pt>
                <c:pt idx="50">
                  <c:v>0.5</c:v>
                </c:pt>
                <c:pt idx="51">
                  <c:v>0.51</c:v>
                </c:pt>
                <c:pt idx="52">
                  <c:v>0.52</c:v>
                </c:pt>
                <c:pt idx="53">
                  <c:v>0.53</c:v>
                </c:pt>
                <c:pt idx="54">
                  <c:v>0.54</c:v>
                </c:pt>
                <c:pt idx="55">
                  <c:v>0.55000000000000004</c:v>
                </c:pt>
                <c:pt idx="56">
                  <c:v>0.56000000000000005</c:v>
                </c:pt>
                <c:pt idx="57">
                  <c:v>0.56999999999999995</c:v>
                </c:pt>
                <c:pt idx="58">
                  <c:v>0.5800000000000004</c:v>
                </c:pt>
                <c:pt idx="59">
                  <c:v>0.5900000000000003</c:v>
                </c:pt>
                <c:pt idx="60">
                  <c:v>0.60000000000000042</c:v>
                </c:pt>
                <c:pt idx="61">
                  <c:v>0.61000000000000043</c:v>
                </c:pt>
                <c:pt idx="62">
                  <c:v>0.62000000000000044</c:v>
                </c:pt>
                <c:pt idx="63">
                  <c:v>0.63000000000000045</c:v>
                </c:pt>
                <c:pt idx="64">
                  <c:v>0.64000000000000046</c:v>
                </c:pt>
                <c:pt idx="65">
                  <c:v>0.65000000000000058</c:v>
                </c:pt>
                <c:pt idx="66">
                  <c:v>0.66000000000000059</c:v>
                </c:pt>
                <c:pt idx="67">
                  <c:v>0.67000000000000071</c:v>
                </c:pt>
                <c:pt idx="68">
                  <c:v>0.6800000000000006</c:v>
                </c:pt>
                <c:pt idx="69">
                  <c:v>0.69000000000000072</c:v>
                </c:pt>
                <c:pt idx="70">
                  <c:v>0.7000000000000004</c:v>
                </c:pt>
                <c:pt idx="71">
                  <c:v>0.71000000000000041</c:v>
                </c:pt>
                <c:pt idx="72">
                  <c:v>0.72000000000000042</c:v>
                </c:pt>
                <c:pt idx="73">
                  <c:v>0.73000000000000043</c:v>
                </c:pt>
                <c:pt idx="74">
                  <c:v>0.74000000000000044</c:v>
                </c:pt>
                <c:pt idx="75">
                  <c:v>0.75000000000000044</c:v>
                </c:pt>
                <c:pt idx="76">
                  <c:v>0.76000000000000045</c:v>
                </c:pt>
                <c:pt idx="77">
                  <c:v>0.77000000000000013</c:v>
                </c:pt>
                <c:pt idx="78">
                  <c:v>0.78</c:v>
                </c:pt>
                <c:pt idx="79">
                  <c:v>0.79</c:v>
                </c:pt>
                <c:pt idx="80">
                  <c:v>0.8</c:v>
                </c:pt>
                <c:pt idx="81">
                  <c:v>0.81</c:v>
                </c:pt>
                <c:pt idx="82">
                  <c:v>0.8200000000000004</c:v>
                </c:pt>
                <c:pt idx="83">
                  <c:v>0.8300000000000004</c:v>
                </c:pt>
                <c:pt idx="84">
                  <c:v>0.84000000000000041</c:v>
                </c:pt>
                <c:pt idx="85">
                  <c:v>0.85000000000000042</c:v>
                </c:pt>
                <c:pt idx="86">
                  <c:v>0.86000000000000043</c:v>
                </c:pt>
                <c:pt idx="87">
                  <c:v>0.87000000000000044</c:v>
                </c:pt>
                <c:pt idx="88">
                  <c:v>0.88000000000000034</c:v>
                </c:pt>
                <c:pt idx="89">
                  <c:v>0.89000000000000035</c:v>
                </c:pt>
                <c:pt idx="90">
                  <c:v>0.9</c:v>
                </c:pt>
                <c:pt idx="91">
                  <c:v>0.91</c:v>
                </c:pt>
                <c:pt idx="92">
                  <c:v>0.92</c:v>
                </c:pt>
                <c:pt idx="93">
                  <c:v>0.93</c:v>
                </c:pt>
                <c:pt idx="94">
                  <c:v>0.94000000000000039</c:v>
                </c:pt>
                <c:pt idx="95">
                  <c:v>0.9500000000000004</c:v>
                </c:pt>
                <c:pt idx="96">
                  <c:v>0.96000000000000041</c:v>
                </c:pt>
                <c:pt idx="97">
                  <c:v>0.97000000000000008</c:v>
                </c:pt>
                <c:pt idx="98">
                  <c:v>0.98</c:v>
                </c:pt>
                <c:pt idx="99">
                  <c:v>0.99</c:v>
                </c:pt>
                <c:pt idx="100">
                  <c:v>1</c:v>
                </c:pt>
              </c:numCache>
            </c:numRef>
          </c:xVal>
          <c:yVal>
            <c:numRef>
              <c:f>Graphs!$E$2:$E$102</c:f>
              <c:numCache>
                <c:formatCode>0.0000</c:formatCode>
                <c:ptCount val="101"/>
                <c:pt idx="0">
                  <c:v>0</c:v>
                </c:pt>
                <c:pt idx="1">
                  <c:v>6.4089849535784518E-2</c:v>
                </c:pt>
                <c:pt idx="2">
                  <c:v>0.10410210841948959</c:v>
                </c:pt>
                <c:pt idx="3">
                  <c:v>0.13813409508998664</c:v>
                </c:pt>
                <c:pt idx="4">
                  <c:v>0.16872423586687185</c:v>
                </c:pt>
                <c:pt idx="5">
                  <c:v>0.19694401620466626</c:v>
                </c:pt>
                <c:pt idx="6">
                  <c:v>0.22337598364171721</c:v>
                </c:pt>
                <c:pt idx="7">
                  <c:v>0.24838208522715069</c:v>
                </c:pt>
                <c:pt idx="8">
                  <c:v>0.27220693180537331</c:v>
                </c:pt>
                <c:pt idx="9">
                  <c:v>0.29502574131655324</c:v>
                </c:pt>
                <c:pt idx="10">
                  <c:v>0.31696950705911742</c:v>
                </c:pt>
                <c:pt idx="11">
                  <c:v>0.33813942009320702</c:v>
                </c:pt>
                <c:pt idx="12">
                  <c:v>0.35861569798916437</c:v>
                </c:pt>
                <c:pt idx="13">
                  <c:v>0.37846327613432917</c:v>
                </c:pt>
                <c:pt idx="14">
                  <c:v>0.39773563255184591</c:v>
                </c:pt>
                <c:pt idx="15">
                  <c:v>0.41647744804805936</c:v>
                </c:pt>
                <c:pt idx="16">
                  <c:v>0.43472651030689752</c:v>
                </c:pt>
                <c:pt idx="17">
                  <c:v>0.45251511055709526</c:v>
                </c:pt>
                <c:pt idx="18">
                  <c:v>0.46987108983446113</c:v>
                </c:pt>
                <c:pt idx="19">
                  <c:v>0.4868186372293854</c:v>
                </c:pt>
                <c:pt idx="20">
                  <c:v>0.5033789087632935</c:v>
                </c:pt>
                <c:pt idx="21">
                  <c:v>0.51957051404558652</c:v>
                </c:pt>
                <c:pt idx="22">
                  <c:v>0.53540990380250186</c:v>
                </c:pt>
                <c:pt idx="23">
                  <c:v>0.5509116819498443</c:v>
                </c:pt>
                <c:pt idx="24">
                  <c:v>0.56608885943553655</c:v>
                </c:pt>
                <c:pt idx="25">
                  <c:v>0.5809530625819217</c:v>
                </c:pt>
                <c:pt idx="26">
                  <c:v>0.59551470546719654</c:v>
                </c:pt>
                <c:pt idx="27">
                  <c:v>0.60978313358550096</c:v>
                </c:pt>
                <c:pt idx="28">
                  <c:v>0.62376674434349488</c:v>
                </c:pt>
                <c:pt idx="29">
                  <c:v>0.6374730887052833</c:v>
                </c:pt>
                <c:pt idx="30">
                  <c:v>0.65090895736314236</c:v>
                </c:pt>
                <c:pt idx="31">
                  <c:v>0.66408045410285865</c:v>
                </c:pt>
                <c:pt idx="32">
                  <c:v>0.67699305848941993</c:v>
                </c:pt>
                <c:pt idx="33">
                  <c:v>0.68965167957837326</c:v>
                </c:pt>
                <c:pt idx="34">
                  <c:v>0.70206070202987236</c:v>
                </c:pt>
                <c:pt idx="35">
                  <c:v>0.7142240257435527</c:v>
                </c:pt>
                <c:pt idx="36">
                  <c:v>0.72614509992664034</c:v>
                </c:pt>
                <c:pt idx="37">
                  <c:v>0.73782695234277096</c:v>
                </c:pt>
                <c:pt idx="38">
                  <c:v>0.74927221435563762</c:v>
                </c:pt>
                <c:pt idx="39">
                  <c:v>0.76048314227289993</c:v>
                </c:pt>
                <c:pt idx="40">
                  <c:v>0.77146163540634549</c:v>
                </c:pt>
                <c:pt idx="41">
                  <c:v>0.78220925119008511</c:v>
                </c:pt>
                <c:pt idx="42">
                  <c:v>0.79272721763627474</c:v>
                </c:pt>
                <c:pt idx="43">
                  <c:v>0.80301644335502054</c:v>
                </c:pt>
                <c:pt idx="44">
                  <c:v>0.81307752531971444</c:v>
                </c:pt>
                <c:pt idx="45">
                  <c:v>0.82291075451940565</c:v>
                </c:pt>
                <c:pt idx="46">
                  <c:v>0.83251611960470251</c:v>
                </c:pt>
                <c:pt idx="47">
                  <c:v>0.84189330860187594</c:v>
                </c:pt>
                <c:pt idx="48">
                  <c:v>0.8510417087404486</c:v>
                </c:pt>
                <c:pt idx="49">
                  <c:v>0.859960404411791</c:v>
                </c:pt>
                <c:pt idx="50">
                  <c:v>0.86864817324921628</c:v>
                </c:pt>
                <c:pt idx="51">
                  <c:v>0.87710348029325425</c:v>
                </c:pt>
                <c:pt idx="52">
                  <c:v>0.88532447017833993</c:v>
                </c:pt>
                <c:pt idx="53">
                  <c:v>0.89330895724844483</c:v>
                </c:pt>
                <c:pt idx="54">
                  <c:v>0.90105441347849236</c:v>
                </c:pt>
                <c:pt idx="55">
                  <c:v>0.90855795404481077</c:v>
                </c:pt>
                <c:pt idx="56">
                  <c:v>0.91581632035061966</c:v>
                </c:pt>
                <c:pt idx="57">
                  <c:v>0.92282586027039415</c:v>
                </c:pt>
                <c:pt idx="58">
                  <c:v>0.92958250532880549</c:v>
                </c:pt>
                <c:pt idx="59">
                  <c:v>0.93608174447418424</c:v>
                </c:pt>
                <c:pt idx="60">
                  <c:v>0.94231859404125828</c:v>
                </c:pt>
                <c:pt idx="61">
                  <c:v>0.94828756342118681</c:v>
                </c:pt>
                <c:pt idx="62">
                  <c:v>0.95398261586559063</c:v>
                </c:pt>
                <c:pt idx="63">
                  <c:v>0.95939712374218578</c:v>
                </c:pt>
                <c:pt idx="64">
                  <c:v>0.96452381742805604</c:v>
                </c:pt>
                <c:pt idx="65">
                  <c:v>0.96935472686720869</c:v>
                </c:pt>
                <c:pt idx="66">
                  <c:v>0.97388111462457461</c:v>
                </c:pt>
                <c:pt idx="67">
                  <c:v>0.97809339902975989</c:v>
                </c:pt>
                <c:pt idx="68">
                  <c:v>0.98198106570891985</c:v>
                </c:pt>
                <c:pt idx="69">
                  <c:v>0.98553256543606127</c:v>
                </c:pt>
                <c:pt idx="70">
                  <c:v>0.98873519577571656</c:v>
                </c:pt>
                <c:pt idx="71">
                  <c:v>0.99157496340940443</c:v>
                </c:pt>
                <c:pt idx="72">
                  <c:v>0.99403642330216557</c:v>
                </c:pt>
                <c:pt idx="73">
                  <c:v>0.99610248992266748</c:v>
                </c:pt>
                <c:pt idx="74">
                  <c:v>0.99775421451302315</c:v>
                </c:pt>
                <c:pt idx="75">
                  <c:v>0.99897052081835891</c:v>
                </c:pt>
                <c:pt idx="76">
                  <c:v>0.99972788960004388</c:v>
                </c:pt>
                <c:pt idx="77">
                  <c:v>0.99999997948424624</c:v>
                </c:pt>
                <c:pt idx="78">
                  <c:v>1</c:v>
                </c:pt>
                <c:pt idx="79">
                  <c:v>1</c:v>
                </c:pt>
                <c:pt idx="80">
                  <c:v>1</c:v>
                </c:pt>
                <c:pt idx="81">
                  <c:v>1</c:v>
                </c:pt>
                <c:pt idx="82">
                  <c:v>1</c:v>
                </c:pt>
                <c:pt idx="83">
                  <c:v>1</c:v>
                </c:pt>
                <c:pt idx="84">
                  <c:v>1</c:v>
                </c:pt>
                <c:pt idx="85">
                  <c:v>1</c:v>
                </c:pt>
                <c:pt idx="86">
                  <c:v>1</c:v>
                </c:pt>
                <c:pt idx="87">
                  <c:v>1</c:v>
                </c:pt>
                <c:pt idx="88">
                  <c:v>1</c:v>
                </c:pt>
                <c:pt idx="89">
                  <c:v>1</c:v>
                </c:pt>
                <c:pt idx="90">
                  <c:v>1</c:v>
                </c:pt>
                <c:pt idx="91">
                  <c:v>1</c:v>
                </c:pt>
                <c:pt idx="92">
                  <c:v>1</c:v>
                </c:pt>
                <c:pt idx="93">
                  <c:v>1</c:v>
                </c:pt>
                <c:pt idx="94">
                  <c:v>1</c:v>
                </c:pt>
                <c:pt idx="95">
                  <c:v>1</c:v>
                </c:pt>
                <c:pt idx="96">
                  <c:v>1</c:v>
                </c:pt>
                <c:pt idx="97">
                  <c:v>1</c:v>
                </c:pt>
                <c:pt idx="98">
                  <c:v>1</c:v>
                </c:pt>
                <c:pt idx="99">
                  <c:v>1</c:v>
                </c:pt>
                <c:pt idx="100">
                  <c:v>1</c:v>
                </c:pt>
              </c:numCache>
            </c:numRef>
          </c:yVal>
        </c:ser>
        <c:axId val="130967040"/>
        <c:axId val="130968960"/>
      </c:scatterChart>
      <c:valAx>
        <c:axId val="130967040"/>
        <c:scaling>
          <c:orientation val="minMax"/>
          <c:max val="1"/>
        </c:scaling>
        <c:axPos val="b"/>
        <c:title>
          <c:tx>
            <c:rich>
              <a:bodyPr/>
              <a:lstStyle/>
              <a:p>
                <a:pPr>
                  <a:defRPr sz="1200" b="1" i="0" u="none" strike="noStrike" baseline="0">
                    <a:solidFill>
                      <a:srgbClr val="000000"/>
                    </a:solidFill>
                    <a:latin typeface="Arial"/>
                    <a:ea typeface="Arial"/>
                    <a:cs typeface="Arial"/>
                  </a:defRPr>
                </a:pPr>
                <a:r>
                  <a:rPr lang="en-CA"/>
                  <a:t>PACL</a:t>
                </a:r>
              </a:p>
            </c:rich>
          </c:tx>
          <c:layout>
            <c:manualLayout>
              <c:xMode val="edge"/>
              <c:yMode val="edge"/>
              <c:x val="0.5028502211837117"/>
              <c:y val="0.90655001072473229"/>
            </c:manualLayout>
          </c:layout>
          <c:spPr>
            <a:noFill/>
            <a:ln w="25400">
              <a:noFill/>
            </a:ln>
          </c:spPr>
        </c:title>
        <c:numFmt formatCode="0.0" sourceLinked="0"/>
        <c:tickLblPos val="nextTo"/>
        <c:spPr>
          <a:ln w="3175">
            <a:solidFill>
              <a:srgbClr val="000000"/>
            </a:solidFill>
            <a:prstDash val="solid"/>
          </a:ln>
        </c:spPr>
        <c:txPr>
          <a:bodyPr rot="0" vert="horz"/>
          <a:lstStyle/>
          <a:p>
            <a:pPr>
              <a:defRPr sz="1200" b="0" i="0" u="none" strike="noStrike" baseline="0">
                <a:solidFill>
                  <a:srgbClr val="000000"/>
                </a:solidFill>
                <a:latin typeface="Arial"/>
                <a:ea typeface="Arial"/>
                <a:cs typeface="Arial"/>
              </a:defRPr>
            </a:pPr>
            <a:endParaRPr lang="en-US"/>
          </a:p>
        </c:txPr>
        <c:crossAx val="130968960"/>
        <c:crosses val="autoZero"/>
        <c:crossBetween val="midCat"/>
      </c:valAx>
      <c:valAx>
        <c:axId val="130968960"/>
        <c:scaling>
          <c:orientation val="minMax"/>
        </c:scaling>
        <c:axPos val="l"/>
        <c:majorGridlines>
          <c:spPr>
            <a:ln w="3175">
              <a:solidFill>
                <a:srgbClr val="000000"/>
              </a:solidFill>
              <a:prstDash val="solid"/>
            </a:ln>
          </c:spPr>
        </c:majorGridlines>
        <c:title>
          <c:tx>
            <c:rich>
              <a:bodyPr/>
              <a:lstStyle/>
              <a:p>
                <a:pPr>
                  <a:defRPr sz="1200" b="1" i="0" u="none" strike="noStrike" baseline="0">
                    <a:solidFill>
                      <a:srgbClr val="000000"/>
                    </a:solidFill>
                    <a:latin typeface="Arial"/>
                    <a:ea typeface="Arial"/>
                    <a:cs typeface="Arial"/>
                  </a:defRPr>
                </a:pPr>
                <a:r>
                  <a:rPr lang="en-CA"/>
                  <a:t>Relative Height</a:t>
                </a:r>
              </a:p>
            </c:rich>
          </c:tx>
          <c:layout>
            <c:manualLayout>
              <c:xMode val="edge"/>
              <c:yMode val="edge"/>
              <c:x val="2.1790176251294188E-2"/>
              <c:y val="0.33296126937112125"/>
            </c:manualLayout>
          </c:layout>
          <c:spPr>
            <a:noFill/>
            <a:ln w="25400">
              <a:noFill/>
            </a:ln>
          </c:spPr>
        </c:title>
        <c:numFmt formatCode="0.0" sourceLinked="0"/>
        <c:tickLblPos val="nextTo"/>
        <c:spPr>
          <a:ln w="3175">
            <a:solidFill>
              <a:srgbClr val="000000"/>
            </a:solidFill>
            <a:prstDash val="solid"/>
          </a:ln>
        </c:spPr>
        <c:txPr>
          <a:bodyPr rot="0" vert="horz"/>
          <a:lstStyle/>
          <a:p>
            <a:pPr>
              <a:defRPr sz="1200" b="0" i="0" u="none" strike="noStrike" baseline="0">
                <a:solidFill>
                  <a:srgbClr val="000000"/>
                </a:solidFill>
                <a:latin typeface="Arial"/>
                <a:ea typeface="Arial"/>
                <a:cs typeface="Arial"/>
              </a:defRPr>
            </a:pPr>
            <a:endParaRPr lang="en-US"/>
          </a:p>
        </c:txPr>
        <c:crossAx val="130967040"/>
        <c:crosses val="autoZero"/>
        <c:crossBetween val="midCat"/>
      </c:valAx>
      <c:spPr>
        <a:solidFill>
          <a:srgbClr val="C0C0C0"/>
        </a:solidFill>
        <a:ln w="12700">
          <a:solidFill>
            <a:srgbClr val="808080"/>
          </a:solidFill>
          <a:prstDash val="solid"/>
        </a:ln>
      </c:spPr>
    </c:plotArea>
    <c:legend>
      <c:legendPos val="r"/>
      <c:layout>
        <c:manualLayout>
          <c:xMode val="edge"/>
          <c:yMode val="edge"/>
          <c:x val="0.68890480302168566"/>
          <c:y val="0.42809306062001251"/>
          <c:w val="0.11230321606436217"/>
          <c:h val="0.26021342900432126"/>
        </c:manualLayout>
      </c:layout>
      <c:spPr>
        <a:solidFill>
          <a:srgbClr val="FFFFFF"/>
        </a:solidFill>
        <a:ln w="3175">
          <a:solidFill>
            <a:srgbClr val="000000"/>
          </a:solidFill>
          <a:prstDash val="solid"/>
        </a:ln>
      </c:spPr>
      <c:txPr>
        <a:bodyPr/>
        <a:lstStyle/>
        <a:p>
          <a:pPr>
            <a:defRPr sz="1055" b="0" i="0" u="none" strike="noStrike" baseline="0">
              <a:solidFill>
                <a:srgbClr val="000000"/>
              </a:solidFill>
              <a:latin typeface="Arial"/>
              <a:ea typeface="Arial"/>
              <a:cs typeface="Arial"/>
            </a:defRPr>
          </a:pPr>
          <a:endParaRPr lang="en-US"/>
        </a:p>
      </c:txPr>
    </c:legend>
    <c:plotVisOnly val="1"/>
    <c:dispBlanksAs val="gap"/>
  </c:chart>
  <c:spPr>
    <a:solidFill>
      <a:srgbClr val="FFFFFF"/>
    </a:solidFill>
    <a:ln w="3175">
      <a:solidFill>
        <a:srgbClr val="000000"/>
      </a:solidFill>
      <a:prstDash val="solid"/>
    </a:ln>
  </c:spPr>
  <c:txPr>
    <a:bodyPr/>
    <a:lstStyle/>
    <a:p>
      <a:pPr>
        <a:defRPr sz="1150" b="0" i="0" u="none" strike="noStrike" baseline="0">
          <a:solidFill>
            <a:srgbClr val="000000"/>
          </a:solidFill>
          <a:latin typeface="Arial"/>
          <a:ea typeface="Arial"/>
          <a:cs typeface="Arial"/>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CA"/>
  <c:chart>
    <c:plotArea>
      <c:layout/>
      <c:scatterChart>
        <c:scatterStyle val="lineMarker"/>
        <c:ser>
          <c:idx val="0"/>
          <c:order val="0"/>
          <c:tx>
            <c:strRef>
              <c:f>Sheet1!$B$1</c:f>
              <c:strCache>
                <c:ptCount val="1"/>
                <c:pt idx="0">
                  <c:v>Fdc-TASSII</c:v>
                </c:pt>
              </c:strCache>
            </c:strRef>
          </c:tx>
          <c:spPr>
            <a:ln>
              <a:solidFill>
                <a:schemeClr val="tx1"/>
              </a:solidFill>
            </a:ln>
          </c:spPr>
          <c:marker>
            <c:symbol val="none"/>
          </c:marker>
          <c:xVal>
            <c:numRef>
              <c:f>Sheet1!$A$2:$A$80</c:f>
              <c:numCache>
                <c:formatCode>General</c:formatCode>
                <c:ptCount val="79"/>
                <c:pt idx="0">
                  <c:v>0</c:v>
                </c:pt>
                <c:pt idx="1">
                  <c:v>0.1</c:v>
                </c:pt>
                <c:pt idx="2">
                  <c:v>0.2</c:v>
                </c:pt>
                <c:pt idx="3">
                  <c:v>0.30000000000000004</c:v>
                </c:pt>
                <c:pt idx="4">
                  <c:v>0.4</c:v>
                </c:pt>
                <c:pt idx="5">
                  <c:v>0.5</c:v>
                </c:pt>
                <c:pt idx="6">
                  <c:v>0.60000000000000009</c:v>
                </c:pt>
                <c:pt idx="7">
                  <c:v>0.70000000000000007</c:v>
                </c:pt>
                <c:pt idx="8">
                  <c:v>0.8</c:v>
                </c:pt>
                <c:pt idx="9">
                  <c:v>0.9</c:v>
                </c:pt>
                <c:pt idx="10">
                  <c:v>1</c:v>
                </c:pt>
                <c:pt idx="11">
                  <c:v>1.1000000000000001</c:v>
                </c:pt>
                <c:pt idx="12">
                  <c:v>1.2</c:v>
                </c:pt>
                <c:pt idx="13">
                  <c:v>1.3</c:v>
                </c:pt>
                <c:pt idx="14">
                  <c:v>1.4</c:v>
                </c:pt>
                <c:pt idx="15">
                  <c:v>1.5</c:v>
                </c:pt>
                <c:pt idx="16">
                  <c:v>1.6</c:v>
                </c:pt>
                <c:pt idx="17">
                  <c:v>1.7</c:v>
                </c:pt>
                <c:pt idx="18">
                  <c:v>1.8</c:v>
                </c:pt>
                <c:pt idx="19">
                  <c:v>1.9000000000000001</c:v>
                </c:pt>
                <c:pt idx="20">
                  <c:v>2</c:v>
                </c:pt>
                <c:pt idx="21">
                  <c:v>2.2000000000000002</c:v>
                </c:pt>
                <c:pt idx="22">
                  <c:v>2.4</c:v>
                </c:pt>
                <c:pt idx="23">
                  <c:v>2.6</c:v>
                </c:pt>
                <c:pt idx="24">
                  <c:v>2.8</c:v>
                </c:pt>
                <c:pt idx="25">
                  <c:v>3</c:v>
                </c:pt>
                <c:pt idx="26">
                  <c:v>3.2</c:v>
                </c:pt>
                <c:pt idx="27">
                  <c:v>3.4</c:v>
                </c:pt>
                <c:pt idx="28">
                  <c:v>3.6</c:v>
                </c:pt>
                <c:pt idx="29">
                  <c:v>3.8</c:v>
                </c:pt>
                <c:pt idx="30">
                  <c:v>4</c:v>
                </c:pt>
                <c:pt idx="31">
                  <c:v>4.2</c:v>
                </c:pt>
                <c:pt idx="32">
                  <c:v>4.4000000000000004</c:v>
                </c:pt>
                <c:pt idx="33">
                  <c:v>4.5999999999999996</c:v>
                </c:pt>
                <c:pt idx="34">
                  <c:v>4.8</c:v>
                </c:pt>
                <c:pt idx="35">
                  <c:v>5</c:v>
                </c:pt>
                <c:pt idx="36">
                  <c:v>5.2</c:v>
                </c:pt>
                <c:pt idx="37">
                  <c:v>5.4</c:v>
                </c:pt>
                <c:pt idx="38">
                  <c:v>5.6</c:v>
                </c:pt>
                <c:pt idx="39">
                  <c:v>5.8</c:v>
                </c:pt>
                <c:pt idx="40">
                  <c:v>6</c:v>
                </c:pt>
                <c:pt idx="41">
                  <c:v>6.5</c:v>
                </c:pt>
                <c:pt idx="42">
                  <c:v>7</c:v>
                </c:pt>
                <c:pt idx="43">
                  <c:v>7.5</c:v>
                </c:pt>
                <c:pt idx="44">
                  <c:v>8</c:v>
                </c:pt>
                <c:pt idx="45">
                  <c:v>8.5</c:v>
                </c:pt>
                <c:pt idx="46">
                  <c:v>9</c:v>
                </c:pt>
                <c:pt idx="47">
                  <c:v>9.5</c:v>
                </c:pt>
                <c:pt idx="48">
                  <c:v>10</c:v>
                </c:pt>
                <c:pt idx="49">
                  <c:v>10.5</c:v>
                </c:pt>
                <c:pt idx="50">
                  <c:v>11</c:v>
                </c:pt>
                <c:pt idx="51">
                  <c:v>11.5</c:v>
                </c:pt>
                <c:pt idx="52">
                  <c:v>12</c:v>
                </c:pt>
                <c:pt idx="53">
                  <c:v>12.5</c:v>
                </c:pt>
                <c:pt idx="54">
                  <c:v>13</c:v>
                </c:pt>
                <c:pt idx="55">
                  <c:v>13.5</c:v>
                </c:pt>
                <c:pt idx="56">
                  <c:v>14</c:v>
                </c:pt>
                <c:pt idx="57">
                  <c:v>14.5</c:v>
                </c:pt>
                <c:pt idx="58">
                  <c:v>15</c:v>
                </c:pt>
                <c:pt idx="59">
                  <c:v>15.5</c:v>
                </c:pt>
                <c:pt idx="60">
                  <c:v>16</c:v>
                </c:pt>
                <c:pt idx="61">
                  <c:v>16.5</c:v>
                </c:pt>
                <c:pt idx="62">
                  <c:v>17</c:v>
                </c:pt>
                <c:pt idx="63">
                  <c:v>17.5</c:v>
                </c:pt>
                <c:pt idx="64">
                  <c:v>18</c:v>
                </c:pt>
                <c:pt idx="65">
                  <c:v>18.5</c:v>
                </c:pt>
                <c:pt idx="66">
                  <c:v>19</c:v>
                </c:pt>
                <c:pt idx="67">
                  <c:v>19.5</c:v>
                </c:pt>
                <c:pt idx="68">
                  <c:v>20</c:v>
                </c:pt>
                <c:pt idx="69">
                  <c:v>20.5</c:v>
                </c:pt>
                <c:pt idx="70">
                  <c:v>21</c:v>
                </c:pt>
                <c:pt idx="71">
                  <c:v>21.5</c:v>
                </c:pt>
                <c:pt idx="72">
                  <c:v>22</c:v>
                </c:pt>
                <c:pt idx="73">
                  <c:v>22.5</c:v>
                </c:pt>
                <c:pt idx="74">
                  <c:v>23</c:v>
                </c:pt>
                <c:pt idx="75">
                  <c:v>23.5</c:v>
                </c:pt>
                <c:pt idx="76">
                  <c:v>24</c:v>
                </c:pt>
                <c:pt idx="77">
                  <c:v>24.5</c:v>
                </c:pt>
                <c:pt idx="78">
                  <c:v>25</c:v>
                </c:pt>
              </c:numCache>
            </c:numRef>
          </c:xVal>
          <c:yVal>
            <c:numRef>
              <c:f>Sheet1!$B$2:$B$80</c:f>
              <c:numCache>
                <c:formatCode>General</c:formatCode>
                <c:ptCount val="79"/>
                <c:pt idx="0">
                  <c:v>0</c:v>
                </c:pt>
                <c:pt idx="1">
                  <c:v>5.5794836532692925E-2</c:v>
                </c:pt>
                <c:pt idx="2">
                  <c:v>0.11069634550072069</c:v>
                </c:pt>
                <c:pt idx="3">
                  <c:v>0.16473268271631031</c:v>
                </c:pt>
                <c:pt idx="4">
                  <c:v>0.21793069349871913</c:v>
                </c:pt>
                <c:pt idx="5">
                  <c:v>0.2703159927612756</c:v>
                </c:pt>
                <c:pt idx="6">
                  <c:v>0.32191303907251118</c:v>
                </c:pt>
                <c:pt idx="7">
                  <c:v>0.37274520322739951</c:v>
                </c:pt>
                <c:pt idx="8">
                  <c:v>0.42283483180991666</c:v>
                </c:pt>
                <c:pt idx="9">
                  <c:v>0.47220330617963174</c:v>
                </c:pt>
                <c:pt idx="10">
                  <c:v>0.52087109727203462</c:v>
                </c:pt>
                <c:pt idx="11">
                  <c:v>0.56885781656414369</c:v>
                </c:pt>
                <c:pt idx="12">
                  <c:v>0.61618226352295158</c:v>
                </c:pt>
                <c:pt idx="13">
                  <c:v>0.66286246982402364</c:v>
                </c:pt>
                <c:pt idx="14">
                  <c:v>0.70891574060053097</c:v>
                </c:pt>
                <c:pt idx="15">
                  <c:v>0.75435869295885838</c:v>
                </c:pt>
                <c:pt idx="16">
                  <c:v>0.79920729197532081</c:v>
                </c:pt>
                <c:pt idx="17">
                  <c:v>0.84347688436910828</c:v>
                </c:pt>
                <c:pt idx="18">
                  <c:v>0.88718223002917895</c:v>
                </c:pt>
                <c:pt idx="19">
                  <c:v>0.93033753155717802</c:v>
                </c:pt>
                <c:pt idx="20">
                  <c:v>0.97295646197432362</c:v>
                </c:pt>
                <c:pt idx="21">
                  <c:v>1.0566374081184799</c:v>
                </c:pt>
                <c:pt idx="22">
                  <c:v>1.1383248107276092</c:v>
                </c:pt>
                <c:pt idx="23">
                  <c:v>1.2181114487639748</c:v>
                </c:pt>
                <c:pt idx="24">
                  <c:v>1.2960837713447235</c:v>
                </c:pt>
                <c:pt idx="25">
                  <c:v>1.3723224607664328</c:v>
                </c:pt>
                <c:pt idx="26">
                  <c:v>1.4469029342893758</c:v>
                </c:pt>
                <c:pt idx="27">
                  <c:v>1.5198957925049603</c:v>
                </c:pt>
                <c:pt idx="28">
                  <c:v>1.5913672209680423</c:v>
                </c:pt>
                <c:pt idx="29">
                  <c:v>1.6613793508205836</c:v>
                </c:pt>
                <c:pt idx="30">
                  <c:v>1.7299905833309182</c:v>
                </c:pt>
                <c:pt idx="31">
                  <c:v>1.7972558825965019</c:v>
                </c:pt>
                <c:pt idx="32">
                  <c:v>1.8632270400858604</c:v>
                </c:pt>
                <c:pt idx="33">
                  <c:v>1.9279529142096592</c:v>
                </c:pt>
                <c:pt idx="34">
                  <c:v>1.9914796476970467</c:v>
                </c:pt>
                <c:pt idx="35">
                  <c:v>2.0538508651998937</c:v>
                </c:pt>
                <c:pt idx="36">
                  <c:v>2.1151078532445471</c:v>
                </c:pt>
                <c:pt idx="37">
                  <c:v>2.1752897243902454</c:v>
                </c:pt>
                <c:pt idx="38">
                  <c:v>2.2344335672288791</c:v>
                </c:pt>
                <c:pt idx="39">
                  <c:v>2.2925745836666693</c:v>
                </c:pt>
                <c:pt idx="40">
                  <c:v>2.3497462147602395</c:v>
                </c:pt>
                <c:pt idx="41">
                  <c:v>2.4886391275522146</c:v>
                </c:pt>
                <c:pt idx="42">
                  <c:v>2.6221245709077383</c:v>
                </c:pt>
                <c:pt idx="43">
                  <c:v>2.7506078680294284</c:v>
                </c:pt>
                <c:pt idx="44">
                  <c:v>2.8744504113945122</c:v>
                </c:pt>
                <c:pt idx="45">
                  <c:v>2.9939757905535305</c:v>
                </c:pt>
                <c:pt idx="46">
                  <c:v>3.1094748873934748</c:v>
                </c:pt>
                <c:pt idx="47">
                  <c:v>3.2212101408557188</c:v>
                </c:pt>
                <c:pt idx="48">
                  <c:v>3.3294191384507643</c:v>
                </c:pt>
                <c:pt idx="49">
                  <c:v>3.434317658198148</c:v>
                </c:pt>
                <c:pt idx="50">
                  <c:v>3.5361022589173197</c:v>
                </c:pt>
                <c:pt idx="51">
                  <c:v>3.6349524970240794</c:v>
                </c:pt>
                <c:pt idx="52">
                  <c:v>3.7310328326502931</c:v>
                </c:pt>
                <c:pt idx="53">
                  <c:v>3.8244942759138603</c:v>
                </c:pt>
                <c:pt idx="54">
                  <c:v>3.9154758147216362</c:v>
                </c:pt>
                <c:pt idx="55">
                  <c:v>4.0041056579975125</c:v>
                </c:pt>
                <c:pt idx="56">
                  <c:v>4.0905023222479402</c:v>
                </c:pt>
                <c:pt idx="57">
                  <c:v>4.1747755845734407</c:v>
                </c:pt>
                <c:pt idx="58">
                  <c:v>4.2570273213532097</c:v>
                </c:pt>
                <c:pt idx="59">
                  <c:v>4.3373522486759892</c:v>
                </c:pt>
                <c:pt idx="60">
                  <c:v>4.4158385780143758</c:v>
                </c:pt>
                <c:pt idx="61">
                  <c:v>4.4925685985248425</c:v>
                </c:pt>
                <c:pt idx="62">
                  <c:v>4.567619195611492</c:v>
                </c:pt>
                <c:pt idx="63">
                  <c:v>4.6410623139460645</c:v>
                </c:pt>
                <c:pt idx="64">
                  <c:v>4.7129653719339215</c:v>
                </c:pt>
                <c:pt idx="65">
                  <c:v>4.7833916336106137</c:v>
                </c:pt>
                <c:pt idx="66">
                  <c:v>4.8524005431102619</c:v>
                </c:pt>
                <c:pt idx="67">
                  <c:v>4.9200480261369623</c:v>
                </c:pt>
                <c:pt idx="68">
                  <c:v>4.9863867622700599</c:v>
                </c:pt>
                <c:pt idx="69">
                  <c:v>5.0514664314252169</c:v>
                </c:pt>
                <c:pt idx="70">
                  <c:v>5.1153339373599112</c:v>
                </c:pt>
                <c:pt idx="71">
                  <c:v>5.1780336107422666</c:v>
                </c:pt>
                <c:pt idx="72">
                  <c:v>5.2396073939853416</c:v>
                </c:pt>
                <c:pt idx="73">
                  <c:v>5.300095009777186</c:v>
                </c:pt>
                <c:pt idx="74">
                  <c:v>5.3595341150025719</c:v>
                </c:pt>
                <c:pt idx="75">
                  <c:v>5.4179604415500515</c:v>
                </c:pt>
                <c:pt idx="76">
                  <c:v>5.4754079253228403</c:v>
                </c:pt>
                <c:pt idx="77">
                  <c:v>5.5319088246198467</c:v>
                </c:pt>
                <c:pt idx="78">
                  <c:v>5.5874938289208993</c:v>
                </c:pt>
              </c:numCache>
            </c:numRef>
          </c:yVal>
        </c:ser>
        <c:ser>
          <c:idx val="2"/>
          <c:order val="1"/>
          <c:tx>
            <c:strRef>
              <c:f>Sheet1!$D$1</c:f>
              <c:strCache>
                <c:ptCount val="1"/>
                <c:pt idx="0">
                  <c:v>Hwc-TASS II</c:v>
                </c:pt>
              </c:strCache>
            </c:strRef>
          </c:tx>
          <c:spPr>
            <a:ln>
              <a:solidFill>
                <a:srgbClr val="FF0000"/>
              </a:solidFill>
              <a:prstDash val="solid"/>
            </a:ln>
          </c:spPr>
          <c:marker>
            <c:symbol val="none"/>
          </c:marker>
          <c:xVal>
            <c:numRef>
              <c:f>Sheet1!$A$2:$A$80</c:f>
              <c:numCache>
                <c:formatCode>General</c:formatCode>
                <c:ptCount val="79"/>
                <c:pt idx="0">
                  <c:v>0</c:v>
                </c:pt>
                <c:pt idx="1">
                  <c:v>0.1</c:v>
                </c:pt>
                <c:pt idx="2">
                  <c:v>0.2</c:v>
                </c:pt>
                <c:pt idx="3">
                  <c:v>0.30000000000000004</c:v>
                </c:pt>
                <c:pt idx="4">
                  <c:v>0.4</c:v>
                </c:pt>
                <c:pt idx="5">
                  <c:v>0.5</c:v>
                </c:pt>
                <c:pt idx="6">
                  <c:v>0.60000000000000009</c:v>
                </c:pt>
                <c:pt idx="7">
                  <c:v>0.70000000000000007</c:v>
                </c:pt>
                <c:pt idx="8">
                  <c:v>0.8</c:v>
                </c:pt>
                <c:pt idx="9">
                  <c:v>0.9</c:v>
                </c:pt>
                <c:pt idx="10">
                  <c:v>1</c:v>
                </c:pt>
                <c:pt idx="11">
                  <c:v>1.1000000000000001</c:v>
                </c:pt>
                <c:pt idx="12">
                  <c:v>1.2</c:v>
                </c:pt>
                <c:pt idx="13">
                  <c:v>1.3</c:v>
                </c:pt>
                <c:pt idx="14">
                  <c:v>1.4</c:v>
                </c:pt>
                <c:pt idx="15">
                  <c:v>1.5</c:v>
                </c:pt>
                <c:pt idx="16">
                  <c:v>1.6</c:v>
                </c:pt>
                <c:pt idx="17">
                  <c:v>1.7</c:v>
                </c:pt>
                <c:pt idx="18">
                  <c:v>1.8</c:v>
                </c:pt>
                <c:pt idx="19">
                  <c:v>1.9000000000000001</c:v>
                </c:pt>
                <c:pt idx="20">
                  <c:v>2</c:v>
                </c:pt>
                <c:pt idx="21">
                  <c:v>2.2000000000000002</c:v>
                </c:pt>
                <c:pt idx="22">
                  <c:v>2.4</c:v>
                </c:pt>
                <c:pt idx="23">
                  <c:v>2.6</c:v>
                </c:pt>
                <c:pt idx="24">
                  <c:v>2.8</c:v>
                </c:pt>
                <c:pt idx="25">
                  <c:v>3</c:v>
                </c:pt>
                <c:pt idx="26">
                  <c:v>3.2</c:v>
                </c:pt>
                <c:pt idx="27">
                  <c:v>3.4</c:v>
                </c:pt>
                <c:pt idx="28">
                  <c:v>3.6</c:v>
                </c:pt>
                <c:pt idx="29">
                  <c:v>3.8</c:v>
                </c:pt>
                <c:pt idx="30">
                  <c:v>4</c:v>
                </c:pt>
                <c:pt idx="31">
                  <c:v>4.2</c:v>
                </c:pt>
                <c:pt idx="32">
                  <c:v>4.4000000000000004</c:v>
                </c:pt>
                <c:pt idx="33">
                  <c:v>4.5999999999999996</c:v>
                </c:pt>
                <c:pt idx="34">
                  <c:v>4.8</c:v>
                </c:pt>
                <c:pt idx="35">
                  <c:v>5</c:v>
                </c:pt>
                <c:pt idx="36">
                  <c:v>5.2</c:v>
                </c:pt>
                <c:pt idx="37">
                  <c:v>5.4</c:v>
                </c:pt>
                <c:pt idx="38">
                  <c:v>5.6</c:v>
                </c:pt>
                <c:pt idx="39">
                  <c:v>5.8</c:v>
                </c:pt>
                <c:pt idx="40">
                  <c:v>6</c:v>
                </c:pt>
                <c:pt idx="41">
                  <c:v>6.5</c:v>
                </c:pt>
                <c:pt idx="42">
                  <c:v>7</c:v>
                </c:pt>
                <c:pt idx="43">
                  <c:v>7.5</c:v>
                </c:pt>
                <c:pt idx="44">
                  <c:v>8</c:v>
                </c:pt>
                <c:pt idx="45">
                  <c:v>8.5</c:v>
                </c:pt>
                <c:pt idx="46">
                  <c:v>9</c:v>
                </c:pt>
                <c:pt idx="47">
                  <c:v>9.5</c:v>
                </c:pt>
                <c:pt idx="48">
                  <c:v>10</c:v>
                </c:pt>
                <c:pt idx="49">
                  <c:v>10.5</c:v>
                </c:pt>
                <c:pt idx="50">
                  <c:v>11</c:v>
                </c:pt>
                <c:pt idx="51">
                  <c:v>11.5</c:v>
                </c:pt>
                <c:pt idx="52">
                  <c:v>12</c:v>
                </c:pt>
                <c:pt idx="53">
                  <c:v>12.5</c:v>
                </c:pt>
                <c:pt idx="54">
                  <c:v>13</c:v>
                </c:pt>
                <c:pt idx="55">
                  <c:v>13.5</c:v>
                </c:pt>
                <c:pt idx="56">
                  <c:v>14</c:v>
                </c:pt>
                <c:pt idx="57">
                  <c:v>14.5</c:v>
                </c:pt>
                <c:pt idx="58">
                  <c:v>15</c:v>
                </c:pt>
                <c:pt idx="59">
                  <c:v>15.5</c:v>
                </c:pt>
                <c:pt idx="60">
                  <c:v>16</c:v>
                </c:pt>
                <c:pt idx="61">
                  <c:v>16.5</c:v>
                </c:pt>
                <c:pt idx="62">
                  <c:v>17</c:v>
                </c:pt>
                <c:pt idx="63">
                  <c:v>17.5</c:v>
                </c:pt>
                <c:pt idx="64">
                  <c:v>18</c:v>
                </c:pt>
                <c:pt idx="65">
                  <c:v>18.5</c:v>
                </c:pt>
                <c:pt idx="66">
                  <c:v>19</c:v>
                </c:pt>
                <c:pt idx="67">
                  <c:v>19.5</c:v>
                </c:pt>
                <c:pt idx="68">
                  <c:v>20</c:v>
                </c:pt>
                <c:pt idx="69">
                  <c:v>20.5</c:v>
                </c:pt>
                <c:pt idx="70">
                  <c:v>21</c:v>
                </c:pt>
                <c:pt idx="71">
                  <c:v>21.5</c:v>
                </c:pt>
                <c:pt idx="72">
                  <c:v>22</c:v>
                </c:pt>
                <c:pt idx="73">
                  <c:v>22.5</c:v>
                </c:pt>
                <c:pt idx="74">
                  <c:v>23</c:v>
                </c:pt>
                <c:pt idx="75">
                  <c:v>23.5</c:v>
                </c:pt>
                <c:pt idx="76">
                  <c:v>24</c:v>
                </c:pt>
                <c:pt idx="77">
                  <c:v>24.5</c:v>
                </c:pt>
                <c:pt idx="78">
                  <c:v>25</c:v>
                </c:pt>
              </c:numCache>
            </c:numRef>
          </c:xVal>
          <c:yVal>
            <c:numRef>
              <c:f>Sheet1!$D$2:$D$80</c:f>
              <c:numCache>
                <c:formatCode>General</c:formatCode>
                <c:ptCount val="79"/>
                <c:pt idx="0">
                  <c:v>0</c:v>
                </c:pt>
                <c:pt idx="1">
                  <c:v>4.1465257395182156E-2</c:v>
                </c:pt>
                <c:pt idx="2">
                  <c:v>8.2506049795852895E-2</c:v>
                </c:pt>
                <c:pt idx="3">
                  <c:v>0.12313097941099591</c:v>
                </c:pt>
                <c:pt idx="4">
                  <c:v>0.16334838957201481</c:v>
                </c:pt>
                <c:pt idx="5">
                  <c:v>0.20316637501731011</c:v>
                </c:pt>
                <c:pt idx="6">
                  <c:v>0.24259279167114056</c:v>
                </c:pt>
                <c:pt idx="7">
                  <c:v>0.2816352659463342</c:v>
                </c:pt>
                <c:pt idx="8">
                  <c:v>0.3203012035983912</c:v>
                </c:pt>
                <c:pt idx="9">
                  <c:v>0.35859779815669518</c:v>
                </c:pt>
                <c:pt idx="10">
                  <c:v>0.39653203895684097</c:v>
                </c:pt>
                <c:pt idx="11">
                  <c:v>0.43411071879651492</c:v>
                </c:pt>
                <c:pt idx="12">
                  <c:v>0.4713404412358943</c:v>
                </c:pt>
                <c:pt idx="13">
                  <c:v>0.50822762756220241</c:v>
                </c:pt>
                <c:pt idx="14">
                  <c:v>0.54477852343678279</c:v>
                </c:pt>
                <c:pt idx="15">
                  <c:v>0.58099920524190252</c:v>
                </c:pt>
                <c:pt idx="16">
                  <c:v>0.61689558614342233</c:v>
                </c:pt>
                <c:pt idx="17">
                  <c:v>0.65247342188445134</c:v>
                </c:pt>
                <c:pt idx="18">
                  <c:v>0.68773831632420279</c:v>
                </c:pt>
                <c:pt idx="19">
                  <c:v>0.72269572673535409</c:v>
                </c:pt>
                <c:pt idx="20">
                  <c:v>0.75735096887246456</c:v>
                </c:pt>
                <c:pt idx="21">
                  <c:v>0.82577553265348358</c:v>
                </c:pt>
                <c:pt idx="22">
                  <c:v>0.89305188261812662</c:v>
                </c:pt>
                <c:pt idx="23">
                  <c:v>0.95921791936306122</c:v>
                </c:pt>
                <c:pt idx="24">
                  <c:v>1.0243096973605375</c:v>
                </c:pt>
                <c:pt idx="25">
                  <c:v>1.0883615429440026</c:v>
                </c:pt>
                <c:pt idx="26">
                  <c:v>1.1514061630161903</c:v>
                </c:pt>
                <c:pt idx="27">
                  <c:v>1.2134747453415671</c:v>
                </c:pt>
                <c:pt idx="28">
                  <c:v>1.2745970511930398</c:v>
                </c:pt>
                <c:pt idx="29">
                  <c:v>1.3348015010418517</c:v>
                </c:pt>
                <c:pt idx="30">
                  <c:v>1.3941152539082944</c:v>
                </c:pt>
                <c:pt idx="31">
                  <c:v>1.4525642809277697</c:v>
                </c:pt>
                <c:pt idx="32">
                  <c:v>1.5101734336309962</c:v>
                </c:pt>
                <c:pt idx="33">
                  <c:v>1.5669665073876471</c:v>
                </c:pt>
                <c:pt idx="34">
                  <c:v>1.6229663004188282</c:v>
                </c:pt>
                <c:pt idx="35">
                  <c:v>1.6781946687446381</c:v>
                </c:pt>
                <c:pt idx="36">
                  <c:v>1.7326725773982785</c:v>
                </c:pt>
                <c:pt idx="37">
                  <c:v>1.7864201482070299</c:v>
                </c:pt>
                <c:pt idx="38">
                  <c:v>1.8394567044126158</c:v>
                </c:pt>
                <c:pt idx="39">
                  <c:v>1.8918008123785608</c:v>
                </c:pt>
                <c:pt idx="40">
                  <c:v>1.9434703206098221</c:v>
                </c:pt>
                <c:pt idx="41">
                  <c:v>2.0698037925123596</c:v>
                </c:pt>
                <c:pt idx="42">
                  <c:v>2.1922777302037981</c:v>
                </c:pt>
                <c:pt idx="43">
                  <c:v>2.3111209800019195</c:v>
                </c:pt>
                <c:pt idx="44">
                  <c:v>2.4265426191698438</c:v>
                </c:pt>
                <c:pt idx="45">
                  <c:v>2.5387341693470673</c:v>
                </c:pt>
                <c:pt idx="46">
                  <c:v>2.6478715086149687</c:v>
                </c:pt>
                <c:pt idx="47">
                  <c:v>2.7541165301326203</c:v>
                </c:pt>
                <c:pt idx="48">
                  <c:v>2.8576185866123311</c:v>
                </c:pt>
                <c:pt idx="49">
                  <c:v>2.9585157529837405</c:v>
                </c:pt>
                <c:pt idx="50">
                  <c:v>3.056935934034323</c:v>
                </c:pt>
                <c:pt idx="51">
                  <c:v>3.1529978393196054</c:v>
                </c:pt>
                <c:pt idx="52">
                  <c:v>3.2468118439835516</c:v>
                </c:pt>
                <c:pt idx="53">
                  <c:v>3.3384807511451662</c:v>
                </c:pt>
                <c:pt idx="54">
                  <c:v>3.42810046905679</c:v>
                </c:pt>
                <c:pt idx="55">
                  <c:v>3.5157606142178799</c:v>
                </c:pt>
                <c:pt idx="56">
                  <c:v>3.6015450499524326</c:v>
                </c:pt>
                <c:pt idx="57">
                  <c:v>3.6855323685636239</c:v>
                </c:pt>
                <c:pt idx="58">
                  <c:v>3.7677963240135206</c:v>
                </c:pt>
                <c:pt idx="59">
                  <c:v>3.8484062210976355</c:v>
                </c:pt>
                <c:pt idx="60">
                  <c:v>3.9274272662602412</c:v>
                </c:pt>
                <c:pt idx="61">
                  <c:v>4.0049208844999695</c:v>
                </c:pt>
                <c:pt idx="62">
                  <c:v>4.0809450062244483</c:v>
                </c:pt>
                <c:pt idx="63">
                  <c:v>4.1555543274099733</c:v>
                </c:pt>
                <c:pt idx="64">
                  <c:v>4.2288005459929501</c:v>
                </c:pt>
                <c:pt idx="65">
                  <c:v>4.3007325770521385</c:v>
                </c:pt>
                <c:pt idx="66">
                  <c:v>4.3713967490250596</c:v>
                </c:pt>
                <c:pt idx="67">
                  <c:v>4.4408369829297278</c:v>
                </c:pt>
                <c:pt idx="68">
                  <c:v>4.5090949563280667</c:v>
                </c:pt>
                <c:pt idx="69">
                  <c:v>4.5762102535637768</c:v>
                </c:pt>
                <c:pt idx="70">
                  <c:v>4.6422205036307256</c:v>
                </c:pt>
                <c:pt idx="71">
                  <c:v>4.7071615068742405</c:v>
                </c:pt>
                <c:pt idx="72">
                  <c:v>4.7710673515933975</c:v>
                </c:pt>
                <c:pt idx="73">
                  <c:v>4.8339705214951243</c:v>
                </c:pt>
                <c:pt idx="74">
                  <c:v>4.8959019948481552</c:v>
                </c:pt>
                <c:pt idx="75">
                  <c:v>4.9568913360944453</c:v>
                </c:pt>
                <c:pt idx="76">
                  <c:v>5.0169667805962792</c:v>
                </c:pt>
                <c:pt idx="77">
                  <c:v>5.076155313127181</c:v>
                </c:pt>
                <c:pt idx="78">
                  <c:v>5.1344827406527465</c:v>
                </c:pt>
              </c:numCache>
            </c:numRef>
          </c:yVal>
        </c:ser>
        <c:ser>
          <c:idx val="4"/>
          <c:order val="2"/>
          <c:tx>
            <c:strRef>
              <c:f>Sheet1!$F$1</c:f>
              <c:strCache>
                <c:ptCount val="1"/>
                <c:pt idx="0">
                  <c:v>Pl-TASSII</c:v>
                </c:pt>
              </c:strCache>
            </c:strRef>
          </c:tx>
          <c:spPr>
            <a:ln>
              <a:solidFill>
                <a:srgbClr val="00B0F0"/>
              </a:solidFill>
            </a:ln>
          </c:spPr>
          <c:marker>
            <c:symbol val="none"/>
          </c:marker>
          <c:xVal>
            <c:numRef>
              <c:f>Sheet1!$A$2:$A$80</c:f>
              <c:numCache>
                <c:formatCode>General</c:formatCode>
                <c:ptCount val="79"/>
                <c:pt idx="0">
                  <c:v>0</c:v>
                </c:pt>
                <c:pt idx="1">
                  <c:v>0.1</c:v>
                </c:pt>
                <c:pt idx="2">
                  <c:v>0.2</c:v>
                </c:pt>
                <c:pt idx="3">
                  <c:v>0.30000000000000004</c:v>
                </c:pt>
                <c:pt idx="4">
                  <c:v>0.4</c:v>
                </c:pt>
                <c:pt idx="5">
                  <c:v>0.5</c:v>
                </c:pt>
                <c:pt idx="6">
                  <c:v>0.60000000000000009</c:v>
                </c:pt>
                <c:pt idx="7">
                  <c:v>0.70000000000000007</c:v>
                </c:pt>
                <c:pt idx="8">
                  <c:v>0.8</c:v>
                </c:pt>
                <c:pt idx="9">
                  <c:v>0.9</c:v>
                </c:pt>
                <c:pt idx="10">
                  <c:v>1</c:v>
                </c:pt>
                <c:pt idx="11">
                  <c:v>1.1000000000000001</c:v>
                </c:pt>
                <c:pt idx="12">
                  <c:v>1.2</c:v>
                </c:pt>
                <c:pt idx="13">
                  <c:v>1.3</c:v>
                </c:pt>
                <c:pt idx="14">
                  <c:v>1.4</c:v>
                </c:pt>
                <c:pt idx="15">
                  <c:v>1.5</c:v>
                </c:pt>
                <c:pt idx="16">
                  <c:v>1.6</c:v>
                </c:pt>
                <c:pt idx="17">
                  <c:v>1.7</c:v>
                </c:pt>
                <c:pt idx="18">
                  <c:v>1.8</c:v>
                </c:pt>
                <c:pt idx="19">
                  <c:v>1.9000000000000001</c:v>
                </c:pt>
                <c:pt idx="20">
                  <c:v>2</c:v>
                </c:pt>
                <c:pt idx="21">
                  <c:v>2.2000000000000002</c:v>
                </c:pt>
                <c:pt idx="22">
                  <c:v>2.4</c:v>
                </c:pt>
                <c:pt idx="23">
                  <c:v>2.6</c:v>
                </c:pt>
                <c:pt idx="24">
                  <c:v>2.8</c:v>
                </c:pt>
                <c:pt idx="25">
                  <c:v>3</c:v>
                </c:pt>
                <c:pt idx="26">
                  <c:v>3.2</c:v>
                </c:pt>
                <c:pt idx="27">
                  <c:v>3.4</c:v>
                </c:pt>
                <c:pt idx="28">
                  <c:v>3.6</c:v>
                </c:pt>
                <c:pt idx="29">
                  <c:v>3.8</c:v>
                </c:pt>
                <c:pt idx="30">
                  <c:v>4</c:v>
                </c:pt>
                <c:pt idx="31">
                  <c:v>4.2</c:v>
                </c:pt>
                <c:pt idx="32">
                  <c:v>4.4000000000000004</c:v>
                </c:pt>
                <c:pt idx="33">
                  <c:v>4.5999999999999996</c:v>
                </c:pt>
                <c:pt idx="34">
                  <c:v>4.8</c:v>
                </c:pt>
                <c:pt idx="35">
                  <c:v>5</c:v>
                </c:pt>
                <c:pt idx="36">
                  <c:v>5.2</c:v>
                </c:pt>
                <c:pt idx="37">
                  <c:v>5.4</c:v>
                </c:pt>
                <c:pt idx="38">
                  <c:v>5.6</c:v>
                </c:pt>
                <c:pt idx="39">
                  <c:v>5.8</c:v>
                </c:pt>
                <c:pt idx="40">
                  <c:v>6</c:v>
                </c:pt>
                <c:pt idx="41">
                  <c:v>6.5</c:v>
                </c:pt>
                <c:pt idx="42">
                  <c:v>7</c:v>
                </c:pt>
                <c:pt idx="43">
                  <c:v>7.5</c:v>
                </c:pt>
                <c:pt idx="44">
                  <c:v>8</c:v>
                </c:pt>
                <c:pt idx="45">
                  <c:v>8.5</c:v>
                </c:pt>
                <c:pt idx="46">
                  <c:v>9</c:v>
                </c:pt>
                <c:pt idx="47">
                  <c:v>9.5</c:v>
                </c:pt>
                <c:pt idx="48">
                  <c:v>10</c:v>
                </c:pt>
                <c:pt idx="49">
                  <c:v>10.5</c:v>
                </c:pt>
                <c:pt idx="50">
                  <c:v>11</c:v>
                </c:pt>
                <c:pt idx="51">
                  <c:v>11.5</c:v>
                </c:pt>
                <c:pt idx="52">
                  <c:v>12</c:v>
                </c:pt>
                <c:pt idx="53">
                  <c:v>12.5</c:v>
                </c:pt>
                <c:pt idx="54">
                  <c:v>13</c:v>
                </c:pt>
                <c:pt idx="55">
                  <c:v>13.5</c:v>
                </c:pt>
                <c:pt idx="56">
                  <c:v>14</c:v>
                </c:pt>
                <c:pt idx="57">
                  <c:v>14.5</c:v>
                </c:pt>
                <c:pt idx="58">
                  <c:v>15</c:v>
                </c:pt>
                <c:pt idx="59">
                  <c:v>15.5</c:v>
                </c:pt>
                <c:pt idx="60">
                  <c:v>16</c:v>
                </c:pt>
                <c:pt idx="61">
                  <c:v>16.5</c:v>
                </c:pt>
                <c:pt idx="62">
                  <c:v>17</c:v>
                </c:pt>
                <c:pt idx="63">
                  <c:v>17.5</c:v>
                </c:pt>
                <c:pt idx="64">
                  <c:v>18</c:v>
                </c:pt>
                <c:pt idx="65">
                  <c:v>18.5</c:v>
                </c:pt>
                <c:pt idx="66">
                  <c:v>19</c:v>
                </c:pt>
                <c:pt idx="67">
                  <c:v>19.5</c:v>
                </c:pt>
                <c:pt idx="68">
                  <c:v>20</c:v>
                </c:pt>
                <c:pt idx="69">
                  <c:v>20.5</c:v>
                </c:pt>
                <c:pt idx="70">
                  <c:v>21</c:v>
                </c:pt>
                <c:pt idx="71">
                  <c:v>21.5</c:v>
                </c:pt>
                <c:pt idx="72">
                  <c:v>22</c:v>
                </c:pt>
                <c:pt idx="73">
                  <c:v>22.5</c:v>
                </c:pt>
                <c:pt idx="74">
                  <c:v>23</c:v>
                </c:pt>
                <c:pt idx="75">
                  <c:v>23.5</c:v>
                </c:pt>
                <c:pt idx="76">
                  <c:v>24</c:v>
                </c:pt>
                <c:pt idx="77">
                  <c:v>24.5</c:v>
                </c:pt>
                <c:pt idx="78">
                  <c:v>25</c:v>
                </c:pt>
              </c:numCache>
            </c:numRef>
          </c:xVal>
          <c:yVal>
            <c:numRef>
              <c:f>Sheet1!$F$2:$F$80</c:f>
              <c:numCache>
                <c:formatCode>General</c:formatCode>
                <c:ptCount val="79"/>
                <c:pt idx="0">
                  <c:v>0</c:v>
                </c:pt>
                <c:pt idx="1">
                  <c:v>6.0579789826976371E-2</c:v>
                </c:pt>
                <c:pt idx="2">
                  <c:v>0.11905860357139923</c:v>
                </c:pt>
                <c:pt idx="3">
                  <c:v>0.17557729827639124</c:v>
                </c:pt>
                <c:pt idx="4">
                  <c:v>0.23026302388169972</c:v>
                </c:pt>
                <c:pt idx="5">
                  <c:v>0.28323094597865045</c:v>
                </c:pt>
                <c:pt idx="6">
                  <c:v>0.3345857061378294</c:v>
                </c:pt>
                <c:pt idx="7">
                  <c:v>0.38442266636526734</c:v>
                </c:pt>
                <c:pt idx="8">
                  <c:v>0.43282897488324379</c:v>
                </c:pt>
                <c:pt idx="9">
                  <c:v>0.47988448316276794</c:v>
                </c:pt>
                <c:pt idx="10">
                  <c:v>0.52566253844521982</c:v>
                </c:pt>
                <c:pt idx="11">
                  <c:v>0.57023067150465367</c:v>
                </c:pt>
                <c:pt idx="12">
                  <c:v>0.6136511958407741</c:v>
                </c:pt>
                <c:pt idx="13">
                  <c:v>0.65598173164666507</c:v>
                </c:pt>
                <c:pt idx="14">
                  <c:v>0.69727566560714704</c:v>
                </c:pt>
                <c:pt idx="15">
                  <c:v>0.73758255573319154</c:v>
                </c:pt>
                <c:pt idx="16">
                  <c:v>0.7769484889330549</c:v>
                </c:pt>
                <c:pt idx="17">
                  <c:v>0.81541639779076336</c:v>
                </c:pt>
                <c:pt idx="18">
                  <c:v>0.85302634201207705</c:v>
                </c:pt>
                <c:pt idx="19">
                  <c:v>0.88981575916398259</c:v>
                </c:pt>
                <c:pt idx="20">
                  <c:v>0.92581968864220254</c:v>
                </c:pt>
                <c:pt idx="21">
                  <c:v>0.99560043409264654</c:v>
                </c:pt>
                <c:pt idx="22">
                  <c:v>1.0626080571960568</c:v>
                </c:pt>
                <c:pt idx="23">
                  <c:v>1.1270545699017824</c:v>
                </c:pt>
                <c:pt idx="24">
                  <c:v>1.1891285634556805</c:v>
                </c:pt>
                <c:pt idx="25">
                  <c:v>1.2489985359092799</c:v>
                </c:pt>
                <c:pt idx="26">
                  <c:v>1.3068156488958307</c:v>
                </c:pt>
                <c:pt idx="27">
                  <c:v>1.3627160272579097</c:v>
                </c:pt>
                <c:pt idx="28">
                  <c:v>1.4168226895831009</c:v>
                </c:pt>
                <c:pt idx="29">
                  <c:v>1.4692471785297816</c:v>
                </c:pt>
                <c:pt idx="30">
                  <c:v>1.5200909452786702</c:v>
                </c:pt>
                <c:pt idx="31">
                  <c:v>1.5694465313075965</c:v>
                </c:pt>
                <c:pt idx="32">
                  <c:v>1.6173985820840207</c:v>
                </c:pt>
                <c:pt idx="33">
                  <c:v>1.6640247205709617</c:v>
                </c:pt>
                <c:pt idx="34">
                  <c:v>1.7093963031857504</c:v>
                </c:pt>
                <c:pt idx="35">
                  <c:v>1.7535790766970818</c:v>
                </c:pt>
                <c:pt idx="36">
                  <c:v>1.7966337512407464</c:v>
                </c:pt>
                <c:pt idx="37">
                  <c:v>1.8386165019879082</c:v>
                </c:pt>
                <c:pt idx="38">
                  <c:v>1.8795794098677689</c:v>
                </c:pt>
                <c:pt idx="39">
                  <c:v>1.919570850019116</c:v>
                </c:pt>
                <c:pt idx="40">
                  <c:v>1.9586358352381112</c:v>
                </c:pt>
                <c:pt idx="41">
                  <c:v>2.0525135892010864</c:v>
                </c:pt>
                <c:pt idx="42">
                  <c:v>2.1414397151649451</c:v>
                </c:pt>
                <c:pt idx="43">
                  <c:v>2.2259104976467552</c:v>
                </c:pt>
                <c:pt idx="44">
                  <c:v>2.3063511569663184</c:v>
                </c:pt>
                <c:pt idx="45">
                  <c:v>2.3831288011891938</c:v>
                </c:pt>
                <c:pt idx="46">
                  <c:v>2.4565625554864141</c:v>
                </c:pt>
                <c:pt idx="47">
                  <c:v>2.526931576326493</c:v>
                </c:pt>
                <c:pt idx="48">
                  <c:v>2.5944814593357113</c:v>
                </c:pt>
                <c:pt idx="49">
                  <c:v>2.6594294123411775</c:v>
                </c:pt>
                <c:pt idx="50">
                  <c:v>2.7219684685757644</c:v>
                </c:pt>
                <c:pt idx="51">
                  <c:v>2.782270946133</c:v>
                </c:pt>
                <c:pt idx="52">
                  <c:v>2.8404913099142295</c:v>
                </c:pt>
                <c:pt idx="53">
                  <c:v>2.896768555784055</c:v>
                </c:pt>
                <c:pt idx="54">
                  <c:v>2.9512282095680615</c:v>
                </c:pt>
                <c:pt idx="55">
                  <c:v>3.0039840132279778</c:v>
                </c:pt>
                <c:pt idx="56">
                  <c:v>3.0551393551800468</c:v>
                </c:pt>
                <c:pt idx="57">
                  <c:v>3.1047884899755336</c:v>
                </c:pt>
                <c:pt idx="58">
                  <c:v>3.1530175835046688</c:v>
                </c:pt>
                <c:pt idx="59">
                  <c:v>3.1999056128437173</c:v>
                </c:pt>
                <c:pt idx="60">
                  <c:v>3.2455251443479503</c:v>
                </c:pt>
                <c:pt idx="61">
                  <c:v>3.2899430092395407</c:v>
                </c:pt>
                <c:pt idx="62">
                  <c:v>3.3332208924799325</c:v>
                </c:pt>
                <c:pt idx="63">
                  <c:v>3.375415847949566</c:v>
                </c:pt>
                <c:pt idx="64">
                  <c:v>3.4165807507317636</c:v>
                </c:pt>
                <c:pt idx="65">
                  <c:v>3.456764695495929</c:v>
                </c:pt>
                <c:pt idx="66">
                  <c:v>3.4960133485092713</c:v>
                </c:pt>
                <c:pt idx="67">
                  <c:v>3.5343692596070801</c:v>
                </c:pt>
                <c:pt idx="68">
                  <c:v>3.5718721394658806</c:v>
                </c:pt>
                <c:pt idx="69">
                  <c:v>3.6085591067096638</c:v>
                </c:pt>
                <c:pt idx="70">
                  <c:v>3.6444649087039851</c:v>
                </c:pt>
                <c:pt idx="71">
                  <c:v>3.6796221193300709</c:v>
                </c:pt>
                <c:pt idx="72">
                  <c:v>3.7140613165602558</c:v>
                </c:pt>
                <c:pt idx="73">
                  <c:v>3.747811242260747</c:v>
                </c:pt>
                <c:pt idx="74">
                  <c:v>3.7808989463144411</c:v>
                </c:pt>
                <c:pt idx="75">
                  <c:v>3.8133499168745493</c:v>
                </c:pt>
                <c:pt idx="76">
                  <c:v>3.8451881983204141</c:v>
                </c:pt>
                <c:pt idx="77">
                  <c:v>3.8764364982830388</c:v>
                </c:pt>
                <c:pt idx="78">
                  <c:v>3.9071162849336871</c:v>
                </c:pt>
              </c:numCache>
            </c:numRef>
          </c:yVal>
        </c:ser>
        <c:axId val="158431488"/>
        <c:axId val="158761344"/>
      </c:scatterChart>
      <c:valAx>
        <c:axId val="158431488"/>
        <c:scaling>
          <c:orientation val="minMax"/>
        </c:scaling>
        <c:axPos val="b"/>
        <c:title>
          <c:tx>
            <c:rich>
              <a:bodyPr/>
              <a:lstStyle/>
              <a:p>
                <a:pPr>
                  <a:defRPr/>
                </a:pPr>
                <a:r>
                  <a:rPr lang="en-CA" dirty="0" smtClean="0"/>
                  <a:t>Length</a:t>
                </a:r>
                <a:r>
                  <a:rPr lang="en-CA" baseline="0" dirty="0" smtClean="0"/>
                  <a:t> from apex (m)</a:t>
                </a:r>
                <a:endParaRPr lang="en-CA" dirty="0"/>
              </a:p>
            </c:rich>
          </c:tx>
          <c:layout/>
        </c:title>
        <c:numFmt formatCode="General" sourceLinked="1"/>
        <c:majorTickMark val="in"/>
        <c:minorTickMark val="in"/>
        <c:tickLblPos val="nextTo"/>
        <c:crossAx val="158761344"/>
        <c:crosses val="autoZero"/>
        <c:crossBetween val="midCat"/>
        <c:majorUnit val="5"/>
        <c:minorUnit val="1"/>
      </c:valAx>
      <c:valAx>
        <c:axId val="158761344"/>
        <c:scaling>
          <c:orientation val="minMax"/>
        </c:scaling>
        <c:axPos val="l"/>
        <c:title>
          <c:tx>
            <c:rich>
              <a:bodyPr rot="-5400000" vert="horz"/>
              <a:lstStyle/>
              <a:p>
                <a:pPr>
                  <a:defRPr/>
                </a:pPr>
                <a:r>
                  <a:rPr lang="en-CA" dirty="0" smtClean="0"/>
                  <a:t>Crown width (m)</a:t>
                </a:r>
                <a:endParaRPr lang="en-CA" dirty="0"/>
              </a:p>
            </c:rich>
          </c:tx>
          <c:layout/>
        </c:title>
        <c:numFmt formatCode="General" sourceLinked="1"/>
        <c:majorTickMark val="in"/>
        <c:minorTickMark val="in"/>
        <c:tickLblPos val="nextTo"/>
        <c:crossAx val="158431488"/>
        <c:crosses val="autoZero"/>
        <c:crossBetween val="midCat"/>
        <c:majorUnit val="1"/>
        <c:minorUnit val="0.5"/>
      </c:valAx>
    </c:plotArea>
    <c:plotVisOnly val="1"/>
  </c:chart>
  <c:spPr>
    <a:solidFill>
      <a:srgbClr val="ADCAAD">
        <a:lumMod val="40000"/>
        <a:lumOff val="60000"/>
        <a:alpha val="79000"/>
      </a:srgbClr>
    </a:solidFill>
  </c:spPr>
  <c:txPr>
    <a:bodyPr/>
    <a:lstStyle/>
    <a:p>
      <a:pPr>
        <a:defRPr sz="1800"/>
      </a:pPr>
      <a:endParaRPr lang="en-US"/>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CA"/>
  <c:chart>
    <c:plotArea>
      <c:layout/>
      <c:scatterChart>
        <c:scatterStyle val="lineMarker"/>
        <c:ser>
          <c:idx val="0"/>
          <c:order val="0"/>
          <c:tx>
            <c:strRef>
              <c:f>Sheet1!$B$1</c:f>
              <c:strCache>
                <c:ptCount val="1"/>
                <c:pt idx="0">
                  <c:v>Fdc-TASSII</c:v>
                </c:pt>
              </c:strCache>
            </c:strRef>
          </c:tx>
          <c:spPr>
            <a:ln>
              <a:solidFill>
                <a:schemeClr val="tx1"/>
              </a:solidFill>
            </a:ln>
          </c:spPr>
          <c:marker>
            <c:symbol val="none"/>
          </c:marker>
          <c:xVal>
            <c:numRef>
              <c:f>Sheet1!$A$2:$A$80</c:f>
              <c:numCache>
                <c:formatCode>General</c:formatCode>
                <c:ptCount val="79"/>
                <c:pt idx="0">
                  <c:v>0</c:v>
                </c:pt>
                <c:pt idx="1">
                  <c:v>0.1</c:v>
                </c:pt>
                <c:pt idx="2">
                  <c:v>0.2</c:v>
                </c:pt>
                <c:pt idx="3">
                  <c:v>0.30000000000000021</c:v>
                </c:pt>
                <c:pt idx="4">
                  <c:v>0.4</c:v>
                </c:pt>
                <c:pt idx="5">
                  <c:v>0.5</c:v>
                </c:pt>
                <c:pt idx="6">
                  <c:v>0.60000000000000042</c:v>
                </c:pt>
                <c:pt idx="7">
                  <c:v>0.7000000000000004</c:v>
                </c:pt>
                <c:pt idx="8">
                  <c:v>0.8</c:v>
                </c:pt>
                <c:pt idx="9">
                  <c:v>0.9</c:v>
                </c:pt>
                <c:pt idx="10">
                  <c:v>1</c:v>
                </c:pt>
                <c:pt idx="11">
                  <c:v>1.1000000000000001</c:v>
                </c:pt>
                <c:pt idx="12">
                  <c:v>1.2</c:v>
                </c:pt>
                <c:pt idx="13">
                  <c:v>1.3</c:v>
                </c:pt>
                <c:pt idx="14">
                  <c:v>1.4</c:v>
                </c:pt>
                <c:pt idx="15">
                  <c:v>1.5</c:v>
                </c:pt>
                <c:pt idx="16">
                  <c:v>1.6</c:v>
                </c:pt>
                <c:pt idx="17">
                  <c:v>1.7</c:v>
                </c:pt>
                <c:pt idx="18">
                  <c:v>1.8</c:v>
                </c:pt>
                <c:pt idx="19">
                  <c:v>1.9000000000000001</c:v>
                </c:pt>
                <c:pt idx="20">
                  <c:v>2</c:v>
                </c:pt>
                <c:pt idx="21">
                  <c:v>2.2000000000000002</c:v>
                </c:pt>
                <c:pt idx="22">
                  <c:v>2.4</c:v>
                </c:pt>
                <c:pt idx="23">
                  <c:v>2.6</c:v>
                </c:pt>
                <c:pt idx="24">
                  <c:v>2.8</c:v>
                </c:pt>
                <c:pt idx="25">
                  <c:v>3</c:v>
                </c:pt>
                <c:pt idx="26">
                  <c:v>3.2</c:v>
                </c:pt>
                <c:pt idx="27">
                  <c:v>3.4</c:v>
                </c:pt>
                <c:pt idx="28">
                  <c:v>3.6</c:v>
                </c:pt>
                <c:pt idx="29">
                  <c:v>3.8</c:v>
                </c:pt>
                <c:pt idx="30">
                  <c:v>4</c:v>
                </c:pt>
                <c:pt idx="31">
                  <c:v>4.2</c:v>
                </c:pt>
                <c:pt idx="32">
                  <c:v>4.4000000000000004</c:v>
                </c:pt>
                <c:pt idx="33">
                  <c:v>4.5999999999999996</c:v>
                </c:pt>
                <c:pt idx="34">
                  <c:v>4.8</c:v>
                </c:pt>
                <c:pt idx="35">
                  <c:v>5</c:v>
                </c:pt>
                <c:pt idx="36">
                  <c:v>5.2</c:v>
                </c:pt>
                <c:pt idx="37">
                  <c:v>5.4</c:v>
                </c:pt>
                <c:pt idx="38">
                  <c:v>5.6</c:v>
                </c:pt>
                <c:pt idx="39">
                  <c:v>5.8</c:v>
                </c:pt>
                <c:pt idx="40">
                  <c:v>6</c:v>
                </c:pt>
                <c:pt idx="41">
                  <c:v>6.5</c:v>
                </c:pt>
                <c:pt idx="42">
                  <c:v>7</c:v>
                </c:pt>
                <c:pt idx="43">
                  <c:v>7.5</c:v>
                </c:pt>
                <c:pt idx="44">
                  <c:v>8</c:v>
                </c:pt>
                <c:pt idx="45">
                  <c:v>8.5</c:v>
                </c:pt>
                <c:pt idx="46">
                  <c:v>9</c:v>
                </c:pt>
                <c:pt idx="47">
                  <c:v>9.5</c:v>
                </c:pt>
                <c:pt idx="48">
                  <c:v>10</c:v>
                </c:pt>
                <c:pt idx="49">
                  <c:v>10.5</c:v>
                </c:pt>
                <c:pt idx="50">
                  <c:v>11</c:v>
                </c:pt>
                <c:pt idx="51">
                  <c:v>11.5</c:v>
                </c:pt>
                <c:pt idx="52">
                  <c:v>12</c:v>
                </c:pt>
                <c:pt idx="53">
                  <c:v>12.5</c:v>
                </c:pt>
                <c:pt idx="54">
                  <c:v>13</c:v>
                </c:pt>
                <c:pt idx="55">
                  <c:v>13.5</c:v>
                </c:pt>
                <c:pt idx="56">
                  <c:v>14</c:v>
                </c:pt>
                <c:pt idx="57">
                  <c:v>14.5</c:v>
                </c:pt>
                <c:pt idx="58">
                  <c:v>15</c:v>
                </c:pt>
                <c:pt idx="59">
                  <c:v>15.5</c:v>
                </c:pt>
                <c:pt idx="60">
                  <c:v>16</c:v>
                </c:pt>
                <c:pt idx="61">
                  <c:v>16.5</c:v>
                </c:pt>
                <c:pt idx="62">
                  <c:v>17</c:v>
                </c:pt>
                <c:pt idx="63">
                  <c:v>17.5</c:v>
                </c:pt>
                <c:pt idx="64">
                  <c:v>18</c:v>
                </c:pt>
                <c:pt idx="65">
                  <c:v>18.5</c:v>
                </c:pt>
                <c:pt idx="66">
                  <c:v>19</c:v>
                </c:pt>
                <c:pt idx="67">
                  <c:v>19.5</c:v>
                </c:pt>
                <c:pt idx="68">
                  <c:v>20</c:v>
                </c:pt>
                <c:pt idx="69">
                  <c:v>20.5</c:v>
                </c:pt>
                <c:pt idx="70">
                  <c:v>21</c:v>
                </c:pt>
                <c:pt idx="71">
                  <c:v>21.5</c:v>
                </c:pt>
                <c:pt idx="72">
                  <c:v>22</c:v>
                </c:pt>
                <c:pt idx="73">
                  <c:v>22.5</c:v>
                </c:pt>
                <c:pt idx="74">
                  <c:v>23</c:v>
                </c:pt>
                <c:pt idx="75">
                  <c:v>23.5</c:v>
                </c:pt>
                <c:pt idx="76">
                  <c:v>24</c:v>
                </c:pt>
                <c:pt idx="77">
                  <c:v>24.5</c:v>
                </c:pt>
                <c:pt idx="78">
                  <c:v>25</c:v>
                </c:pt>
              </c:numCache>
            </c:numRef>
          </c:xVal>
          <c:yVal>
            <c:numRef>
              <c:f>Sheet1!$B$2:$B$80</c:f>
              <c:numCache>
                <c:formatCode>General</c:formatCode>
                <c:ptCount val="79"/>
                <c:pt idx="0">
                  <c:v>0</c:v>
                </c:pt>
                <c:pt idx="1">
                  <c:v>5.5794836532692932E-2</c:v>
                </c:pt>
                <c:pt idx="2">
                  <c:v>0.11069634550072069</c:v>
                </c:pt>
                <c:pt idx="3">
                  <c:v>0.16473268271631039</c:v>
                </c:pt>
                <c:pt idx="4">
                  <c:v>0.21793069349871921</c:v>
                </c:pt>
                <c:pt idx="5">
                  <c:v>0.27031599276127577</c:v>
                </c:pt>
                <c:pt idx="6">
                  <c:v>0.3219130390725114</c:v>
                </c:pt>
                <c:pt idx="7">
                  <c:v>0.37274520322739951</c:v>
                </c:pt>
                <c:pt idx="8">
                  <c:v>0.42283483180991693</c:v>
                </c:pt>
                <c:pt idx="9">
                  <c:v>0.4722033061796318</c:v>
                </c:pt>
                <c:pt idx="10">
                  <c:v>0.52087109727203462</c:v>
                </c:pt>
                <c:pt idx="11">
                  <c:v>0.56885781656414436</c:v>
                </c:pt>
                <c:pt idx="12">
                  <c:v>0.61618226352295158</c:v>
                </c:pt>
                <c:pt idx="13">
                  <c:v>0.66286246982402353</c:v>
                </c:pt>
                <c:pt idx="14">
                  <c:v>0.70891574060053131</c:v>
                </c:pt>
                <c:pt idx="15">
                  <c:v>0.75435869295885882</c:v>
                </c:pt>
                <c:pt idx="16">
                  <c:v>0.79920729197532059</c:v>
                </c:pt>
                <c:pt idx="17">
                  <c:v>0.84347688436910861</c:v>
                </c:pt>
                <c:pt idx="18">
                  <c:v>0.88718223002917895</c:v>
                </c:pt>
                <c:pt idx="19">
                  <c:v>0.93033753155717802</c:v>
                </c:pt>
                <c:pt idx="20">
                  <c:v>0.97295646197432351</c:v>
                </c:pt>
                <c:pt idx="21">
                  <c:v>1.0566374081184799</c:v>
                </c:pt>
                <c:pt idx="22">
                  <c:v>1.1383248107276092</c:v>
                </c:pt>
                <c:pt idx="23">
                  <c:v>1.2181114487639748</c:v>
                </c:pt>
                <c:pt idx="24">
                  <c:v>1.2960837713447242</c:v>
                </c:pt>
                <c:pt idx="25">
                  <c:v>1.3723224607664335</c:v>
                </c:pt>
                <c:pt idx="26">
                  <c:v>1.446902934289376</c:v>
                </c:pt>
                <c:pt idx="27">
                  <c:v>1.5198957925049588</c:v>
                </c:pt>
                <c:pt idx="28">
                  <c:v>1.5913672209680423</c:v>
                </c:pt>
                <c:pt idx="29">
                  <c:v>1.6613793508205836</c:v>
                </c:pt>
                <c:pt idx="30">
                  <c:v>1.7299905833309175</c:v>
                </c:pt>
                <c:pt idx="31">
                  <c:v>1.7972558825965026</c:v>
                </c:pt>
                <c:pt idx="32">
                  <c:v>1.8632270400858604</c:v>
                </c:pt>
                <c:pt idx="33">
                  <c:v>1.9279529142096599</c:v>
                </c:pt>
                <c:pt idx="34">
                  <c:v>1.991479647697046</c:v>
                </c:pt>
                <c:pt idx="35">
                  <c:v>2.0538508651998937</c:v>
                </c:pt>
                <c:pt idx="36">
                  <c:v>2.1151078532445471</c:v>
                </c:pt>
                <c:pt idx="37">
                  <c:v>2.175289724390244</c:v>
                </c:pt>
                <c:pt idx="38">
                  <c:v>2.2344335672288791</c:v>
                </c:pt>
                <c:pt idx="39">
                  <c:v>2.2925745836666693</c:v>
                </c:pt>
                <c:pt idx="40">
                  <c:v>2.3497462147602381</c:v>
                </c:pt>
                <c:pt idx="41">
                  <c:v>2.4886391275522146</c:v>
                </c:pt>
                <c:pt idx="42">
                  <c:v>2.6221245709077401</c:v>
                </c:pt>
                <c:pt idx="43">
                  <c:v>2.7506078680294292</c:v>
                </c:pt>
                <c:pt idx="44">
                  <c:v>2.8744504113945109</c:v>
                </c:pt>
                <c:pt idx="45">
                  <c:v>2.9939757905535305</c:v>
                </c:pt>
                <c:pt idx="46">
                  <c:v>3.1094748873934752</c:v>
                </c:pt>
                <c:pt idx="47">
                  <c:v>3.2212101408557192</c:v>
                </c:pt>
                <c:pt idx="48">
                  <c:v>3.329419138450763</c:v>
                </c:pt>
                <c:pt idx="49">
                  <c:v>3.434317658198148</c:v>
                </c:pt>
                <c:pt idx="50">
                  <c:v>3.5361022589173214</c:v>
                </c:pt>
                <c:pt idx="51">
                  <c:v>3.6349524970240781</c:v>
                </c:pt>
                <c:pt idx="52">
                  <c:v>3.7310328326502931</c:v>
                </c:pt>
                <c:pt idx="53">
                  <c:v>3.8244942759138603</c:v>
                </c:pt>
                <c:pt idx="54">
                  <c:v>3.9154758147216349</c:v>
                </c:pt>
                <c:pt idx="55">
                  <c:v>4.0041056579975072</c:v>
                </c:pt>
                <c:pt idx="56">
                  <c:v>4.0905023222479375</c:v>
                </c:pt>
                <c:pt idx="57">
                  <c:v>4.1747755845734407</c:v>
                </c:pt>
                <c:pt idx="58">
                  <c:v>4.2570273213532097</c:v>
                </c:pt>
                <c:pt idx="59">
                  <c:v>4.3373522486759857</c:v>
                </c:pt>
                <c:pt idx="60">
                  <c:v>4.4158385780143758</c:v>
                </c:pt>
                <c:pt idx="61">
                  <c:v>4.4925685985248434</c:v>
                </c:pt>
                <c:pt idx="62">
                  <c:v>4.567619195611492</c:v>
                </c:pt>
                <c:pt idx="63">
                  <c:v>4.6410623139460681</c:v>
                </c:pt>
                <c:pt idx="64">
                  <c:v>4.7129653719339215</c:v>
                </c:pt>
                <c:pt idx="65">
                  <c:v>4.7833916336106173</c:v>
                </c:pt>
                <c:pt idx="66">
                  <c:v>4.8524005431102593</c:v>
                </c:pt>
                <c:pt idx="67">
                  <c:v>4.9200480261369615</c:v>
                </c:pt>
                <c:pt idx="68">
                  <c:v>4.9863867622700599</c:v>
                </c:pt>
                <c:pt idx="69">
                  <c:v>5.0514664314252169</c:v>
                </c:pt>
                <c:pt idx="70">
                  <c:v>5.1153339373599067</c:v>
                </c:pt>
                <c:pt idx="71">
                  <c:v>5.1780336107422684</c:v>
                </c:pt>
                <c:pt idx="72">
                  <c:v>5.239607393985346</c:v>
                </c:pt>
                <c:pt idx="73">
                  <c:v>5.300095009777186</c:v>
                </c:pt>
                <c:pt idx="74">
                  <c:v>5.3595341150025719</c:v>
                </c:pt>
                <c:pt idx="75">
                  <c:v>5.4179604415500515</c:v>
                </c:pt>
                <c:pt idx="76">
                  <c:v>5.4754079253228429</c:v>
                </c:pt>
                <c:pt idx="77">
                  <c:v>5.5319088246198493</c:v>
                </c:pt>
                <c:pt idx="78">
                  <c:v>5.5874938289208975</c:v>
                </c:pt>
              </c:numCache>
            </c:numRef>
          </c:yVal>
        </c:ser>
        <c:ser>
          <c:idx val="1"/>
          <c:order val="1"/>
          <c:tx>
            <c:strRef>
              <c:f>Sheet1!$C$1</c:f>
              <c:strCache>
                <c:ptCount val="1"/>
                <c:pt idx="0">
                  <c:v>Fdc-TASSIII</c:v>
                </c:pt>
              </c:strCache>
            </c:strRef>
          </c:tx>
          <c:spPr>
            <a:ln>
              <a:solidFill>
                <a:schemeClr val="tx1"/>
              </a:solidFill>
              <a:prstDash val="sysDash"/>
            </a:ln>
          </c:spPr>
          <c:marker>
            <c:symbol val="none"/>
          </c:marker>
          <c:xVal>
            <c:numRef>
              <c:f>Sheet1!$A$2:$A$80</c:f>
              <c:numCache>
                <c:formatCode>General</c:formatCode>
                <c:ptCount val="79"/>
                <c:pt idx="0">
                  <c:v>0</c:v>
                </c:pt>
                <c:pt idx="1">
                  <c:v>0.1</c:v>
                </c:pt>
                <c:pt idx="2">
                  <c:v>0.2</c:v>
                </c:pt>
                <c:pt idx="3">
                  <c:v>0.30000000000000021</c:v>
                </c:pt>
                <c:pt idx="4">
                  <c:v>0.4</c:v>
                </c:pt>
                <c:pt idx="5">
                  <c:v>0.5</c:v>
                </c:pt>
                <c:pt idx="6">
                  <c:v>0.60000000000000042</c:v>
                </c:pt>
                <c:pt idx="7">
                  <c:v>0.7000000000000004</c:v>
                </c:pt>
                <c:pt idx="8">
                  <c:v>0.8</c:v>
                </c:pt>
                <c:pt idx="9">
                  <c:v>0.9</c:v>
                </c:pt>
                <c:pt idx="10">
                  <c:v>1</c:v>
                </c:pt>
                <c:pt idx="11">
                  <c:v>1.1000000000000001</c:v>
                </c:pt>
                <c:pt idx="12">
                  <c:v>1.2</c:v>
                </c:pt>
                <c:pt idx="13">
                  <c:v>1.3</c:v>
                </c:pt>
                <c:pt idx="14">
                  <c:v>1.4</c:v>
                </c:pt>
                <c:pt idx="15">
                  <c:v>1.5</c:v>
                </c:pt>
                <c:pt idx="16">
                  <c:v>1.6</c:v>
                </c:pt>
                <c:pt idx="17">
                  <c:v>1.7</c:v>
                </c:pt>
                <c:pt idx="18">
                  <c:v>1.8</c:v>
                </c:pt>
                <c:pt idx="19">
                  <c:v>1.9000000000000001</c:v>
                </c:pt>
                <c:pt idx="20">
                  <c:v>2</c:v>
                </c:pt>
                <c:pt idx="21">
                  <c:v>2.2000000000000002</c:v>
                </c:pt>
                <c:pt idx="22">
                  <c:v>2.4</c:v>
                </c:pt>
                <c:pt idx="23">
                  <c:v>2.6</c:v>
                </c:pt>
                <c:pt idx="24">
                  <c:v>2.8</c:v>
                </c:pt>
                <c:pt idx="25">
                  <c:v>3</c:v>
                </c:pt>
                <c:pt idx="26">
                  <c:v>3.2</c:v>
                </c:pt>
                <c:pt idx="27">
                  <c:v>3.4</c:v>
                </c:pt>
                <c:pt idx="28">
                  <c:v>3.6</c:v>
                </c:pt>
                <c:pt idx="29">
                  <c:v>3.8</c:v>
                </c:pt>
                <c:pt idx="30">
                  <c:v>4</c:v>
                </c:pt>
                <c:pt idx="31">
                  <c:v>4.2</c:v>
                </c:pt>
                <c:pt idx="32">
                  <c:v>4.4000000000000004</c:v>
                </c:pt>
                <c:pt idx="33">
                  <c:v>4.5999999999999996</c:v>
                </c:pt>
                <c:pt idx="34">
                  <c:v>4.8</c:v>
                </c:pt>
                <c:pt idx="35">
                  <c:v>5</c:v>
                </c:pt>
                <c:pt idx="36">
                  <c:v>5.2</c:v>
                </c:pt>
                <c:pt idx="37">
                  <c:v>5.4</c:v>
                </c:pt>
                <c:pt idx="38">
                  <c:v>5.6</c:v>
                </c:pt>
                <c:pt idx="39">
                  <c:v>5.8</c:v>
                </c:pt>
                <c:pt idx="40">
                  <c:v>6</c:v>
                </c:pt>
                <c:pt idx="41">
                  <c:v>6.5</c:v>
                </c:pt>
                <c:pt idx="42">
                  <c:v>7</c:v>
                </c:pt>
                <c:pt idx="43">
                  <c:v>7.5</c:v>
                </c:pt>
                <c:pt idx="44">
                  <c:v>8</c:v>
                </c:pt>
                <c:pt idx="45">
                  <c:v>8.5</c:v>
                </c:pt>
                <c:pt idx="46">
                  <c:v>9</c:v>
                </c:pt>
                <c:pt idx="47">
                  <c:v>9.5</c:v>
                </c:pt>
                <c:pt idx="48">
                  <c:v>10</c:v>
                </c:pt>
                <c:pt idx="49">
                  <c:v>10.5</c:v>
                </c:pt>
                <c:pt idx="50">
                  <c:v>11</c:v>
                </c:pt>
                <c:pt idx="51">
                  <c:v>11.5</c:v>
                </c:pt>
                <c:pt idx="52">
                  <c:v>12</c:v>
                </c:pt>
                <c:pt idx="53">
                  <c:v>12.5</c:v>
                </c:pt>
                <c:pt idx="54">
                  <c:v>13</c:v>
                </c:pt>
                <c:pt idx="55">
                  <c:v>13.5</c:v>
                </c:pt>
                <c:pt idx="56">
                  <c:v>14</c:v>
                </c:pt>
                <c:pt idx="57">
                  <c:v>14.5</c:v>
                </c:pt>
                <c:pt idx="58">
                  <c:v>15</c:v>
                </c:pt>
                <c:pt idx="59">
                  <c:v>15.5</c:v>
                </c:pt>
                <c:pt idx="60">
                  <c:v>16</c:v>
                </c:pt>
                <c:pt idx="61">
                  <c:v>16.5</c:v>
                </c:pt>
                <c:pt idx="62">
                  <c:v>17</c:v>
                </c:pt>
                <c:pt idx="63">
                  <c:v>17.5</c:v>
                </c:pt>
                <c:pt idx="64">
                  <c:v>18</c:v>
                </c:pt>
                <c:pt idx="65">
                  <c:v>18.5</c:v>
                </c:pt>
                <c:pt idx="66">
                  <c:v>19</c:v>
                </c:pt>
                <c:pt idx="67">
                  <c:v>19.5</c:v>
                </c:pt>
                <c:pt idx="68">
                  <c:v>20</c:v>
                </c:pt>
                <c:pt idx="69">
                  <c:v>20.5</c:v>
                </c:pt>
                <c:pt idx="70">
                  <c:v>21</c:v>
                </c:pt>
                <c:pt idx="71">
                  <c:v>21.5</c:v>
                </c:pt>
                <c:pt idx="72">
                  <c:v>22</c:v>
                </c:pt>
                <c:pt idx="73">
                  <c:v>22.5</c:v>
                </c:pt>
                <c:pt idx="74">
                  <c:v>23</c:v>
                </c:pt>
                <c:pt idx="75">
                  <c:v>23.5</c:v>
                </c:pt>
                <c:pt idx="76">
                  <c:v>24</c:v>
                </c:pt>
                <c:pt idx="77">
                  <c:v>24.5</c:v>
                </c:pt>
                <c:pt idx="78">
                  <c:v>25</c:v>
                </c:pt>
              </c:numCache>
            </c:numRef>
          </c:xVal>
          <c:yVal>
            <c:numRef>
              <c:f>Sheet1!$C$2:$C$80</c:f>
              <c:numCache>
                <c:formatCode>General</c:formatCode>
                <c:ptCount val="79"/>
                <c:pt idx="0">
                  <c:v>0</c:v>
                </c:pt>
                <c:pt idx="1">
                  <c:v>5.8146529676878465E-2</c:v>
                </c:pt>
                <c:pt idx="2">
                  <c:v>0.11493500519851528</c:v>
                </c:pt>
                <c:pt idx="3">
                  <c:v>0.170427418129796</c:v>
                </c:pt>
                <c:pt idx="4">
                  <c:v>0.22468160995421355</c:v>
                </c:pt>
                <c:pt idx="5">
                  <c:v>0.27775163444345274</c:v>
                </c:pt>
                <c:pt idx="6">
                  <c:v>0.32968808131947669</c:v>
                </c:pt>
                <c:pt idx="7">
                  <c:v>0.38053836606708358</c:v>
                </c:pt>
                <c:pt idx="8">
                  <c:v>0.43034699005815358</c:v>
                </c:pt>
                <c:pt idx="9">
                  <c:v>0.47915577456393327</c:v>
                </c:pt>
                <c:pt idx="10">
                  <c:v>0.52700407173899488</c:v>
                </c:pt>
                <c:pt idx="11">
                  <c:v>0.57392895524381382</c:v>
                </c:pt>
                <c:pt idx="12">
                  <c:v>0.61996539281940577</c:v>
                </c:pt>
                <c:pt idx="13">
                  <c:v>0.66514640282648441</c:v>
                </c:pt>
                <c:pt idx="14">
                  <c:v>0.70950319650456162</c:v>
                </c:pt>
                <c:pt idx="15">
                  <c:v>0.753065307486253</c:v>
                </c:pt>
                <c:pt idx="16">
                  <c:v>0.7958607099128252</c:v>
                </c:pt>
                <c:pt idx="17">
                  <c:v>0.8379159263340874</c:v>
                </c:pt>
                <c:pt idx="18">
                  <c:v>0.87925612643483864</c:v>
                </c:pt>
                <c:pt idx="19">
                  <c:v>0.91990521750817267</c:v>
                </c:pt>
                <c:pt idx="20">
                  <c:v>0.95988592748991763</c:v>
                </c:pt>
                <c:pt idx="21">
                  <c:v>1.0379276709668146</c:v>
                </c:pt>
                <c:pt idx="22">
                  <c:v>1.1135423459102023</c:v>
                </c:pt>
                <c:pt idx="23">
                  <c:v>1.1868763719827502</c:v>
                </c:pt>
                <c:pt idx="24">
                  <c:v>1.2580633061301778</c:v>
                </c:pt>
                <c:pt idx="25">
                  <c:v>1.3272253064405344</c:v>
                </c:pt>
                <c:pt idx="26">
                  <c:v>1.3944743935059096</c:v>
                </c:pt>
                <c:pt idx="27">
                  <c:v>1.459913541997752</c:v>
                </c:pt>
                <c:pt idx="28">
                  <c:v>1.5236376291633822</c:v>
                </c:pt>
                <c:pt idx="29">
                  <c:v>1.5857342621749577</c:v>
                </c:pt>
                <c:pt idx="30">
                  <c:v>1.6462845024377293</c:v>
                </c:pt>
                <c:pt idx="31">
                  <c:v>1.7053635018836462</c:v>
                </c:pt>
                <c:pt idx="32">
                  <c:v>1.7630410637806408</c:v>
                </c:pt>
                <c:pt idx="33">
                  <c:v>1.8193821385546824</c:v>
                </c:pt>
                <c:pt idx="34">
                  <c:v>1.8744472634572997</c:v>
                </c:pt>
                <c:pt idx="35">
                  <c:v>1.9282929535415716</c:v>
                </c:pt>
                <c:pt idx="36">
                  <c:v>1.9809720502775161</c:v>
                </c:pt>
                <c:pt idx="37">
                  <c:v>2.0325340331977637</c:v>
                </c:pt>
                <c:pt idx="38">
                  <c:v>2.0830252991806382</c:v>
                </c:pt>
                <c:pt idx="39">
                  <c:v>2.1324894133214833</c:v>
                </c:pt>
                <c:pt idx="40">
                  <c:v>2.1809673347916956</c:v>
                </c:pt>
                <c:pt idx="41">
                  <c:v>2.298095159315813</c:v>
                </c:pt>
                <c:pt idx="42">
                  <c:v>2.4098393204708541</c:v>
                </c:pt>
                <c:pt idx="43">
                  <c:v>2.5166730554039707</c:v>
                </c:pt>
                <c:pt idx="44">
                  <c:v>2.619009821403159</c:v>
                </c:pt>
                <c:pt idx="45">
                  <c:v>2.7172129589939518</c:v>
                </c:pt>
                <c:pt idx="46">
                  <c:v>2.8116034781530028</c:v>
                </c:pt>
                <c:pt idx="47">
                  <c:v>2.902466388790248</c:v>
                </c:pt>
                <c:pt idx="48">
                  <c:v>2.9900558903621937</c:v>
                </c:pt>
                <c:pt idx="49">
                  <c:v>3.0745996587834052</c:v>
                </c:pt>
                <c:pt idx="50">
                  <c:v>3.1563024127420065</c:v>
                </c:pt>
                <c:pt idx="51">
                  <c:v>3.2353489000558073</c:v>
                </c:pt>
                <c:pt idx="52">
                  <c:v>3.3119064136896439</c:v>
                </c:pt>
                <c:pt idx="53">
                  <c:v>3.3861269236178138</c:v>
                </c:pt>
                <c:pt idx="54">
                  <c:v>3.4581488928359847</c:v>
                </c:pt>
                <c:pt idx="55">
                  <c:v>3.5280988320649151</c:v>
                </c:pt>
                <c:pt idx="56">
                  <c:v>3.5960926370065636</c:v>
                </c:pt>
                <c:pt idx="57">
                  <c:v>3.6622367436575396</c:v>
                </c:pt>
                <c:pt idx="58">
                  <c:v>3.7266291306000077</c:v>
                </c:pt>
                <c:pt idx="59">
                  <c:v>3.7893601919654389</c:v>
                </c:pt>
                <c:pt idx="60">
                  <c:v>3.85051350059303</c:v>
                </c:pt>
                <c:pt idx="61">
                  <c:v>3.9101664775512428</c:v>
                </c:pt>
                <c:pt idx="62">
                  <c:v>3.9683909814794545</c:v>
                </c:pt>
                <c:pt idx="63">
                  <c:v>4.0252538290032875</c:v>
                </c:pt>
                <c:pt idx="64">
                  <c:v>4.0808172556764655</c:v>
                </c:pt>
                <c:pt idx="65">
                  <c:v>4.1351393254232276</c:v>
                </c:pt>
                <c:pt idx="66">
                  <c:v>4.1882742952353178</c:v>
                </c:pt>
                <c:pt idx="67">
                  <c:v>4.2402729408662294</c:v>
                </c:pt>
                <c:pt idx="68">
                  <c:v>4.2911828484233805</c:v>
                </c:pt>
                <c:pt idx="69">
                  <c:v>4.3410486760553999</c:v>
                </c:pt>
                <c:pt idx="70">
                  <c:v>4.3899123893409611</c:v>
                </c:pt>
                <c:pt idx="71">
                  <c:v>4.4378134734882488</c:v>
                </c:pt>
                <c:pt idx="72">
                  <c:v>4.48478912503362</c:v>
                </c:pt>
                <c:pt idx="73">
                  <c:v>4.5308744253711124</c:v>
                </c:pt>
                <c:pt idx="74">
                  <c:v>4.5761024981410072</c:v>
                </c:pt>
                <c:pt idx="75">
                  <c:v>4.6205046522461055</c:v>
                </c:pt>
                <c:pt idx="76">
                  <c:v>4.6641105120425754</c:v>
                </c:pt>
                <c:pt idx="77">
                  <c:v>4.7069481360610972</c:v>
                </c:pt>
                <c:pt idx="78">
                  <c:v>4.7490441254500722</c:v>
                </c:pt>
              </c:numCache>
            </c:numRef>
          </c:yVal>
        </c:ser>
        <c:ser>
          <c:idx val="2"/>
          <c:order val="2"/>
          <c:tx>
            <c:strRef>
              <c:f>Sheet1!$D$1</c:f>
              <c:strCache>
                <c:ptCount val="1"/>
                <c:pt idx="0">
                  <c:v>Hwc-TASS II</c:v>
                </c:pt>
              </c:strCache>
            </c:strRef>
          </c:tx>
          <c:spPr>
            <a:ln>
              <a:solidFill>
                <a:srgbClr val="FF0000"/>
              </a:solidFill>
              <a:prstDash val="solid"/>
            </a:ln>
          </c:spPr>
          <c:marker>
            <c:symbol val="none"/>
          </c:marker>
          <c:xVal>
            <c:numRef>
              <c:f>Sheet1!$A$2:$A$80</c:f>
              <c:numCache>
                <c:formatCode>General</c:formatCode>
                <c:ptCount val="79"/>
                <c:pt idx="0">
                  <c:v>0</c:v>
                </c:pt>
                <c:pt idx="1">
                  <c:v>0.1</c:v>
                </c:pt>
                <c:pt idx="2">
                  <c:v>0.2</c:v>
                </c:pt>
                <c:pt idx="3">
                  <c:v>0.30000000000000021</c:v>
                </c:pt>
                <c:pt idx="4">
                  <c:v>0.4</c:v>
                </c:pt>
                <c:pt idx="5">
                  <c:v>0.5</c:v>
                </c:pt>
                <c:pt idx="6">
                  <c:v>0.60000000000000042</c:v>
                </c:pt>
                <c:pt idx="7">
                  <c:v>0.7000000000000004</c:v>
                </c:pt>
                <c:pt idx="8">
                  <c:v>0.8</c:v>
                </c:pt>
                <c:pt idx="9">
                  <c:v>0.9</c:v>
                </c:pt>
                <c:pt idx="10">
                  <c:v>1</c:v>
                </c:pt>
                <c:pt idx="11">
                  <c:v>1.1000000000000001</c:v>
                </c:pt>
                <c:pt idx="12">
                  <c:v>1.2</c:v>
                </c:pt>
                <c:pt idx="13">
                  <c:v>1.3</c:v>
                </c:pt>
                <c:pt idx="14">
                  <c:v>1.4</c:v>
                </c:pt>
                <c:pt idx="15">
                  <c:v>1.5</c:v>
                </c:pt>
                <c:pt idx="16">
                  <c:v>1.6</c:v>
                </c:pt>
                <c:pt idx="17">
                  <c:v>1.7</c:v>
                </c:pt>
                <c:pt idx="18">
                  <c:v>1.8</c:v>
                </c:pt>
                <c:pt idx="19">
                  <c:v>1.9000000000000001</c:v>
                </c:pt>
                <c:pt idx="20">
                  <c:v>2</c:v>
                </c:pt>
                <c:pt idx="21">
                  <c:v>2.2000000000000002</c:v>
                </c:pt>
                <c:pt idx="22">
                  <c:v>2.4</c:v>
                </c:pt>
                <c:pt idx="23">
                  <c:v>2.6</c:v>
                </c:pt>
                <c:pt idx="24">
                  <c:v>2.8</c:v>
                </c:pt>
                <c:pt idx="25">
                  <c:v>3</c:v>
                </c:pt>
                <c:pt idx="26">
                  <c:v>3.2</c:v>
                </c:pt>
                <c:pt idx="27">
                  <c:v>3.4</c:v>
                </c:pt>
                <c:pt idx="28">
                  <c:v>3.6</c:v>
                </c:pt>
                <c:pt idx="29">
                  <c:v>3.8</c:v>
                </c:pt>
                <c:pt idx="30">
                  <c:v>4</c:v>
                </c:pt>
                <c:pt idx="31">
                  <c:v>4.2</c:v>
                </c:pt>
                <c:pt idx="32">
                  <c:v>4.4000000000000004</c:v>
                </c:pt>
                <c:pt idx="33">
                  <c:v>4.5999999999999996</c:v>
                </c:pt>
                <c:pt idx="34">
                  <c:v>4.8</c:v>
                </c:pt>
                <c:pt idx="35">
                  <c:v>5</c:v>
                </c:pt>
                <c:pt idx="36">
                  <c:v>5.2</c:v>
                </c:pt>
                <c:pt idx="37">
                  <c:v>5.4</c:v>
                </c:pt>
                <c:pt idx="38">
                  <c:v>5.6</c:v>
                </c:pt>
                <c:pt idx="39">
                  <c:v>5.8</c:v>
                </c:pt>
                <c:pt idx="40">
                  <c:v>6</c:v>
                </c:pt>
                <c:pt idx="41">
                  <c:v>6.5</c:v>
                </c:pt>
                <c:pt idx="42">
                  <c:v>7</c:v>
                </c:pt>
                <c:pt idx="43">
                  <c:v>7.5</c:v>
                </c:pt>
                <c:pt idx="44">
                  <c:v>8</c:v>
                </c:pt>
                <c:pt idx="45">
                  <c:v>8.5</c:v>
                </c:pt>
                <c:pt idx="46">
                  <c:v>9</c:v>
                </c:pt>
                <c:pt idx="47">
                  <c:v>9.5</c:v>
                </c:pt>
                <c:pt idx="48">
                  <c:v>10</c:v>
                </c:pt>
                <c:pt idx="49">
                  <c:v>10.5</c:v>
                </c:pt>
                <c:pt idx="50">
                  <c:v>11</c:v>
                </c:pt>
                <c:pt idx="51">
                  <c:v>11.5</c:v>
                </c:pt>
                <c:pt idx="52">
                  <c:v>12</c:v>
                </c:pt>
                <c:pt idx="53">
                  <c:v>12.5</c:v>
                </c:pt>
                <c:pt idx="54">
                  <c:v>13</c:v>
                </c:pt>
                <c:pt idx="55">
                  <c:v>13.5</c:v>
                </c:pt>
                <c:pt idx="56">
                  <c:v>14</c:v>
                </c:pt>
                <c:pt idx="57">
                  <c:v>14.5</c:v>
                </c:pt>
                <c:pt idx="58">
                  <c:v>15</c:v>
                </c:pt>
                <c:pt idx="59">
                  <c:v>15.5</c:v>
                </c:pt>
                <c:pt idx="60">
                  <c:v>16</c:v>
                </c:pt>
                <c:pt idx="61">
                  <c:v>16.5</c:v>
                </c:pt>
                <c:pt idx="62">
                  <c:v>17</c:v>
                </c:pt>
                <c:pt idx="63">
                  <c:v>17.5</c:v>
                </c:pt>
                <c:pt idx="64">
                  <c:v>18</c:v>
                </c:pt>
                <c:pt idx="65">
                  <c:v>18.5</c:v>
                </c:pt>
                <c:pt idx="66">
                  <c:v>19</c:v>
                </c:pt>
                <c:pt idx="67">
                  <c:v>19.5</c:v>
                </c:pt>
                <c:pt idx="68">
                  <c:v>20</c:v>
                </c:pt>
                <c:pt idx="69">
                  <c:v>20.5</c:v>
                </c:pt>
                <c:pt idx="70">
                  <c:v>21</c:v>
                </c:pt>
                <c:pt idx="71">
                  <c:v>21.5</c:v>
                </c:pt>
                <c:pt idx="72">
                  <c:v>22</c:v>
                </c:pt>
                <c:pt idx="73">
                  <c:v>22.5</c:v>
                </c:pt>
                <c:pt idx="74">
                  <c:v>23</c:v>
                </c:pt>
                <c:pt idx="75">
                  <c:v>23.5</c:v>
                </c:pt>
                <c:pt idx="76">
                  <c:v>24</c:v>
                </c:pt>
                <c:pt idx="77">
                  <c:v>24.5</c:v>
                </c:pt>
                <c:pt idx="78">
                  <c:v>25</c:v>
                </c:pt>
              </c:numCache>
            </c:numRef>
          </c:xVal>
          <c:yVal>
            <c:numRef>
              <c:f>Sheet1!$D$2:$D$80</c:f>
              <c:numCache>
                <c:formatCode>General</c:formatCode>
                <c:ptCount val="79"/>
                <c:pt idx="0">
                  <c:v>0</c:v>
                </c:pt>
                <c:pt idx="1">
                  <c:v>4.1465257395182156E-2</c:v>
                </c:pt>
                <c:pt idx="2">
                  <c:v>8.2506049795853006E-2</c:v>
                </c:pt>
                <c:pt idx="3">
                  <c:v>0.12313097941099597</c:v>
                </c:pt>
                <c:pt idx="4">
                  <c:v>0.16334838957201497</c:v>
                </c:pt>
                <c:pt idx="5">
                  <c:v>0.20316637501731019</c:v>
                </c:pt>
                <c:pt idx="6">
                  <c:v>0.24259279167114067</c:v>
                </c:pt>
                <c:pt idx="7">
                  <c:v>0.2816352659463342</c:v>
                </c:pt>
                <c:pt idx="8">
                  <c:v>0.32030120359839132</c:v>
                </c:pt>
                <c:pt idx="9">
                  <c:v>0.35859779815669518</c:v>
                </c:pt>
                <c:pt idx="10">
                  <c:v>0.39653203895684125</c:v>
                </c:pt>
                <c:pt idx="11">
                  <c:v>0.43411071879651492</c:v>
                </c:pt>
                <c:pt idx="12">
                  <c:v>0.47134044123589447</c:v>
                </c:pt>
                <c:pt idx="13">
                  <c:v>0.50822762756220241</c:v>
                </c:pt>
                <c:pt idx="14">
                  <c:v>0.54477852343678312</c:v>
                </c:pt>
                <c:pt idx="15">
                  <c:v>0.58099920524190252</c:v>
                </c:pt>
                <c:pt idx="16">
                  <c:v>0.61689558614342299</c:v>
                </c:pt>
                <c:pt idx="17">
                  <c:v>0.65247342188445134</c:v>
                </c:pt>
                <c:pt idx="18">
                  <c:v>0.68773831632420312</c:v>
                </c:pt>
                <c:pt idx="19">
                  <c:v>0.72269572673535443</c:v>
                </c:pt>
                <c:pt idx="20">
                  <c:v>0.75735096887246456</c:v>
                </c:pt>
                <c:pt idx="21">
                  <c:v>0.8257755326534848</c:v>
                </c:pt>
                <c:pt idx="22">
                  <c:v>0.89305188261812696</c:v>
                </c:pt>
                <c:pt idx="23">
                  <c:v>0.95921791936306122</c:v>
                </c:pt>
                <c:pt idx="24">
                  <c:v>1.0243096973605368</c:v>
                </c:pt>
                <c:pt idx="25">
                  <c:v>1.0883615429440026</c:v>
                </c:pt>
                <c:pt idx="26">
                  <c:v>1.1514061630161903</c:v>
                </c:pt>
                <c:pt idx="27">
                  <c:v>1.2134747453415664</c:v>
                </c:pt>
                <c:pt idx="28">
                  <c:v>1.27459705119304</c:v>
                </c:pt>
                <c:pt idx="29">
                  <c:v>1.3348015010418521</c:v>
                </c:pt>
                <c:pt idx="30">
                  <c:v>1.394115253908295</c:v>
                </c:pt>
                <c:pt idx="31">
                  <c:v>1.452564280927769</c:v>
                </c:pt>
                <c:pt idx="32">
                  <c:v>1.5101734336309962</c:v>
                </c:pt>
                <c:pt idx="33">
                  <c:v>1.5669665073876464</c:v>
                </c:pt>
                <c:pt idx="34">
                  <c:v>1.6229663004188282</c:v>
                </c:pt>
                <c:pt idx="35">
                  <c:v>1.6781946687446379</c:v>
                </c:pt>
                <c:pt idx="36">
                  <c:v>1.7326725773982785</c:v>
                </c:pt>
                <c:pt idx="37">
                  <c:v>1.7864201482070299</c:v>
                </c:pt>
                <c:pt idx="38">
                  <c:v>1.839456704412616</c:v>
                </c:pt>
                <c:pt idx="39">
                  <c:v>1.8918008123785608</c:v>
                </c:pt>
                <c:pt idx="40">
                  <c:v>1.9434703206098221</c:v>
                </c:pt>
                <c:pt idx="41">
                  <c:v>2.0698037925123609</c:v>
                </c:pt>
                <c:pt idx="42">
                  <c:v>2.1922777302037977</c:v>
                </c:pt>
                <c:pt idx="43">
                  <c:v>2.3111209800019195</c:v>
                </c:pt>
                <c:pt idx="44">
                  <c:v>2.4265426191698412</c:v>
                </c:pt>
                <c:pt idx="45">
                  <c:v>2.5387341693470682</c:v>
                </c:pt>
                <c:pt idx="46">
                  <c:v>2.6478715086149709</c:v>
                </c:pt>
                <c:pt idx="47">
                  <c:v>2.7541165301326211</c:v>
                </c:pt>
                <c:pt idx="48">
                  <c:v>2.8576185866123311</c:v>
                </c:pt>
                <c:pt idx="49">
                  <c:v>2.9585157529837405</c:v>
                </c:pt>
                <c:pt idx="50">
                  <c:v>3.0569359340343216</c:v>
                </c:pt>
                <c:pt idx="51">
                  <c:v>3.1529978393196041</c:v>
                </c:pt>
                <c:pt idx="52">
                  <c:v>3.2468118439835516</c:v>
                </c:pt>
                <c:pt idx="53">
                  <c:v>3.3384807511451662</c:v>
                </c:pt>
                <c:pt idx="54">
                  <c:v>3.42810046905679</c:v>
                </c:pt>
                <c:pt idx="55">
                  <c:v>3.5157606142178786</c:v>
                </c:pt>
                <c:pt idx="56">
                  <c:v>3.601545049952434</c:v>
                </c:pt>
                <c:pt idx="57">
                  <c:v>3.6855323685636252</c:v>
                </c:pt>
                <c:pt idx="58">
                  <c:v>3.7677963240135206</c:v>
                </c:pt>
                <c:pt idx="59">
                  <c:v>3.8484062210976355</c:v>
                </c:pt>
                <c:pt idx="60">
                  <c:v>3.9274272662602412</c:v>
                </c:pt>
                <c:pt idx="61">
                  <c:v>4.0049208844999695</c:v>
                </c:pt>
                <c:pt idx="62">
                  <c:v>4.0809450062244466</c:v>
                </c:pt>
                <c:pt idx="63">
                  <c:v>4.1555543274099671</c:v>
                </c:pt>
                <c:pt idx="64">
                  <c:v>4.2288005459929474</c:v>
                </c:pt>
                <c:pt idx="65">
                  <c:v>4.3007325770521385</c:v>
                </c:pt>
                <c:pt idx="66">
                  <c:v>4.3713967490250596</c:v>
                </c:pt>
                <c:pt idx="67">
                  <c:v>4.4408369829297305</c:v>
                </c:pt>
                <c:pt idx="68">
                  <c:v>4.5090949563280667</c:v>
                </c:pt>
                <c:pt idx="69">
                  <c:v>4.5762102535637794</c:v>
                </c:pt>
                <c:pt idx="70">
                  <c:v>4.6422205036307274</c:v>
                </c:pt>
                <c:pt idx="71">
                  <c:v>4.7071615068742405</c:v>
                </c:pt>
                <c:pt idx="72">
                  <c:v>4.771067351593401</c:v>
                </c:pt>
                <c:pt idx="73">
                  <c:v>4.8339705214951243</c:v>
                </c:pt>
                <c:pt idx="74">
                  <c:v>4.8959019948481552</c:v>
                </c:pt>
                <c:pt idx="75">
                  <c:v>4.9568913360944453</c:v>
                </c:pt>
                <c:pt idx="76">
                  <c:v>5.0169667805962792</c:v>
                </c:pt>
                <c:pt idx="77">
                  <c:v>5.076155313127181</c:v>
                </c:pt>
                <c:pt idx="78">
                  <c:v>5.1344827406527465</c:v>
                </c:pt>
              </c:numCache>
            </c:numRef>
          </c:yVal>
        </c:ser>
        <c:ser>
          <c:idx val="3"/>
          <c:order val="3"/>
          <c:tx>
            <c:strRef>
              <c:f>Sheet1!$E$1</c:f>
              <c:strCache>
                <c:ptCount val="1"/>
                <c:pt idx="0">
                  <c:v>Hwc-TASSIII</c:v>
                </c:pt>
              </c:strCache>
            </c:strRef>
          </c:tx>
          <c:spPr>
            <a:ln>
              <a:solidFill>
                <a:srgbClr val="800000">
                  <a:lumMod val="60000"/>
                  <a:lumOff val="40000"/>
                </a:srgbClr>
              </a:solidFill>
              <a:prstDash val="sysDash"/>
            </a:ln>
          </c:spPr>
          <c:marker>
            <c:symbol val="none"/>
          </c:marker>
          <c:xVal>
            <c:numRef>
              <c:f>Sheet1!$A$2:$A$80</c:f>
              <c:numCache>
                <c:formatCode>General</c:formatCode>
                <c:ptCount val="79"/>
                <c:pt idx="0">
                  <c:v>0</c:v>
                </c:pt>
                <c:pt idx="1">
                  <c:v>0.1</c:v>
                </c:pt>
                <c:pt idx="2">
                  <c:v>0.2</c:v>
                </c:pt>
                <c:pt idx="3">
                  <c:v>0.30000000000000021</c:v>
                </c:pt>
                <c:pt idx="4">
                  <c:v>0.4</c:v>
                </c:pt>
                <c:pt idx="5">
                  <c:v>0.5</c:v>
                </c:pt>
                <c:pt idx="6">
                  <c:v>0.60000000000000042</c:v>
                </c:pt>
                <c:pt idx="7">
                  <c:v>0.7000000000000004</c:v>
                </c:pt>
                <c:pt idx="8">
                  <c:v>0.8</c:v>
                </c:pt>
                <c:pt idx="9">
                  <c:v>0.9</c:v>
                </c:pt>
                <c:pt idx="10">
                  <c:v>1</c:v>
                </c:pt>
                <c:pt idx="11">
                  <c:v>1.1000000000000001</c:v>
                </c:pt>
                <c:pt idx="12">
                  <c:v>1.2</c:v>
                </c:pt>
                <c:pt idx="13">
                  <c:v>1.3</c:v>
                </c:pt>
                <c:pt idx="14">
                  <c:v>1.4</c:v>
                </c:pt>
                <c:pt idx="15">
                  <c:v>1.5</c:v>
                </c:pt>
                <c:pt idx="16">
                  <c:v>1.6</c:v>
                </c:pt>
                <c:pt idx="17">
                  <c:v>1.7</c:v>
                </c:pt>
                <c:pt idx="18">
                  <c:v>1.8</c:v>
                </c:pt>
                <c:pt idx="19">
                  <c:v>1.9000000000000001</c:v>
                </c:pt>
                <c:pt idx="20">
                  <c:v>2</c:v>
                </c:pt>
                <c:pt idx="21">
                  <c:v>2.2000000000000002</c:v>
                </c:pt>
                <c:pt idx="22">
                  <c:v>2.4</c:v>
                </c:pt>
                <c:pt idx="23">
                  <c:v>2.6</c:v>
                </c:pt>
                <c:pt idx="24">
                  <c:v>2.8</c:v>
                </c:pt>
                <c:pt idx="25">
                  <c:v>3</c:v>
                </c:pt>
                <c:pt idx="26">
                  <c:v>3.2</c:v>
                </c:pt>
                <c:pt idx="27">
                  <c:v>3.4</c:v>
                </c:pt>
                <c:pt idx="28">
                  <c:v>3.6</c:v>
                </c:pt>
                <c:pt idx="29">
                  <c:v>3.8</c:v>
                </c:pt>
                <c:pt idx="30">
                  <c:v>4</c:v>
                </c:pt>
                <c:pt idx="31">
                  <c:v>4.2</c:v>
                </c:pt>
                <c:pt idx="32">
                  <c:v>4.4000000000000004</c:v>
                </c:pt>
                <c:pt idx="33">
                  <c:v>4.5999999999999996</c:v>
                </c:pt>
                <c:pt idx="34">
                  <c:v>4.8</c:v>
                </c:pt>
                <c:pt idx="35">
                  <c:v>5</c:v>
                </c:pt>
                <c:pt idx="36">
                  <c:v>5.2</c:v>
                </c:pt>
                <c:pt idx="37">
                  <c:v>5.4</c:v>
                </c:pt>
                <c:pt idx="38">
                  <c:v>5.6</c:v>
                </c:pt>
                <c:pt idx="39">
                  <c:v>5.8</c:v>
                </c:pt>
                <c:pt idx="40">
                  <c:v>6</c:v>
                </c:pt>
                <c:pt idx="41">
                  <c:v>6.5</c:v>
                </c:pt>
                <c:pt idx="42">
                  <c:v>7</c:v>
                </c:pt>
                <c:pt idx="43">
                  <c:v>7.5</c:v>
                </c:pt>
                <c:pt idx="44">
                  <c:v>8</c:v>
                </c:pt>
                <c:pt idx="45">
                  <c:v>8.5</c:v>
                </c:pt>
                <c:pt idx="46">
                  <c:v>9</c:v>
                </c:pt>
                <c:pt idx="47">
                  <c:v>9.5</c:v>
                </c:pt>
                <c:pt idx="48">
                  <c:v>10</c:v>
                </c:pt>
                <c:pt idx="49">
                  <c:v>10.5</c:v>
                </c:pt>
                <c:pt idx="50">
                  <c:v>11</c:v>
                </c:pt>
                <c:pt idx="51">
                  <c:v>11.5</c:v>
                </c:pt>
                <c:pt idx="52">
                  <c:v>12</c:v>
                </c:pt>
                <c:pt idx="53">
                  <c:v>12.5</c:v>
                </c:pt>
                <c:pt idx="54">
                  <c:v>13</c:v>
                </c:pt>
                <c:pt idx="55">
                  <c:v>13.5</c:v>
                </c:pt>
                <c:pt idx="56">
                  <c:v>14</c:v>
                </c:pt>
                <c:pt idx="57">
                  <c:v>14.5</c:v>
                </c:pt>
                <c:pt idx="58">
                  <c:v>15</c:v>
                </c:pt>
                <c:pt idx="59">
                  <c:v>15.5</c:v>
                </c:pt>
                <c:pt idx="60">
                  <c:v>16</c:v>
                </c:pt>
                <c:pt idx="61">
                  <c:v>16.5</c:v>
                </c:pt>
                <c:pt idx="62">
                  <c:v>17</c:v>
                </c:pt>
                <c:pt idx="63">
                  <c:v>17.5</c:v>
                </c:pt>
                <c:pt idx="64">
                  <c:v>18</c:v>
                </c:pt>
                <c:pt idx="65">
                  <c:v>18.5</c:v>
                </c:pt>
                <c:pt idx="66">
                  <c:v>19</c:v>
                </c:pt>
                <c:pt idx="67">
                  <c:v>19.5</c:v>
                </c:pt>
                <c:pt idx="68">
                  <c:v>20</c:v>
                </c:pt>
                <c:pt idx="69">
                  <c:v>20.5</c:v>
                </c:pt>
                <c:pt idx="70">
                  <c:v>21</c:v>
                </c:pt>
                <c:pt idx="71">
                  <c:v>21.5</c:v>
                </c:pt>
                <c:pt idx="72">
                  <c:v>22</c:v>
                </c:pt>
                <c:pt idx="73">
                  <c:v>22.5</c:v>
                </c:pt>
                <c:pt idx="74">
                  <c:v>23</c:v>
                </c:pt>
                <c:pt idx="75">
                  <c:v>23.5</c:v>
                </c:pt>
                <c:pt idx="76">
                  <c:v>24</c:v>
                </c:pt>
                <c:pt idx="77">
                  <c:v>24.5</c:v>
                </c:pt>
                <c:pt idx="78">
                  <c:v>25</c:v>
                </c:pt>
              </c:numCache>
            </c:numRef>
          </c:xVal>
          <c:yVal>
            <c:numRef>
              <c:f>Sheet1!$E$2:$E$80</c:f>
              <c:numCache>
                <c:formatCode>General</c:formatCode>
                <c:ptCount val="79"/>
                <c:pt idx="0">
                  <c:v>0</c:v>
                </c:pt>
                <c:pt idx="1">
                  <c:v>5.6071380773514271E-2</c:v>
                </c:pt>
                <c:pt idx="2">
                  <c:v>0.11053958453048417</c:v>
                </c:pt>
                <c:pt idx="3">
                  <c:v>0.16349374388364121</c:v>
                </c:pt>
                <c:pt idx="4">
                  <c:v>0.21501575872931764</c:v>
                </c:pt>
                <c:pt idx="5">
                  <c:v>0.26518105821959004</c:v>
                </c:pt>
                <c:pt idx="6">
                  <c:v>0.31405926496111436</c:v>
                </c:pt>
                <c:pt idx="7">
                  <c:v>0.36171477611979957</c:v>
                </c:pt>
                <c:pt idx="8">
                  <c:v>0.40820727360193959</c:v>
                </c:pt>
                <c:pt idx="9">
                  <c:v>0.45359217345219927</c:v>
                </c:pt>
                <c:pt idx="10">
                  <c:v>0.49792102295664803</c:v>
                </c:pt>
                <c:pt idx="11">
                  <c:v>0.54124185258753155</c:v>
                </c:pt>
                <c:pt idx="12">
                  <c:v>0.58359948881542856</c:v>
                </c:pt>
                <c:pt idx="13">
                  <c:v>0.62503583289678022</c:v>
                </c:pt>
                <c:pt idx="14">
                  <c:v>0.66559010998341961</c:v>
                </c:pt>
                <c:pt idx="15">
                  <c:v>0.70529909226644116</c:v>
                </c:pt>
                <c:pt idx="16">
                  <c:v>0.74419729933595868</c:v>
                </c:pt>
                <c:pt idx="17">
                  <c:v>0.78231717849265447</c:v>
                </c:pt>
                <c:pt idx="18">
                  <c:v>0.81968926737120462</c:v>
                </c:pt>
                <c:pt idx="19">
                  <c:v>0.85634234091776851</c:v>
                </c:pt>
                <c:pt idx="20">
                  <c:v>0.89230354449386229</c:v>
                </c:pt>
                <c:pt idx="21">
                  <c:v>0.96225148890807499</c:v>
                </c:pt>
                <c:pt idx="22">
                  <c:v>1.0297219958191093</c:v>
                </c:pt>
                <c:pt idx="23">
                  <c:v>1.0948845719593081</c:v>
                </c:pt>
                <c:pt idx="24">
                  <c:v>1.157891901455647</c:v>
                </c:pt>
                <c:pt idx="25">
                  <c:v>1.2188820007975649</c:v>
                </c:pt>
                <c:pt idx="26">
                  <c:v>1.2779800394227181</c:v>
                </c:pt>
                <c:pt idx="27">
                  <c:v>1.3352998863136438</c:v>
                </c:pt>
                <c:pt idx="28">
                  <c:v>1.3909454306437421</c:v>
                </c:pt>
                <c:pt idx="29">
                  <c:v>1.4450117149629638</c:v>
                </c:pt>
                <c:pt idx="30">
                  <c:v>1.497585911974838</c:v>
                </c:pt>
                <c:pt idx="31">
                  <c:v>1.5487481701164181</c:v>
                </c:pt>
                <c:pt idx="32">
                  <c:v>1.598572348535487</c:v>
                </c:pt>
                <c:pt idx="33">
                  <c:v>1.6471266583836659</c:v>
                </c:pt>
                <c:pt idx="34">
                  <c:v>1.6944742243996986</c:v>
                </c:pt>
                <c:pt idx="35">
                  <c:v>1.7406735783841636</c:v>
                </c:pt>
                <c:pt idx="36">
                  <c:v>1.7857790942435772</c:v>
                </c:pt>
                <c:pt idx="37">
                  <c:v>1.8298413727144229</c:v>
                </c:pt>
                <c:pt idx="38">
                  <c:v>1.8729075825939347</c:v>
                </c:pt>
                <c:pt idx="39">
                  <c:v>1.9150217642477019</c:v>
                </c:pt>
                <c:pt idx="40">
                  <c:v>1.9562251002904341</c:v>
                </c:pt>
                <c:pt idx="41">
                  <c:v>2.0554957311453199</c:v>
                </c:pt>
                <c:pt idx="42">
                  <c:v>2.1498489390406963</c:v>
                </c:pt>
                <c:pt idx="43">
                  <c:v>2.2397489909305937</c:v>
                </c:pt>
                <c:pt idx="44">
                  <c:v>2.3255973579936189</c:v>
                </c:pt>
                <c:pt idx="45">
                  <c:v>2.4077435535796909</c:v>
                </c:pt>
                <c:pt idx="46">
                  <c:v>2.4864937293944371</c:v>
                </c:pt>
                <c:pt idx="47">
                  <c:v>2.5621175643202911</c:v>
                </c:pt>
                <c:pt idx="48">
                  <c:v>2.6348538373115047</c:v>
                </c:pt>
                <c:pt idx="49">
                  <c:v>2.7049149749426875</c:v>
                </c:pt>
                <c:pt idx="50">
                  <c:v>2.7724907919809336</c:v>
                </c:pt>
                <c:pt idx="51">
                  <c:v>2.8377515909485873</c:v>
                </c:pt>
                <c:pt idx="52">
                  <c:v>2.9008507481373167</c:v>
                </c:pt>
                <c:pt idx="53">
                  <c:v>2.9619268849113238</c:v>
                </c:pt>
                <c:pt idx="54">
                  <c:v>3.0211057016328957</c:v>
                </c:pt>
                <c:pt idx="55">
                  <c:v>3.0785015352250289</c:v>
                </c:pt>
                <c:pt idx="56">
                  <c:v>3.1342186888882426</c:v>
                </c:pt>
                <c:pt idx="57">
                  <c:v>3.188352572833379</c:v>
                </c:pt>
                <c:pt idx="58">
                  <c:v>3.2409906873724159</c:v>
                </c:pt>
                <c:pt idx="59">
                  <c:v>3.292213473807923</c:v>
                </c:pt>
                <c:pt idx="60">
                  <c:v>3.3420950538969247</c:v>
                </c:pt>
                <c:pt idx="61">
                  <c:v>3.3907038749528779</c:v>
                </c:pt>
                <c:pt idx="62">
                  <c:v>3.4381032746766049</c:v>
                </c:pt>
                <c:pt idx="63">
                  <c:v>3.4843519774115559</c:v>
                </c:pt>
                <c:pt idx="64">
                  <c:v>3.5295045315778979</c:v>
                </c:pt>
                <c:pt idx="65">
                  <c:v>3.5736116964585531</c:v>
                </c:pt>
                <c:pt idx="66">
                  <c:v>3.6167207852152949</c:v>
                </c:pt>
                <c:pt idx="67">
                  <c:v>3.6588759699473785</c:v>
                </c:pt>
                <c:pt idx="68">
                  <c:v>3.7001185537241232</c:v>
                </c:pt>
                <c:pt idx="69">
                  <c:v>3.7404872137912011</c:v>
                </c:pt>
                <c:pt idx="70">
                  <c:v>3.7800182195402203</c:v>
                </c:pt>
                <c:pt idx="71">
                  <c:v>3.8187456283203027</c:v>
                </c:pt>
                <c:pt idx="72">
                  <c:v>3.8567014617408937</c:v>
                </c:pt>
                <c:pt idx="73">
                  <c:v>3.8939158647526648</c:v>
                </c:pt>
                <c:pt idx="74">
                  <c:v>3.9304172494867191</c:v>
                </c:pt>
                <c:pt idx="75">
                  <c:v>3.9662324255715107</c:v>
                </c:pt>
                <c:pt idx="76">
                  <c:v>4.0013867184248939</c:v>
                </c:pt>
                <c:pt idx="77">
                  <c:v>4.0359040768286771</c:v>
                </c:pt>
                <c:pt idx="78">
                  <c:v>4.069807170930245</c:v>
                </c:pt>
              </c:numCache>
            </c:numRef>
          </c:yVal>
        </c:ser>
        <c:ser>
          <c:idx val="4"/>
          <c:order val="4"/>
          <c:tx>
            <c:strRef>
              <c:f>Sheet1!$F$1</c:f>
              <c:strCache>
                <c:ptCount val="1"/>
                <c:pt idx="0">
                  <c:v>Pl-TASSII</c:v>
                </c:pt>
              </c:strCache>
            </c:strRef>
          </c:tx>
          <c:spPr>
            <a:ln>
              <a:solidFill>
                <a:srgbClr val="00B0F0"/>
              </a:solidFill>
            </a:ln>
          </c:spPr>
          <c:marker>
            <c:symbol val="none"/>
          </c:marker>
          <c:xVal>
            <c:numRef>
              <c:f>Sheet1!$A$2:$A$80</c:f>
              <c:numCache>
                <c:formatCode>General</c:formatCode>
                <c:ptCount val="79"/>
                <c:pt idx="0">
                  <c:v>0</c:v>
                </c:pt>
                <c:pt idx="1">
                  <c:v>0.1</c:v>
                </c:pt>
                <c:pt idx="2">
                  <c:v>0.2</c:v>
                </c:pt>
                <c:pt idx="3">
                  <c:v>0.30000000000000021</c:v>
                </c:pt>
                <c:pt idx="4">
                  <c:v>0.4</c:v>
                </c:pt>
                <c:pt idx="5">
                  <c:v>0.5</c:v>
                </c:pt>
                <c:pt idx="6">
                  <c:v>0.60000000000000042</c:v>
                </c:pt>
                <c:pt idx="7">
                  <c:v>0.7000000000000004</c:v>
                </c:pt>
                <c:pt idx="8">
                  <c:v>0.8</c:v>
                </c:pt>
                <c:pt idx="9">
                  <c:v>0.9</c:v>
                </c:pt>
                <c:pt idx="10">
                  <c:v>1</c:v>
                </c:pt>
                <c:pt idx="11">
                  <c:v>1.1000000000000001</c:v>
                </c:pt>
                <c:pt idx="12">
                  <c:v>1.2</c:v>
                </c:pt>
                <c:pt idx="13">
                  <c:v>1.3</c:v>
                </c:pt>
                <c:pt idx="14">
                  <c:v>1.4</c:v>
                </c:pt>
                <c:pt idx="15">
                  <c:v>1.5</c:v>
                </c:pt>
                <c:pt idx="16">
                  <c:v>1.6</c:v>
                </c:pt>
                <c:pt idx="17">
                  <c:v>1.7</c:v>
                </c:pt>
                <c:pt idx="18">
                  <c:v>1.8</c:v>
                </c:pt>
                <c:pt idx="19">
                  <c:v>1.9000000000000001</c:v>
                </c:pt>
                <c:pt idx="20">
                  <c:v>2</c:v>
                </c:pt>
                <c:pt idx="21">
                  <c:v>2.2000000000000002</c:v>
                </c:pt>
                <c:pt idx="22">
                  <c:v>2.4</c:v>
                </c:pt>
                <c:pt idx="23">
                  <c:v>2.6</c:v>
                </c:pt>
                <c:pt idx="24">
                  <c:v>2.8</c:v>
                </c:pt>
                <c:pt idx="25">
                  <c:v>3</c:v>
                </c:pt>
                <c:pt idx="26">
                  <c:v>3.2</c:v>
                </c:pt>
                <c:pt idx="27">
                  <c:v>3.4</c:v>
                </c:pt>
                <c:pt idx="28">
                  <c:v>3.6</c:v>
                </c:pt>
                <c:pt idx="29">
                  <c:v>3.8</c:v>
                </c:pt>
                <c:pt idx="30">
                  <c:v>4</c:v>
                </c:pt>
                <c:pt idx="31">
                  <c:v>4.2</c:v>
                </c:pt>
                <c:pt idx="32">
                  <c:v>4.4000000000000004</c:v>
                </c:pt>
                <c:pt idx="33">
                  <c:v>4.5999999999999996</c:v>
                </c:pt>
                <c:pt idx="34">
                  <c:v>4.8</c:v>
                </c:pt>
                <c:pt idx="35">
                  <c:v>5</c:v>
                </c:pt>
                <c:pt idx="36">
                  <c:v>5.2</c:v>
                </c:pt>
                <c:pt idx="37">
                  <c:v>5.4</c:v>
                </c:pt>
                <c:pt idx="38">
                  <c:v>5.6</c:v>
                </c:pt>
                <c:pt idx="39">
                  <c:v>5.8</c:v>
                </c:pt>
                <c:pt idx="40">
                  <c:v>6</c:v>
                </c:pt>
                <c:pt idx="41">
                  <c:v>6.5</c:v>
                </c:pt>
                <c:pt idx="42">
                  <c:v>7</c:v>
                </c:pt>
                <c:pt idx="43">
                  <c:v>7.5</c:v>
                </c:pt>
                <c:pt idx="44">
                  <c:v>8</c:v>
                </c:pt>
                <c:pt idx="45">
                  <c:v>8.5</c:v>
                </c:pt>
                <c:pt idx="46">
                  <c:v>9</c:v>
                </c:pt>
                <c:pt idx="47">
                  <c:v>9.5</c:v>
                </c:pt>
                <c:pt idx="48">
                  <c:v>10</c:v>
                </c:pt>
                <c:pt idx="49">
                  <c:v>10.5</c:v>
                </c:pt>
                <c:pt idx="50">
                  <c:v>11</c:v>
                </c:pt>
                <c:pt idx="51">
                  <c:v>11.5</c:v>
                </c:pt>
                <c:pt idx="52">
                  <c:v>12</c:v>
                </c:pt>
                <c:pt idx="53">
                  <c:v>12.5</c:v>
                </c:pt>
                <c:pt idx="54">
                  <c:v>13</c:v>
                </c:pt>
                <c:pt idx="55">
                  <c:v>13.5</c:v>
                </c:pt>
                <c:pt idx="56">
                  <c:v>14</c:v>
                </c:pt>
                <c:pt idx="57">
                  <c:v>14.5</c:v>
                </c:pt>
                <c:pt idx="58">
                  <c:v>15</c:v>
                </c:pt>
                <c:pt idx="59">
                  <c:v>15.5</c:v>
                </c:pt>
                <c:pt idx="60">
                  <c:v>16</c:v>
                </c:pt>
                <c:pt idx="61">
                  <c:v>16.5</c:v>
                </c:pt>
                <c:pt idx="62">
                  <c:v>17</c:v>
                </c:pt>
                <c:pt idx="63">
                  <c:v>17.5</c:v>
                </c:pt>
                <c:pt idx="64">
                  <c:v>18</c:v>
                </c:pt>
                <c:pt idx="65">
                  <c:v>18.5</c:v>
                </c:pt>
                <c:pt idx="66">
                  <c:v>19</c:v>
                </c:pt>
                <c:pt idx="67">
                  <c:v>19.5</c:v>
                </c:pt>
                <c:pt idx="68">
                  <c:v>20</c:v>
                </c:pt>
                <c:pt idx="69">
                  <c:v>20.5</c:v>
                </c:pt>
                <c:pt idx="70">
                  <c:v>21</c:v>
                </c:pt>
                <c:pt idx="71">
                  <c:v>21.5</c:v>
                </c:pt>
                <c:pt idx="72">
                  <c:v>22</c:v>
                </c:pt>
                <c:pt idx="73">
                  <c:v>22.5</c:v>
                </c:pt>
                <c:pt idx="74">
                  <c:v>23</c:v>
                </c:pt>
                <c:pt idx="75">
                  <c:v>23.5</c:v>
                </c:pt>
                <c:pt idx="76">
                  <c:v>24</c:v>
                </c:pt>
                <c:pt idx="77">
                  <c:v>24.5</c:v>
                </c:pt>
                <c:pt idx="78">
                  <c:v>25</c:v>
                </c:pt>
              </c:numCache>
            </c:numRef>
          </c:xVal>
          <c:yVal>
            <c:numRef>
              <c:f>Sheet1!$F$2:$F$80</c:f>
              <c:numCache>
                <c:formatCode>General</c:formatCode>
                <c:ptCount val="79"/>
                <c:pt idx="0">
                  <c:v>0</c:v>
                </c:pt>
                <c:pt idx="1">
                  <c:v>6.0579789826976399E-2</c:v>
                </c:pt>
                <c:pt idx="2">
                  <c:v>0.11905860357139923</c:v>
                </c:pt>
                <c:pt idx="3">
                  <c:v>0.17557729827639132</c:v>
                </c:pt>
                <c:pt idx="4">
                  <c:v>0.23026302388169981</c:v>
                </c:pt>
                <c:pt idx="5">
                  <c:v>0.28323094597865062</c:v>
                </c:pt>
                <c:pt idx="6">
                  <c:v>0.33458570613782973</c:v>
                </c:pt>
                <c:pt idx="7">
                  <c:v>0.38442266636526784</c:v>
                </c:pt>
                <c:pt idx="8">
                  <c:v>0.43282897488324434</c:v>
                </c:pt>
                <c:pt idx="9">
                  <c:v>0.47988448316276844</c:v>
                </c:pt>
                <c:pt idx="10">
                  <c:v>0.52566253844521948</c:v>
                </c:pt>
                <c:pt idx="11">
                  <c:v>0.57023067150465367</c:v>
                </c:pt>
                <c:pt idx="12">
                  <c:v>0.61365119584077443</c:v>
                </c:pt>
                <c:pt idx="13">
                  <c:v>0.6559817316466654</c:v>
                </c:pt>
                <c:pt idx="14">
                  <c:v>0.69727566560714704</c:v>
                </c:pt>
                <c:pt idx="15">
                  <c:v>0.73758255573319154</c:v>
                </c:pt>
                <c:pt idx="16">
                  <c:v>0.77694848893305524</c:v>
                </c:pt>
                <c:pt idx="17">
                  <c:v>0.8154163977907628</c:v>
                </c:pt>
                <c:pt idx="18">
                  <c:v>0.85302634201207705</c:v>
                </c:pt>
                <c:pt idx="19">
                  <c:v>0.8898157591639827</c:v>
                </c:pt>
                <c:pt idx="20">
                  <c:v>0.92581968864220254</c:v>
                </c:pt>
                <c:pt idx="21">
                  <c:v>0.99560043409264654</c:v>
                </c:pt>
                <c:pt idx="22">
                  <c:v>1.0626080571960568</c:v>
                </c:pt>
                <c:pt idx="23">
                  <c:v>1.1270545699017838</c:v>
                </c:pt>
                <c:pt idx="24">
                  <c:v>1.1891285634556805</c:v>
                </c:pt>
                <c:pt idx="25">
                  <c:v>1.2489985359092799</c:v>
                </c:pt>
                <c:pt idx="26">
                  <c:v>1.3068156488958307</c:v>
                </c:pt>
                <c:pt idx="27">
                  <c:v>1.3627160272579097</c:v>
                </c:pt>
                <c:pt idx="28">
                  <c:v>1.4168226895831002</c:v>
                </c:pt>
                <c:pt idx="29">
                  <c:v>1.469247178529782</c:v>
                </c:pt>
                <c:pt idx="30">
                  <c:v>1.5200909452786702</c:v>
                </c:pt>
                <c:pt idx="31">
                  <c:v>1.5694465313075965</c:v>
                </c:pt>
                <c:pt idx="32">
                  <c:v>1.61739858208402</c:v>
                </c:pt>
                <c:pt idx="33">
                  <c:v>1.6640247205709617</c:v>
                </c:pt>
                <c:pt idx="34">
                  <c:v>1.7093963031857498</c:v>
                </c:pt>
                <c:pt idx="35">
                  <c:v>1.7535790766970818</c:v>
                </c:pt>
                <c:pt idx="36">
                  <c:v>1.7966337512407464</c:v>
                </c:pt>
                <c:pt idx="37">
                  <c:v>1.8386165019879088</c:v>
                </c:pt>
                <c:pt idx="38">
                  <c:v>1.8795794098677689</c:v>
                </c:pt>
                <c:pt idx="39">
                  <c:v>1.9195708500191158</c:v>
                </c:pt>
                <c:pt idx="40">
                  <c:v>1.9586358352381119</c:v>
                </c:pt>
                <c:pt idx="41">
                  <c:v>2.0525135892010864</c:v>
                </c:pt>
                <c:pt idx="42">
                  <c:v>2.1414397151649451</c:v>
                </c:pt>
                <c:pt idx="43">
                  <c:v>2.2259104976467552</c:v>
                </c:pt>
                <c:pt idx="44">
                  <c:v>2.3063511569663198</c:v>
                </c:pt>
                <c:pt idx="45">
                  <c:v>2.3831288011891942</c:v>
                </c:pt>
                <c:pt idx="46">
                  <c:v>2.4565625554864141</c:v>
                </c:pt>
                <c:pt idx="47">
                  <c:v>2.5269315763264957</c:v>
                </c:pt>
                <c:pt idx="48">
                  <c:v>2.5944814593357113</c:v>
                </c:pt>
                <c:pt idx="49">
                  <c:v>2.6594294123411775</c:v>
                </c:pt>
                <c:pt idx="50">
                  <c:v>2.7219684685757644</c:v>
                </c:pt>
                <c:pt idx="51">
                  <c:v>2.782270946133</c:v>
                </c:pt>
                <c:pt idx="52">
                  <c:v>2.8404913099142282</c:v>
                </c:pt>
                <c:pt idx="53">
                  <c:v>2.8967685557840537</c:v>
                </c:pt>
                <c:pt idx="54">
                  <c:v>2.9512282095680593</c:v>
                </c:pt>
                <c:pt idx="55">
                  <c:v>3.00398401322798</c:v>
                </c:pt>
                <c:pt idx="56">
                  <c:v>3.0551393551800472</c:v>
                </c:pt>
                <c:pt idx="57">
                  <c:v>3.1047884899755336</c:v>
                </c:pt>
                <c:pt idx="58">
                  <c:v>3.1530175835046688</c:v>
                </c:pt>
                <c:pt idx="59">
                  <c:v>3.1999056128437173</c:v>
                </c:pt>
                <c:pt idx="60">
                  <c:v>3.245525144347952</c:v>
                </c:pt>
                <c:pt idx="61">
                  <c:v>3.2899430092395407</c:v>
                </c:pt>
                <c:pt idx="62">
                  <c:v>3.3332208924799338</c:v>
                </c:pt>
                <c:pt idx="63">
                  <c:v>3.375415847949566</c:v>
                </c:pt>
                <c:pt idx="64">
                  <c:v>3.4165807507317636</c:v>
                </c:pt>
                <c:pt idx="65">
                  <c:v>3.4567646954959277</c:v>
                </c:pt>
                <c:pt idx="66">
                  <c:v>3.4960133485092713</c:v>
                </c:pt>
                <c:pt idx="67">
                  <c:v>3.5343692596070801</c:v>
                </c:pt>
                <c:pt idx="68">
                  <c:v>3.571872139465877</c:v>
                </c:pt>
                <c:pt idx="69">
                  <c:v>3.6085591067096638</c:v>
                </c:pt>
                <c:pt idx="70">
                  <c:v>3.6444649087039851</c:v>
                </c:pt>
                <c:pt idx="71">
                  <c:v>3.6796221193300696</c:v>
                </c:pt>
                <c:pt idx="72">
                  <c:v>3.7140613165602558</c:v>
                </c:pt>
                <c:pt idx="73">
                  <c:v>3.7478112422607497</c:v>
                </c:pt>
                <c:pt idx="74">
                  <c:v>3.7808989463144411</c:v>
                </c:pt>
                <c:pt idx="75">
                  <c:v>3.8133499168745479</c:v>
                </c:pt>
                <c:pt idx="76">
                  <c:v>3.8451881983204141</c:v>
                </c:pt>
                <c:pt idx="77">
                  <c:v>3.8764364982830375</c:v>
                </c:pt>
                <c:pt idx="78">
                  <c:v>3.9071162849336871</c:v>
                </c:pt>
              </c:numCache>
            </c:numRef>
          </c:yVal>
        </c:ser>
        <c:ser>
          <c:idx val="5"/>
          <c:order val="5"/>
          <c:tx>
            <c:strRef>
              <c:f>Sheet1!$G$1</c:f>
              <c:strCache>
                <c:ptCount val="1"/>
                <c:pt idx="0">
                  <c:v>Pl-TassIII</c:v>
                </c:pt>
              </c:strCache>
            </c:strRef>
          </c:tx>
          <c:spPr>
            <a:ln>
              <a:solidFill>
                <a:srgbClr val="00B0F0"/>
              </a:solidFill>
              <a:prstDash val="sysDash"/>
            </a:ln>
          </c:spPr>
          <c:marker>
            <c:symbol val="none"/>
          </c:marker>
          <c:xVal>
            <c:numRef>
              <c:f>Sheet1!$A$2:$A$80</c:f>
              <c:numCache>
                <c:formatCode>General</c:formatCode>
                <c:ptCount val="79"/>
                <c:pt idx="0">
                  <c:v>0</c:v>
                </c:pt>
                <c:pt idx="1">
                  <c:v>0.1</c:v>
                </c:pt>
                <c:pt idx="2">
                  <c:v>0.2</c:v>
                </c:pt>
                <c:pt idx="3">
                  <c:v>0.30000000000000021</c:v>
                </c:pt>
                <c:pt idx="4">
                  <c:v>0.4</c:v>
                </c:pt>
                <c:pt idx="5">
                  <c:v>0.5</c:v>
                </c:pt>
                <c:pt idx="6">
                  <c:v>0.60000000000000042</c:v>
                </c:pt>
                <c:pt idx="7">
                  <c:v>0.7000000000000004</c:v>
                </c:pt>
                <c:pt idx="8">
                  <c:v>0.8</c:v>
                </c:pt>
                <c:pt idx="9">
                  <c:v>0.9</c:v>
                </c:pt>
                <c:pt idx="10">
                  <c:v>1</c:v>
                </c:pt>
                <c:pt idx="11">
                  <c:v>1.1000000000000001</c:v>
                </c:pt>
                <c:pt idx="12">
                  <c:v>1.2</c:v>
                </c:pt>
                <c:pt idx="13">
                  <c:v>1.3</c:v>
                </c:pt>
                <c:pt idx="14">
                  <c:v>1.4</c:v>
                </c:pt>
                <c:pt idx="15">
                  <c:v>1.5</c:v>
                </c:pt>
                <c:pt idx="16">
                  <c:v>1.6</c:v>
                </c:pt>
                <c:pt idx="17">
                  <c:v>1.7</c:v>
                </c:pt>
                <c:pt idx="18">
                  <c:v>1.8</c:v>
                </c:pt>
                <c:pt idx="19">
                  <c:v>1.9000000000000001</c:v>
                </c:pt>
                <c:pt idx="20">
                  <c:v>2</c:v>
                </c:pt>
                <c:pt idx="21">
                  <c:v>2.2000000000000002</c:v>
                </c:pt>
                <c:pt idx="22">
                  <c:v>2.4</c:v>
                </c:pt>
                <c:pt idx="23">
                  <c:v>2.6</c:v>
                </c:pt>
                <c:pt idx="24">
                  <c:v>2.8</c:v>
                </c:pt>
                <c:pt idx="25">
                  <c:v>3</c:v>
                </c:pt>
                <c:pt idx="26">
                  <c:v>3.2</c:v>
                </c:pt>
                <c:pt idx="27">
                  <c:v>3.4</c:v>
                </c:pt>
                <c:pt idx="28">
                  <c:v>3.6</c:v>
                </c:pt>
                <c:pt idx="29">
                  <c:v>3.8</c:v>
                </c:pt>
                <c:pt idx="30">
                  <c:v>4</c:v>
                </c:pt>
                <c:pt idx="31">
                  <c:v>4.2</c:v>
                </c:pt>
                <c:pt idx="32">
                  <c:v>4.4000000000000004</c:v>
                </c:pt>
                <c:pt idx="33">
                  <c:v>4.5999999999999996</c:v>
                </c:pt>
                <c:pt idx="34">
                  <c:v>4.8</c:v>
                </c:pt>
                <c:pt idx="35">
                  <c:v>5</c:v>
                </c:pt>
                <c:pt idx="36">
                  <c:v>5.2</c:v>
                </c:pt>
                <c:pt idx="37">
                  <c:v>5.4</c:v>
                </c:pt>
                <c:pt idx="38">
                  <c:v>5.6</c:v>
                </c:pt>
                <c:pt idx="39">
                  <c:v>5.8</c:v>
                </c:pt>
                <c:pt idx="40">
                  <c:v>6</c:v>
                </c:pt>
                <c:pt idx="41">
                  <c:v>6.5</c:v>
                </c:pt>
                <c:pt idx="42">
                  <c:v>7</c:v>
                </c:pt>
                <c:pt idx="43">
                  <c:v>7.5</c:v>
                </c:pt>
                <c:pt idx="44">
                  <c:v>8</c:v>
                </c:pt>
                <c:pt idx="45">
                  <c:v>8.5</c:v>
                </c:pt>
                <c:pt idx="46">
                  <c:v>9</c:v>
                </c:pt>
                <c:pt idx="47">
                  <c:v>9.5</c:v>
                </c:pt>
                <c:pt idx="48">
                  <c:v>10</c:v>
                </c:pt>
                <c:pt idx="49">
                  <c:v>10.5</c:v>
                </c:pt>
                <c:pt idx="50">
                  <c:v>11</c:v>
                </c:pt>
                <c:pt idx="51">
                  <c:v>11.5</c:v>
                </c:pt>
                <c:pt idx="52">
                  <c:v>12</c:v>
                </c:pt>
                <c:pt idx="53">
                  <c:v>12.5</c:v>
                </c:pt>
                <c:pt idx="54">
                  <c:v>13</c:v>
                </c:pt>
                <c:pt idx="55">
                  <c:v>13.5</c:v>
                </c:pt>
                <c:pt idx="56">
                  <c:v>14</c:v>
                </c:pt>
                <c:pt idx="57">
                  <c:v>14.5</c:v>
                </c:pt>
                <c:pt idx="58">
                  <c:v>15</c:v>
                </c:pt>
                <c:pt idx="59">
                  <c:v>15.5</c:v>
                </c:pt>
                <c:pt idx="60">
                  <c:v>16</c:v>
                </c:pt>
                <c:pt idx="61">
                  <c:v>16.5</c:v>
                </c:pt>
                <c:pt idx="62">
                  <c:v>17</c:v>
                </c:pt>
                <c:pt idx="63">
                  <c:v>17.5</c:v>
                </c:pt>
                <c:pt idx="64">
                  <c:v>18</c:v>
                </c:pt>
                <c:pt idx="65">
                  <c:v>18.5</c:v>
                </c:pt>
                <c:pt idx="66">
                  <c:v>19</c:v>
                </c:pt>
                <c:pt idx="67">
                  <c:v>19.5</c:v>
                </c:pt>
                <c:pt idx="68">
                  <c:v>20</c:v>
                </c:pt>
                <c:pt idx="69">
                  <c:v>20.5</c:v>
                </c:pt>
                <c:pt idx="70">
                  <c:v>21</c:v>
                </c:pt>
                <c:pt idx="71">
                  <c:v>21.5</c:v>
                </c:pt>
                <c:pt idx="72">
                  <c:v>22</c:v>
                </c:pt>
                <c:pt idx="73">
                  <c:v>22.5</c:v>
                </c:pt>
                <c:pt idx="74">
                  <c:v>23</c:v>
                </c:pt>
                <c:pt idx="75">
                  <c:v>23.5</c:v>
                </c:pt>
                <c:pt idx="76">
                  <c:v>24</c:v>
                </c:pt>
                <c:pt idx="77">
                  <c:v>24.5</c:v>
                </c:pt>
                <c:pt idx="78">
                  <c:v>25</c:v>
                </c:pt>
              </c:numCache>
            </c:numRef>
          </c:xVal>
          <c:yVal>
            <c:numRef>
              <c:f>Sheet1!$G$2:$G$80</c:f>
              <c:numCache>
                <c:formatCode>General</c:formatCode>
                <c:ptCount val="79"/>
                <c:pt idx="0">
                  <c:v>0</c:v>
                </c:pt>
                <c:pt idx="1">
                  <c:v>3.8515020746247963E-2</c:v>
                </c:pt>
                <c:pt idx="2">
                  <c:v>7.5788203823801525E-2</c:v>
                </c:pt>
                <c:pt idx="3">
                  <c:v>0.11189713514960672</c:v>
                </c:pt>
                <c:pt idx="4">
                  <c:v>0.14691234938659262</c:v>
                </c:pt>
                <c:pt idx="5">
                  <c:v>0.18089815933307568</c:v>
                </c:pt>
                <c:pt idx="6">
                  <c:v>0.21391336684349918</c:v>
                </c:pt>
                <c:pt idx="7">
                  <c:v>0.24601187502402086</c:v>
                </c:pt>
                <c:pt idx="8">
                  <c:v>0.27724321771123173</c:v>
                </c:pt>
                <c:pt idx="9">
                  <c:v>0.30765301929342775</c:v>
                </c:pt>
                <c:pt idx="10">
                  <c:v>0.33728339558992815</c:v>
                </c:pt>
                <c:pt idx="11">
                  <c:v>0.36617330462881181</c:v>
                </c:pt>
                <c:pt idx="12">
                  <c:v>0.39435885465417847</c:v>
                </c:pt>
                <c:pt idx="13">
                  <c:v>0.4218735754722725</c:v>
                </c:pt>
                <c:pt idx="14">
                  <c:v>0.44874865825134125</c:v>
                </c:pt>
                <c:pt idx="15">
                  <c:v>0.4750131680764248</c:v>
                </c:pt>
                <c:pt idx="16">
                  <c:v>0.50069423289125903</c:v>
                </c:pt>
                <c:pt idx="17">
                  <c:v>0.52581721190681252</c:v>
                </c:pt>
                <c:pt idx="18">
                  <c:v>0.55040584609735488</c:v>
                </c:pt>
                <c:pt idx="19">
                  <c:v>0.57448239302279058</c:v>
                </c:pt>
                <c:pt idx="20">
                  <c:v>0.59806774789620809</c:v>
                </c:pt>
                <c:pt idx="21">
                  <c:v>0.6438422937031395</c:v>
                </c:pt>
                <c:pt idx="22">
                  <c:v>0.68787328156281669</c:v>
                </c:pt>
                <c:pt idx="23">
                  <c:v>0.73028867682109422</c:v>
                </c:pt>
                <c:pt idx="24">
                  <c:v>0.77120285439204062</c:v>
                </c:pt>
                <c:pt idx="25">
                  <c:v>0.81071845761675565</c:v>
                </c:pt>
                <c:pt idx="26">
                  <c:v>0.84892794979077812</c:v>
                </c:pt>
                <c:pt idx="27">
                  <c:v>0.88591491738800154</c:v>
                </c:pt>
                <c:pt idx="28">
                  <c:v>0.92175517119143768</c:v>
                </c:pt>
                <c:pt idx="29">
                  <c:v>0.95651768180903995</c:v>
                </c:pt>
                <c:pt idx="30">
                  <c:v>0.99026537859480335</c:v>
                </c:pt>
                <c:pt idx="31">
                  <c:v>1.0230558352306822</c:v>
                </c:pt>
                <c:pt idx="32">
                  <c:v>1.0549418607328529</c:v>
                </c:pt>
                <c:pt idx="33">
                  <c:v>1.0859720111188693</c:v>
                </c:pt>
                <c:pt idx="34">
                  <c:v>1.1161910341832122</c:v>
                </c:pt>
                <c:pt idx="35">
                  <c:v>1.1456402576082878</c:v>
                </c:pt>
                <c:pt idx="36">
                  <c:v>1.1743579288589894</c:v>
                </c:pt>
                <c:pt idx="37">
                  <c:v>1.2023795138749596</c:v>
                </c:pt>
                <c:pt idx="38">
                  <c:v>1.2297379604125391</c:v>
                </c:pt>
                <c:pt idx="39">
                  <c:v>1.2564639309408969</c:v>
                </c:pt>
                <c:pt idx="40">
                  <c:v>1.2825860092210641</c:v>
                </c:pt>
                <c:pt idx="41">
                  <c:v>1.3454200979435138</c:v>
                </c:pt>
                <c:pt idx="42">
                  <c:v>1.4050145105546732</c:v>
                </c:pt>
                <c:pt idx="43">
                  <c:v>1.4616870010939469</c:v>
                </c:pt>
                <c:pt idx="44">
                  <c:v>1.5157107519892599</c:v>
                </c:pt>
                <c:pt idx="45">
                  <c:v>1.5673223391440516</c:v>
                </c:pt>
                <c:pt idx="46">
                  <c:v>1.6167279936222527</c:v>
                </c:pt>
                <c:pt idx="47">
                  <c:v>1.6641085792037806</c:v>
                </c:pt>
                <c:pt idx="48">
                  <c:v>1.7096235894137957</c:v>
                </c:pt>
                <c:pt idx="49">
                  <c:v>1.7534143870507386</c:v>
                </c:pt>
                <c:pt idx="50">
                  <c:v>1.7956068522107158</c:v>
                </c:pt>
                <c:pt idx="51">
                  <c:v>1.8363135638578734</c:v>
                </c:pt>
                <c:pt idx="52">
                  <c:v>1.8756356101944094</c:v>
                </c:pt>
                <c:pt idx="53">
                  <c:v>1.9136641011354139</c:v>
                </c:pt>
                <c:pt idx="54">
                  <c:v>1.9504814398412733</c:v>
                </c:pt>
                <c:pt idx="55">
                  <c:v>1.9861623979485981</c:v>
                </c:pt>
                <c:pt idx="56">
                  <c:v>2.0207750297795264</c:v>
                </c:pt>
                <c:pt idx="57">
                  <c:v>2.0543814536264802</c:v>
                </c:pt>
                <c:pt idx="58">
                  <c:v>2.0870385226509605</c:v>
                </c:pt>
                <c:pt idx="59">
                  <c:v>2.1187984035986136</c:v>
                </c:pt>
                <c:pt idx="60">
                  <c:v>2.1497090781245602</c:v>
                </c:pt>
                <c:pt idx="61">
                  <c:v>2.1798147788250151</c:v>
                </c:pt>
                <c:pt idx="62">
                  <c:v>2.2091563699215406</c:v>
                </c:pt>
                <c:pt idx="63">
                  <c:v>2.2377716808201682</c:v>
                </c:pt>
                <c:pt idx="64">
                  <c:v>2.2656957993769202</c:v>
                </c:pt>
                <c:pt idx="65">
                  <c:v>2.2929613305731937</c:v>
                </c:pt>
                <c:pt idx="66">
                  <c:v>2.3195986253841729</c:v>
                </c:pt>
                <c:pt idx="67">
                  <c:v>2.345635983869133</c:v>
                </c:pt>
                <c:pt idx="68">
                  <c:v>2.3710998358912074</c:v>
                </c:pt>
                <c:pt idx="69">
                  <c:v>2.3960149023599357</c:v>
                </c:pt>
                <c:pt idx="70">
                  <c:v>2.4204043394625248</c:v>
                </c:pt>
                <c:pt idx="71">
                  <c:v>2.4442898679930796</c:v>
                </c:pt>
                <c:pt idx="72">
                  <c:v>2.4676918895900442</c:v>
                </c:pt>
                <c:pt idx="73">
                  <c:v>2.4906295914406837</c:v>
                </c:pt>
                <c:pt idx="74">
                  <c:v>2.5131210407990805</c:v>
                </c:pt>
                <c:pt idx="75">
                  <c:v>2.5351832704841541</c:v>
                </c:pt>
                <c:pt idx="76">
                  <c:v>2.5568323563714541</c:v>
                </c:pt>
                <c:pt idx="77">
                  <c:v>2.5780834877617225</c:v>
                </c:pt>
                <c:pt idx="78">
                  <c:v>2.5989510313979376</c:v>
                </c:pt>
              </c:numCache>
            </c:numRef>
          </c:yVal>
        </c:ser>
        <c:axId val="158597120"/>
        <c:axId val="158599040"/>
      </c:scatterChart>
      <c:valAx>
        <c:axId val="158597120"/>
        <c:scaling>
          <c:orientation val="minMax"/>
        </c:scaling>
        <c:axPos val="b"/>
        <c:title>
          <c:tx>
            <c:rich>
              <a:bodyPr/>
              <a:lstStyle/>
              <a:p>
                <a:pPr>
                  <a:defRPr/>
                </a:pPr>
                <a:r>
                  <a:rPr lang="en-CA" dirty="0" smtClean="0"/>
                  <a:t>Length</a:t>
                </a:r>
                <a:r>
                  <a:rPr lang="en-CA" baseline="0" dirty="0" smtClean="0"/>
                  <a:t> from apex (m)</a:t>
                </a:r>
                <a:endParaRPr lang="en-CA" dirty="0"/>
              </a:p>
            </c:rich>
          </c:tx>
          <c:layout/>
        </c:title>
        <c:numFmt formatCode="General" sourceLinked="1"/>
        <c:majorTickMark val="in"/>
        <c:minorTickMark val="in"/>
        <c:tickLblPos val="nextTo"/>
        <c:crossAx val="158599040"/>
        <c:crosses val="autoZero"/>
        <c:crossBetween val="midCat"/>
        <c:majorUnit val="5"/>
        <c:minorUnit val="1"/>
      </c:valAx>
      <c:valAx>
        <c:axId val="158599040"/>
        <c:scaling>
          <c:orientation val="minMax"/>
        </c:scaling>
        <c:axPos val="l"/>
        <c:title>
          <c:tx>
            <c:rich>
              <a:bodyPr rot="-5400000" vert="horz"/>
              <a:lstStyle/>
              <a:p>
                <a:pPr>
                  <a:defRPr/>
                </a:pPr>
                <a:r>
                  <a:rPr lang="en-CA" dirty="0" smtClean="0"/>
                  <a:t>Crown width (m)</a:t>
                </a:r>
                <a:endParaRPr lang="en-CA" dirty="0"/>
              </a:p>
            </c:rich>
          </c:tx>
          <c:layout/>
        </c:title>
        <c:numFmt formatCode="General" sourceLinked="1"/>
        <c:majorTickMark val="in"/>
        <c:minorTickMark val="in"/>
        <c:tickLblPos val="nextTo"/>
        <c:crossAx val="158597120"/>
        <c:crosses val="autoZero"/>
        <c:crossBetween val="midCat"/>
        <c:majorUnit val="1"/>
        <c:minorUnit val="0.5"/>
      </c:valAx>
    </c:plotArea>
    <c:plotVisOnly val="1"/>
  </c:chart>
  <c:spPr>
    <a:solidFill>
      <a:srgbClr val="ADCAAD">
        <a:lumMod val="40000"/>
        <a:lumOff val="60000"/>
        <a:alpha val="79000"/>
      </a:srgbClr>
    </a:solidFill>
  </c:spPr>
  <c:txPr>
    <a:bodyPr/>
    <a:lstStyle/>
    <a:p>
      <a:pPr>
        <a:defRPr sz="1800"/>
      </a:pPr>
      <a:endParaRPr lang="en-US"/>
    </a:p>
  </c:txPr>
  <c:externalData r:id="rId1"/>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2.wmf"/></Relationships>
</file>

<file path=ppt/drawings/drawing1.xml><?xml version="1.0" encoding="utf-8"?>
<c:userShapes xmlns:c="http://schemas.openxmlformats.org/drawingml/2006/chart">
  <cdr:relSizeAnchor xmlns:cdr="http://schemas.openxmlformats.org/drawingml/2006/chartDrawing">
    <cdr:from>
      <cdr:x>0.60149</cdr:x>
      <cdr:y>0.12854</cdr:y>
    </cdr:from>
    <cdr:to>
      <cdr:x>0.72401</cdr:x>
      <cdr:y>0.18904</cdr:y>
    </cdr:to>
    <cdr:sp macro="" textlink="">
      <cdr:nvSpPr>
        <cdr:cNvPr id="2" name="TextBox 1"/>
        <cdr:cNvSpPr txBox="1"/>
      </cdr:nvSpPr>
      <cdr:spPr>
        <a:xfrm xmlns:a="http://schemas.openxmlformats.org/drawingml/2006/main" rot="20456705">
          <a:off x="4488873" y="628072"/>
          <a:ext cx="914400" cy="29556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CA" sz="1100" dirty="0" err="1" smtClean="0"/>
            <a:t>Fdc</a:t>
          </a:r>
          <a:r>
            <a:rPr lang="en-CA" sz="1100" dirty="0" smtClean="0"/>
            <a:t> – TASS II</a:t>
          </a:r>
          <a:endParaRPr lang="en-CA"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0.60149</cdr:x>
      <cdr:y>0.12854</cdr:y>
    </cdr:from>
    <cdr:to>
      <cdr:x>0.72401</cdr:x>
      <cdr:y>0.18904</cdr:y>
    </cdr:to>
    <cdr:sp macro="" textlink="">
      <cdr:nvSpPr>
        <cdr:cNvPr id="2" name="TextBox 1"/>
        <cdr:cNvSpPr txBox="1"/>
      </cdr:nvSpPr>
      <cdr:spPr>
        <a:xfrm xmlns:a="http://schemas.openxmlformats.org/drawingml/2006/main" rot="20456705">
          <a:off x="4488873" y="628072"/>
          <a:ext cx="914400" cy="29556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CA" sz="1100" dirty="0" err="1" smtClean="0"/>
            <a:t>Fdc</a:t>
          </a:r>
          <a:r>
            <a:rPr lang="en-CA" sz="1100" dirty="0" smtClean="0"/>
            <a:t> – TASS II</a:t>
          </a:r>
          <a:endParaRPr lang="en-CA" sz="1100" dirty="0"/>
        </a:p>
      </cdr:txBody>
    </cdr:sp>
  </cdr:relSizeAnchor>
  <cdr:relSizeAnchor xmlns:cdr="http://schemas.openxmlformats.org/drawingml/2006/chartDrawing">
    <cdr:from>
      <cdr:x>0.65412</cdr:x>
      <cdr:y>0.22436</cdr:y>
    </cdr:from>
    <cdr:to>
      <cdr:x>0.80587</cdr:x>
      <cdr:y>0.28485</cdr:y>
    </cdr:to>
    <cdr:sp macro="" textlink="">
      <cdr:nvSpPr>
        <cdr:cNvPr id="3" name="TextBox 1"/>
        <cdr:cNvSpPr txBox="1"/>
      </cdr:nvSpPr>
      <cdr:spPr>
        <a:xfrm xmlns:a="http://schemas.openxmlformats.org/drawingml/2006/main" rot="20621834">
          <a:off x="4881651" y="1096221"/>
          <a:ext cx="1132531" cy="29556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ZapfHumnst BT"/>
            </a:defRPr>
          </a:lvl1pPr>
          <a:lvl2pPr marL="457200" indent="0">
            <a:defRPr sz="1100">
              <a:latin typeface="ZapfHumnst BT"/>
            </a:defRPr>
          </a:lvl2pPr>
          <a:lvl3pPr marL="914400" indent="0">
            <a:defRPr sz="1100">
              <a:latin typeface="ZapfHumnst BT"/>
            </a:defRPr>
          </a:lvl3pPr>
          <a:lvl4pPr marL="1371600" indent="0">
            <a:defRPr sz="1100">
              <a:latin typeface="ZapfHumnst BT"/>
            </a:defRPr>
          </a:lvl4pPr>
          <a:lvl5pPr marL="1828800" indent="0">
            <a:defRPr sz="1100">
              <a:latin typeface="ZapfHumnst BT"/>
            </a:defRPr>
          </a:lvl5pPr>
          <a:lvl6pPr marL="2286000" indent="0">
            <a:defRPr sz="1100">
              <a:latin typeface="ZapfHumnst BT"/>
            </a:defRPr>
          </a:lvl6pPr>
          <a:lvl7pPr marL="2743200" indent="0">
            <a:defRPr sz="1100">
              <a:latin typeface="ZapfHumnst BT"/>
            </a:defRPr>
          </a:lvl7pPr>
          <a:lvl8pPr marL="3200400" indent="0">
            <a:defRPr sz="1100">
              <a:latin typeface="ZapfHumnst BT"/>
            </a:defRPr>
          </a:lvl8pPr>
          <a:lvl9pPr marL="3657600" indent="0">
            <a:defRPr sz="1100">
              <a:latin typeface="ZapfHumnst BT"/>
            </a:defRPr>
          </a:lvl9pPr>
        </a:lstStyle>
        <a:p xmlns:a="http://schemas.openxmlformats.org/drawingml/2006/main">
          <a:r>
            <a:rPr lang="en-CA" sz="1100" dirty="0" err="1" smtClean="0"/>
            <a:t>Fdc</a:t>
          </a:r>
          <a:r>
            <a:rPr lang="en-CA" sz="1100" dirty="0" smtClean="0"/>
            <a:t> – TASS III</a:t>
          </a:r>
          <a:endParaRPr lang="en-CA"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imes New Roman" pitchFamily="-128" charset="0"/>
              </a:defRPr>
            </a:lvl1pPr>
          </a:lstStyle>
          <a:p>
            <a:pPr>
              <a:defRPr/>
            </a:pPr>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atin typeface="Times New Roman" pitchFamily="-128" charset="0"/>
              </a:defRPr>
            </a:lvl1pPr>
          </a:lstStyle>
          <a:p>
            <a:pPr>
              <a:defRPr/>
            </a:pPr>
            <a:fld id="{CC8984D7-3C76-4E60-BE7F-24E1750113B4}" type="datetimeFigureOut">
              <a:rPr lang="en-US"/>
              <a:pPr>
                <a:defRPr/>
              </a:pPr>
              <a:t>4/7/2010</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CA"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CA"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Times New Roman" pitchFamily="-128" charset="0"/>
              </a:defRPr>
            </a:lvl1pPr>
          </a:lstStyle>
          <a:p>
            <a:pPr>
              <a:defRPr/>
            </a:pPr>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atin typeface="Times New Roman" pitchFamily="-128" charset="0"/>
              </a:defRPr>
            </a:lvl1pPr>
          </a:lstStyle>
          <a:p>
            <a:pPr>
              <a:defRPr/>
            </a:pPr>
            <a:fld id="{34A213DD-3F2B-483E-B380-9A1C228F0526}" type="slidenum">
              <a:rPr lang="en-CA"/>
              <a:pPr>
                <a:defRPr/>
              </a:pPr>
              <a:t>‹#›</a:t>
            </a:fld>
            <a:endParaRPr lang="en-CA"/>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pPr>
              <a:defRPr/>
            </a:pPr>
            <a:fld id="{34A213DD-3F2B-483E-B380-9A1C228F0526}" type="slidenum">
              <a:rPr lang="en-CA" smtClean="0"/>
              <a:pPr>
                <a:defRPr/>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5F443D8-1531-4587-B155-7AE6D6184986}" type="slidenum">
              <a:rPr lang="en-GB">
                <a:latin typeface="Times New Roman" pitchFamily="18" charset="0"/>
              </a:rPr>
              <a:pPr/>
              <a:t>9</a:t>
            </a:fld>
            <a:endParaRPr lang="en-GB">
              <a:latin typeface="Times New Roman" pitchFamily="18" charset="0"/>
            </a:endParaRPr>
          </a:p>
        </p:txBody>
      </p:sp>
      <p:sp>
        <p:nvSpPr>
          <p:cNvPr id="110594" name="Rectangle 1026"/>
          <p:cNvSpPr>
            <a:spLocks noGrp="1" noRot="1" noChangeAspect="1" noChangeArrowheads="1" noTextEdit="1"/>
          </p:cNvSpPr>
          <p:nvPr>
            <p:ph type="sldImg"/>
          </p:nvPr>
        </p:nvSpPr>
        <p:spPr bwMode="auto">
          <a:noFill/>
          <a:ln>
            <a:solidFill>
              <a:srgbClr val="000000"/>
            </a:solidFill>
            <a:miter lim="800000"/>
            <a:headEnd/>
            <a:tailEnd/>
          </a:ln>
        </p:spPr>
      </p:sp>
      <p:sp>
        <p:nvSpPr>
          <p:cNvPr id="110595" name="Rectangle 1027"/>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AF633B7-9747-46E3-B9D2-5A325F03FA5D}" type="slidenum">
              <a:rPr lang="en-GB">
                <a:latin typeface="Times New Roman" pitchFamily="18" charset="0"/>
              </a:rPr>
              <a:pPr/>
              <a:t>10</a:t>
            </a:fld>
            <a:endParaRPr lang="en-GB">
              <a:latin typeface="Times New Roman" pitchFamily="18" charset="0"/>
            </a:endParaRPr>
          </a:p>
        </p:txBody>
      </p:sp>
      <p:sp>
        <p:nvSpPr>
          <p:cNvPr id="11264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264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z="1400" smtClean="0"/>
              <a:t>Site index curves currently define the potential height growth of dominant trees.  Each tree is assigned a proportion of height growth with mean of about 0.8 and range between ~0.6 to 1.1.</a:t>
            </a:r>
          </a:p>
          <a:p>
            <a:pPr>
              <a:spcBef>
                <a:spcPct val="0"/>
              </a:spcBef>
            </a:pPr>
            <a:r>
              <a:rPr lang="en-US" sz="1400" smtClean="0"/>
              <a:t>Trees under severe competition do not achieve their potential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1FE3B24-F9D6-4AC6-B950-806C8C34A5DF}" type="slidenum">
              <a:rPr lang="en-GB">
                <a:latin typeface="Times New Roman" pitchFamily="18" charset="0"/>
              </a:rPr>
              <a:pPr/>
              <a:t>13</a:t>
            </a:fld>
            <a:endParaRPr lang="en-GB">
              <a:latin typeface="Times New Roman" pitchFamily="18"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673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z="1400" smtClean="0"/>
              <a:t>The size of a particular crown (FV) determines in large part how much bole increment is added.  Depending on species, this relationship differs with social status (vigor).  The amount of juvenile, mature and clear wood is maintained for each tree.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E18F125-3AB9-4A87-8EDC-3693D6560F3A}" type="slidenum">
              <a:rPr lang="en-US">
                <a:latin typeface="Times New Roman" pitchFamily="18" charset="0"/>
              </a:rPr>
              <a:pPr/>
              <a:t>15</a:t>
            </a:fld>
            <a:endParaRPr lang="en-US">
              <a:latin typeface="Times New Roman" pitchFamily="18" charset="0"/>
            </a:endParaRPr>
          </a:p>
        </p:txBody>
      </p:sp>
      <p:sp>
        <p:nvSpPr>
          <p:cNvPr id="1187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87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E18F125-3AB9-4A87-8EDC-3693D6560F3A}" type="slidenum">
              <a:rPr lang="en-US">
                <a:latin typeface="Times New Roman" pitchFamily="18" charset="0"/>
              </a:rPr>
              <a:pPr/>
              <a:t>16</a:t>
            </a:fld>
            <a:endParaRPr lang="en-US">
              <a:latin typeface="Times New Roman" pitchFamily="18" charset="0"/>
            </a:endParaRPr>
          </a:p>
        </p:txBody>
      </p:sp>
      <p:sp>
        <p:nvSpPr>
          <p:cNvPr id="1187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87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E18F125-3AB9-4A87-8EDC-3693D6560F3A}" type="slidenum">
              <a:rPr lang="en-US">
                <a:latin typeface="Times New Roman" pitchFamily="18" charset="0"/>
              </a:rPr>
              <a:pPr/>
              <a:t>17</a:t>
            </a:fld>
            <a:endParaRPr lang="en-US">
              <a:latin typeface="Times New Roman" pitchFamily="18" charset="0"/>
            </a:endParaRPr>
          </a:p>
        </p:txBody>
      </p:sp>
      <p:sp>
        <p:nvSpPr>
          <p:cNvPr id="1187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87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E18F125-3AB9-4A87-8EDC-3693D6560F3A}" type="slidenum">
              <a:rPr lang="en-US">
                <a:latin typeface="Times New Roman" pitchFamily="18" charset="0"/>
              </a:rPr>
              <a:pPr/>
              <a:t>18</a:t>
            </a:fld>
            <a:endParaRPr lang="en-US">
              <a:latin typeface="Times New Roman" pitchFamily="18" charset="0"/>
            </a:endParaRPr>
          </a:p>
        </p:txBody>
      </p:sp>
      <p:sp>
        <p:nvSpPr>
          <p:cNvPr id="1187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87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E18F125-3AB9-4A87-8EDC-3693D6560F3A}" type="slidenum">
              <a:rPr lang="en-US">
                <a:latin typeface="Times New Roman" pitchFamily="18" charset="0"/>
              </a:rPr>
              <a:pPr/>
              <a:t>19</a:t>
            </a:fld>
            <a:endParaRPr lang="en-US">
              <a:latin typeface="Times New Roman" pitchFamily="18" charset="0"/>
            </a:endParaRPr>
          </a:p>
        </p:txBody>
      </p:sp>
      <p:sp>
        <p:nvSpPr>
          <p:cNvPr id="1187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87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E18F125-3AB9-4A87-8EDC-3693D6560F3A}" type="slidenum">
              <a:rPr lang="en-US">
                <a:latin typeface="Times New Roman" pitchFamily="18" charset="0"/>
              </a:rPr>
              <a:pPr/>
              <a:t>20</a:t>
            </a:fld>
            <a:endParaRPr lang="en-US">
              <a:latin typeface="Times New Roman" pitchFamily="18" charset="0"/>
            </a:endParaRPr>
          </a:p>
        </p:txBody>
      </p:sp>
      <p:sp>
        <p:nvSpPr>
          <p:cNvPr id="1187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87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56839B5-D0D9-4D84-8971-7BE85F2194EB}" type="slidenum">
              <a:rPr lang="en-US">
                <a:latin typeface="Times New Roman" pitchFamily="18" charset="0"/>
              </a:rPr>
              <a:pPr/>
              <a:t>30</a:t>
            </a:fld>
            <a:endParaRPr lang="en-US">
              <a:latin typeface="Times New Roman" pitchFamily="18" charset="0"/>
            </a:endParaRPr>
          </a:p>
        </p:txBody>
      </p:sp>
      <p:sp>
        <p:nvSpPr>
          <p:cNvPr id="1218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18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95566C13-846F-46BC-9C28-43239C07BD12}" type="slidenum">
              <a:rPr lang="en-US">
                <a:latin typeface="Times New Roman" pitchFamily="18" charset="0"/>
              </a:rPr>
              <a:pPr/>
              <a:t>31</a:t>
            </a:fld>
            <a:endParaRPr lang="en-US">
              <a:latin typeface="Times New Roman" pitchFamily="18" charset="0"/>
            </a:endParaRPr>
          </a:p>
        </p:txBody>
      </p:sp>
      <p:sp>
        <p:nvSpPr>
          <p:cNvPr id="1239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39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E67675-5AAB-4B6E-932E-988ADE86664A}" type="slidenum">
              <a:rPr lang="en-US"/>
              <a:pPr/>
              <a:t>35</a:t>
            </a:fld>
            <a:endParaRPr lang="en-US"/>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AE142B-CC96-4B77-A797-C6DD9ED93AEF}" type="slidenum">
              <a:rPr lang="en-US"/>
              <a:pPr/>
              <a:t>36</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64CDE8-2906-46EA-960A-FB1958BEC0ED}" type="slidenum">
              <a:rPr lang="en-US"/>
              <a:pPr/>
              <a:t>37</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304800" y="1371600"/>
            <a:ext cx="4205288"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62488" y="1371600"/>
            <a:ext cx="4206875"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C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9413" y="0"/>
            <a:ext cx="2139950" cy="5867400"/>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304800" y="0"/>
            <a:ext cx="6272213"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276600" y="55563"/>
            <a:ext cx="5795963" cy="709612"/>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838200" y="836613"/>
            <a:ext cx="3770313" cy="5249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760913" y="836613"/>
            <a:ext cx="3770312" cy="5249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0"/>
          </p:nvPr>
        </p:nvSpPr>
        <p:spPr>
          <a:xfrm>
            <a:off x="5791200" y="6248400"/>
            <a:ext cx="2897188" cy="474663"/>
          </a:xfrm>
          <a:prstGeom prst="rect">
            <a:avLst/>
          </a:prstGeom>
        </p:spPr>
        <p:txBody>
          <a:bodyPr/>
          <a:lstStyle>
            <a:lvl1pPr>
              <a:defRPr>
                <a:latin typeface="Times New Roman" pitchFamily="-128" charset="0"/>
              </a:defRPr>
            </a:lvl1pPr>
          </a:lstStyle>
          <a:p>
            <a:pPr>
              <a:defRPr/>
            </a:pPr>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0"/>
            <a:ext cx="7772400" cy="990600"/>
          </a:xfrm>
          <a:prstGeom prst="rect">
            <a:avLst/>
          </a:prstGeom>
          <a:noFill/>
          <a:ln w="9525">
            <a:noFill/>
            <a:miter lim="800000"/>
            <a:headEnd/>
            <a:tailEnd/>
          </a:ln>
          <a:effectLst>
            <a:outerShdw dist="35921" dir="2700000" algn="ctr" rotWithShape="0">
              <a:schemeClr val="tx1"/>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CA" smtClean="0"/>
          </a:p>
        </p:txBody>
      </p:sp>
      <p:sp>
        <p:nvSpPr>
          <p:cNvPr id="1034" name="Rectangle 10"/>
          <p:cNvSpPr>
            <a:spLocks noGrp="1" noChangeArrowheads="1"/>
          </p:cNvSpPr>
          <p:nvPr>
            <p:ph type="body" idx="1"/>
          </p:nvPr>
        </p:nvSpPr>
        <p:spPr bwMode="auto">
          <a:xfrm>
            <a:off x="304800" y="1371600"/>
            <a:ext cx="8564563" cy="4495800"/>
          </a:xfrm>
          <a:prstGeom prst="rect">
            <a:avLst/>
          </a:prstGeom>
          <a:noFill/>
          <a:ln w="9525">
            <a:noFill/>
            <a:miter lim="800000"/>
            <a:headEnd/>
            <a:tailEnd/>
          </a:ln>
          <a:effectLst>
            <a:outerShdw dist="35921" dir="2700000" algn="ctr" rotWithShape="0">
              <a:schemeClr val="tx1"/>
            </a:outerShdw>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sp>
        <p:nvSpPr>
          <p:cNvPr id="4" name="TextBox 3"/>
          <p:cNvSpPr txBox="1"/>
          <p:nvPr userDrawn="1"/>
        </p:nvSpPr>
        <p:spPr>
          <a:xfrm>
            <a:off x="299258" y="6201295"/>
            <a:ext cx="1579418" cy="461665"/>
          </a:xfrm>
          <a:prstGeom prst="rect">
            <a:avLst/>
          </a:prstGeom>
          <a:noFill/>
        </p:spPr>
        <p:txBody>
          <a:bodyPr wrap="square" rtlCol="0">
            <a:spAutoFit/>
          </a:bodyPr>
          <a:lstStyle/>
          <a:p>
            <a:fld id="{D4ACB778-0469-42F3-A793-805C8EC78CC6}" type="slidenum">
              <a:rPr lang="en-CA" smtClean="0"/>
              <a:pPr/>
              <a:t>‹#›</a:t>
            </a:fld>
            <a:endParaRPr lang="en-CA" dirty="0"/>
          </a:p>
        </p:txBody>
      </p:sp>
    </p:spTree>
  </p:cSld>
  <p:clrMap bg1="lt1" tx1="dk1" bg2="lt2" tx2="dk2" accent1="accent1" accent2="accent2" accent3="accent3" accent4="accent4" accent5="accent5" accent6="accent6" hlink="hlink" folHlink="folHlink"/>
  <p:sldLayoutIdLst>
    <p:sldLayoutId id="2147483662" r:id="rId1"/>
    <p:sldLayoutId id="2147483661" r:id="rId2"/>
    <p:sldLayoutId id="2147483660" r:id="rId3"/>
    <p:sldLayoutId id="2147483659" r:id="rId4"/>
    <p:sldLayoutId id="2147483658" r:id="rId5"/>
    <p:sldLayoutId id="2147483657" r:id="rId6"/>
    <p:sldLayoutId id="2147483656" r:id="rId7"/>
    <p:sldLayoutId id="2147483655" r:id="rId8"/>
    <p:sldLayoutId id="2147483654" r:id="rId9"/>
    <p:sldLayoutId id="2147483653" r:id="rId10"/>
    <p:sldLayoutId id="2147483652" r:id="rId11"/>
    <p:sldLayoutId id="2147483663" r:id="rId12"/>
  </p:sldLayoutIdLst>
  <p:timing>
    <p:tnLst>
      <p:par>
        <p:cTn id="1" dur="indefinite" restart="never" nodeType="tmRoot"/>
      </p:par>
    </p:tnLst>
  </p:timing>
  <p:hf hdr="0" ftr="0" dt="0"/>
  <p:txStyles>
    <p:titleStyle>
      <a:lvl1pPr algn="l" rtl="0" fontAlgn="base">
        <a:spcBef>
          <a:spcPct val="0"/>
        </a:spcBef>
        <a:spcAft>
          <a:spcPct val="0"/>
        </a:spcAft>
        <a:defRPr sz="3200" b="1">
          <a:solidFill>
            <a:srgbClr val="FFFF00"/>
          </a:solidFill>
          <a:latin typeface="+mj-lt"/>
          <a:ea typeface="+mj-ea"/>
          <a:cs typeface="+mj-cs"/>
        </a:defRPr>
      </a:lvl1pPr>
      <a:lvl2pPr algn="l" rtl="0" fontAlgn="base">
        <a:spcBef>
          <a:spcPct val="0"/>
        </a:spcBef>
        <a:spcAft>
          <a:spcPct val="0"/>
        </a:spcAft>
        <a:defRPr sz="3200" b="1">
          <a:solidFill>
            <a:srgbClr val="FFFF00"/>
          </a:solidFill>
          <a:latin typeface="ZapfHumnst BT" pitchFamily="34" charset="0"/>
        </a:defRPr>
      </a:lvl2pPr>
      <a:lvl3pPr algn="l" rtl="0" fontAlgn="base">
        <a:spcBef>
          <a:spcPct val="0"/>
        </a:spcBef>
        <a:spcAft>
          <a:spcPct val="0"/>
        </a:spcAft>
        <a:defRPr sz="3200" b="1">
          <a:solidFill>
            <a:srgbClr val="FFFF00"/>
          </a:solidFill>
          <a:latin typeface="ZapfHumnst BT" pitchFamily="34" charset="0"/>
        </a:defRPr>
      </a:lvl3pPr>
      <a:lvl4pPr algn="l" rtl="0" fontAlgn="base">
        <a:spcBef>
          <a:spcPct val="0"/>
        </a:spcBef>
        <a:spcAft>
          <a:spcPct val="0"/>
        </a:spcAft>
        <a:defRPr sz="3200" b="1">
          <a:solidFill>
            <a:srgbClr val="FFFF00"/>
          </a:solidFill>
          <a:latin typeface="ZapfHumnst BT" pitchFamily="34" charset="0"/>
        </a:defRPr>
      </a:lvl4pPr>
      <a:lvl5pPr algn="l" rtl="0" fontAlgn="base">
        <a:spcBef>
          <a:spcPct val="0"/>
        </a:spcBef>
        <a:spcAft>
          <a:spcPct val="0"/>
        </a:spcAft>
        <a:defRPr sz="3200" b="1">
          <a:solidFill>
            <a:srgbClr val="FFFF00"/>
          </a:solidFill>
          <a:latin typeface="ZapfHumnst BT" pitchFamily="34" charset="0"/>
        </a:defRPr>
      </a:lvl5pPr>
      <a:lvl6pPr marL="457200" algn="l" rtl="0" eaLnBrk="1" fontAlgn="base" hangingPunct="1">
        <a:spcBef>
          <a:spcPct val="0"/>
        </a:spcBef>
        <a:spcAft>
          <a:spcPct val="0"/>
        </a:spcAft>
        <a:defRPr sz="3200" b="1">
          <a:solidFill>
            <a:srgbClr val="FFFF00"/>
          </a:solidFill>
          <a:latin typeface="ZapfHumnst BT" pitchFamily="34" charset="0"/>
        </a:defRPr>
      </a:lvl6pPr>
      <a:lvl7pPr marL="914400" algn="l" rtl="0" eaLnBrk="1" fontAlgn="base" hangingPunct="1">
        <a:spcBef>
          <a:spcPct val="0"/>
        </a:spcBef>
        <a:spcAft>
          <a:spcPct val="0"/>
        </a:spcAft>
        <a:defRPr sz="3200" b="1">
          <a:solidFill>
            <a:srgbClr val="FFFF00"/>
          </a:solidFill>
          <a:latin typeface="ZapfHumnst BT" pitchFamily="34" charset="0"/>
        </a:defRPr>
      </a:lvl7pPr>
      <a:lvl8pPr marL="1371600" algn="l" rtl="0" eaLnBrk="1" fontAlgn="base" hangingPunct="1">
        <a:spcBef>
          <a:spcPct val="0"/>
        </a:spcBef>
        <a:spcAft>
          <a:spcPct val="0"/>
        </a:spcAft>
        <a:defRPr sz="3200" b="1">
          <a:solidFill>
            <a:srgbClr val="FFFF00"/>
          </a:solidFill>
          <a:latin typeface="ZapfHumnst BT" pitchFamily="34" charset="0"/>
        </a:defRPr>
      </a:lvl8pPr>
      <a:lvl9pPr marL="1828800" algn="l" rtl="0" eaLnBrk="1" fontAlgn="base" hangingPunct="1">
        <a:spcBef>
          <a:spcPct val="0"/>
        </a:spcBef>
        <a:spcAft>
          <a:spcPct val="0"/>
        </a:spcAft>
        <a:defRPr sz="3200" b="1">
          <a:solidFill>
            <a:srgbClr val="FFFF00"/>
          </a:solidFill>
          <a:latin typeface="ZapfHumnst BT" pitchFamily="34" charset="0"/>
        </a:defRPr>
      </a:lvl9pPr>
    </p:titleStyle>
    <p:bodyStyle>
      <a:lvl1pPr marL="342900" indent="-342900" algn="l" rtl="0" fontAlgn="base">
        <a:spcBef>
          <a:spcPct val="20000"/>
        </a:spcBef>
        <a:spcAft>
          <a:spcPct val="0"/>
        </a:spcAft>
        <a:buClr>
          <a:srgbClr val="FFFF00"/>
        </a:buClr>
        <a:buFont typeface="CommonBullets"/>
        <a:buChar char="6"/>
        <a:defRPr sz="2800">
          <a:solidFill>
            <a:schemeClr val="bg1"/>
          </a:solidFill>
          <a:latin typeface="+mn-lt"/>
          <a:ea typeface="+mn-ea"/>
          <a:cs typeface="+mn-cs"/>
        </a:defRPr>
      </a:lvl1pPr>
      <a:lvl2pPr marL="742950" indent="-285750" algn="l" rtl="0" fontAlgn="base">
        <a:spcBef>
          <a:spcPct val="20000"/>
        </a:spcBef>
        <a:spcAft>
          <a:spcPct val="0"/>
        </a:spcAft>
        <a:buClr>
          <a:srgbClr val="FFFFB3"/>
        </a:buClr>
        <a:buSzPct val="90000"/>
        <a:buFont typeface="CommonBullets"/>
        <a:buChar char="+"/>
        <a:defRPr sz="2400">
          <a:solidFill>
            <a:schemeClr val="bg1"/>
          </a:solidFill>
          <a:latin typeface="+mn-lt"/>
        </a:defRPr>
      </a:lvl2pPr>
      <a:lvl3pPr marL="1143000" indent="-228600" algn="l" rtl="0" fontAlgn="base">
        <a:spcBef>
          <a:spcPct val="20000"/>
        </a:spcBef>
        <a:spcAft>
          <a:spcPct val="0"/>
        </a:spcAft>
        <a:buSzPct val="80000"/>
        <a:buFont typeface="Wingdings" pitchFamily="2" charset="2"/>
        <a:buChar char="l"/>
        <a:defRPr sz="2000">
          <a:solidFill>
            <a:schemeClr val="bg1"/>
          </a:solidFill>
          <a:latin typeface="+mn-lt"/>
        </a:defRPr>
      </a:lvl3pPr>
      <a:lvl4pPr marL="1600200" indent="-228600" algn="l" rtl="0" fontAlgn="base">
        <a:spcBef>
          <a:spcPct val="20000"/>
        </a:spcBef>
        <a:spcAft>
          <a:spcPct val="0"/>
        </a:spcAft>
        <a:buSzPct val="80000"/>
        <a:buFont typeface="Wingdings" pitchFamily="2" charset="2"/>
        <a:buChar char="Ø"/>
        <a:defRPr sz="2000">
          <a:solidFill>
            <a:schemeClr val="bg1"/>
          </a:solidFill>
          <a:latin typeface="+mn-lt"/>
        </a:defRPr>
      </a:lvl4pPr>
      <a:lvl5pPr marL="2057400" indent="-228600" algn="l" rtl="0" fontAlgn="base">
        <a:spcBef>
          <a:spcPct val="20000"/>
        </a:spcBef>
        <a:spcAft>
          <a:spcPct val="0"/>
        </a:spcAft>
        <a:buSzPct val="80000"/>
        <a:buFont typeface="Wingdings" pitchFamily="2" charset="2"/>
        <a:buChar char="²"/>
        <a:defRPr sz="2000">
          <a:solidFill>
            <a:schemeClr val="bg1"/>
          </a:solidFill>
          <a:latin typeface="+mn-lt"/>
        </a:defRPr>
      </a:lvl5pPr>
      <a:lvl6pPr marL="2514600" indent="-228600" algn="l" rtl="0" eaLnBrk="1" fontAlgn="base" hangingPunct="1">
        <a:spcBef>
          <a:spcPct val="20000"/>
        </a:spcBef>
        <a:spcAft>
          <a:spcPct val="0"/>
        </a:spcAft>
        <a:buSzPct val="80000"/>
        <a:buFont typeface="Wingdings" pitchFamily="-128" charset="2"/>
        <a:buChar char="²"/>
        <a:defRPr sz="2000">
          <a:solidFill>
            <a:schemeClr val="bg1"/>
          </a:solidFill>
          <a:latin typeface="+mn-lt"/>
        </a:defRPr>
      </a:lvl6pPr>
      <a:lvl7pPr marL="2971800" indent="-228600" algn="l" rtl="0" eaLnBrk="1" fontAlgn="base" hangingPunct="1">
        <a:spcBef>
          <a:spcPct val="20000"/>
        </a:spcBef>
        <a:spcAft>
          <a:spcPct val="0"/>
        </a:spcAft>
        <a:buSzPct val="80000"/>
        <a:buFont typeface="Wingdings" pitchFamily="-128" charset="2"/>
        <a:buChar char="²"/>
        <a:defRPr sz="2000">
          <a:solidFill>
            <a:schemeClr val="bg1"/>
          </a:solidFill>
          <a:latin typeface="+mn-lt"/>
        </a:defRPr>
      </a:lvl7pPr>
      <a:lvl8pPr marL="3429000" indent="-228600" algn="l" rtl="0" eaLnBrk="1" fontAlgn="base" hangingPunct="1">
        <a:spcBef>
          <a:spcPct val="20000"/>
        </a:spcBef>
        <a:spcAft>
          <a:spcPct val="0"/>
        </a:spcAft>
        <a:buSzPct val="80000"/>
        <a:buFont typeface="Wingdings" pitchFamily="-128" charset="2"/>
        <a:buChar char="²"/>
        <a:defRPr sz="2000">
          <a:solidFill>
            <a:schemeClr val="bg1"/>
          </a:solidFill>
          <a:latin typeface="+mn-lt"/>
        </a:defRPr>
      </a:lvl8pPr>
      <a:lvl9pPr marL="3886200" indent="-228600" algn="l" rtl="0" eaLnBrk="1" fontAlgn="base" hangingPunct="1">
        <a:spcBef>
          <a:spcPct val="20000"/>
        </a:spcBef>
        <a:spcAft>
          <a:spcPct val="0"/>
        </a:spcAft>
        <a:buSzPct val="80000"/>
        <a:buFont typeface="Wingdings" pitchFamily="-128" charset="2"/>
        <a:buChar char="²"/>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1" name="Rectangle 3"/>
          <p:cNvSpPr>
            <a:spLocks noGrp="1" noChangeArrowheads="1"/>
          </p:cNvSpPr>
          <p:nvPr>
            <p:ph idx="1"/>
          </p:nvPr>
        </p:nvSpPr>
        <p:spPr>
          <a:xfrm>
            <a:off x="391213" y="657127"/>
            <a:ext cx="8229600" cy="1522845"/>
          </a:xfrm>
          <a:solidFill>
            <a:schemeClr val="accent5">
              <a:lumMod val="60000"/>
              <a:lumOff val="40000"/>
              <a:alpha val="65000"/>
            </a:schemeClr>
          </a:solidFill>
          <a:effectLst/>
        </p:spPr>
        <p:txBody>
          <a:bodyPr/>
          <a:lstStyle/>
          <a:p>
            <a:pPr marL="800100" indent="-800100" algn="ctr">
              <a:buFont typeface="CommonBullets" pitchFamily="34" charset="2"/>
              <a:buNone/>
              <a:defRPr/>
            </a:pPr>
            <a:r>
              <a:rPr lang="en-CA" sz="3600" dirty="0" smtClean="0">
                <a:solidFill>
                  <a:schemeClr val="tx1"/>
                </a:solidFill>
                <a:effectLst>
                  <a:outerShdw blurRad="38100" dist="38100" dir="2700000" algn="tl">
                    <a:srgbClr val="000000">
                      <a:alpha val="43137"/>
                    </a:srgbClr>
                  </a:outerShdw>
                </a:effectLst>
              </a:rPr>
              <a:t>TASS III: </a:t>
            </a:r>
          </a:p>
          <a:p>
            <a:pPr marL="800100" indent="-800100" algn="ctr">
              <a:buFont typeface="CommonBullets" pitchFamily="34" charset="2"/>
              <a:buNone/>
              <a:defRPr/>
            </a:pPr>
            <a:r>
              <a:rPr lang="en-CA" sz="3600" dirty="0" smtClean="0">
                <a:solidFill>
                  <a:schemeClr val="tx1"/>
                </a:solidFill>
                <a:effectLst>
                  <a:outerShdw blurRad="38100" dist="38100" dir="2700000" algn="tl">
                    <a:srgbClr val="000000">
                      <a:alpha val="43137"/>
                    </a:srgbClr>
                  </a:outerShdw>
                </a:effectLst>
              </a:rPr>
              <a:t>The Next Generation… </a:t>
            </a:r>
          </a:p>
        </p:txBody>
      </p:sp>
      <p:sp>
        <p:nvSpPr>
          <p:cNvPr id="2053" name="Rectangle 5"/>
          <p:cNvSpPr>
            <a:spLocks noChangeArrowheads="1"/>
          </p:cNvSpPr>
          <p:nvPr/>
        </p:nvSpPr>
        <p:spPr bwMode="auto">
          <a:xfrm>
            <a:off x="276225" y="1133475"/>
            <a:ext cx="8001000" cy="533400"/>
          </a:xfrm>
          <a:prstGeom prst="rect">
            <a:avLst/>
          </a:prstGeom>
          <a:noFill/>
          <a:ln w="9525">
            <a:noFill/>
            <a:miter lim="800000"/>
            <a:headEnd/>
            <a:tailEnd/>
          </a:ln>
          <a:effectLst>
            <a:outerShdw dist="35921" dir="2700000" algn="ctr" rotWithShape="0">
              <a:schemeClr val="tx1"/>
            </a:outerShdw>
          </a:effectLst>
        </p:spPr>
        <p:txBody>
          <a:bodyPr/>
          <a:lstStyle/>
          <a:p>
            <a:pPr marL="800100" indent="-800100">
              <a:spcBef>
                <a:spcPct val="20000"/>
              </a:spcBef>
              <a:buClr>
                <a:srgbClr val="FFFF00"/>
              </a:buClr>
              <a:buFont typeface="CommonBullets" pitchFamily="34" charset="2"/>
              <a:buNone/>
              <a:defRPr/>
            </a:pPr>
            <a:r>
              <a:rPr lang="en-CA" sz="2800" dirty="0">
                <a:latin typeface="Times New Roman" pitchFamily="-128" charset="0"/>
              </a:rPr>
              <a:t> </a:t>
            </a:r>
            <a:endParaRPr lang="en-CA" sz="2800" dirty="0">
              <a:solidFill>
                <a:schemeClr val="bg1"/>
              </a:solidFill>
              <a:latin typeface="ZapfHumnst BT" pitchFamily="34" charset="0"/>
            </a:endParaRPr>
          </a:p>
        </p:txBody>
      </p:sp>
      <p:sp>
        <p:nvSpPr>
          <p:cNvPr id="17412" name="Rectangle 1"/>
          <p:cNvSpPr>
            <a:spLocks noChangeArrowheads="1"/>
          </p:cNvSpPr>
          <p:nvPr/>
        </p:nvSpPr>
        <p:spPr bwMode="auto">
          <a:xfrm>
            <a:off x="4792663" y="5267216"/>
            <a:ext cx="3611886" cy="646331"/>
          </a:xfrm>
          <a:prstGeom prst="rect">
            <a:avLst/>
          </a:prstGeom>
          <a:noFill/>
          <a:ln w="9525">
            <a:noFill/>
            <a:miter lim="800000"/>
            <a:headEnd/>
            <a:tailEnd/>
          </a:ln>
        </p:spPr>
        <p:txBody>
          <a:bodyPr wrap="none" anchor="ctr">
            <a:spAutoFit/>
          </a:bodyPr>
          <a:lstStyle/>
          <a:p>
            <a:pPr eaLnBrk="0" hangingPunct="0"/>
            <a:r>
              <a:rPr lang="en-CA" sz="1200" b="1" dirty="0" smtClean="0">
                <a:latin typeface="Arial" pitchFamily="34" charset="0"/>
                <a:ea typeface="Times New Roman" pitchFamily="18" charset="0"/>
                <a:cs typeface="Arial" pitchFamily="34" charset="0"/>
              </a:rPr>
              <a:t>Jim  </a:t>
            </a:r>
            <a:r>
              <a:rPr lang="en-CA" sz="1200" b="1" dirty="0">
                <a:latin typeface="Arial" pitchFamily="34" charset="0"/>
                <a:ea typeface="Times New Roman" pitchFamily="18" charset="0"/>
                <a:cs typeface="Arial" pitchFamily="34" charset="0"/>
              </a:rPr>
              <a:t>Goudie,</a:t>
            </a:r>
            <a:r>
              <a:rPr lang="en-CA" sz="1200" b="1" baseline="30000" dirty="0">
                <a:latin typeface="Arial" pitchFamily="34" charset="0"/>
                <a:ea typeface="Times New Roman" pitchFamily="18" charset="0"/>
                <a:cs typeface="Arial" pitchFamily="34" charset="0"/>
              </a:rPr>
              <a:t> </a:t>
            </a:r>
            <a:r>
              <a:rPr lang="en-CA" sz="1200" b="1" dirty="0">
                <a:latin typeface="Arial" pitchFamily="34" charset="0"/>
                <a:ea typeface="Times New Roman" pitchFamily="18" charset="0"/>
                <a:cs typeface="Arial" pitchFamily="34" charset="0"/>
              </a:rPr>
              <a:t>Research Leader</a:t>
            </a:r>
            <a:endParaRPr lang="en-CA" sz="600" b="1" dirty="0">
              <a:latin typeface="Arial" pitchFamily="34" charset="0"/>
              <a:ea typeface="Times New Roman" pitchFamily="18" charset="0"/>
              <a:cs typeface="Arial" pitchFamily="34" charset="0"/>
            </a:endParaRPr>
          </a:p>
          <a:p>
            <a:pPr eaLnBrk="0" hangingPunct="0"/>
            <a:r>
              <a:rPr lang="en-CA" sz="1200" b="1" dirty="0" smtClean="0">
                <a:latin typeface="Arial" pitchFamily="34" charset="0"/>
                <a:ea typeface="Times New Roman" pitchFamily="18" charset="0"/>
                <a:cs typeface="Arial" pitchFamily="34" charset="0"/>
              </a:rPr>
              <a:t>Stand Development Modelling Group</a:t>
            </a:r>
          </a:p>
          <a:p>
            <a:pPr eaLnBrk="0" hangingPunct="0"/>
            <a:r>
              <a:rPr lang="en-CA" sz="1200" b="1" dirty="0" smtClean="0">
                <a:latin typeface="Arial" pitchFamily="34" charset="0"/>
                <a:ea typeface="Times New Roman" pitchFamily="18" charset="0"/>
                <a:cs typeface="Arial" pitchFamily="34" charset="0"/>
              </a:rPr>
              <a:t>Research and Knowledge Management Branch</a:t>
            </a:r>
            <a:endParaRPr lang="en-CA" sz="1800" b="1" dirty="0">
              <a:latin typeface="Arial" pitchFamily="34" charset="0"/>
              <a:ea typeface="Times New Roman" pitchFamily="18" charset="0"/>
              <a:cs typeface="Arial" pitchFamily="34" charset="0"/>
            </a:endParaRPr>
          </a:p>
        </p:txBody>
      </p:sp>
      <p:sp>
        <p:nvSpPr>
          <p:cNvPr id="6" name="TextBox 5"/>
          <p:cNvSpPr txBox="1"/>
          <p:nvPr/>
        </p:nvSpPr>
        <p:spPr>
          <a:xfrm>
            <a:off x="2590841" y="3035340"/>
            <a:ext cx="3830344" cy="830997"/>
          </a:xfrm>
          <a:prstGeom prst="rect">
            <a:avLst/>
          </a:prstGeom>
          <a:solidFill>
            <a:schemeClr val="accent5">
              <a:lumMod val="60000"/>
              <a:lumOff val="40000"/>
              <a:alpha val="65000"/>
            </a:schemeClr>
          </a:solidFill>
        </p:spPr>
        <p:txBody>
          <a:bodyPr wrap="square" rtlCol="0">
            <a:spAutoFit/>
          </a:bodyPr>
          <a:lstStyle/>
          <a:p>
            <a:pPr marL="800100" indent="-800100" algn="ctr">
              <a:buFont typeface="CommonBullets" pitchFamily="34" charset="2"/>
              <a:buNone/>
              <a:defRPr/>
            </a:pPr>
            <a:r>
              <a:rPr lang="en-CA" dirty="0" smtClean="0">
                <a:effectLst>
                  <a:outerShdw blurRad="38100" dist="38100" dir="2700000" algn="tl">
                    <a:srgbClr val="000000">
                      <a:alpha val="43137"/>
                    </a:srgbClr>
                  </a:outerShdw>
                </a:effectLst>
              </a:rPr>
              <a:t> of a Growth &amp; Yield Model  </a:t>
            </a:r>
          </a:p>
          <a:p>
            <a:pPr marL="800100" indent="-800100" algn="ctr">
              <a:buFont typeface="CommonBullets" pitchFamily="34" charset="2"/>
              <a:buNone/>
              <a:defRPr/>
            </a:pPr>
            <a:r>
              <a:rPr lang="en-CA" dirty="0" smtClean="0">
                <a:effectLst>
                  <a:outerShdw blurRad="38100" dist="38100" dir="2700000" algn="tl">
                    <a:srgbClr val="000000">
                      <a:alpha val="43137"/>
                    </a:srgbClr>
                  </a:outerShdw>
                </a:effectLst>
              </a:rPr>
              <a:t>for Complex Stands </a:t>
            </a:r>
            <a:endParaRPr lang="en-CA" dirty="0"/>
          </a:p>
        </p:txBody>
      </p:sp>
      <p:sp>
        <p:nvSpPr>
          <p:cNvPr id="7" name="TextBox 6"/>
          <p:cNvSpPr txBox="1"/>
          <p:nvPr/>
        </p:nvSpPr>
        <p:spPr>
          <a:xfrm>
            <a:off x="914400" y="4627418"/>
            <a:ext cx="7407563" cy="461665"/>
          </a:xfrm>
          <a:prstGeom prst="rect">
            <a:avLst/>
          </a:prstGeom>
          <a:solidFill>
            <a:schemeClr val="accent5">
              <a:lumMod val="60000"/>
              <a:lumOff val="40000"/>
              <a:alpha val="65000"/>
            </a:schemeClr>
          </a:solidFill>
        </p:spPr>
        <p:txBody>
          <a:bodyPr wrap="square" rtlCol="0">
            <a:spAutoFit/>
          </a:bodyPr>
          <a:lstStyle/>
          <a:p>
            <a:r>
              <a:rPr lang="en-CA" dirty="0" smtClean="0">
                <a:effectLst>
                  <a:outerShdw blurRad="38100" dist="38100" dir="2700000" algn="tl">
                    <a:srgbClr val="000000">
                      <a:alpha val="43137"/>
                    </a:srgbClr>
                  </a:outerShdw>
                </a:effectLst>
              </a:rPr>
              <a:t>TASS Trek - we’re </a:t>
            </a:r>
            <a:r>
              <a:rPr lang="en-CA" dirty="0" smtClean="0">
                <a:effectLst>
                  <a:outerShdw blurRad="38100" dist="38100" dir="2700000" algn="tl">
                    <a:srgbClr val="000000">
                      <a:alpha val="43137"/>
                    </a:srgbClr>
                  </a:outerShdw>
                </a:effectLst>
              </a:rPr>
              <a:t>going where few have </a:t>
            </a:r>
            <a:r>
              <a:rPr lang="en-CA" dirty="0" smtClean="0">
                <a:effectLst>
                  <a:outerShdw blurRad="38100" dist="38100" dir="2700000" algn="tl">
                    <a:srgbClr val="000000">
                      <a:alpha val="43137"/>
                    </a:srgbClr>
                  </a:outerShdw>
                </a:effectLst>
              </a:rPr>
              <a:t>gone before</a:t>
            </a:r>
            <a:r>
              <a:rPr lang="en-CA" dirty="0" smtClean="0">
                <a:effectLst>
                  <a:outerShdw blurRad="38100" dist="38100" dir="2700000" algn="tl">
                    <a:srgbClr val="000000">
                      <a:alpha val="43137"/>
                    </a:srgbClr>
                  </a:outerShdw>
                </a:effectLst>
              </a:rPr>
              <a:t>….</a:t>
            </a:r>
          </a:p>
        </p:txBody>
      </p:sp>
      <p:sp>
        <p:nvSpPr>
          <p:cNvPr id="8" name="Title 7"/>
          <p:cNvSpPr>
            <a:spLocks noGrp="1"/>
          </p:cNvSpPr>
          <p:nvPr>
            <p:ph type="title"/>
          </p:nvPr>
        </p:nvSpPr>
        <p:spPr/>
        <p:txBody>
          <a:bodyPr/>
          <a:lstStyle/>
          <a:p>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CA" dirty="0" smtClean="0"/>
              <a:t>The star ship TASS crew</a:t>
            </a:r>
            <a:endParaRPr lang="en-CA" dirty="0"/>
          </a:p>
        </p:txBody>
      </p:sp>
      <p:sp>
        <p:nvSpPr>
          <p:cNvPr id="3" name="Content Placeholder 2"/>
          <p:cNvSpPr>
            <a:spLocks noGrp="1"/>
          </p:cNvSpPr>
          <p:nvPr>
            <p:ph idx="1"/>
          </p:nvPr>
        </p:nvSpPr>
        <p:spPr>
          <a:xfrm>
            <a:off x="0" y="1371600"/>
            <a:ext cx="9144000" cy="3486728"/>
          </a:xfrm>
          <a:solidFill>
            <a:schemeClr val="accent5">
              <a:lumMod val="60000"/>
              <a:lumOff val="40000"/>
              <a:alpha val="71000"/>
            </a:schemeClr>
          </a:solidFill>
          <a:effectLst/>
        </p:spPr>
        <p:txBody>
          <a:bodyPr/>
          <a:lstStyle/>
          <a:p>
            <a:pPr marL="990600" lvl="1" indent="-533400">
              <a:lnSpc>
                <a:spcPct val="80000"/>
              </a:lnSpc>
              <a:buFont typeface="Wingdings" pitchFamily="2" charset="2"/>
              <a:buChar char="§"/>
            </a:pPr>
            <a:r>
              <a:rPr lang="en-GB" sz="1700" dirty="0" smtClean="0">
                <a:solidFill>
                  <a:schemeClr val="accent1">
                    <a:lumMod val="60000"/>
                    <a:lumOff val="40000"/>
                  </a:schemeClr>
                </a:solidFill>
                <a:effectLst>
                  <a:outerShdw blurRad="38100" dist="38100" dir="2700000" algn="tl">
                    <a:srgbClr val="000000">
                      <a:alpha val="43137"/>
                    </a:srgbClr>
                  </a:outerShdw>
                </a:effectLst>
                <a:ea typeface="+mn-ea"/>
                <a:cs typeface="+mn-cs"/>
              </a:rPr>
              <a:t>Ken Mitchell (scientist emeritus, </a:t>
            </a:r>
            <a:r>
              <a:rPr lang="en-GB" sz="1700" dirty="0" smtClean="0">
                <a:solidFill>
                  <a:srgbClr val="00B0F0"/>
                </a:solidFill>
                <a:effectLst>
                  <a:outerShdw blurRad="38100" dist="38100" dir="2700000" algn="tl">
                    <a:srgbClr val="000000">
                      <a:alpha val="43137"/>
                    </a:srgbClr>
                  </a:outerShdw>
                </a:effectLst>
                <a:ea typeface="+mn-ea"/>
                <a:cs typeface="+mn-cs"/>
              </a:rPr>
              <a:t>Captain Kirk</a:t>
            </a:r>
            <a:r>
              <a:rPr lang="en-GB" sz="1700" dirty="0" smtClean="0">
                <a:solidFill>
                  <a:schemeClr val="accent1">
                    <a:lumMod val="60000"/>
                    <a:lumOff val="40000"/>
                  </a:schemeClr>
                </a:solidFill>
                <a:effectLst>
                  <a:outerShdw blurRad="38100" dist="38100" dir="2700000" algn="tl">
                    <a:srgbClr val="000000">
                      <a:alpha val="43137"/>
                    </a:srgbClr>
                  </a:outerShdw>
                </a:effectLst>
                <a:ea typeface="+mn-ea"/>
                <a:cs typeface="+mn-cs"/>
              </a:rPr>
              <a:t>)</a:t>
            </a:r>
          </a:p>
          <a:p>
            <a:pPr marL="990600" lvl="1" indent="-533400">
              <a:lnSpc>
                <a:spcPct val="80000"/>
              </a:lnSpc>
              <a:buFont typeface="Wingdings" pitchFamily="2" charset="2"/>
              <a:buChar char="§"/>
            </a:pPr>
            <a:r>
              <a:rPr lang="en-GB" sz="1700" dirty="0" smtClean="0">
                <a:solidFill>
                  <a:schemeClr val="tx1"/>
                </a:solidFill>
                <a:effectLst>
                  <a:outerShdw blurRad="38100" dist="38100" dir="2700000" algn="tl">
                    <a:srgbClr val="000000">
                      <a:alpha val="43137"/>
                    </a:srgbClr>
                  </a:outerShdw>
                </a:effectLst>
                <a:ea typeface="+mn-ea"/>
                <a:cs typeface="+mn-cs"/>
              </a:rPr>
              <a:t>Jim Goudie (SDMG research leader, </a:t>
            </a:r>
            <a:r>
              <a:rPr lang="en-CA" sz="1700" dirty="0" smtClean="0">
                <a:solidFill>
                  <a:srgbClr val="00B0F0"/>
                </a:solidFill>
                <a:effectLst>
                  <a:outerShdw blurRad="38100" dist="38100" dir="2700000" algn="tl">
                    <a:srgbClr val="000000">
                      <a:alpha val="43137"/>
                    </a:srgbClr>
                  </a:outerShdw>
                </a:effectLst>
                <a:ea typeface="+mn-ea"/>
                <a:cs typeface="+mn-cs"/>
              </a:rPr>
              <a:t>Captain Picard </a:t>
            </a:r>
            <a:r>
              <a:rPr lang="en-GB" sz="1700" dirty="0" smtClean="0">
                <a:solidFill>
                  <a:schemeClr val="tx1"/>
                </a:solidFill>
                <a:effectLst>
                  <a:outerShdw blurRad="38100" dist="38100" dir="2700000" algn="tl">
                    <a:srgbClr val="000000">
                      <a:alpha val="43137"/>
                    </a:srgbClr>
                  </a:outerShdw>
                </a:effectLst>
                <a:ea typeface="+mn-ea"/>
                <a:cs typeface="+mn-cs"/>
              </a:rPr>
              <a:t>) </a:t>
            </a:r>
          </a:p>
          <a:p>
            <a:pPr marL="990600" lvl="1" indent="-533400">
              <a:lnSpc>
                <a:spcPct val="80000"/>
              </a:lnSpc>
              <a:buFont typeface="Wingdings" pitchFamily="2" charset="2"/>
              <a:buChar char="§"/>
            </a:pPr>
            <a:r>
              <a:rPr lang="en-GB" sz="1700" dirty="0" smtClean="0">
                <a:solidFill>
                  <a:schemeClr val="tx1"/>
                </a:solidFill>
                <a:effectLst>
                  <a:outerShdw blurRad="38100" dist="38100" dir="2700000" algn="tl">
                    <a:srgbClr val="000000">
                      <a:alpha val="43137"/>
                    </a:srgbClr>
                  </a:outerShdw>
                </a:effectLst>
                <a:ea typeface="+mn-ea"/>
                <a:cs typeface="+mn-cs"/>
              </a:rPr>
              <a:t>Catherine Bealle Statland (complex stand development, </a:t>
            </a:r>
            <a:r>
              <a:rPr lang="en-CA" sz="1700" dirty="0" err="1" smtClean="0">
                <a:solidFill>
                  <a:srgbClr val="00B0F0"/>
                </a:solidFill>
                <a:effectLst>
                  <a:outerShdw blurRad="38100" dist="38100" dir="2700000" algn="tl">
                    <a:srgbClr val="000000">
                      <a:alpha val="43137"/>
                    </a:srgbClr>
                  </a:outerShdw>
                </a:effectLst>
              </a:rPr>
              <a:t>Counselor</a:t>
            </a:r>
            <a:r>
              <a:rPr lang="en-CA" sz="1700" dirty="0" smtClean="0">
                <a:solidFill>
                  <a:srgbClr val="00B0F0"/>
                </a:solidFill>
                <a:effectLst>
                  <a:outerShdw blurRad="38100" dist="38100" dir="2700000" algn="tl">
                    <a:srgbClr val="000000">
                      <a:alpha val="43137"/>
                    </a:srgbClr>
                  </a:outerShdw>
                </a:effectLst>
              </a:rPr>
              <a:t> Deanna </a:t>
            </a:r>
            <a:r>
              <a:rPr lang="en-CA" sz="1700" dirty="0" err="1" smtClean="0">
                <a:solidFill>
                  <a:srgbClr val="00B0F0"/>
                </a:solidFill>
                <a:effectLst>
                  <a:outerShdw blurRad="38100" dist="38100" dir="2700000" algn="tl">
                    <a:srgbClr val="000000">
                      <a:alpha val="43137"/>
                    </a:srgbClr>
                  </a:outerShdw>
                </a:effectLst>
              </a:rPr>
              <a:t>Troi</a:t>
            </a:r>
            <a:r>
              <a:rPr lang="en-CA" sz="1700" dirty="0" smtClean="0">
                <a:solidFill>
                  <a:srgbClr val="00B0F0"/>
                </a:solidFill>
                <a:effectLst>
                  <a:outerShdw blurRad="38100" dist="38100" dir="2700000" algn="tl">
                    <a:srgbClr val="000000">
                      <a:alpha val="43137"/>
                    </a:srgbClr>
                  </a:outerShdw>
                </a:effectLst>
              </a:rPr>
              <a:t> </a:t>
            </a:r>
            <a:r>
              <a:rPr lang="en-GB" sz="1700" dirty="0" smtClean="0">
                <a:solidFill>
                  <a:schemeClr val="tx1"/>
                </a:solidFill>
                <a:effectLst>
                  <a:outerShdw blurRad="38100" dist="38100" dir="2700000" algn="tl">
                    <a:srgbClr val="000000">
                      <a:alpha val="43137"/>
                    </a:srgbClr>
                  </a:outerShdw>
                </a:effectLst>
                <a:ea typeface="+mn-ea"/>
                <a:cs typeface="+mn-cs"/>
              </a:rPr>
              <a:t>)</a:t>
            </a:r>
          </a:p>
          <a:p>
            <a:pPr marL="990600" lvl="1" indent="-533400">
              <a:lnSpc>
                <a:spcPct val="80000"/>
              </a:lnSpc>
              <a:buFont typeface="Wingdings" pitchFamily="2" charset="2"/>
              <a:buChar char="§"/>
            </a:pPr>
            <a:r>
              <a:rPr lang="en-GB" sz="1700" dirty="0" smtClean="0">
                <a:solidFill>
                  <a:schemeClr val="tx1"/>
                </a:solidFill>
                <a:effectLst>
                  <a:outerShdw blurRad="38100" dist="38100" dir="2700000" algn="tl">
                    <a:srgbClr val="000000">
                      <a:alpha val="43137"/>
                    </a:srgbClr>
                  </a:outerShdw>
                </a:effectLst>
                <a:ea typeface="+mn-ea"/>
                <a:cs typeface="+mn-cs"/>
              </a:rPr>
              <a:t>Mario Di Lucca (G&amp;Y applications </a:t>
            </a:r>
            <a:r>
              <a:rPr lang="en-GB" sz="1700" dirty="0" smtClean="0">
                <a:solidFill>
                  <a:schemeClr val="tx1"/>
                </a:solidFill>
                <a:effectLst>
                  <a:outerShdw blurRad="38100" dist="38100" dir="2700000" algn="tl">
                    <a:srgbClr val="000000">
                      <a:alpha val="43137"/>
                    </a:srgbClr>
                  </a:outerShdw>
                </a:effectLst>
                <a:ea typeface="+mn-ea"/>
                <a:cs typeface="+mn-cs"/>
              </a:rPr>
              <a:t>specialist, </a:t>
            </a:r>
            <a:r>
              <a:rPr lang="en-CA" sz="1700" dirty="0" smtClean="0">
                <a:solidFill>
                  <a:srgbClr val="00B0F0"/>
                </a:solidFill>
                <a:effectLst>
                  <a:outerShdw blurRad="38100" dist="38100" dir="2700000" algn="tl">
                    <a:srgbClr val="000000">
                      <a:alpha val="43137"/>
                    </a:srgbClr>
                  </a:outerShdw>
                </a:effectLst>
                <a:ea typeface="+mn-ea"/>
                <a:cs typeface="+mn-cs"/>
              </a:rPr>
              <a:t>Lt</a:t>
            </a:r>
            <a:r>
              <a:rPr lang="en-CA" sz="1700" dirty="0" smtClean="0">
                <a:solidFill>
                  <a:srgbClr val="00B0F0"/>
                </a:solidFill>
                <a:effectLst>
                  <a:outerShdw blurRad="38100" dist="38100" dir="2700000" algn="tl">
                    <a:srgbClr val="000000">
                      <a:alpha val="43137"/>
                    </a:srgbClr>
                  </a:outerShdw>
                </a:effectLst>
                <a:ea typeface="+mn-ea"/>
                <a:cs typeface="+mn-cs"/>
              </a:rPr>
              <a:t>. Commander Data</a:t>
            </a:r>
            <a:r>
              <a:rPr lang="en-GB" sz="1700" dirty="0" smtClean="0">
                <a:solidFill>
                  <a:schemeClr val="tx1"/>
                </a:solidFill>
                <a:effectLst>
                  <a:outerShdw blurRad="38100" dist="38100" dir="2700000" algn="tl">
                    <a:srgbClr val="000000">
                      <a:alpha val="43137"/>
                    </a:srgbClr>
                  </a:outerShdw>
                </a:effectLst>
                <a:ea typeface="+mn-ea"/>
                <a:cs typeface="+mn-cs"/>
              </a:rPr>
              <a:t>) </a:t>
            </a:r>
          </a:p>
          <a:p>
            <a:pPr marL="990600" lvl="1" indent="-533400">
              <a:lnSpc>
                <a:spcPct val="80000"/>
              </a:lnSpc>
              <a:buFont typeface="Wingdings" pitchFamily="2" charset="2"/>
              <a:buChar char="§"/>
            </a:pPr>
            <a:r>
              <a:rPr lang="en-GB" sz="1700" dirty="0" smtClean="0">
                <a:solidFill>
                  <a:schemeClr val="tx1"/>
                </a:solidFill>
                <a:effectLst>
                  <a:outerShdw blurRad="38100" dist="38100" dir="2700000" algn="tl">
                    <a:srgbClr val="000000">
                      <a:alpha val="43137"/>
                    </a:srgbClr>
                  </a:outerShdw>
                </a:effectLst>
                <a:ea typeface="+mn-ea"/>
                <a:cs typeface="+mn-cs"/>
              </a:rPr>
              <a:t>Roberta Parish (Quantitative population </a:t>
            </a:r>
            <a:r>
              <a:rPr lang="en-GB" sz="1700" dirty="0" smtClean="0">
                <a:solidFill>
                  <a:schemeClr val="tx1"/>
                </a:solidFill>
                <a:effectLst>
                  <a:outerShdw blurRad="38100" dist="38100" dir="2700000" algn="tl">
                    <a:srgbClr val="000000">
                      <a:alpha val="43137"/>
                    </a:srgbClr>
                  </a:outerShdw>
                </a:effectLst>
                <a:ea typeface="+mn-ea"/>
                <a:cs typeface="+mn-cs"/>
              </a:rPr>
              <a:t>biology, </a:t>
            </a:r>
            <a:r>
              <a:rPr lang="en-CA" sz="1700" dirty="0" smtClean="0">
                <a:solidFill>
                  <a:srgbClr val="00B0F0"/>
                </a:solidFill>
                <a:effectLst>
                  <a:outerShdw blurRad="38100" dist="38100" dir="2700000" algn="tl">
                    <a:srgbClr val="000000">
                      <a:alpha val="43137"/>
                    </a:srgbClr>
                  </a:outerShdw>
                </a:effectLst>
                <a:ea typeface="+mn-ea"/>
                <a:cs typeface="+mn-cs"/>
              </a:rPr>
              <a:t>Dr. Beverly Crusher</a:t>
            </a:r>
            <a:r>
              <a:rPr lang="en-GB" sz="1700" dirty="0" smtClean="0">
                <a:solidFill>
                  <a:schemeClr val="tx1"/>
                </a:solidFill>
                <a:effectLst>
                  <a:outerShdw blurRad="38100" dist="38100" dir="2700000" algn="tl">
                    <a:srgbClr val="000000">
                      <a:alpha val="43137"/>
                    </a:srgbClr>
                  </a:outerShdw>
                </a:effectLst>
                <a:ea typeface="+mn-ea"/>
                <a:cs typeface="+mn-cs"/>
              </a:rPr>
              <a:t>)</a:t>
            </a:r>
            <a:endParaRPr lang="en-GB" sz="1700" dirty="0" smtClean="0">
              <a:solidFill>
                <a:schemeClr val="tx1"/>
              </a:solidFill>
              <a:effectLst>
                <a:outerShdw blurRad="38100" dist="38100" dir="2700000" algn="tl">
                  <a:srgbClr val="000000">
                    <a:alpha val="43137"/>
                  </a:srgbClr>
                </a:outerShdw>
              </a:effectLst>
              <a:ea typeface="+mn-ea"/>
              <a:cs typeface="+mn-cs"/>
            </a:endParaRPr>
          </a:p>
          <a:p>
            <a:pPr marL="990600" lvl="1" indent="-533400">
              <a:lnSpc>
                <a:spcPct val="80000"/>
              </a:lnSpc>
              <a:buFont typeface="Wingdings" pitchFamily="2" charset="2"/>
              <a:buChar char="§"/>
            </a:pPr>
            <a:r>
              <a:rPr lang="en-GB" sz="1700" dirty="0" smtClean="0">
                <a:solidFill>
                  <a:schemeClr val="tx1"/>
                </a:solidFill>
                <a:effectLst>
                  <a:outerShdw blurRad="38100" dist="38100" dir="2700000" algn="tl">
                    <a:srgbClr val="000000">
                      <a:alpha val="43137"/>
                    </a:srgbClr>
                  </a:outerShdw>
                </a:effectLst>
                <a:ea typeface="+mn-ea"/>
                <a:cs typeface="+mn-cs"/>
              </a:rPr>
              <a:t>Ken Polsson (programmer/analyst, </a:t>
            </a:r>
            <a:r>
              <a:rPr lang="en-GB" sz="1700" dirty="0" err="1" smtClean="0">
                <a:solidFill>
                  <a:srgbClr val="00B0F0"/>
                </a:solidFill>
                <a:effectLst>
                  <a:outerShdw blurRad="38100" dist="38100" dir="2700000" algn="tl">
                    <a:srgbClr val="000000">
                      <a:alpha val="43137"/>
                    </a:srgbClr>
                  </a:outerShdw>
                </a:effectLst>
                <a:ea typeface="+mn-ea"/>
                <a:cs typeface="+mn-cs"/>
              </a:rPr>
              <a:t>Geordi</a:t>
            </a:r>
            <a:r>
              <a:rPr lang="en-GB" sz="1700" dirty="0" smtClean="0">
                <a:solidFill>
                  <a:srgbClr val="00B0F0"/>
                </a:solidFill>
                <a:effectLst>
                  <a:outerShdw blurRad="38100" dist="38100" dir="2700000" algn="tl">
                    <a:srgbClr val="000000">
                      <a:alpha val="43137"/>
                    </a:srgbClr>
                  </a:outerShdw>
                </a:effectLst>
                <a:ea typeface="+mn-ea"/>
                <a:cs typeface="+mn-cs"/>
              </a:rPr>
              <a:t> </a:t>
            </a:r>
            <a:r>
              <a:rPr lang="en-GB" sz="1700" dirty="0" smtClean="0">
                <a:solidFill>
                  <a:srgbClr val="00B0F0"/>
                </a:solidFill>
                <a:effectLst>
                  <a:outerShdw blurRad="38100" dist="38100" dir="2700000" algn="tl">
                    <a:srgbClr val="000000">
                      <a:alpha val="43137"/>
                    </a:srgbClr>
                  </a:outerShdw>
                </a:effectLst>
                <a:ea typeface="+mn-ea"/>
                <a:cs typeface="+mn-cs"/>
              </a:rPr>
              <a:t>La Forge</a:t>
            </a:r>
            <a:r>
              <a:rPr lang="en-GB" sz="1700" dirty="0" smtClean="0">
                <a:solidFill>
                  <a:schemeClr val="tx1"/>
                </a:solidFill>
                <a:effectLst>
                  <a:outerShdw blurRad="38100" dist="38100" dir="2700000" algn="tl">
                    <a:srgbClr val="000000">
                      <a:alpha val="43137"/>
                    </a:srgbClr>
                  </a:outerShdw>
                </a:effectLst>
                <a:ea typeface="+mn-ea"/>
                <a:cs typeface="+mn-cs"/>
              </a:rPr>
              <a:t>)</a:t>
            </a:r>
          </a:p>
          <a:p>
            <a:pPr marL="990600" lvl="1" indent="-533400">
              <a:lnSpc>
                <a:spcPct val="80000"/>
              </a:lnSpc>
              <a:buFont typeface="Wingdings" pitchFamily="2" charset="2"/>
              <a:buChar char="§"/>
            </a:pPr>
            <a:r>
              <a:rPr lang="en-GB" sz="1700" dirty="0" smtClean="0">
                <a:solidFill>
                  <a:schemeClr val="tx1"/>
                </a:solidFill>
                <a:effectLst>
                  <a:outerShdw blurRad="38100" dist="38100" dir="2700000" algn="tl">
                    <a:srgbClr val="000000">
                      <a:alpha val="43137"/>
                    </a:srgbClr>
                  </a:outerShdw>
                </a:effectLst>
                <a:ea typeface="+mn-ea"/>
                <a:cs typeface="+mn-cs"/>
              </a:rPr>
              <a:t> Shelley Grout (software application specialist – TIPSY, </a:t>
            </a:r>
            <a:r>
              <a:rPr lang="en-GB" sz="1700" dirty="0" smtClean="0">
                <a:solidFill>
                  <a:srgbClr val="00B0F0"/>
                </a:solidFill>
                <a:effectLst>
                  <a:outerShdw blurRad="38100" dist="38100" dir="2700000" algn="tl">
                    <a:srgbClr val="000000">
                      <a:alpha val="43137"/>
                    </a:srgbClr>
                  </a:outerShdw>
                </a:effectLst>
                <a:ea typeface="+mn-ea"/>
                <a:cs typeface="+mn-cs"/>
              </a:rPr>
              <a:t>Lt. Tasha </a:t>
            </a:r>
            <a:r>
              <a:rPr lang="en-GB" sz="1700" dirty="0" err="1" smtClean="0">
                <a:solidFill>
                  <a:srgbClr val="00B0F0"/>
                </a:solidFill>
                <a:effectLst>
                  <a:outerShdw blurRad="38100" dist="38100" dir="2700000" algn="tl">
                    <a:srgbClr val="000000">
                      <a:alpha val="43137"/>
                    </a:srgbClr>
                  </a:outerShdw>
                </a:effectLst>
                <a:ea typeface="+mn-ea"/>
                <a:cs typeface="+mn-cs"/>
              </a:rPr>
              <a:t>Yar</a:t>
            </a:r>
            <a:r>
              <a:rPr lang="en-GB" sz="1700" dirty="0" smtClean="0">
                <a:solidFill>
                  <a:srgbClr val="00B0F0"/>
                </a:solidFill>
                <a:effectLst>
                  <a:outerShdw blurRad="38100" dist="38100" dir="2700000" algn="tl">
                    <a:srgbClr val="000000">
                      <a:alpha val="43137"/>
                    </a:srgbClr>
                  </a:outerShdw>
                </a:effectLst>
                <a:ea typeface="+mn-ea"/>
                <a:cs typeface="+mn-cs"/>
              </a:rPr>
              <a:t>, security</a:t>
            </a:r>
            <a:r>
              <a:rPr lang="en-GB" sz="1700" dirty="0" smtClean="0">
                <a:solidFill>
                  <a:schemeClr val="tx1"/>
                </a:solidFill>
                <a:effectLst>
                  <a:outerShdw blurRad="38100" dist="38100" dir="2700000" algn="tl">
                    <a:srgbClr val="000000">
                      <a:alpha val="43137"/>
                    </a:srgbClr>
                  </a:outerShdw>
                </a:effectLst>
                <a:ea typeface="+mn-ea"/>
                <a:cs typeface="+mn-cs"/>
              </a:rPr>
              <a:t>)</a:t>
            </a:r>
          </a:p>
          <a:p>
            <a:pPr marL="990600" lvl="1" indent="-533400">
              <a:lnSpc>
                <a:spcPct val="80000"/>
              </a:lnSpc>
              <a:buFont typeface="Wingdings" pitchFamily="2" charset="2"/>
              <a:buChar char="§"/>
            </a:pPr>
            <a:endParaRPr lang="en-US" sz="1700" dirty="0" smtClean="0">
              <a:solidFill>
                <a:schemeClr val="tx1"/>
              </a:solidFill>
              <a:effectLst>
                <a:outerShdw blurRad="38100" dist="38100" dir="2700000" algn="tl">
                  <a:srgbClr val="000000">
                    <a:alpha val="43137"/>
                  </a:srgbClr>
                </a:outerShdw>
              </a:effectLst>
              <a:ea typeface="+mn-ea"/>
              <a:cs typeface="+mn-cs"/>
            </a:endParaRPr>
          </a:p>
          <a:p>
            <a:pPr marL="990600" lvl="1" indent="-533400">
              <a:lnSpc>
                <a:spcPct val="80000"/>
              </a:lnSpc>
              <a:buFont typeface="Wingdings" pitchFamily="2" charset="2"/>
              <a:buChar char="§"/>
            </a:pPr>
            <a:r>
              <a:rPr lang="en-GB" sz="1700" dirty="0" smtClean="0">
                <a:solidFill>
                  <a:schemeClr val="tx1"/>
                </a:solidFill>
                <a:effectLst>
                  <a:outerShdw blurRad="38100" dist="38100" dir="2700000" algn="tl">
                    <a:srgbClr val="000000">
                      <a:alpha val="43137"/>
                    </a:srgbClr>
                  </a:outerShdw>
                </a:effectLst>
                <a:ea typeface="+mn-ea"/>
                <a:cs typeface="+mn-cs"/>
              </a:rPr>
              <a:t>George Harper (hardwoods</a:t>
            </a:r>
            <a:r>
              <a:rPr lang="en-GB" sz="1700" dirty="0" smtClean="0">
                <a:solidFill>
                  <a:schemeClr val="tx1"/>
                </a:solidFill>
                <a:effectLst>
                  <a:outerShdw blurRad="38100" dist="38100" dir="2700000" algn="tl">
                    <a:srgbClr val="000000">
                      <a:alpha val="43137"/>
                    </a:srgbClr>
                  </a:outerShdw>
                </a:effectLst>
                <a:ea typeface="+mn-ea"/>
                <a:cs typeface="+mn-cs"/>
              </a:rPr>
              <a:t>) (</a:t>
            </a:r>
            <a:r>
              <a:rPr lang="en-GB" sz="1700" dirty="0" smtClean="0">
                <a:solidFill>
                  <a:srgbClr val="00B0F0"/>
                </a:solidFill>
                <a:effectLst>
                  <a:outerShdw blurRad="38100" dist="38100" dir="2700000" algn="tl">
                    <a:srgbClr val="000000">
                      <a:alpha val="43137"/>
                    </a:srgbClr>
                  </a:outerShdw>
                </a:effectLst>
                <a:ea typeface="+mn-ea"/>
                <a:cs typeface="+mn-cs"/>
              </a:rPr>
              <a:t>Q</a:t>
            </a:r>
            <a:r>
              <a:rPr lang="en-GB" sz="1700" dirty="0" smtClean="0">
                <a:solidFill>
                  <a:schemeClr val="tx1"/>
                </a:solidFill>
                <a:effectLst>
                  <a:outerShdw blurRad="38100" dist="38100" dir="2700000" algn="tl">
                    <a:srgbClr val="000000">
                      <a:alpha val="43137"/>
                    </a:srgbClr>
                  </a:outerShdw>
                </a:effectLst>
                <a:ea typeface="+mn-ea"/>
                <a:cs typeface="+mn-cs"/>
              </a:rPr>
              <a:t>)</a:t>
            </a:r>
            <a:endParaRPr lang="en-GB" sz="1700" dirty="0" smtClean="0">
              <a:solidFill>
                <a:schemeClr val="tx1"/>
              </a:solidFill>
              <a:effectLst>
                <a:outerShdw blurRad="38100" dist="38100" dir="2700000" algn="tl">
                  <a:srgbClr val="000000">
                    <a:alpha val="43137"/>
                  </a:srgbClr>
                </a:outerShdw>
              </a:effectLst>
              <a:ea typeface="+mn-ea"/>
              <a:cs typeface="+mn-cs"/>
            </a:endParaRPr>
          </a:p>
          <a:p>
            <a:pPr marL="990600" lvl="1" indent="-533400">
              <a:lnSpc>
                <a:spcPct val="80000"/>
              </a:lnSpc>
              <a:buFont typeface="Wingdings" pitchFamily="2" charset="2"/>
              <a:buChar char="§"/>
            </a:pPr>
            <a:endParaRPr lang="en-GB" sz="1700" dirty="0" smtClean="0">
              <a:solidFill>
                <a:schemeClr val="tx1"/>
              </a:solidFill>
              <a:effectLst>
                <a:outerShdw blurRad="38100" dist="38100" dir="2700000" algn="tl">
                  <a:srgbClr val="000000">
                    <a:alpha val="43137"/>
                  </a:srgbClr>
                </a:outerShdw>
              </a:effectLst>
              <a:ea typeface="+mn-ea"/>
              <a:cs typeface="+mn-cs"/>
            </a:endParaRPr>
          </a:p>
          <a:p>
            <a:pPr marL="990600" lvl="1" indent="-533400">
              <a:lnSpc>
                <a:spcPct val="80000"/>
              </a:lnSpc>
              <a:buFont typeface="Wingdings" pitchFamily="2" charset="2"/>
              <a:buChar char="§"/>
            </a:pPr>
            <a:r>
              <a:rPr lang="en-GB" sz="1700" dirty="0" smtClean="0">
                <a:solidFill>
                  <a:schemeClr val="tx1"/>
                </a:solidFill>
                <a:effectLst>
                  <a:outerShdw blurRad="38100" dist="38100" dir="2700000" algn="tl">
                    <a:srgbClr val="000000">
                      <a:alpha val="43137"/>
                    </a:srgbClr>
                  </a:outerShdw>
                </a:effectLst>
                <a:ea typeface="+mn-ea"/>
                <a:cs typeface="+mn-cs"/>
              </a:rPr>
              <a:t>Ian Cameron (</a:t>
            </a:r>
            <a:r>
              <a:rPr lang="en-GB" sz="1700" dirty="0" err="1" smtClean="0">
                <a:solidFill>
                  <a:schemeClr val="tx1"/>
                </a:solidFill>
                <a:effectLst>
                  <a:outerShdw blurRad="38100" dist="38100" dir="2700000" algn="tl">
                    <a:srgbClr val="000000">
                      <a:alpha val="43137"/>
                    </a:srgbClr>
                  </a:outerShdw>
                </a:effectLst>
                <a:ea typeface="+mn-ea"/>
                <a:cs typeface="+mn-cs"/>
              </a:rPr>
              <a:t>Azura</a:t>
            </a:r>
            <a:r>
              <a:rPr lang="en-GB" sz="1700" dirty="0" smtClean="0">
                <a:solidFill>
                  <a:schemeClr val="tx1"/>
                </a:solidFill>
                <a:effectLst>
                  <a:outerShdw blurRad="38100" dist="38100" dir="2700000" algn="tl">
                    <a:srgbClr val="000000">
                      <a:alpha val="43137"/>
                    </a:srgbClr>
                  </a:outerShdw>
                </a:effectLst>
                <a:ea typeface="+mn-ea"/>
                <a:cs typeface="+mn-cs"/>
              </a:rPr>
              <a:t> </a:t>
            </a:r>
            <a:r>
              <a:rPr lang="en-GB" sz="1700" dirty="0" err="1" smtClean="0">
                <a:solidFill>
                  <a:schemeClr val="tx1"/>
                </a:solidFill>
                <a:effectLst>
                  <a:outerShdw blurRad="38100" dist="38100" dir="2700000" algn="tl">
                    <a:srgbClr val="000000">
                      <a:alpha val="43137"/>
                    </a:srgbClr>
                  </a:outerShdw>
                </a:effectLst>
                <a:ea typeface="+mn-ea"/>
                <a:cs typeface="+mn-cs"/>
              </a:rPr>
              <a:t>Formetrics</a:t>
            </a:r>
            <a:r>
              <a:rPr lang="en-GB" sz="1700" dirty="0" smtClean="0">
                <a:solidFill>
                  <a:schemeClr val="tx1"/>
                </a:solidFill>
                <a:effectLst>
                  <a:outerShdw blurRad="38100" dist="38100" dir="2700000" algn="tl">
                    <a:srgbClr val="000000">
                      <a:alpha val="43137"/>
                    </a:srgbClr>
                  </a:outerShdw>
                </a:effectLst>
                <a:ea typeface="+mn-ea"/>
                <a:cs typeface="+mn-cs"/>
              </a:rPr>
              <a:t>; biometrics/modelling, </a:t>
            </a:r>
            <a:r>
              <a:rPr lang="en-GB" sz="1700" dirty="0" smtClean="0">
                <a:solidFill>
                  <a:srgbClr val="00B0F0"/>
                </a:solidFill>
                <a:effectLst>
                  <a:outerShdw blurRad="38100" dist="38100" dir="2700000" algn="tl">
                    <a:srgbClr val="000000">
                      <a:alpha val="43137"/>
                    </a:srgbClr>
                  </a:outerShdw>
                </a:effectLst>
              </a:rPr>
              <a:t>Commander Riker</a:t>
            </a:r>
            <a:r>
              <a:rPr lang="en-GB" sz="1700" dirty="0" smtClean="0">
                <a:solidFill>
                  <a:schemeClr val="tx1"/>
                </a:solidFill>
                <a:effectLst>
                  <a:outerShdw blurRad="38100" dist="38100" dir="2700000" algn="tl">
                    <a:srgbClr val="000000">
                      <a:alpha val="43137"/>
                    </a:srgbClr>
                  </a:outerShdw>
                </a:effectLst>
                <a:ea typeface="+mn-ea"/>
                <a:cs typeface="+mn-cs"/>
              </a:rPr>
              <a:t>)</a:t>
            </a:r>
          </a:p>
          <a:p>
            <a:pPr marL="990600" lvl="1" indent="-533400">
              <a:lnSpc>
                <a:spcPct val="80000"/>
              </a:lnSpc>
              <a:buFont typeface="Wingdings" pitchFamily="2" charset="2"/>
              <a:buChar char="§"/>
            </a:pPr>
            <a:r>
              <a:rPr lang="en-GB" sz="1700" dirty="0" smtClean="0">
                <a:solidFill>
                  <a:schemeClr val="tx1"/>
                </a:solidFill>
                <a:effectLst>
                  <a:outerShdw blurRad="38100" dist="38100" dir="2700000" algn="tl">
                    <a:srgbClr val="000000">
                      <a:alpha val="43137"/>
                    </a:srgbClr>
                  </a:outerShdw>
                </a:effectLst>
                <a:ea typeface="+mn-ea"/>
                <a:cs typeface="+mn-cs"/>
              </a:rPr>
              <a:t>Stephen Stearns-Smith (SSS and </a:t>
            </a:r>
            <a:r>
              <a:rPr lang="en-GB" sz="1700" dirty="0" err="1" smtClean="0">
                <a:solidFill>
                  <a:schemeClr val="tx1"/>
                </a:solidFill>
                <a:effectLst>
                  <a:outerShdw blurRad="38100" dist="38100" dir="2700000" algn="tl">
                    <a:srgbClr val="000000">
                      <a:alpha val="43137"/>
                    </a:srgbClr>
                  </a:outerShdw>
                </a:effectLst>
                <a:ea typeface="+mn-ea"/>
                <a:cs typeface="+mn-cs"/>
              </a:rPr>
              <a:t>Assoc.;extension</a:t>
            </a:r>
            <a:r>
              <a:rPr lang="en-GB" sz="1700" dirty="0" smtClean="0">
                <a:solidFill>
                  <a:schemeClr val="tx1"/>
                </a:solidFill>
                <a:effectLst>
                  <a:outerShdw blurRad="38100" dist="38100" dir="2700000" algn="tl">
                    <a:srgbClr val="000000">
                      <a:alpha val="43137"/>
                    </a:srgbClr>
                  </a:outerShdw>
                </a:effectLst>
                <a:ea typeface="+mn-ea"/>
                <a:cs typeface="+mn-cs"/>
              </a:rPr>
              <a:t> </a:t>
            </a:r>
            <a:r>
              <a:rPr lang="en-GB" sz="1700" dirty="0" smtClean="0">
                <a:solidFill>
                  <a:schemeClr val="tx1"/>
                </a:solidFill>
                <a:effectLst>
                  <a:outerShdw blurRad="38100" dist="38100" dir="2700000" algn="tl">
                    <a:srgbClr val="000000">
                      <a:alpha val="43137"/>
                    </a:srgbClr>
                  </a:outerShdw>
                </a:effectLst>
                <a:ea typeface="+mn-ea"/>
                <a:cs typeface="+mn-cs"/>
              </a:rPr>
              <a:t>specialist </a:t>
            </a:r>
            <a:r>
              <a:rPr lang="en-GB" sz="1700" dirty="0" err="1" smtClean="0">
                <a:solidFill>
                  <a:srgbClr val="00B0F0"/>
                </a:solidFill>
                <a:effectLst>
                  <a:outerShdw blurRad="38100" dist="38100" dir="2700000" algn="tl">
                    <a:srgbClr val="000000">
                      <a:alpha val="43137"/>
                    </a:srgbClr>
                  </a:outerShdw>
                </a:effectLst>
              </a:rPr>
              <a:t>Worf</a:t>
            </a:r>
            <a:r>
              <a:rPr lang="en-GB" sz="1700" dirty="0" smtClean="0">
                <a:solidFill>
                  <a:schemeClr val="tx1"/>
                </a:solidFill>
                <a:effectLst>
                  <a:outerShdw blurRad="38100" dist="38100" dir="2700000" algn="tl">
                    <a:srgbClr val="000000">
                      <a:alpha val="43137"/>
                    </a:srgbClr>
                  </a:outerShdw>
                </a:effectLst>
                <a:ea typeface="+mn-ea"/>
                <a:cs typeface="+mn-cs"/>
              </a:rPr>
              <a:t>)</a:t>
            </a:r>
            <a:endParaRPr lang="en-GB" sz="1700" dirty="0" smtClean="0">
              <a:solidFill>
                <a:schemeClr val="tx1"/>
              </a:solidFill>
              <a:effectLst>
                <a:outerShdw blurRad="38100" dist="38100" dir="2700000" algn="tl">
                  <a:srgbClr val="000000">
                    <a:alpha val="43137"/>
                  </a:srgbClr>
                </a:outerShdw>
              </a:effectLst>
              <a:ea typeface="+mn-ea"/>
              <a:cs typeface="+mn-cs"/>
            </a:endParaRPr>
          </a:p>
          <a:p>
            <a:pPr>
              <a:buFont typeface="CommonBullets" pitchFamily="34" charset="2"/>
              <a:buChar char="6"/>
              <a:defRPr/>
            </a:pPr>
            <a:endParaRPr lang="en-CA" sz="17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3458" name="Picture 2"/>
          <p:cNvPicPr>
            <a:picLocks noChangeAspect="1" noChangeArrowheads="1"/>
          </p:cNvPicPr>
          <p:nvPr/>
        </p:nvPicPr>
        <p:blipFill>
          <a:blip r:embed="rId2" cstate="print"/>
          <a:srcRect/>
          <a:stretch>
            <a:fillRect/>
          </a:stretch>
        </p:blipFill>
        <p:spPr bwMode="auto">
          <a:xfrm>
            <a:off x="501649" y="690865"/>
            <a:ext cx="3608533" cy="4809967"/>
          </a:xfrm>
          <a:prstGeom prst="rect">
            <a:avLst/>
          </a:prstGeom>
          <a:noFill/>
          <a:ln w="9525">
            <a:noFill/>
            <a:miter lim="800000"/>
            <a:headEnd/>
            <a:tailEnd/>
          </a:ln>
        </p:spPr>
      </p:pic>
      <p:pic>
        <p:nvPicPr>
          <p:cNvPr id="403459" name="Picture 3"/>
          <p:cNvPicPr>
            <a:picLocks noChangeAspect="1" noChangeArrowheads="1"/>
          </p:cNvPicPr>
          <p:nvPr/>
        </p:nvPicPr>
        <p:blipFill>
          <a:blip r:embed="rId3" cstate="print"/>
          <a:srcRect/>
          <a:stretch>
            <a:fillRect/>
          </a:stretch>
        </p:blipFill>
        <p:spPr bwMode="auto">
          <a:xfrm>
            <a:off x="4648777" y="739421"/>
            <a:ext cx="3648516" cy="4712854"/>
          </a:xfrm>
          <a:prstGeom prst="rect">
            <a:avLst/>
          </a:prstGeom>
          <a:noFill/>
          <a:ln w="9525">
            <a:noFill/>
            <a:miter lim="800000"/>
            <a:headEnd/>
            <a:tailEnd/>
          </a:ln>
        </p:spPr>
      </p:pic>
      <p:sp>
        <p:nvSpPr>
          <p:cNvPr id="6" name="Rectangle 5"/>
          <p:cNvSpPr/>
          <p:nvPr/>
        </p:nvSpPr>
        <p:spPr>
          <a:xfrm>
            <a:off x="134914" y="5648115"/>
            <a:ext cx="4204228" cy="461665"/>
          </a:xfrm>
          <a:prstGeom prst="rect">
            <a:avLst/>
          </a:prstGeom>
          <a:solidFill>
            <a:schemeClr val="accent5">
              <a:lumMod val="40000"/>
              <a:lumOff val="60000"/>
            </a:schemeClr>
          </a:solidFill>
        </p:spPr>
        <p:txBody>
          <a:bodyPr wrap="none">
            <a:spAutoFit/>
          </a:bodyPr>
          <a:lstStyle/>
          <a:p>
            <a:r>
              <a:rPr lang="en-CA" dirty="0" smtClean="0"/>
              <a:t>Ken “</a:t>
            </a:r>
            <a:r>
              <a:rPr lang="en-CA" dirty="0" err="1" smtClean="0"/>
              <a:t>Geordi</a:t>
            </a:r>
            <a:r>
              <a:rPr lang="en-CA" dirty="0" smtClean="0"/>
              <a:t> La Forge” Polsson </a:t>
            </a:r>
            <a:endParaRPr lang="en-CA" dirty="0"/>
          </a:p>
        </p:txBody>
      </p:sp>
      <p:sp>
        <p:nvSpPr>
          <p:cNvPr id="7" name="Rectangle 6"/>
          <p:cNvSpPr/>
          <p:nvPr/>
        </p:nvSpPr>
        <p:spPr>
          <a:xfrm>
            <a:off x="4563750" y="5648115"/>
            <a:ext cx="3760966" cy="830997"/>
          </a:xfrm>
          <a:prstGeom prst="rect">
            <a:avLst/>
          </a:prstGeom>
          <a:solidFill>
            <a:schemeClr val="accent5">
              <a:lumMod val="40000"/>
              <a:lumOff val="60000"/>
            </a:schemeClr>
          </a:solidFill>
        </p:spPr>
        <p:txBody>
          <a:bodyPr wrap="none">
            <a:spAutoFit/>
          </a:bodyPr>
          <a:lstStyle/>
          <a:p>
            <a:pPr algn="ctr"/>
            <a:r>
              <a:rPr lang="en-CA" dirty="0" smtClean="0"/>
              <a:t>Ken “Captain Kirk” </a:t>
            </a:r>
            <a:r>
              <a:rPr lang="en-CA" dirty="0" smtClean="0"/>
              <a:t>Mitchell</a:t>
            </a:r>
          </a:p>
          <a:p>
            <a:pPr algn="ctr"/>
            <a:r>
              <a:rPr lang="en-CA" dirty="0" smtClean="0"/>
              <a:t>Circa 1975</a:t>
            </a:r>
            <a:r>
              <a:rPr lang="en-CA" dirty="0" smtClean="0"/>
              <a:t> </a:t>
            </a:r>
            <a:endParaRPr lang="en-C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CA" dirty="0" smtClean="0"/>
              <a:t>Outline</a:t>
            </a:r>
            <a:endParaRPr lang="en-CA" dirty="0">
              <a:noFill/>
            </a:endParaRPr>
          </a:p>
        </p:txBody>
      </p:sp>
      <p:sp>
        <p:nvSpPr>
          <p:cNvPr id="3" name="Content Placeholder 2"/>
          <p:cNvSpPr>
            <a:spLocks noGrp="1"/>
          </p:cNvSpPr>
          <p:nvPr>
            <p:ph idx="1"/>
          </p:nvPr>
        </p:nvSpPr>
        <p:spPr>
          <a:xfrm>
            <a:off x="1267207" y="1314449"/>
            <a:ext cx="5886068" cy="4183826"/>
          </a:xfrm>
          <a:solidFill>
            <a:schemeClr val="accent5">
              <a:lumMod val="60000"/>
              <a:lumOff val="40000"/>
              <a:alpha val="38000"/>
            </a:schemeClr>
          </a:solidFill>
          <a:effectLst/>
        </p:spPr>
        <p:txBody>
          <a:bodyPr/>
          <a:lstStyle/>
          <a:p>
            <a:pPr marL="533400" indent="-533400">
              <a:lnSpc>
                <a:spcPct val="90000"/>
              </a:lnSpc>
              <a:buClr>
                <a:schemeClr val="tx1"/>
              </a:buClr>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About TASS</a:t>
            </a:r>
          </a:p>
          <a:p>
            <a:pPr marL="533400" indent="-533400">
              <a:lnSpc>
                <a:spcPct val="90000"/>
              </a:lnSpc>
              <a:buClr>
                <a:schemeClr val="tx1"/>
              </a:buClr>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TASS I – II – III history</a:t>
            </a:r>
            <a:endParaRPr lang="en-CA" sz="3200"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marL="533400" indent="-533400">
              <a:lnSpc>
                <a:spcPct val="90000"/>
              </a:lnSpc>
              <a:buClr>
                <a:schemeClr val="tx1"/>
              </a:buClr>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TASS III modifications</a:t>
            </a:r>
            <a:endParaRPr lang="en-CA" sz="3200"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marL="933450" lvl="1" indent="-533400">
              <a:lnSpc>
                <a:spcPct val="90000"/>
              </a:lnSpc>
              <a:buClr>
                <a:schemeClr val="tx1"/>
              </a:buClr>
              <a:buFont typeface="Courier New" pitchFamily="49" charset="0"/>
              <a:buChar char="o"/>
              <a:defRPr/>
            </a:pPr>
            <a:r>
              <a:rPr lang="en-CA" dirty="0" err="1" smtClean="0">
                <a:solidFill>
                  <a:schemeClr val="tx1"/>
                </a:solidFill>
                <a:effectLst>
                  <a:outerShdw blurRad="38100" dist="38100" dir="2700000" algn="tl">
                    <a:srgbClr val="000000">
                      <a:alpha val="43137"/>
                    </a:srgbClr>
                  </a:outerShdw>
                </a:effectLst>
              </a:rPr>
              <a:t>tRAYci</a:t>
            </a:r>
            <a:r>
              <a:rPr lang="en-CA" dirty="0" smtClean="0">
                <a:solidFill>
                  <a:schemeClr val="tx1"/>
                </a:solidFill>
                <a:effectLst>
                  <a:outerShdw blurRad="38100" dist="38100" dir="2700000" algn="tl">
                    <a:srgbClr val="000000">
                      <a:alpha val="43137"/>
                    </a:srgbClr>
                  </a:outerShdw>
                </a:effectLst>
              </a:rPr>
              <a:t> light model</a:t>
            </a:r>
          </a:p>
          <a:p>
            <a:pPr marL="933450" lvl="1" indent="-533400">
              <a:lnSpc>
                <a:spcPct val="90000"/>
              </a:lnSpc>
              <a:buClr>
                <a:schemeClr val="tx1"/>
              </a:buClr>
              <a:buFont typeface="Courier New" pitchFamily="49" charset="0"/>
              <a:buChar char="o"/>
              <a:defRPr/>
            </a:pPr>
            <a:r>
              <a:rPr lang="en-CA" dirty="0" smtClean="0">
                <a:solidFill>
                  <a:schemeClr val="tx1"/>
                </a:solidFill>
                <a:effectLst>
                  <a:outerShdw blurRad="38100" dist="38100" dir="2700000" algn="tl">
                    <a:srgbClr val="000000">
                      <a:alpha val="43137"/>
                    </a:srgbClr>
                  </a:outerShdw>
                </a:effectLst>
              </a:rPr>
              <a:t>Crown profiles</a:t>
            </a:r>
          </a:p>
          <a:p>
            <a:pPr marL="933450" lvl="1" indent="-533400">
              <a:lnSpc>
                <a:spcPct val="90000"/>
              </a:lnSpc>
              <a:buClr>
                <a:schemeClr val="tx1"/>
              </a:buClr>
              <a:buFont typeface="Courier New" pitchFamily="49" charset="0"/>
              <a:buChar char="o"/>
              <a:defRPr/>
            </a:pPr>
            <a:r>
              <a:rPr lang="en-CA" dirty="0" smtClean="0">
                <a:solidFill>
                  <a:schemeClr val="tx1"/>
                </a:solidFill>
                <a:effectLst>
                  <a:outerShdw blurRad="38100" dist="38100" dir="2700000" algn="tl">
                    <a:srgbClr val="000000">
                      <a:alpha val="43137"/>
                    </a:srgbClr>
                  </a:outerShdw>
                </a:effectLst>
              </a:rPr>
              <a:t>Crown competition</a:t>
            </a:r>
          </a:p>
          <a:p>
            <a:pPr marL="933450" lvl="1" indent="-533400">
              <a:lnSpc>
                <a:spcPct val="90000"/>
              </a:lnSpc>
              <a:buClr>
                <a:schemeClr val="tx1"/>
              </a:buClr>
              <a:buFont typeface="Courier New" pitchFamily="49" charset="0"/>
              <a:buChar char="o"/>
              <a:defRPr/>
            </a:pPr>
            <a:r>
              <a:rPr lang="en-CA" dirty="0" smtClean="0">
                <a:solidFill>
                  <a:schemeClr val="tx1"/>
                </a:solidFill>
                <a:effectLst>
                  <a:outerShdw blurRad="38100" dist="38100" dir="2700000" algn="tl">
                    <a:srgbClr val="000000">
                      <a:alpha val="43137"/>
                    </a:srgbClr>
                  </a:outerShdw>
                </a:effectLst>
              </a:rPr>
              <a:t>Mortality</a:t>
            </a:r>
          </a:p>
          <a:p>
            <a:pPr marL="533400" indent="-533400">
              <a:lnSpc>
                <a:spcPct val="90000"/>
              </a:lnSpc>
              <a:buClr>
                <a:schemeClr val="tx1"/>
              </a:buClr>
              <a:buFont typeface="Arial" pitchFamily="34" charset="0"/>
              <a:buChar char="•"/>
              <a:defRPr/>
            </a:pPr>
            <a:r>
              <a:rPr lang="en-CA" dirty="0" smtClean="0">
                <a:solidFill>
                  <a:schemeClr val="tx1"/>
                </a:solidFill>
                <a:effectLst>
                  <a:outerShdw blurRad="38100" dist="38100" dir="2700000" algn="tl">
                    <a:srgbClr val="000000">
                      <a:alpha val="43137"/>
                    </a:srgbClr>
                  </a:outerShdw>
                </a:effectLst>
              </a:rPr>
              <a:t>TASS Graphical User Interface</a:t>
            </a:r>
          </a:p>
          <a:p>
            <a:pPr marL="533400" indent="-533400">
              <a:lnSpc>
                <a:spcPct val="90000"/>
              </a:lnSpc>
              <a:buClr>
                <a:schemeClr val="tx1"/>
              </a:buClr>
              <a:buFont typeface="Arial" pitchFamily="34" charset="0"/>
              <a:buChar char="•"/>
              <a:defRPr/>
            </a:pPr>
            <a:r>
              <a:rPr lang="en-CA" dirty="0" smtClean="0">
                <a:solidFill>
                  <a:schemeClr val="tx1"/>
                </a:solidFill>
                <a:effectLst>
                  <a:outerShdw blurRad="38100" dist="38100" dir="2700000" algn="tl">
                    <a:srgbClr val="000000">
                      <a:alpha val="43137"/>
                    </a:srgbClr>
                  </a:outerShdw>
                </a:effectLst>
              </a:rPr>
              <a:t>PLOTSY </a:t>
            </a:r>
          </a:p>
          <a:p>
            <a:pPr marL="933450" lvl="1" indent="-533400">
              <a:lnSpc>
                <a:spcPct val="90000"/>
              </a:lnSpc>
              <a:buClr>
                <a:schemeClr val="tx1"/>
              </a:buClr>
              <a:buFont typeface="Courier New" pitchFamily="49" charset="0"/>
              <a:buChar char="o"/>
              <a:defRPr/>
            </a:pPr>
            <a:endParaRPr lang="en-CA"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a:buClr>
                <a:schemeClr val="tx1"/>
              </a:buClr>
              <a:buFont typeface="CommonBullets" pitchFamily="34" charset="2"/>
              <a:buChar char="6"/>
              <a:defRPr/>
            </a:pPr>
            <a:endParaRPr lang="en-CA"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CA" dirty="0" smtClean="0"/>
              <a:t>TASS – </a:t>
            </a:r>
            <a:r>
              <a:rPr lang="en-CA" dirty="0" smtClean="0">
                <a:solidFill>
                  <a:schemeClr val="accent1">
                    <a:lumMod val="75000"/>
                  </a:schemeClr>
                </a:solidFill>
              </a:rPr>
              <a:t>T</a:t>
            </a:r>
            <a:r>
              <a:rPr lang="en-CA" dirty="0" smtClean="0"/>
              <a:t>ree </a:t>
            </a:r>
            <a:r>
              <a:rPr lang="en-CA" dirty="0" smtClean="0">
                <a:solidFill>
                  <a:schemeClr val="accent1">
                    <a:lumMod val="75000"/>
                  </a:schemeClr>
                </a:solidFill>
              </a:rPr>
              <a:t>A</a:t>
            </a:r>
            <a:r>
              <a:rPr lang="en-CA" dirty="0" smtClean="0"/>
              <a:t>nd </a:t>
            </a:r>
            <a:r>
              <a:rPr lang="en-CA" dirty="0" smtClean="0">
                <a:solidFill>
                  <a:schemeClr val="accent1">
                    <a:lumMod val="75000"/>
                  </a:schemeClr>
                </a:solidFill>
              </a:rPr>
              <a:t>S</a:t>
            </a:r>
            <a:r>
              <a:rPr lang="en-CA" dirty="0" smtClean="0"/>
              <a:t>tand </a:t>
            </a:r>
            <a:r>
              <a:rPr lang="en-CA" dirty="0" smtClean="0">
                <a:solidFill>
                  <a:schemeClr val="accent1">
                    <a:lumMod val="75000"/>
                  </a:schemeClr>
                </a:solidFill>
              </a:rPr>
              <a:t>S</a:t>
            </a:r>
            <a:r>
              <a:rPr lang="en-CA" dirty="0" smtClean="0"/>
              <a:t>imulator  </a:t>
            </a:r>
            <a:endParaRPr lang="en-CA" dirty="0"/>
          </a:p>
        </p:txBody>
      </p:sp>
      <p:sp>
        <p:nvSpPr>
          <p:cNvPr id="3" name="Content Placeholder 2"/>
          <p:cNvSpPr>
            <a:spLocks noGrp="1"/>
          </p:cNvSpPr>
          <p:nvPr>
            <p:ph idx="1"/>
          </p:nvPr>
        </p:nvSpPr>
        <p:spPr/>
        <p:txBody>
          <a:bodyPr/>
          <a:lstStyle/>
          <a:p>
            <a:pPr>
              <a:buFont typeface="CommonBullets" pitchFamily="34" charset="2"/>
              <a:buChar char="6"/>
              <a:defRPr/>
            </a:pPr>
            <a:endParaRPr lang="en-CA" dirty="0"/>
          </a:p>
        </p:txBody>
      </p:sp>
      <p:pic>
        <p:nvPicPr>
          <p:cNvPr id="4" name="Picture 6"/>
          <p:cNvPicPr>
            <a:picLocks noChangeAspect="1" noChangeArrowheads="1"/>
          </p:cNvPicPr>
          <p:nvPr/>
        </p:nvPicPr>
        <p:blipFill>
          <a:blip r:embed="rId2" cstate="print"/>
          <a:srcRect/>
          <a:stretch>
            <a:fillRect/>
          </a:stretch>
        </p:blipFill>
        <p:spPr bwMode="auto">
          <a:xfrm>
            <a:off x="219075" y="1557338"/>
            <a:ext cx="3887788" cy="4051300"/>
          </a:xfrm>
          <a:prstGeom prst="rect">
            <a:avLst/>
          </a:prstGeom>
          <a:noFill/>
          <a:ln w="9525">
            <a:noFill/>
            <a:miter lim="800000"/>
            <a:headEnd/>
            <a:tailEnd/>
          </a:ln>
          <a:effectLst>
            <a:outerShdw dist="35921" dir="2700000" algn="ctr" rotWithShape="0">
              <a:schemeClr val="tx1"/>
            </a:outerShdw>
          </a:effectLst>
        </p:spPr>
      </p:pic>
      <p:sp>
        <p:nvSpPr>
          <p:cNvPr id="105476" name="Text Box 8"/>
          <p:cNvSpPr txBox="1">
            <a:spLocks noChangeArrowheads="1"/>
          </p:cNvSpPr>
          <p:nvPr/>
        </p:nvSpPr>
        <p:spPr bwMode="auto">
          <a:xfrm>
            <a:off x="3740726" y="1514475"/>
            <a:ext cx="5107709" cy="861774"/>
          </a:xfrm>
          <a:prstGeom prst="rect">
            <a:avLst/>
          </a:prstGeom>
          <a:solidFill>
            <a:schemeClr val="accent5">
              <a:lumMod val="60000"/>
              <a:lumOff val="40000"/>
              <a:alpha val="65000"/>
            </a:schemeClr>
          </a:solidFill>
          <a:ln w="9525">
            <a:noFill/>
            <a:miter lim="800000"/>
            <a:headEnd/>
            <a:tailEnd/>
          </a:ln>
        </p:spPr>
        <p:txBody>
          <a:bodyPr wrap="square">
            <a:spAutoFit/>
          </a:bodyPr>
          <a:lstStyle/>
          <a:p>
            <a:pPr algn="ctr">
              <a:spcBef>
                <a:spcPct val="50000"/>
              </a:spcBef>
            </a:pPr>
            <a:r>
              <a:rPr lang="en-CA" sz="2000" b="1" dirty="0">
                <a:latin typeface="Arial" pitchFamily="34" charset="0"/>
                <a:cs typeface="Arial" pitchFamily="34" charset="0"/>
              </a:rPr>
              <a:t>40+ </a:t>
            </a:r>
            <a:r>
              <a:rPr lang="en-CA" sz="2000" b="1" dirty="0" smtClean="0">
                <a:latin typeface="Arial" pitchFamily="34" charset="0"/>
                <a:cs typeface="Arial" pitchFamily="34" charset="0"/>
              </a:rPr>
              <a:t>years </a:t>
            </a:r>
            <a:r>
              <a:rPr lang="en-CA" sz="2000" b="1" dirty="0">
                <a:latin typeface="Arial" pitchFamily="34" charset="0"/>
                <a:cs typeface="Arial" pitchFamily="34" charset="0"/>
              </a:rPr>
              <a:t>and still </a:t>
            </a:r>
            <a:r>
              <a:rPr lang="en-CA" sz="2000" b="1" dirty="0" smtClean="0">
                <a:latin typeface="Arial" pitchFamily="34" charset="0"/>
                <a:cs typeface="Arial" pitchFamily="34" charset="0"/>
              </a:rPr>
              <a:t>exploring space </a:t>
            </a:r>
          </a:p>
          <a:p>
            <a:pPr algn="ctr">
              <a:spcBef>
                <a:spcPct val="50000"/>
              </a:spcBef>
            </a:pPr>
            <a:r>
              <a:rPr lang="en-CA" sz="2000" b="1" dirty="0" smtClean="0">
                <a:latin typeface="Arial" pitchFamily="34" charset="0"/>
                <a:cs typeface="Arial" pitchFamily="34" charset="0"/>
              </a:rPr>
              <a:t>(because it is spatial)</a:t>
            </a:r>
            <a:endParaRPr lang="en-US" sz="2000" b="1" dirty="0">
              <a:latin typeface="Arial" pitchFamily="34" charset="0"/>
              <a:cs typeface="Arial" pitchFamily="34" charset="0"/>
            </a:endParaRPr>
          </a:p>
        </p:txBody>
      </p:sp>
      <p:sp>
        <p:nvSpPr>
          <p:cNvPr id="7" name="Rectangle 3"/>
          <p:cNvSpPr txBox="1">
            <a:spLocks noChangeArrowheads="1"/>
          </p:cNvSpPr>
          <p:nvPr/>
        </p:nvSpPr>
        <p:spPr bwMode="auto">
          <a:xfrm>
            <a:off x="3646487" y="2470439"/>
            <a:ext cx="5497513" cy="1892826"/>
          </a:xfrm>
          <a:prstGeom prst="rect">
            <a:avLst/>
          </a:prstGeom>
          <a:solidFill>
            <a:schemeClr val="accent5">
              <a:lumMod val="60000"/>
              <a:lumOff val="40000"/>
              <a:alpha val="65000"/>
            </a:schemeClr>
          </a:solidFill>
          <a:ln w="9525">
            <a:noFill/>
            <a:miter lim="800000"/>
            <a:headEnd/>
            <a:tailEnd/>
          </a:ln>
        </p:spPr>
        <p:txBody>
          <a:bodyPr wrap="square">
            <a:spAutoFit/>
          </a:bodyPr>
          <a:lstStyle/>
          <a:p>
            <a:pPr marL="342900" indent="-342900">
              <a:spcBef>
                <a:spcPct val="50000"/>
              </a:spcBef>
              <a:buClr>
                <a:srgbClr val="FFFF00"/>
              </a:buClr>
              <a:buFont typeface="Wingdings" pitchFamily="-128" charset="2"/>
              <a:buNone/>
              <a:defRPr/>
            </a:pPr>
            <a:r>
              <a:rPr lang="en-CA" sz="1800" b="1" dirty="0" smtClean="0">
                <a:latin typeface="Arial" pitchFamily="34" charset="0"/>
                <a:cs typeface="Arial" pitchFamily="34" charset="0"/>
              </a:rPr>
              <a:t>TASS </a:t>
            </a:r>
            <a:r>
              <a:rPr lang="en-CA" sz="1800" b="1" dirty="0">
                <a:latin typeface="Arial" pitchFamily="34" charset="0"/>
                <a:cs typeface="Arial" pitchFamily="34" charset="0"/>
              </a:rPr>
              <a:t>and TIPSY </a:t>
            </a:r>
            <a:r>
              <a:rPr lang="en-CA" sz="1800" b="1" dirty="0" smtClean="0">
                <a:latin typeface="Arial" pitchFamily="34" charset="0"/>
                <a:cs typeface="Arial" pitchFamily="34" charset="0"/>
              </a:rPr>
              <a:t>provides managed </a:t>
            </a:r>
            <a:r>
              <a:rPr lang="en-CA" sz="1800" b="1" dirty="0">
                <a:latin typeface="Arial" pitchFamily="34" charset="0"/>
                <a:cs typeface="Arial" pitchFamily="34" charset="0"/>
              </a:rPr>
              <a:t>stand yield tables for use in:</a:t>
            </a:r>
          </a:p>
          <a:p>
            <a:pPr marL="514350" indent="-514350">
              <a:spcBef>
                <a:spcPct val="50000"/>
              </a:spcBef>
              <a:buFont typeface="Wingdings" pitchFamily="2" charset="2"/>
              <a:buChar char="Ø"/>
              <a:defRPr/>
            </a:pPr>
            <a:r>
              <a:rPr lang="en-CA" sz="1800" b="1" dirty="0">
                <a:latin typeface="Arial" pitchFamily="34" charset="0"/>
                <a:cs typeface="Arial" pitchFamily="34" charset="0"/>
              </a:rPr>
              <a:t>Timber Supply Review (AACs)</a:t>
            </a:r>
          </a:p>
          <a:p>
            <a:pPr marL="514350" indent="-514350">
              <a:spcBef>
                <a:spcPct val="50000"/>
              </a:spcBef>
              <a:buFont typeface="Wingdings" pitchFamily="2" charset="2"/>
              <a:buChar char="Ø"/>
              <a:defRPr/>
            </a:pPr>
            <a:r>
              <a:rPr lang="en-CA" sz="1800" b="1" dirty="0" err="1">
                <a:latin typeface="Arial" pitchFamily="34" charset="0"/>
                <a:cs typeface="Arial" pitchFamily="34" charset="0"/>
              </a:rPr>
              <a:t>Silvicultural</a:t>
            </a:r>
            <a:r>
              <a:rPr lang="en-CA" sz="1800" b="1" dirty="0">
                <a:latin typeface="Arial" pitchFamily="34" charset="0"/>
                <a:cs typeface="Arial" pitchFamily="34" charset="0"/>
              </a:rPr>
              <a:t> prescriptions and strategies</a:t>
            </a:r>
          </a:p>
          <a:p>
            <a:pPr marL="514350" indent="-514350">
              <a:spcBef>
                <a:spcPct val="50000"/>
              </a:spcBef>
              <a:buFont typeface="Wingdings" pitchFamily="2" charset="2"/>
              <a:buChar char="Ø"/>
              <a:defRPr/>
            </a:pPr>
            <a:r>
              <a:rPr lang="en-CA" sz="1800" b="1" dirty="0">
                <a:latin typeface="Arial" pitchFamily="34" charset="0"/>
                <a:cs typeface="Arial" pitchFamily="34" charset="0"/>
              </a:rPr>
              <a:t>Predictions of non-timber forest values</a:t>
            </a:r>
            <a:endParaRPr lang="en-US" sz="18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CA" dirty="0" smtClean="0"/>
              <a:t>TASS I:</a:t>
            </a:r>
            <a:endParaRPr lang="en-CA" dirty="0"/>
          </a:p>
        </p:txBody>
      </p:sp>
      <p:sp>
        <p:nvSpPr>
          <p:cNvPr id="5" name="TextBox 4"/>
          <p:cNvSpPr txBox="1"/>
          <p:nvPr/>
        </p:nvSpPr>
        <p:spPr>
          <a:xfrm>
            <a:off x="1421699" y="3806289"/>
            <a:ext cx="2962275" cy="830263"/>
          </a:xfrm>
          <a:prstGeom prst="rect">
            <a:avLst/>
          </a:prstGeom>
          <a:solidFill>
            <a:schemeClr val="accent5">
              <a:lumMod val="60000"/>
              <a:lumOff val="40000"/>
              <a:alpha val="49000"/>
            </a:schemeClr>
          </a:solidFill>
          <a:ln>
            <a:solidFill>
              <a:srgbClr val="002A20"/>
            </a:solidFill>
          </a:ln>
          <a:effectLst>
            <a:outerShdw blurRad="50800" dist="38100" dir="2700000" algn="tl" rotWithShape="0">
              <a:prstClr val="black">
                <a:alpha val="40000"/>
              </a:prstClr>
            </a:outerShdw>
          </a:effectLst>
        </p:spPr>
        <p:txBody>
          <a:bodyPr>
            <a:spAutoFit/>
          </a:bodyPr>
          <a:lstStyle/>
          <a:p>
            <a:pPr>
              <a:defRPr/>
            </a:pPr>
            <a:r>
              <a:rPr lang="en-CA" b="1" dirty="0" smtClean="0">
                <a:latin typeface="Arial" pitchFamily="34" charset="0"/>
                <a:cs typeface="Arial" pitchFamily="34" charset="0"/>
              </a:rPr>
              <a:t>Two-dimensional              </a:t>
            </a:r>
            <a:r>
              <a:rPr lang="en-CA" b="1" dirty="0">
                <a:latin typeface="Arial" pitchFamily="34" charset="0"/>
                <a:cs typeface="Arial" pitchFamily="34" charset="0"/>
              </a:rPr>
              <a:t>crown modelling</a:t>
            </a:r>
            <a:endParaRPr lang="en-CA" b="1" dirty="0">
              <a:latin typeface="Times New Roman" pitchFamily="-128" charset="0"/>
            </a:endParaRPr>
          </a:p>
        </p:txBody>
      </p:sp>
      <p:sp>
        <p:nvSpPr>
          <p:cNvPr id="6" name="Right Arrow 5"/>
          <p:cNvSpPr/>
          <p:nvPr/>
        </p:nvSpPr>
        <p:spPr>
          <a:xfrm rot="21086455">
            <a:off x="4612328" y="3856512"/>
            <a:ext cx="733425" cy="484188"/>
          </a:xfrm>
          <a:prstGeom prst="rightArrow">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pic>
        <p:nvPicPr>
          <p:cNvPr id="9" name="Picture 4" descr="tass1b"/>
          <p:cNvPicPr>
            <a:picLocks noChangeAspect="1" noChangeArrowheads="1"/>
          </p:cNvPicPr>
          <p:nvPr/>
        </p:nvPicPr>
        <p:blipFill>
          <a:blip r:embed="rId2" cstate="print"/>
          <a:srcRect/>
          <a:stretch>
            <a:fillRect/>
          </a:stretch>
        </p:blipFill>
        <p:spPr bwMode="auto">
          <a:xfrm>
            <a:off x="5349875" y="1323975"/>
            <a:ext cx="3565525" cy="3565525"/>
          </a:xfrm>
          <a:prstGeom prst="rect">
            <a:avLst/>
          </a:prstGeom>
          <a:noFill/>
          <a:ln w="9525">
            <a:noFill/>
            <a:miter lim="800000"/>
            <a:headEnd/>
            <a:tailEnd/>
          </a:ln>
          <a:effectLst>
            <a:outerShdw dist="35921" dir="2700000" algn="ctr" rotWithShape="0">
              <a:schemeClr val="tx1"/>
            </a:outerShdw>
          </a:effectLst>
        </p:spPr>
      </p:pic>
      <p:sp>
        <p:nvSpPr>
          <p:cNvPr id="10" name="Rectangle 4"/>
          <p:cNvSpPr>
            <a:spLocks noChangeArrowheads="1"/>
          </p:cNvSpPr>
          <p:nvPr/>
        </p:nvSpPr>
        <p:spPr bwMode="auto">
          <a:xfrm>
            <a:off x="457200" y="1341438"/>
            <a:ext cx="4864100" cy="1963614"/>
          </a:xfrm>
          <a:prstGeom prst="rect">
            <a:avLst/>
          </a:prstGeom>
          <a:solidFill>
            <a:schemeClr val="accent5">
              <a:lumMod val="60000"/>
              <a:lumOff val="40000"/>
              <a:alpha val="48000"/>
            </a:schemeClr>
          </a:solidFill>
          <a:ln w="9525">
            <a:noFill/>
            <a:miter lim="800000"/>
            <a:headEnd/>
            <a:tailEnd/>
          </a:ln>
        </p:spPr>
        <p:txBody>
          <a:bodyPr>
            <a:spAutoFit/>
          </a:bodyPr>
          <a:lstStyle/>
          <a:p>
            <a:pPr>
              <a:lnSpc>
                <a:spcPct val="80000"/>
              </a:lnSpc>
              <a:buFont typeface="Wingdings" pitchFamily="2" charset="2"/>
              <a:buNone/>
            </a:pPr>
            <a:endParaRPr lang="en-CA" sz="2000" dirty="0">
              <a:solidFill>
                <a:srgbClr val="FF0066"/>
              </a:solidFill>
              <a:latin typeface="Arial" pitchFamily="34" charset="0"/>
              <a:cs typeface="Arial" pitchFamily="34" charset="0"/>
            </a:endParaRPr>
          </a:p>
          <a:p>
            <a:pPr>
              <a:lnSpc>
                <a:spcPct val="80000"/>
              </a:lnSpc>
              <a:buFont typeface="Wingdings" pitchFamily="2" charset="2"/>
              <a:buNone/>
            </a:pPr>
            <a:r>
              <a:rPr lang="en-CA" sz="2800" dirty="0">
                <a:latin typeface="Arial" pitchFamily="34" charset="0"/>
                <a:cs typeface="Arial" pitchFamily="34" charset="0"/>
              </a:rPr>
              <a:t>1963-1968</a:t>
            </a:r>
          </a:p>
          <a:p>
            <a:pPr>
              <a:lnSpc>
                <a:spcPct val="80000"/>
              </a:lnSpc>
              <a:buFont typeface="Wingdings" pitchFamily="2" charset="2"/>
              <a:buNone/>
            </a:pPr>
            <a:endParaRPr lang="en-CA" sz="2800" dirty="0">
              <a:latin typeface="Arial" pitchFamily="34" charset="0"/>
              <a:cs typeface="Arial" pitchFamily="34" charset="0"/>
            </a:endParaRPr>
          </a:p>
          <a:p>
            <a:pPr>
              <a:lnSpc>
                <a:spcPct val="80000"/>
              </a:lnSpc>
              <a:buFont typeface="Wingdings" pitchFamily="2" charset="2"/>
              <a:buNone/>
            </a:pPr>
            <a:r>
              <a:rPr lang="en-CA" sz="2800" dirty="0">
                <a:latin typeface="Arial" pitchFamily="34" charset="0"/>
                <a:cs typeface="Arial" pitchFamily="34" charset="0"/>
              </a:rPr>
              <a:t>Dr. Ken Mitchell,</a:t>
            </a:r>
            <a:br>
              <a:rPr lang="en-CA" sz="2800" dirty="0">
                <a:latin typeface="Arial" pitchFamily="34" charset="0"/>
                <a:cs typeface="Arial" pitchFamily="34" charset="0"/>
              </a:rPr>
            </a:br>
            <a:r>
              <a:rPr lang="en-CA" sz="2800" dirty="0">
                <a:latin typeface="Arial" pitchFamily="34" charset="0"/>
                <a:cs typeface="Arial" pitchFamily="34" charset="0"/>
              </a:rPr>
              <a:t> </a:t>
            </a:r>
            <a:r>
              <a:rPr lang="en-CA" sz="2000" dirty="0">
                <a:latin typeface="Arial" pitchFamily="34" charset="0"/>
                <a:cs typeface="Arial" pitchFamily="34" charset="0"/>
              </a:rPr>
              <a:t>UBC grad and Yale PhD (1968</a:t>
            </a:r>
            <a:r>
              <a:rPr lang="en-CA" sz="2000" dirty="0" smtClean="0">
                <a:latin typeface="Arial" pitchFamily="34" charset="0"/>
                <a:cs typeface="Arial" pitchFamily="34" charset="0"/>
              </a:rPr>
              <a:t>)</a:t>
            </a:r>
          </a:p>
          <a:p>
            <a:pPr>
              <a:lnSpc>
                <a:spcPct val="80000"/>
              </a:lnSpc>
              <a:buFont typeface="Wingdings" pitchFamily="2" charset="2"/>
              <a:buNone/>
            </a:pPr>
            <a:r>
              <a:rPr lang="en-CA" sz="2000" dirty="0" smtClean="0">
                <a:latin typeface="Arial" pitchFamily="34" charset="0"/>
                <a:cs typeface="Arial" pitchFamily="34" charset="0"/>
              </a:rPr>
              <a:t> (Yale Bulletin No. 75)</a:t>
            </a:r>
            <a:endParaRPr lang="en-CA"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CA" dirty="0" smtClean="0"/>
              <a:t>TASS II:</a:t>
            </a:r>
            <a:endParaRPr lang="en-CA" dirty="0"/>
          </a:p>
        </p:txBody>
      </p:sp>
      <p:sp>
        <p:nvSpPr>
          <p:cNvPr id="107522" name="Content Placeholder 2"/>
          <p:cNvSpPr>
            <a:spLocks noGrp="1"/>
          </p:cNvSpPr>
          <p:nvPr>
            <p:ph idx="1"/>
          </p:nvPr>
        </p:nvSpPr>
        <p:spPr>
          <a:xfrm>
            <a:off x="152400" y="1098551"/>
            <a:ext cx="5248275" cy="979632"/>
          </a:xfrm>
          <a:solidFill>
            <a:schemeClr val="accent5">
              <a:lumMod val="60000"/>
              <a:lumOff val="40000"/>
              <a:alpha val="50000"/>
            </a:schemeClr>
          </a:solidFill>
          <a:effectLst/>
        </p:spPr>
        <p:txBody>
          <a:bodyPr/>
          <a:lstStyle/>
          <a:p>
            <a:pPr>
              <a:lnSpc>
                <a:spcPct val="90000"/>
              </a:lnSpc>
              <a:buFont typeface="Wingdings" pitchFamily="2" charset="2"/>
              <a:buNone/>
            </a:pPr>
            <a:r>
              <a:rPr lang="en-CA" dirty="0" smtClean="0">
                <a:solidFill>
                  <a:schemeClr val="tx1"/>
                </a:solidFill>
                <a:latin typeface="Arial" pitchFamily="34" charset="0"/>
                <a:cs typeface="Arial" pitchFamily="34" charset="0"/>
              </a:rPr>
              <a:t>1968 – present</a:t>
            </a:r>
            <a:br>
              <a:rPr lang="en-CA" dirty="0" smtClean="0">
                <a:solidFill>
                  <a:schemeClr val="tx1"/>
                </a:solidFill>
                <a:latin typeface="Arial" pitchFamily="34" charset="0"/>
                <a:cs typeface="Arial" pitchFamily="34" charset="0"/>
              </a:rPr>
            </a:br>
            <a:r>
              <a:rPr lang="en-CA" dirty="0" smtClean="0">
                <a:solidFill>
                  <a:schemeClr val="tx1"/>
                </a:solidFill>
                <a:latin typeface="Arial" pitchFamily="34" charset="0"/>
                <a:cs typeface="Arial" pitchFamily="34" charset="0"/>
              </a:rPr>
              <a:t>1975 For. Sci. Monograph 17</a:t>
            </a:r>
            <a:br>
              <a:rPr lang="en-CA" dirty="0" smtClean="0">
                <a:solidFill>
                  <a:schemeClr val="tx1"/>
                </a:solidFill>
                <a:latin typeface="Arial" pitchFamily="34" charset="0"/>
                <a:cs typeface="Arial" pitchFamily="34" charset="0"/>
              </a:rPr>
            </a:br>
            <a:endParaRPr lang="en-CA" dirty="0" smtClean="0"/>
          </a:p>
        </p:txBody>
      </p:sp>
      <p:pic>
        <p:nvPicPr>
          <p:cNvPr id="107523" name="Picture 5" descr="tass2"/>
          <p:cNvPicPr>
            <a:picLocks noChangeAspect="1" noChangeArrowheads="1"/>
          </p:cNvPicPr>
          <p:nvPr/>
        </p:nvPicPr>
        <p:blipFill>
          <a:blip r:embed="rId2" cstate="print"/>
          <a:srcRect/>
          <a:stretch>
            <a:fillRect/>
          </a:stretch>
        </p:blipFill>
        <p:spPr bwMode="auto">
          <a:xfrm>
            <a:off x="5310188" y="1193800"/>
            <a:ext cx="3689350" cy="3689350"/>
          </a:xfrm>
          <a:prstGeom prst="rect">
            <a:avLst/>
          </a:prstGeom>
          <a:noFill/>
          <a:ln w="9525">
            <a:noFill/>
            <a:miter lim="800000"/>
            <a:headEnd/>
            <a:tailEnd/>
          </a:ln>
        </p:spPr>
      </p:pic>
      <p:sp>
        <p:nvSpPr>
          <p:cNvPr id="5" name="TextBox 4"/>
          <p:cNvSpPr txBox="1"/>
          <p:nvPr/>
        </p:nvSpPr>
        <p:spPr>
          <a:xfrm>
            <a:off x="1231694" y="3093770"/>
            <a:ext cx="2962275" cy="830263"/>
          </a:xfrm>
          <a:prstGeom prst="rect">
            <a:avLst/>
          </a:prstGeom>
          <a:solidFill>
            <a:schemeClr val="accent5">
              <a:lumMod val="60000"/>
              <a:lumOff val="40000"/>
              <a:alpha val="49000"/>
            </a:schemeClr>
          </a:solidFill>
          <a:ln>
            <a:solidFill>
              <a:srgbClr val="002A20"/>
            </a:solidFill>
          </a:ln>
          <a:effectLst>
            <a:outerShdw blurRad="50800" dist="38100" dir="2700000" algn="tl" rotWithShape="0">
              <a:prstClr val="black">
                <a:alpha val="40000"/>
              </a:prstClr>
            </a:outerShdw>
          </a:effectLst>
        </p:spPr>
        <p:txBody>
          <a:bodyPr>
            <a:spAutoFit/>
          </a:bodyPr>
          <a:lstStyle/>
          <a:p>
            <a:pPr>
              <a:defRPr/>
            </a:pPr>
            <a:r>
              <a:rPr lang="en-CA" b="1" dirty="0">
                <a:latin typeface="Arial" pitchFamily="34" charset="0"/>
                <a:cs typeface="Arial" pitchFamily="34" charset="0"/>
              </a:rPr>
              <a:t>Three-dimensional              crown modelling</a:t>
            </a:r>
            <a:endParaRPr lang="en-CA" b="1" dirty="0">
              <a:latin typeface="Times New Roman" pitchFamily="-128" charset="0"/>
            </a:endParaRPr>
          </a:p>
        </p:txBody>
      </p:sp>
      <p:sp>
        <p:nvSpPr>
          <p:cNvPr id="6" name="Right Arrow 5"/>
          <p:cNvSpPr/>
          <p:nvPr/>
        </p:nvSpPr>
        <p:spPr>
          <a:xfrm>
            <a:off x="4398569" y="3262745"/>
            <a:ext cx="733425" cy="484188"/>
          </a:xfrm>
          <a:prstGeom prst="rightArrow">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CA" dirty="0" smtClean="0"/>
              <a:t>TASS III</a:t>
            </a:r>
            <a:endParaRPr lang="en-CA" dirty="0"/>
          </a:p>
        </p:txBody>
      </p:sp>
      <p:sp>
        <p:nvSpPr>
          <p:cNvPr id="108547" name="Rectangle 3"/>
          <p:cNvSpPr>
            <a:spLocks noChangeArrowheads="1"/>
          </p:cNvSpPr>
          <p:nvPr/>
        </p:nvSpPr>
        <p:spPr bwMode="auto">
          <a:xfrm>
            <a:off x="676275" y="1317625"/>
            <a:ext cx="3257550" cy="424732"/>
          </a:xfrm>
          <a:prstGeom prst="rect">
            <a:avLst/>
          </a:prstGeom>
          <a:solidFill>
            <a:schemeClr val="accent5">
              <a:lumMod val="60000"/>
              <a:lumOff val="40000"/>
              <a:alpha val="49000"/>
            </a:schemeClr>
          </a:solidFill>
          <a:ln w="9525">
            <a:noFill/>
            <a:miter lim="800000"/>
            <a:headEnd/>
            <a:tailEnd/>
          </a:ln>
        </p:spPr>
        <p:txBody>
          <a:bodyPr>
            <a:spAutoFit/>
          </a:bodyPr>
          <a:lstStyle/>
          <a:p>
            <a:pPr algn="ctr">
              <a:lnSpc>
                <a:spcPct val="90000"/>
              </a:lnSpc>
              <a:buFont typeface="Wingdings" pitchFamily="2" charset="2"/>
              <a:buNone/>
            </a:pPr>
            <a:r>
              <a:rPr lang="en-CA" dirty="0" smtClean="0">
                <a:latin typeface="Arial" pitchFamily="34" charset="0"/>
                <a:cs typeface="Arial" pitchFamily="34" charset="0"/>
              </a:rPr>
              <a:t>1996 </a:t>
            </a:r>
            <a:r>
              <a:rPr lang="en-CA" dirty="0">
                <a:latin typeface="Arial" pitchFamily="34" charset="0"/>
                <a:cs typeface="Arial" pitchFamily="34" charset="0"/>
              </a:rPr>
              <a:t>– </a:t>
            </a:r>
            <a:r>
              <a:rPr lang="en-CA" dirty="0" smtClean="0">
                <a:latin typeface="Arial" pitchFamily="34" charset="0"/>
                <a:cs typeface="Arial" pitchFamily="34" charset="0"/>
              </a:rPr>
              <a:t>present</a:t>
            </a:r>
            <a:endParaRPr lang="en-CA" dirty="0">
              <a:latin typeface="Arial" pitchFamily="34" charset="0"/>
              <a:cs typeface="Arial" pitchFamily="34" charset="0"/>
            </a:endParaRPr>
          </a:p>
        </p:txBody>
      </p:sp>
      <p:pic>
        <p:nvPicPr>
          <p:cNvPr id="108548" name="Picture 5" descr="tass3a"/>
          <p:cNvPicPr>
            <a:picLocks noChangeAspect="1" noChangeArrowheads="1"/>
          </p:cNvPicPr>
          <p:nvPr/>
        </p:nvPicPr>
        <p:blipFill>
          <a:blip r:embed="rId2" cstate="print"/>
          <a:srcRect/>
          <a:stretch>
            <a:fillRect/>
          </a:stretch>
        </p:blipFill>
        <p:spPr bwMode="auto">
          <a:xfrm>
            <a:off x="5235575" y="1316038"/>
            <a:ext cx="3689350" cy="3689350"/>
          </a:xfrm>
          <a:prstGeom prst="rect">
            <a:avLst/>
          </a:prstGeom>
          <a:noFill/>
          <a:ln w="9525">
            <a:noFill/>
            <a:miter lim="800000"/>
            <a:headEnd/>
            <a:tailEnd/>
          </a:ln>
        </p:spPr>
      </p:pic>
      <p:sp>
        <p:nvSpPr>
          <p:cNvPr id="8" name="TextBox 7"/>
          <p:cNvSpPr txBox="1"/>
          <p:nvPr/>
        </p:nvSpPr>
        <p:spPr>
          <a:xfrm>
            <a:off x="919101" y="3323606"/>
            <a:ext cx="3505200" cy="1200150"/>
          </a:xfrm>
          <a:prstGeom prst="rect">
            <a:avLst/>
          </a:prstGeom>
          <a:solidFill>
            <a:schemeClr val="accent5">
              <a:lumMod val="60000"/>
              <a:lumOff val="40000"/>
              <a:alpha val="50000"/>
            </a:schemeClr>
          </a:solidFill>
          <a:ln>
            <a:solidFill>
              <a:srgbClr val="002A20"/>
            </a:solidFill>
          </a:ln>
          <a:effectLst>
            <a:outerShdw blurRad="50800" dist="38100" dir="2700000" algn="tl" rotWithShape="0">
              <a:prstClr val="black">
                <a:alpha val="40000"/>
              </a:prstClr>
            </a:outerShdw>
          </a:effectLst>
        </p:spPr>
        <p:txBody>
          <a:bodyPr>
            <a:spAutoFit/>
          </a:bodyPr>
          <a:lstStyle/>
          <a:p>
            <a:pPr>
              <a:defRPr/>
            </a:pPr>
            <a:r>
              <a:rPr lang="en-CA" b="1" dirty="0">
                <a:latin typeface="Arial" pitchFamily="34" charset="0"/>
                <a:cs typeface="Arial" pitchFamily="34" charset="0"/>
              </a:rPr>
              <a:t>Three-dimensional              crown modelling and light model </a:t>
            </a:r>
            <a:r>
              <a:rPr lang="en-CA" dirty="0">
                <a:latin typeface="Arial" pitchFamily="34" charset="0"/>
                <a:cs typeface="Arial" pitchFamily="34" charset="0"/>
              </a:rPr>
              <a:t>(</a:t>
            </a:r>
            <a:r>
              <a:rPr lang="en-CA" dirty="0" err="1">
                <a:latin typeface="Arial" pitchFamily="34" charset="0"/>
                <a:cs typeface="Arial" pitchFamily="34" charset="0"/>
              </a:rPr>
              <a:t>tRAYci</a:t>
            </a:r>
            <a:r>
              <a:rPr lang="en-CA" dirty="0">
                <a:latin typeface="Arial" pitchFamily="34" charset="0"/>
                <a:cs typeface="Arial" pitchFamily="34" charset="0"/>
              </a:rPr>
              <a:t>)</a:t>
            </a:r>
            <a:endParaRPr lang="en-CA" b="1" dirty="0">
              <a:latin typeface="Arial" pitchFamily="34" charset="0"/>
              <a:cs typeface="Arial" pitchFamily="34" charset="0"/>
            </a:endParaRPr>
          </a:p>
        </p:txBody>
      </p:sp>
      <p:sp>
        <p:nvSpPr>
          <p:cNvPr id="9" name="Right Arrow 8"/>
          <p:cNvSpPr/>
          <p:nvPr/>
        </p:nvSpPr>
        <p:spPr>
          <a:xfrm>
            <a:off x="4493450" y="3678382"/>
            <a:ext cx="733425" cy="484188"/>
          </a:xfrm>
          <a:prstGeom prst="rightArrow">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defRPr/>
            </a:pPr>
            <a:r>
              <a:rPr lang="en-CA" dirty="0" smtClean="0"/>
              <a:t> </a:t>
            </a:r>
            <a:endParaRPr lang="en-CA" dirty="0"/>
          </a:p>
        </p:txBody>
      </p:sp>
      <p:sp>
        <p:nvSpPr>
          <p:cNvPr id="109571" name="Text Box 2054"/>
          <p:cNvSpPr txBox="1">
            <a:spLocks noChangeArrowheads="1"/>
          </p:cNvSpPr>
          <p:nvPr/>
        </p:nvSpPr>
        <p:spPr bwMode="auto">
          <a:xfrm>
            <a:off x="1965325" y="2493963"/>
            <a:ext cx="184150" cy="457200"/>
          </a:xfrm>
          <a:prstGeom prst="rect">
            <a:avLst/>
          </a:prstGeom>
          <a:noFill/>
          <a:ln w="9525">
            <a:noFill/>
            <a:miter lim="800000"/>
            <a:headEnd/>
            <a:tailEnd/>
          </a:ln>
        </p:spPr>
        <p:txBody>
          <a:bodyPr wrap="none">
            <a:spAutoFit/>
          </a:bodyPr>
          <a:lstStyle/>
          <a:p>
            <a:endParaRPr lang="en-US"/>
          </a:p>
        </p:txBody>
      </p:sp>
      <p:sp>
        <p:nvSpPr>
          <p:cNvPr id="9" name="Title 1"/>
          <p:cNvSpPr txBox="1">
            <a:spLocks/>
          </p:cNvSpPr>
          <p:nvPr/>
        </p:nvSpPr>
        <p:spPr bwMode="auto">
          <a:xfrm>
            <a:off x="457200" y="152400"/>
            <a:ext cx="7772400" cy="990600"/>
          </a:xfrm>
          <a:prstGeom prst="rect">
            <a:avLst/>
          </a:prstGeom>
          <a:noFill/>
          <a:ln w="9525">
            <a:noFill/>
            <a:miter lim="800000"/>
            <a:headEnd/>
            <a:tailEnd/>
          </a:ln>
          <a:effectLst>
            <a:outerShdw dist="35921" dir="2700000" algn="ctr" rotWithShape="0">
              <a:schemeClr val="tx1"/>
            </a:outerShdw>
          </a:effectLst>
        </p:spPr>
        <p:txBody>
          <a:bodyPr anchor="ctr"/>
          <a:lstStyle/>
          <a:p>
            <a:pPr>
              <a:defRPr/>
            </a:pPr>
            <a:r>
              <a:rPr lang="en-CA" sz="3200" b="1" kern="0" dirty="0">
                <a:solidFill>
                  <a:srgbClr val="FFFF00"/>
                </a:solidFill>
                <a:latin typeface="+mj-lt"/>
                <a:ea typeface="+mj-ea"/>
                <a:cs typeface="+mj-cs"/>
              </a:rPr>
              <a:t>TASS </a:t>
            </a:r>
            <a:r>
              <a:rPr lang="en-CA" sz="3200" b="1" kern="0" dirty="0" smtClean="0">
                <a:solidFill>
                  <a:srgbClr val="FFFF00"/>
                </a:solidFill>
                <a:latin typeface="+mj-lt"/>
                <a:ea typeface="+mj-ea"/>
                <a:cs typeface="+mj-cs"/>
              </a:rPr>
              <a:t>II Key </a:t>
            </a:r>
            <a:r>
              <a:rPr lang="en-CA" sz="3200" b="1" kern="0" dirty="0">
                <a:solidFill>
                  <a:srgbClr val="FFFF00"/>
                </a:solidFill>
                <a:latin typeface="+mj-lt"/>
                <a:ea typeface="+mj-ea"/>
                <a:cs typeface="+mj-cs"/>
              </a:rPr>
              <a:t>Components</a:t>
            </a:r>
          </a:p>
        </p:txBody>
      </p:sp>
      <p:sp>
        <p:nvSpPr>
          <p:cNvPr id="7" name="Rectangle 6"/>
          <p:cNvSpPr/>
          <p:nvPr/>
        </p:nvSpPr>
        <p:spPr>
          <a:xfrm>
            <a:off x="1674421" y="1213009"/>
            <a:ext cx="6388924" cy="3108543"/>
          </a:xfrm>
          <a:prstGeom prst="rect">
            <a:avLst/>
          </a:prstGeom>
          <a:solidFill>
            <a:schemeClr val="accent5">
              <a:lumMod val="60000"/>
              <a:lumOff val="40000"/>
              <a:alpha val="50000"/>
            </a:schemeClr>
          </a:solidFill>
        </p:spPr>
        <p:txBody>
          <a:bodyPr wrap="square">
            <a:spAutoFit/>
          </a:bodyPr>
          <a:lstStyle/>
          <a:p>
            <a:pPr>
              <a:buFont typeface="Arial" pitchFamily="34" charset="0"/>
              <a:buChar char="•"/>
            </a:pPr>
            <a:r>
              <a:rPr lang="en-GB" sz="2800" dirty="0">
                <a:latin typeface="Arial" pitchFamily="34" charset="0"/>
                <a:cs typeface="Arial" pitchFamily="34" charset="0"/>
              </a:rPr>
              <a:t>Height Growth = f(potential, light)</a:t>
            </a:r>
          </a:p>
          <a:p>
            <a:pPr>
              <a:buFont typeface="Arial" pitchFamily="34" charset="0"/>
              <a:buChar char="•"/>
            </a:pPr>
            <a:r>
              <a:rPr lang="en-GB" sz="2800" dirty="0">
                <a:latin typeface="Arial" pitchFamily="34" charset="0"/>
                <a:cs typeface="Arial" pitchFamily="34" charset="0"/>
              </a:rPr>
              <a:t>Crown </a:t>
            </a:r>
            <a:r>
              <a:rPr lang="en-GB" sz="2800" dirty="0" smtClean="0">
                <a:latin typeface="Arial" pitchFamily="34" charset="0"/>
                <a:cs typeface="Arial" pitchFamily="34" charset="0"/>
              </a:rPr>
              <a:t>morphology (branch extension)</a:t>
            </a:r>
            <a:endParaRPr lang="en-GB" sz="2800" dirty="0">
              <a:latin typeface="Arial" pitchFamily="34" charset="0"/>
              <a:cs typeface="Arial" pitchFamily="34" charset="0"/>
            </a:endParaRPr>
          </a:p>
          <a:p>
            <a:pPr>
              <a:buFont typeface="Arial" pitchFamily="34" charset="0"/>
              <a:buChar char="•"/>
            </a:pPr>
            <a:r>
              <a:rPr lang="en-GB" sz="2800" dirty="0" smtClean="0">
                <a:latin typeface="Arial" pitchFamily="34" charset="0"/>
                <a:cs typeface="Arial" pitchFamily="34" charset="0"/>
              </a:rPr>
              <a:t>Competition</a:t>
            </a:r>
            <a:endParaRPr lang="en-GB" sz="2800" dirty="0">
              <a:latin typeface="Arial" pitchFamily="34" charset="0"/>
              <a:cs typeface="Arial" pitchFamily="34" charset="0"/>
            </a:endParaRPr>
          </a:p>
          <a:p>
            <a:pPr>
              <a:buFont typeface="Arial" pitchFamily="34" charset="0"/>
              <a:buChar char="•"/>
            </a:pPr>
            <a:r>
              <a:rPr lang="en-GB" sz="2800" dirty="0">
                <a:latin typeface="Arial" pitchFamily="34" charset="0"/>
                <a:cs typeface="Arial" pitchFamily="34" charset="0"/>
              </a:rPr>
              <a:t>Mortality</a:t>
            </a:r>
          </a:p>
          <a:p>
            <a:pPr>
              <a:buFont typeface="Arial" pitchFamily="34" charset="0"/>
              <a:buChar char="•"/>
            </a:pPr>
            <a:r>
              <a:rPr lang="en-GB" sz="2800" dirty="0">
                <a:latin typeface="Arial" pitchFamily="34" charset="0"/>
                <a:cs typeface="Arial" pitchFamily="34" charset="0"/>
              </a:rPr>
              <a:t>Ring characteristics </a:t>
            </a:r>
            <a:endParaRPr lang="en-GB" sz="2800" dirty="0" smtClean="0">
              <a:latin typeface="Arial" pitchFamily="34" charset="0"/>
              <a:cs typeface="Arial" pitchFamily="34" charset="0"/>
            </a:endParaRPr>
          </a:p>
          <a:p>
            <a:pPr lvl="1"/>
            <a:r>
              <a:rPr lang="en-GB" sz="2800" dirty="0" smtClean="0">
                <a:latin typeface="Arial" pitchFamily="34" charset="0"/>
                <a:cs typeface="Arial" pitchFamily="34" charset="0"/>
              </a:rPr>
              <a:t>size, juvenile-mature </a:t>
            </a:r>
            <a:r>
              <a:rPr lang="en-GB" sz="2800" dirty="0">
                <a:latin typeface="Arial" pitchFamily="34" charset="0"/>
                <a:cs typeface="Arial" pitchFamily="34" charset="0"/>
              </a:rPr>
              <a:t>wood, </a:t>
            </a:r>
            <a:r>
              <a:rPr lang="en-GB" sz="2800" dirty="0" smtClean="0">
                <a:latin typeface="Arial" pitchFamily="34" charset="0"/>
                <a:cs typeface="Arial" pitchFamily="34" charset="0"/>
              </a:rPr>
              <a:t>relative </a:t>
            </a:r>
            <a:r>
              <a:rPr lang="en-GB" sz="2800" dirty="0">
                <a:latin typeface="Arial" pitchFamily="34" charset="0"/>
                <a:cs typeface="Arial" pitchFamily="34" charset="0"/>
              </a:rPr>
              <a:t>density, strength, cell </a:t>
            </a:r>
            <a:r>
              <a:rPr lang="en-GB" sz="2800" dirty="0" smtClean="0">
                <a:latin typeface="Arial" pitchFamily="34" charset="0"/>
                <a:cs typeface="Arial" pitchFamily="34" charset="0"/>
              </a:rPr>
              <a:t>characteristics</a:t>
            </a:r>
            <a:endParaRPr lang="en-GB"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617" name="Group 248"/>
          <p:cNvGrpSpPr>
            <a:grpSpLocks/>
          </p:cNvGrpSpPr>
          <p:nvPr/>
        </p:nvGrpSpPr>
        <p:grpSpPr bwMode="auto">
          <a:xfrm>
            <a:off x="515938" y="1101725"/>
            <a:ext cx="8110537" cy="5246688"/>
            <a:chOff x="515938" y="1101725"/>
            <a:chExt cx="8110537" cy="5246688"/>
          </a:xfrm>
        </p:grpSpPr>
        <p:sp>
          <p:nvSpPr>
            <p:cNvPr id="111619" name="AutoShape 5"/>
            <p:cNvSpPr>
              <a:spLocks noChangeAspect="1" noChangeArrowheads="1" noTextEdit="1"/>
            </p:cNvSpPr>
            <p:nvPr/>
          </p:nvSpPr>
          <p:spPr bwMode="auto">
            <a:xfrm>
              <a:off x="515938" y="1101725"/>
              <a:ext cx="8110537" cy="5246688"/>
            </a:xfrm>
            <a:prstGeom prst="rect">
              <a:avLst/>
            </a:prstGeom>
            <a:noFill/>
            <a:ln w="9525">
              <a:noFill/>
              <a:miter lim="800000"/>
              <a:headEnd/>
              <a:tailEnd/>
            </a:ln>
          </p:spPr>
          <p:txBody>
            <a:bodyPr/>
            <a:lstStyle/>
            <a:p>
              <a:endParaRPr lang="en-CA"/>
            </a:p>
          </p:txBody>
        </p:sp>
        <p:sp>
          <p:nvSpPr>
            <p:cNvPr id="111620" name="Rectangle 7"/>
            <p:cNvSpPr>
              <a:spLocks noChangeArrowheads="1"/>
            </p:cNvSpPr>
            <p:nvPr/>
          </p:nvSpPr>
          <p:spPr bwMode="auto">
            <a:xfrm>
              <a:off x="944564" y="1507211"/>
              <a:ext cx="7481774" cy="3929805"/>
            </a:xfrm>
            <a:prstGeom prst="rect">
              <a:avLst/>
            </a:prstGeom>
            <a:solidFill>
              <a:srgbClr val="000040"/>
            </a:solidFill>
            <a:ln w="9525">
              <a:noFill/>
              <a:miter lim="800000"/>
              <a:headEnd/>
              <a:tailEnd/>
            </a:ln>
          </p:spPr>
          <p:txBody>
            <a:bodyPr/>
            <a:lstStyle/>
            <a:p>
              <a:endParaRPr lang="en-US"/>
            </a:p>
          </p:txBody>
        </p:sp>
        <p:sp>
          <p:nvSpPr>
            <p:cNvPr id="111621" name="Freeform 8"/>
            <p:cNvSpPr>
              <a:spLocks/>
            </p:cNvSpPr>
            <p:nvPr/>
          </p:nvSpPr>
          <p:spPr bwMode="auto">
            <a:xfrm>
              <a:off x="944564" y="3383058"/>
              <a:ext cx="5612165" cy="2053958"/>
            </a:xfrm>
            <a:custGeom>
              <a:avLst/>
              <a:gdLst>
                <a:gd name="T0" fmla="*/ 0 w 10094"/>
                <a:gd name="T1" fmla="*/ 3252 h 3252"/>
                <a:gd name="T2" fmla="*/ 168 w 10094"/>
                <a:gd name="T3" fmla="*/ 3249 h 3252"/>
                <a:gd name="T4" fmla="*/ 337 w 10094"/>
                <a:gd name="T5" fmla="*/ 3244 h 3252"/>
                <a:gd name="T6" fmla="*/ 505 w 10094"/>
                <a:gd name="T7" fmla="*/ 3212 h 3252"/>
                <a:gd name="T8" fmla="*/ 674 w 10094"/>
                <a:gd name="T9" fmla="*/ 3149 h 3252"/>
                <a:gd name="T10" fmla="*/ 841 w 10094"/>
                <a:gd name="T11" fmla="*/ 3065 h 3252"/>
                <a:gd name="T12" fmla="*/ 1009 w 10094"/>
                <a:gd name="T13" fmla="*/ 2967 h 3252"/>
                <a:gd name="T14" fmla="*/ 1178 w 10094"/>
                <a:gd name="T15" fmla="*/ 2862 h 3252"/>
                <a:gd name="T16" fmla="*/ 1346 w 10094"/>
                <a:gd name="T17" fmla="*/ 2752 h 3252"/>
                <a:gd name="T18" fmla="*/ 1514 w 10094"/>
                <a:gd name="T19" fmla="*/ 2642 h 3252"/>
                <a:gd name="T20" fmla="*/ 1683 w 10094"/>
                <a:gd name="T21" fmla="*/ 2533 h 3252"/>
                <a:gd name="T22" fmla="*/ 1851 w 10094"/>
                <a:gd name="T23" fmla="*/ 2427 h 3252"/>
                <a:gd name="T24" fmla="*/ 2020 w 10094"/>
                <a:gd name="T25" fmla="*/ 2324 h 3252"/>
                <a:gd name="T26" fmla="*/ 2187 w 10094"/>
                <a:gd name="T27" fmla="*/ 2224 h 3252"/>
                <a:gd name="T28" fmla="*/ 2355 w 10094"/>
                <a:gd name="T29" fmla="*/ 2128 h 3252"/>
                <a:gd name="T30" fmla="*/ 2524 w 10094"/>
                <a:gd name="T31" fmla="*/ 2035 h 3252"/>
                <a:gd name="T32" fmla="*/ 2692 w 10094"/>
                <a:gd name="T33" fmla="*/ 1946 h 3252"/>
                <a:gd name="T34" fmla="*/ 2860 w 10094"/>
                <a:gd name="T35" fmla="*/ 1861 h 3252"/>
                <a:gd name="T36" fmla="*/ 3029 w 10094"/>
                <a:gd name="T37" fmla="*/ 1779 h 3252"/>
                <a:gd name="T38" fmla="*/ 3197 w 10094"/>
                <a:gd name="T39" fmla="*/ 1700 h 3252"/>
                <a:gd name="T40" fmla="*/ 3365 w 10094"/>
                <a:gd name="T41" fmla="*/ 1624 h 3252"/>
                <a:gd name="T42" fmla="*/ 3533 w 10094"/>
                <a:gd name="T43" fmla="*/ 1551 h 3252"/>
                <a:gd name="T44" fmla="*/ 3701 w 10094"/>
                <a:gd name="T45" fmla="*/ 1481 h 3252"/>
                <a:gd name="T46" fmla="*/ 3870 w 10094"/>
                <a:gd name="T47" fmla="*/ 1414 h 3252"/>
                <a:gd name="T48" fmla="*/ 4038 w 10094"/>
                <a:gd name="T49" fmla="*/ 1350 h 3252"/>
                <a:gd name="T50" fmla="*/ 4206 w 10094"/>
                <a:gd name="T51" fmla="*/ 1288 h 3252"/>
                <a:gd name="T52" fmla="*/ 4375 w 10094"/>
                <a:gd name="T53" fmla="*/ 1228 h 3252"/>
                <a:gd name="T54" fmla="*/ 4542 w 10094"/>
                <a:gd name="T55" fmla="*/ 1171 h 3252"/>
                <a:gd name="T56" fmla="*/ 4711 w 10094"/>
                <a:gd name="T57" fmla="*/ 1115 h 3252"/>
                <a:gd name="T58" fmla="*/ 4879 w 10094"/>
                <a:gd name="T59" fmla="*/ 1061 h 3252"/>
                <a:gd name="T60" fmla="*/ 5047 w 10094"/>
                <a:gd name="T61" fmla="*/ 1009 h 3252"/>
                <a:gd name="T62" fmla="*/ 5216 w 10094"/>
                <a:gd name="T63" fmla="*/ 960 h 3252"/>
                <a:gd name="T64" fmla="*/ 5384 w 10094"/>
                <a:gd name="T65" fmla="*/ 911 h 3252"/>
                <a:gd name="T66" fmla="*/ 5552 w 10094"/>
                <a:gd name="T67" fmla="*/ 865 h 3252"/>
                <a:gd name="T68" fmla="*/ 5721 w 10094"/>
                <a:gd name="T69" fmla="*/ 819 h 3252"/>
                <a:gd name="T70" fmla="*/ 5888 w 10094"/>
                <a:gd name="T71" fmla="*/ 776 h 3252"/>
                <a:gd name="T72" fmla="*/ 6057 w 10094"/>
                <a:gd name="T73" fmla="*/ 733 h 3252"/>
                <a:gd name="T74" fmla="*/ 6225 w 10094"/>
                <a:gd name="T75" fmla="*/ 691 h 3252"/>
                <a:gd name="T76" fmla="*/ 6393 w 10094"/>
                <a:gd name="T77" fmla="*/ 652 h 3252"/>
                <a:gd name="T78" fmla="*/ 6562 w 10094"/>
                <a:gd name="T79" fmla="*/ 613 h 3252"/>
                <a:gd name="T80" fmla="*/ 6730 w 10094"/>
                <a:gd name="T81" fmla="*/ 576 h 3252"/>
                <a:gd name="T82" fmla="*/ 6898 w 10094"/>
                <a:gd name="T83" fmla="*/ 539 h 3252"/>
                <a:gd name="T84" fmla="*/ 7066 w 10094"/>
                <a:gd name="T85" fmla="*/ 504 h 3252"/>
                <a:gd name="T86" fmla="*/ 7234 w 10094"/>
                <a:gd name="T87" fmla="*/ 470 h 3252"/>
                <a:gd name="T88" fmla="*/ 7402 w 10094"/>
                <a:gd name="T89" fmla="*/ 436 h 3252"/>
                <a:gd name="T90" fmla="*/ 7571 w 10094"/>
                <a:gd name="T91" fmla="*/ 403 h 3252"/>
                <a:gd name="T92" fmla="*/ 7739 w 10094"/>
                <a:gd name="T93" fmla="*/ 371 h 3252"/>
                <a:gd name="T94" fmla="*/ 7908 w 10094"/>
                <a:gd name="T95" fmla="*/ 340 h 3252"/>
                <a:gd name="T96" fmla="*/ 8076 w 10094"/>
                <a:gd name="T97" fmla="*/ 309 h 3252"/>
                <a:gd name="T98" fmla="*/ 8243 w 10094"/>
                <a:gd name="T99" fmla="*/ 281 h 3252"/>
                <a:gd name="T100" fmla="*/ 8412 w 10094"/>
                <a:gd name="T101" fmla="*/ 252 h 3252"/>
                <a:gd name="T102" fmla="*/ 8580 w 10094"/>
                <a:gd name="T103" fmla="*/ 224 h 3252"/>
                <a:gd name="T104" fmla="*/ 8748 w 10094"/>
                <a:gd name="T105" fmla="*/ 196 h 3252"/>
                <a:gd name="T106" fmla="*/ 8917 w 10094"/>
                <a:gd name="T107" fmla="*/ 170 h 3252"/>
                <a:gd name="T108" fmla="*/ 9085 w 10094"/>
                <a:gd name="T109" fmla="*/ 145 h 3252"/>
                <a:gd name="T110" fmla="*/ 9254 w 10094"/>
                <a:gd name="T111" fmla="*/ 119 h 3252"/>
                <a:gd name="T112" fmla="*/ 9422 w 10094"/>
                <a:gd name="T113" fmla="*/ 93 h 3252"/>
                <a:gd name="T114" fmla="*/ 9589 w 10094"/>
                <a:gd name="T115" fmla="*/ 69 h 3252"/>
                <a:gd name="T116" fmla="*/ 9758 w 10094"/>
                <a:gd name="T117" fmla="*/ 46 h 3252"/>
                <a:gd name="T118" fmla="*/ 9926 w 10094"/>
                <a:gd name="T119" fmla="*/ 23 h 3252"/>
                <a:gd name="T120" fmla="*/ 10094 w 10094"/>
                <a:gd name="T121" fmla="*/ 0 h 3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094"/>
                <a:gd name="T184" fmla="*/ 0 h 3252"/>
                <a:gd name="T185" fmla="*/ 10094 w 10094"/>
                <a:gd name="T186" fmla="*/ 3252 h 3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094" h="3252">
                  <a:moveTo>
                    <a:pt x="0" y="3252"/>
                  </a:moveTo>
                  <a:lnTo>
                    <a:pt x="168" y="3249"/>
                  </a:lnTo>
                  <a:lnTo>
                    <a:pt x="337" y="3244"/>
                  </a:lnTo>
                  <a:lnTo>
                    <a:pt x="505" y="3212"/>
                  </a:lnTo>
                  <a:lnTo>
                    <a:pt x="674" y="3149"/>
                  </a:lnTo>
                  <a:lnTo>
                    <a:pt x="841" y="3065"/>
                  </a:lnTo>
                  <a:lnTo>
                    <a:pt x="1009" y="2967"/>
                  </a:lnTo>
                  <a:lnTo>
                    <a:pt x="1178" y="2862"/>
                  </a:lnTo>
                  <a:lnTo>
                    <a:pt x="1346" y="2752"/>
                  </a:lnTo>
                  <a:lnTo>
                    <a:pt x="1514" y="2642"/>
                  </a:lnTo>
                  <a:lnTo>
                    <a:pt x="1683" y="2533"/>
                  </a:lnTo>
                  <a:lnTo>
                    <a:pt x="1851" y="2427"/>
                  </a:lnTo>
                  <a:lnTo>
                    <a:pt x="2020" y="2324"/>
                  </a:lnTo>
                  <a:lnTo>
                    <a:pt x="2187" y="2224"/>
                  </a:lnTo>
                  <a:lnTo>
                    <a:pt x="2355" y="2128"/>
                  </a:lnTo>
                  <a:lnTo>
                    <a:pt x="2524" y="2035"/>
                  </a:lnTo>
                  <a:lnTo>
                    <a:pt x="2692" y="1946"/>
                  </a:lnTo>
                  <a:lnTo>
                    <a:pt x="2860" y="1861"/>
                  </a:lnTo>
                  <a:lnTo>
                    <a:pt x="3029" y="1779"/>
                  </a:lnTo>
                  <a:lnTo>
                    <a:pt x="3197" y="1700"/>
                  </a:lnTo>
                  <a:lnTo>
                    <a:pt x="3365" y="1624"/>
                  </a:lnTo>
                  <a:lnTo>
                    <a:pt x="3533" y="1551"/>
                  </a:lnTo>
                  <a:lnTo>
                    <a:pt x="3701" y="1481"/>
                  </a:lnTo>
                  <a:lnTo>
                    <a:pt x="3870" y="1414"/>
                  </a:lnTo>
                  <a:lnTo>
                    <a:pt x="4038" y="1350"/>
                  </a:lnTo>
                  <a:lnTo>
                    <a:pt x="4206" y="1288"/>
                  </a:lnTo>
                  <a:lnTo>
                    <a:pt x="4375" y="1228"/>
                  </a:lnTo>
                  <a:lnTo>
                    <a:pt x="4542" y="1171"/>
                  </a:lnTo>
                  <a:lnTo>
                    <a:pt x="4711" y="1115"/>
                  </a:lnTo>
                  <a:lnTo>
                    <a:pt x="4879" y="1061"/>
                  </a:lnTo>
                  <a:lnTo>
                    <a:pt x="5047" y="1009"/>
                  </a:lnTo>
                  <a:lnTo>
                    <a:pt x="5216" y="960"/>
                  </a:lnTo>
                  <a:lnTo>
                    <a:pt x="5384" y="911"/>
                  </a:lnTo>
                  <a:lnTo>
                    <a:pt x="5552" y="865"/>
                  </a:lnTo>
                  <a:lnTo>
                    <a:pt x="5721" y="819"/>
                  </a:lnTo>
                  <a:lnTo>
                    <a:pt x="5888" y="776"/>
                  </a:lnTo>
                  <a:lnTo>
                    <a:pt x="6057" y="733"/>
                  </a:lnTo>
                  <a:lnTo>
                    <a:pt x="6225" y="691"/>
                  </a:lnTo>
                  <a:lnTo>
                    <a:pt x="6393" y="652"/>
                  </a:lnTo>
                  <a:lnTo>
                    <a:pt x="6562" y="613"/>
                  </a:lnTo>
                  <a:lnTo>
                    <a:pt x="6730" y="576"/>
                  </a:lnTo>
                  <a:lnTo>
                    <a:pt x="6898" y="539"/>
                  </a:lnTo>
                  <a:lnTo>
                    <a:pt x="7066" y="504"/>
                  </a:lnTo>
                  <a:lnTo>
                    <a:pt x="7234" y="470"/>
                  </a:lnTo>
                  <a:lnTo>
                    <a:pt x="7402" y="436"/>
                  </a:lnTo>
                  <a:lnTo>
                    <a:pt x="7571" y="403"/>
                  </a:lnTo>
                  <a:lnTo>
                    <a:pt x="7739" y="371"/>
                  </a:lnTo>
                  <a:lnTo>
                    <a:pt x="7908" y="340"/>
                  </a:lnTo>
                  <a:lnTo>
                    <a:pt x="8076" y="309"/>
                  </a:lnTo>
                  <a:lnTo>
                    <a:pt x="8243" y="281"/>
                  </a:lnTo>
                  <a:lnTo>
                    <a:pt x="8412" y="252"/>
                  </a:lnTo>
                  <a:lnTo>
                    <a:pt x="8580" y="224"/>
                  </a:lnTo>
                  <a:lnTo>
                    <a:pt x="8748" y="196"/>
                  </a:lnTo>
                  <a:lnTo>
                    <a:pt x="8917" y="170"/>
                  </a:lnTo>
                  <a:lnTo>
                    <a:pt x="9085" y="145"/>
                  </a:lnTo>
                  <a:lnTo>
                    <a:pt x="9254" y="119"/>
                  </a:lnTo>
                  <a:lnTo>
                    <a:pt x="9422" y="93"/>
                  </a:lnTo>
                  <a:lnTo>
                    <a:pt x="9589" y="69"/>
                  </a:lnTo>
                  <a:lnTo>
                    <a:pt x="9758" y="46"/>
                  </a:lnTo>
                  <a:lnTo>
                    <a:pt x="9926" y="23"/>
                  </a:lnTo>
                  <a:lnTo>
                    <a:pt x="10094" y="0"/>
                  </a:lnTo>
                </a:path>
              </a:pathLst>
            </a:custGeom>
            <a:noFill/>
            <a:ln w="57150">
              <a:solidFill>
                <a:srgbClr val="FF00FF"/>
              </a:solidFill>
              <a:round/>
              <a:headEnd/>
              <a:tailEnd/>
            </a:ln>
          </p:spPr>
          <p:txBody>
            <a:bodyPr/>
            <a:lstStyle/>
            <a:p>
              <a:endParaRPr lang="en-US"/>
            </a:p>
          </p:txBody>
        </p:sp>
        <p:sp>
          <p:nvSpPr>
            <p:cNvPr id="111622" name="Freeform 9"/>
            <p:cNvSpPr>
              <a:spLocks/>
            </p:cNvSpPr>
            <p:nvPr/>
          </p:nvSpPr>
          <p:spPr bwMode="auto">
            <a:xfrm>
              <a:off x="944564" y="2699037"/>
              <a:ext cx="5612165" cy="2737979"/>
            </a:xfrm>
            <a:custGeom>
              <a:avLst/>
              <a:gdLst>
                <a:gd name="T0" fmla="*/ 0 w 10094"/>
                <a:gd name="T1" fmla="*/ 4336 h 4336"/>
                <a:gd name="T2" fmla="*/ 168 w 10094"/>
                <a:gd name="T3" fmla="*/ 4332 h 4336"/>
                <a:gd name="T4" fmla="*/ 337 w 10094"/>
                <a:gd name="T5" fmla="*/ 4326 h 4336"/>
                <a:gd name="T6" fmla="*/ 505 w 10094"/>
                <a:gd name="T7" fmla="*/ 4281 h 4336"/>
                <a:gd name="T8" fmla="*/ 674 w 10094"/>
                <a:gd name="T9" fmla="*/ 4198 h 4336"/>
                <a:gd name="T10" fmla="*/ 841 w 10094"/>
                <a:gd name="T11" fmla="*/ 4086 h 4336"/>
                <a:gd name="T12" fmla="*/ 1009 w 10094"/>
                <a:gd name="T13" fmla="*/ 3957 h 4336"/>
                <a:gd name="T14" fmla="*/ 1178 w 10094"/>
                <a:gd name="T15" fmla="*/ 3815 h 4336"/>
                <a:gd name="T16" fmla="*/ 1346 w 10094"/>
                <a:gd name="T17" fmla="*/ 3669 h 4336"/>
                <a:gd name="T18" fmla="*/ 1514 w 10094"/>
                <a:gd name="T19" fmla="*/ 3523 h 4336"/>
                <a:gd name="T20" fmla="*/ 1683 w 10094"/>
                <a:gd name="T21" fmla="*/ 3377 h 4336"/>
                <a:gd name="T22" fmla="*/ 1851 w 10094"/>
                <a:gd name="T23" fmla="*/ 3236 h 4336"/>
                <a:gd name="T24" fmla="*/ 2020 w 10094"/>
                <a:gd name="T25" fmla="*/ 3099 h 4336"/>
                <a:gd name="T26" fmla="*/ 2187 w 10094"/>
                <a:gd name="T27" fmla="*/ 2966 h 4336"/>
                <a:gd name="T28" fmla="*/ 2355 w 10094"/>
                <a:gd name="T29" fmla="*/ 2836 h 4336"/>
                <a:gd name="T30" fmla="*/ 2524 w 10094"/>
                <a:gd name="T31" fmla="*/ 2713 h 4336"/>
                <a:gd name="T32" fmla="*/ 2692 w 10094"/>
                <a:gd name="T33" fmla="*/ 2595 h 4336"/>
                <a:gd name="T34" fmla="*/ 2860 w 10094"/>
                <a:gd name="T35" fmla="*/ 2481 h 4336"/>
                <a:gd name="T36" fmla="*/ 3029 w 10094"/>
                <a:gd name="T37" fmla="*/ 2371 h 4336"/>
                <a:gd name="T38" fmla="*/ 3197 w 10094"/>
                <a:gd name="T39" fmla="*/ 2266 h 4336"/>
                <a:gd name="T40" fmla="*/ 3365 w 10094"/>
                <a:gd name="T41" fmla="*/ 2166 h 4336"/>
                <a:gd name="T42" fmla="*/ 3533 w 10094"/>
                <a:gd name="T43" fmla="*/ 2068 h 4336"/>
                <a:gd name="T44" fmla="*/ 3701 w 10094"/>
                <a:gd name="T45" fmla="*/ 1975 h 4336"/>
                <a:gd name="T46" fmla="*/ 3870 w 10094"/>
                <a:gd name="T47" fmla="*/ 1886 h 4336"/>
                <a:gd name="T48" fmla="*/ 4038 w 10094"/>
                <a:gd name="T49" fmla="*/ 1799 h 4336"/>
                <a:gd name="T50" fmla="*/ 4206 w 10094"/>
                <a:gd name="T51" fmla="*/ 1717 h 4336"/>
                <a:gd name="T52" fmla="*/ 4375 w 10094"/>
                <a:gd name="T53" fmla="*/ 1637 h 4336"/>
                <a:gd name="T54" fmla="*/ 4542 w 10094"/>
                <a:gd name="T55" fmla="*/ 1560 h 4336"/>
                <a:gd name="T56" fmla="*/ 4711 w 10094"/>
                <a:gd name="T57" fmla="*/ 1486 h 4336"/>
                <a:gd name="T58" fmla="*/ 4879 w 10094"/>
                <a:gd name="T59" fmla="*/ 1414 h 4336"/>
                <a:gd name="T60" fmla="*/ 5047 w 10094"/>
                <a:gd name="T61" fmla="*/ 1346 h 4336"/>
                <a:gd name="T62" fmla="*/ 5216 w 10094"/>
                <a:gd name="T63" fmla="*/ 1279 h 4336"/>
                <a:gd name="T64" fmla="*/ 5384 w 10094"/>
                <a:gd name="T65" fmla="*/ 1215 h 4336"/>
                <a:gd name="T66" fmla="*/ 5552 w 10094"/>
                <a:gd name="T67" fmla="*/ 1152 h 4336"/>
                <a:gd name="T68" fmla="*/ 5721 w 10094"/>
                <a:gd name="T69" fmla="*/ 1092 h 4336"/>
                <a:gd name="T70" fmla="*/ 5888 w 10094"/>
                <a:gd name="T71" fmla="*/ 1034 h 4336"/>
                <a:gd name="T72" fmla="*/ 6057 w 10094"/>
                <a:gd name="T73" fmla="*/ 978 h 4336"/>
                <a:gd name="T74" fmla="*/ 6225 w 10094"/>
                <a:gd name="T75" fmla="*/ 922 h 4336"/>
                <a:gd name="T76" fmla="*/ 6393 w 10094"/>
                <a:gd name="T77" fmla="*/ 869 h 4336"/>
                <a:gd name="T78" fmla="*/ 6562 w 10094"/>
                <a:gd name="T79" fmla="*/ 817 h 4336"/>
                <a:gd name="T80" fmla="*/ 6730 w 10094"/>
                <a:gd name="T81" fmla="*/ 767 h 4336"/>
                <a:gd name="T82" fmla="*/ 6898 w 10094"/>
                <a:gd name="T83" fmla="*/ 719 h 4336"/>
                <a:gd name="T84" fmla="*/ 7066 w 10094"/>
                <a:gd name="T85" fmla="*/ 671 h 4336"/>
                <a:gd name="T86" fmla="*/ 7234 w 10094"/>
                <a:gd name="T87" fmla="*/ 625 h 4336"/>
                <a:gd name="T88" fmla="*/ 7402 w 10094"/>
                <a:gd name="T89" fmla="*/ 580 h 4336"/>
                <a:gd name="T90" fmla="*/ 7571 w 10094"/>
                <a:gd name="T91" fmla="*/ 537 h 4336"/>
                <a:gd name="T92" fmla="*/ 7739 w 10094"/>
                <a:gd name="T93" fmla="*/ 495 h 4336"/>
                <a:gd name="T94" fmla="*/ 7908 w 10094"/>
                <a:gd name="T95" fmla="*/ 454 h 4336"/>
                <a:gd name="T96" fmla="*/ 8076 w 10094"/>
                <a:gd name="T97" fmla="*/ 414 h 4336"/>
                <a:gd name="T98" fmla="*/ 8243 w 10094"/>
                <a:gd name="T99" fmla="*/ 374 h 4336"/>
                <a:gd name="T100" fmla="*/ 8412 w 10094"/>
                <a:gd name="T101" fmla="*/ 336 h 4336"/>
                <a:gd name="T102" fmla="*/ 8580 w 10094"/>
                <a:gd name="T103" fmla="*/ 298 h 4336"/>
                <a:gd name="T104" fmla="*/ 8748 w 10094"/>
                <a:gd name="T105" fmla="*/ 262 h 4336"/>
                <a:gd name="T106" fmla="*/ 8917 w 10094"/>
                <a:gd name="T107" fmla="*/ 226 h 4336"/>
                <a:gd name="T108" fmla="*/ 9085 w 10094"/>
                <a:gd name="T109" fmla="*/ 192 h 4336"/>
                <a:gd name="T110" fmla="*/ 9254 w 10094"/>
                <a:gd name="T111" fmla="*/ 158 h 4336"/>
                <a:gd name="T112" fmla="*/ 9422 w 10094"/>
                <a:gd name="T113" fmla="*/ 125 h 4336"/>
                <a:gd name="T114" fmla="*/ 9589 w 10094"/>
                <a:gd name="T115" fmla="*/ 93 h 4336"/>
                <a:gd name="T116" fmla="*/ 9758 w 10094"/>
                <a:gd name="T117" fmla="*/ 61 h 4336"/>
                <a:gd name="T118" fmla="*/ 9926 w 10094"/>
                <a:gd name="T119" fmla="*/ 31 h 4336"/>
                <a:gd name="T120" fmla="*/ 10094 w 10094"/>
                <a:gd name="T121" fmla="*/ 0 h 43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094"/>
                <a:gd name="T184" fmla="*/ 0 h 4336"/>
                <a:gd name="T185" fmla="*/ 10094 w 10094"/>
                <a:gd name="T186" fmla="*/ 4336 h 43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094" h="4336">
                  <a:moveTo>
                    <a:pt x="0" y="4336"/>
                  </a:moveTo>
                  <a:lnTo>
                    <a:pt x="168" y="4332"/>
                  </a:lnTo>
                  <a:lnTo>
                    <a:pt x="337" y="4326"/>
                  </a:lnTo>
                  <a:lnTo>
                    <a:pt x="505" y="4281"/>
                  </a:lnTo>
                  <a:lnTo>
                    <a:pt x="674" y="4198"/>
                  </a:lnTo>
                  <a:lnTo>
                    <a:pt x="841" y="4086"/>
                  </a:lnTo>
                  <a:lnTo>
                    <a:pt x="1009" y="3957"/>
                  </a:lnTo>
                  <a:lnTo>
                    <a:pt x="1178" y="3815"/>
                  </a:lnTo>
                  <a:lnTo>
                    <a:pt x="1346" y="3669"/>
                  </a:lnTo>
                  <a:lnTo>
                    <a:pt x="1514" y="3523"/>
                  </a:lnTo>
                  <a:lnTo>
                    <a:pt x="1683" y="3377"/>
                  </a:lnTo>
                  <a:lnTo>
                    <a:pt x="1851" y="3236"/>
                  </a:lnTo>
                  <a:lnTo>
                    <a:pt x="2020" y="3099"/>
                  </a:lnTo>
                  <a:lnTo>
                    <a:pt x="2187" y="2966"/>
                  </a:lnTo>
                  <a:lnTo>
                    <a:pt x="2355" y="2836"/>
                  </a:lnTo>
                  <a:lnTo>
                    <a:pt x="2524" y="2713"/>
                  </a:lnTo>
                  <a:lnTo>
                    <a:pt x="2692" y="2595"/>
                  </a:lnTo>
                  <a:lnTo>
                    <a:pt x="2860" y="2481"/>
                  </a:lnTo>
                  <a:lnTo>
                    <a:pt x="3029" y="2371"/>
                  </a:lnTo>
                  <a:lnTo>
                    <a:pt x="3197" y="2266"/>
                  </a:lnTo>
                  <a:lnTo>
                    <a:pt x="3365" y="2166"/>
                  </a:lnTo>
                  <a:lnTo>
                    <a:pt x="3533" y="2068"/>
                  </a:lnTo>
                  <a:lnTo>
                    <a:pt x="3701" y="1975"/>
                  </a:lnTo>
                  <a:lnTo>
                    <a:pt x="3870" y="1886"/>
                  </a:lnTo>
                  <a:lnTo>
                    <a:pt x="4038" y="1799"/>
                  </a:lnTo>
                  <a:lnTo>
                    <a:pt x="4206" y="1717"/>
                  </a:lnTo>
                  <a:lnTo>
                    <a:pt x="4375" y="1637"/>
                  </a:lnTo>
                  <a:lnTo>
                    <a:pt x="4542" y="1560"/>
                  </a:lnTo>
                  <a:lnTo>
                    <a:pt x="4711" y="1486"/>
                  </a:lnTo>
                  <a:lnTo>
                    <a:pt x="4879" y="1414"/>
                  </a:lnTo>
                  <a:lnTo>
                    <a:pt x="5047" y="1346"/>
                  </a:lnTo>
                  <a:lnTo>
                    <a:pt x="5216" y="1279"/>
                  </a:lnTo>
                  <a:lnTo>
                    <a:pt x="5384" y="1215"/>
                  </a:lnTo>
                  <a:lnTo>
                    <a:pt x="5552" y="1152"/>
                  </a:lnTo>
                  <a:lnTo>
                    <a:pt x="5721" y="1092"/>
                  </a:lnTo>
                  <a:lnTo>
                    <a:pt x="5888" y="1034"/>
                  </a:lnTo>
                  <a:lnTo>
                    <a:pt x="6057" y="978"/>
                  </a:lnTo>
                  <a:lnTo>
                    <a:pt x="6225" y="922"/>
                  </a:lnTo>
                  <a:lnTo>
                    <a:pt x="6393" y="869"/>
                  </a:lnTo>
                  <a:lnTo>
                    <a:pt x="6562" y="817"/>
                  </a:lnTo>
                  <a:lnTo>
                    <a:pt x="6730" y="767"/>
                  </a:lnTo>
                  <a:lnTo>
                    <a:pt x="6898" y="719"/>
                  </a:lnTo>
                  <a:lnTo>
                    <a:pt x="7066" y="671"/>
                  </a:lnTo>
                  <a:lnTo>
                    <a:pt x="7234" y="625"/>
                  </a:lnTo>
                  <a:lnTo>
                    <a:pt x="7402" y="580"/>
                  </a:lnTo>
                  <a:lnTo>
                    <a:pt x="7571" y="537"/>
                  </a:lnTo>
                  <a:lnTo>
                    <a:pt x="7739" y="495"/>
                  </a:lnTo>
                  <a:lnTo>
                    <a:pt x="7908" y="454"/>
                  </a:lnTo>
                  <a:lnTo>
                    <a:pt x="8076" y="414"/>
                  </a:lnTo>
                  <a:lnTo>
                    <a:pt x="8243" y="374"/>
                  </a:lnTo>
                  <a:lnTo>
                    <a:pt x="8412" y="336"/>
                  </a:lnTo>
                  <a:lnTo>
                    <a:pt x="8580" y="298"/>
                  </a:lnTo>
                  <a:lnTo>
                    <a:pt x="8748" y="262"/>
                  </a:lnTo>
                  <a:lnTo>
                    <a:pt x="8917" y="226"/>
                  </a:lnTo>
                  <a:lnTo>
                    <a:pt x="9085" y="192"/>
                  </a:lnTo>
                  <a:lnTo>
                    <a:pt x="9254" y="158"/>
                  </a:lnTo>
                  <a:lnTo>
                    <a:pt x="9422" y="125"/>
                  </a:lnTo>
                  <a:lnTo>
                    <a:pt x="9589" y="93"/>
                  </a:lnTo>
                  <a:lnTo>
                    <a:pt x="9758" y="61"/>
                  </a:lnTo>
                  <a:lnTo>
                    <a:pt x="9926" y="31"/>
                  </a:lnTo>
                  <a:lnTo>
                    <a:pt x="10094" y="0"/>
                  </a:lnTo>
                </a:path>
              </a:pathLst>
            </a:custGeom>
            <a:noFill/>
            <a:ln w="57150">
              <a:solidFill>
                <a:srgbClr val="FF0000"/>
              </a:solidFill>
              <a:round/>
              <a:headEnd/>
              <a:tailEnd/>
            </a:ln>
          </p:spPr>
          <p:txBody>
            <a:bodyPr/>
            <a:lstStyle/>
            <a:p>
              <a:endParaRPr lang="en-US"/>
            </a:p>
          </p:txBody>
        </p:sp>
        <p:sp>
          <p:nvSpPr>
            <p:cNvPr id="111623" name="Freeform 10"/>
            <p:cNvSpPr>
              <a:spLocks/>
            </p:cNvSpPr>
            <p:nvPr/>
          </p:nvSpPr>
          <p:spPr bwMode="auto">
            <a:xfrm>
              <a:off x="944564" y="2013122"/>
              <a:ext cx="5612165" cy="3423895"/>
            </a:xfrm>
            <a:custGeom>
              <a:avLst/>
              <a:gdLst>
                <a:gd name="T0" fmla="*/ 0 w 10094"/>
                <a:gd name="T1" fmla="*/ 5420 h 5420"/>
                <a:gd name="T2" fmla="*/ 168 w 10094"/>
                <a:gd name="T3" fmla="*/ 5415 h 5420"/>
                <a:gd name="T4" fmla="*/ 337 w 10094"/>
                <a:gd name="T5" fmla="*/ 5408 h 5420"/>
                <a:gd name="T6" fmla="*/ 505 w 10094"/>
                <a:gd name="T7" fmla="*/ 5352 h 5420"/>
                <a:gd name="T8" fmla="*/ 674 w 10094"/>
                <a:gd name="T9" fmla="*/ 5248 h 5420"/>
                <a:gd name="T10" fmla="*/ 841 w 10094"/>
                <a:gd name="T11" fmla="*/ 5107 h 5420"/>
                <a:gd name="T12" fmla="*/ 1009 w 10094"/>
                <a:gd name="T13" fmla="*/ 4945 h 5420"/>
                <a:gd name="T14" fmla="*/ 1178 w 10094"/>
                <a:gd name="T15" fmla="*/ 4768 h 5420"/>
                <a:gd name="T16" fmla="*/ 1346 w 10094"/>
                <a:gd name="T17" fmla="*/ 4586 h 5420"/>
                <a:gd name="T18" fmla="*/ 1514 w 10094"/>
                <a:gd name="T19" fmla="*/ 4404 h 5420"/>
                <a:gd name="T20" fmla="*/ 1683 w 10094"/>
                <a:gd name="T21" fmla="*/ 4222 h 5420"/>
                <a:gd name="T22" fmla="*/ 1851 w 10094"/>
                <a:gd name="T23" fmla="*/ 4044 h 5420"/>
                <a:gd name="T24" fmla="*/ 2020 w 10094"/>
                <a:gd name="T25" fmla="*/ 3873 h 5420"/>
                <a:gd name="T26" fmla="*/ 2187 w 10094"/>
                <a:gd name="T27" fmla="*/ 3706 h 5420"/>
                <a:gd name="T28" fmla="*/ 2355 w 10094"/>
                <a:gd name="T29" fmla="*/ 3546 h 5420"/>
                <a:gd name="T30" fmla="*/ 2524 w 10094"/>
                <a:gd name="T31" fmla="*/ 3391 h 5420"/>
                <a:gd name="T32" fmla="*/ 2692 w 10094"/>
                <a:gd name="T33" fmla="*/ 3243 h 5420"/>
                <a:gd name="T34" fmla="*/ 2860 w 10094"/>
                <a:gd name="T35" fmla="*/ 3101 h 5420"/>
                <a:gd name="T36" fmla="*/ 3029 w 10094"/>
                <a:gd name="T37" fmla="*/ 2964 h 5420"/>
                <a:gd name="T38" fmla="*/ 3197 w 10094"/>
                <a:gd name="T39" fmla="*/ 2832 h 5420"/>
                <a:gd name="T40" fmla="*/ 3365 w 10094"/>
                <a:gd name="T41" fmla="*/ 2707 h 5420"/>
                <a:gd name="T42" fmla="*/ 3533 w 10094"/>
                <a:gd name="T43" fmla="*/ 2585 h 5420"/>
                <a:gd name="T44" fmla="*/ 3701 w 10094"/>
                <a:gd name="T45" fmla="*/ 2470 h 5420"/>
                <a:gd name="T46" fmla="*/ 3870 w 10094"/>
                <a:gd name="T47" fmla="*/ 2357 h 5420"/>
                <a:gd name="T48" fmla="*/ 4038 w 10094"/>
                <a:gd name="T49" fmla="*/ 2249 h 5420"/>
                <a:gd name="T50" fmla="*/ 4206 w 10094"/>
                <a:gd name="T51" fmla="*/ 2146 h 5420"/>
                <a:gd name="T52" fmla="*/ 4375 w 10094"/>
                <a:gd name="T53" fmla="*/ 2046 h 5420"/>
                <a:gd name="T54" fmla="*/ 4542 w 10094"/>
                <a:gd name="T55" fmla="*/ 1951 h 5420"/>
                <a:gd name="T56" fmla="*/ 4711 w 10094"/>
                <a:gd name="T57" fmla="*/ 1858 h 5420"/>
                <a:gd name="T58" fmla="*/ 4879 w 10094"/>
                <a:gd name="T59" fmla="*/ 1768 h 5420"/>
                <a:gd name="T60" fmla="*/ 5047 w 10094"/>
                <a:gd name="T61" fmla="*/ 1682 h 5420"/>
                <a:gd name="T62" fmla="*/ 5216 w 10094"/>
                <a:gd name="T63" fmla="*/ 1599 h 5420"/>
                <a:gd name="T64" fmla="*/ 5384 w 10094"/>
                <a:gd name="T65" fmla="*/ 1518 h 5420"/>
                <a:gd name="T66" fmla="*/ 5552 w 10094"/>
                <a:gd name="T67" fmla="*/ 1441 h 5420"/>
                <a:gd name="T68" fmla="*/ 5721 w 10094"/>
                <a:gd name="T69" fmla="*/ 1365 h 5420"/>
                <a:gd name="T70" fmla="*/ 5888 w 10094"/>
                <a:gd name="T71" fmla="*/ 1292 h 5420"/>
                <a:gd name="T72" fmla="*/ 6057 w 10094"/>
                <a:gd name="T73" fmla="*/ 1222 h 5420"/>
                <a:gd name="T74" fmla="*/ 6225 w 10094"/>
                <a:gd name="T75" fmla="*/ 1152 h 5420"/>
                <a:gd name="T76" fmla="*/ 6393 w 10094"/>
                <a:gd name="T77" fmla="*/ 1085 h 5420"/>
                <a:gd name="T78" fmla="*/ 6562 w 10094"/>
                <a:gd name="T79" fmla="*/ 1021 h 5420"/>
                <a:gd name="T80" fmla="*/ 6730 w 10094"/>
                <a:gd name="T81" fmla="*/ 959 h 5420"/>
                <a:gd name="T82" fmla="*/ 6898 w 10094"/>
                <a:gd name="T83" fmla="*/ 897 h 5420"/>
                <a:gd name="T84" fmla="*/ 7066 w 10094"/>
                <a:gd name="T85" fmla="*/ 838 h 5420"/>
                <a:gd name="T86" fmla="*/ 7234 w 10094"/>
                <a:gd name="T87" fmla="*/ 782 h 5420"/>
                <a:gd name="T88" fmla="*/ 7402 w 10094"/>
                <a:gd name="T89" fmla="*/ 725 h 5420"/>
                <a:gd name="T90" fmla="*/ 7571 w 10094"/>
                <a:gd name="T91" fmla="*/ 670 h 5420"/>
                <a:gd name="T92" fmla="*/ 7739 w 10094"/>
                <a:gd name="T93" fmla="*/ 618 h 5420"/>
                <a:gd name="T94" fmla="*/ 7908 w 10094"/>
                <a:gd name="T95" fmla="*/ 567 h 5420"/>
                <a:gd name="T96" fmla="*/ 8076 w 10094"/>
                <a:gd name="T97" fmla="*/ 517 h 5420"/>
                <a:gd name="T98" fmla="*/ 8243 w 10094"/>
                <a:gd name="T99" fmla="*/ 467 h 5420"/>
                <a:gd name="T100" fmla="*/ 8412 w 10094"/>
                <a:gd name="T101" fmla="*/ 420 h 5420"/>
                <a:gd name="T102" fmla="*/ 8580 w 10094"/>
                <a:gd name="T103" fmla="*/ 373 h 5420"/>
                <a:gd name="T104" fmla="*/ 8748 w 10094"/>
                <a:gd name="T105" fmla="*/ 327 h 5420"/>
                <a:gd name="T106" fmla="*/ 8917 w 10094"/>
                <a:gd name="T107" fmla="*/ 283 h 5420"/>
                <a:gd name="T108" fmla="*/ 9085 w 10094"/>
                <a:gd name="T109" fmla="*/ 240 h 5420"/>
                <a:gd name="T110" fmla="*/ 9254 w 10094"/>
                <a:gd name="T111" fmla="*/ 197 h 5420"/>
                <a:gd name="T112" fmla="*/ 9422 w 10094"/>
                <a:gd name="T113" fmla="*/ 156 h 5420"/>
                <a:gd name="T114" fmla="*/ 9589 w 10094"/>
                <a:gd name="T115" fmla="*/ 116 h 5420"/>
                <a:gd name="T116" fmla="*/ 9758 w 10094"/>
                <a:gd name="T117" fmla="*/ 77 h 5420"/>
                <a:gd name="T118" fmla="*/ 9926 w 10094"/>
                <a:gd name="T119" fmla="*/ 38 h 5420"/>
                <a:gd name="T120" fmla="*/ 10094 w 10094"/>
                <a:gd name="T121" fmla="*/ 0 h 542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094"/>
                <a:gd name="T184" fmla="*/ 0 h 5420"/>
                <a:gd name="T185" fmla="*/ 10094 w 10094"/>
                <a:gd name="T186" fmla="*/ 5420 h 542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094" h="5420">
                  <a:moveTo>
                    <a:pt x="0" y="5420"/>
                  </a:moveTo>
                  <a:lnTo>
                    <a:pt x="168" y="5415"/>
                  </a:lnTo>
                  <a:lnTo>
                    <a:pt x="337" y="5408"/>
                  </a:lnTo>
                  <a:lnTo>
                    <a:pt x="505" y="5352"/>
                  </a:lnTo>
                  <a:lnTo>
                    <a:pt x="674" y="5248"/>
                  </a:lnTo>
                  <a:lnTo>
                    <a:pt x="841" y="5107"/>
                  </a:lnTo>
                  <a:lnTo>
                    <a:pt x="1009" y="4945"/>
                  </a:lnTo>
                  <a:lnTo>
                    <a:pt x="1178" y="4768"/>
                  </a:lnTo>
                  <a:lnTo>
                    <a:pt x="1346" y="4586"/>
                  </a:lnTo>
                  <a:lnTo>
                    <a:pt x="1514" y="4404"/>
                  </a:lnTo>
                  <a:lnTo>
                    <a:pt x="1683" y="4222"/>
                  </a:lnTo>
                  <a:lnTo>
                    <a:pt x="1851" y="4044"/>
                  </a:lnTo>
                  <a:lnTo>
                    <a:pt x="2020" y="3873"/>
                  </a:lnTo>
                  <a:lnTo>
                    <a:pt x="2187" y="3706"/>
                  </a:lnTo>
                  <a:lnTo>
                    <a:pt x="2355" y="3546"/>
                  </a:lnTo>
                  <a:lnTo>
                    <a:pt x="2524" y="3391"/>
                  </a:lnTo>
                  <a:lnTo>
                    <a:pt x="2692" y="3243"/>
                  </a:lnTo>
                  <a:lnTo>
                    <a:pt x="2860" y="3101"/>
                  </a:lnTo>
                  <a:lnTo>
                    <a:pt x="3029" y="2964"/>
                  </a:lnTo>
                  <a:lnTo>
                    <a:pt x="3197" y="2832"/>
                  </a:lnTo>
                  <a:lnTo>
                    <a:pt x="3365" y="2707"/>
                  </a:lnTo>
                  <a:lnTo>
                    <a:pt x="3533" y="2585"/>
                  </a:lnTo>
                  <a:lnTo>
                    <a:pt x="3701" y="2470"/>
                  </a:lnTo>
                  <a:lnTo>
                    <a:pt x="3870" y="2357"/>
                  </a:lnTo>
                  <a:lnTo>
                    <a:pt x="4038" y="2249"/>
                  </a:lnTo>
                  <a:lnTo>
                    <a:pt x="4206" y="2146"/>
                  </a:lnTo>
                  <a:lnTo>
                    <a:pt x="4375" y="2046"/>
                  </a:lnTo>
                  <a:lnTo>
                    <a:pt x="4542" y="1951"/>
                  </a:lnTo>
                  <a:lnTo>
                    <a:pt x="4711" y="1858"/>
                  </a:lnTo>
                  <a:lnTo>
                    <a:pt x="4879" y="1768"/>
                  </a:lnTo>
                  <a:lnTo>
                    <a:pt x="5047" y="1682"/>
                  </a:lnTo>
                  <a:lnTo>
                    <a:pt x="5216" y="1599"/>
                  </a:lnTo>
                  <a:lnTo>
                    <a:pt x="5384" y="1518"/>
                  </a:lnTo>
                  <a:lnTo>
                    <a:pt x="5552" y="1441"/>
                  </a:lnTo>
                  <a:lnTo>
                    <a:pt x="5721" y="1365"/>
                  </a:lnTo>
                  <a:lnTo>
                    <a:pt x="5888" y="1292"/>
                  </a:lnTo>
                  <a:lnTo>
                    <a:pt x="6057" y="1222"/>
                  </a:lnTo>
                  <a:lnTo>
                    <a:pt x="6225" y="1152"/>
                  </a:lnTo>
                  <a:lnTo>
                    <a:pt x="6393" y="1085"/>
                  </a:lnTo>
                  <a:lnTo>
                    <a:pt x="6562" y="1021"/>
                  </a:lnTo>
                  <a:lnTo>
                    <a:pt x="6730" y="959"/>
                  </a:lnTo>
                  <a:lnTo>
                    <a:pt x="6898" y="897"/>
                  </a:lnTo>
                  <a:lnTo>
                    <a:pt x="7066" y="838"/>
                  </a:lnTo>
                  <a:lnTo>
                    <a:pt x="7234" y="782"/>
                  </a:lnTo>
                  <a:lnTo>
                    <a:pt x="7402" y="725"/>
                  </a:lnTo>
                  <a:lnTo>
                    <a:pt x="7571" y="670"/>
                  </a:lnTo>
                  <a:lnTo>
                    <a:pt x="7739" y="618"/>
                  </a:lnTo>
                  <a:lnTo>
                    <a:pt x="7908" y="567"/>
                  </a:lnTo>
                  <a:lnTo>
                    <a:pt x="8076" y="517"/>
                  </a:lnTo>
                  <a:lnTo>
                    <a:pt x="8243" y="467"/>
                  </a:lnTo>
                  <a:lnTo>
                    <a:pt x="8412" y="420"/>
                  </a:lnTo>
                  <a:lnTo>
                    <a:pt x="8580" y="373"/>
                  </a:lnTo>
                  <a:lnTo>
                    <a:pt x="8748" y="327"/>
                  </a:lnTo>
                  <a:lnTo>
                    <a:pt x="8917" y="283"/>
                  </a:lnTo>
                  <a:lnTo>
                    <a:pt x="9085" y="240"/>
                  </a:lnTo>
                  <a:lnTo>
                    <a:pt x="9254" y="197"/>
                  </a:lnTo>
                  <a:lnTo>
                    <a:pt x="9422" y="156"/>
                  </a:lnTo>
                  <a:lnTo>
                    <a:pt x="9589" y="116"/>
                  </a:lnTo>
                  <a:lnTo>
                    <a:pt x="9758" y="77"/>
                  </a:lnTo>
                  <a:lnTo>
                    <a:pt x="9926" y="38"/>
                  </a:lnTo>
                  <a:lnTo>
                    <a:pt x="10094" y="0"/>
                  </a:lnTo>
                </a:path>
              </a:pathLst>
            </a:custGeom>
            <a:noFill/>
            <a:ln w="52451">
              <a:solidFill>
                <a:srgbClr val="00FF00"/>
              </a:solidFill>
              <a:round/>
              <a:headEnd/>
              <a:tailEnd/>
            </a:ln>
          </p:spPr>
          <p:txBody>
            <a:bodyPr/>
            <a:lstStyle/>
            <a:p>
              <a:endParaRPr lang="en-US"/>
            </a:p>
          </p:txBody>
        </p:sp>
        <p:sp>
          <p:nvSpPr>
            <p:cNvPr id="111624" name="Line 11"/>
            <p:cNvSpPr>
              <a:spLocks noChangeShapeType="1"/>
            </p:cNvSpPr>
            <p:nvPr/>
          </p:nvSpPr>
          <p:spPr bwMode="auto">
            <a:xfrm flipV="1">
              <a:off x="944564" y="5310065"/>
              <a:ext cx="1668" cy="126951"/>
            </a:xfrm>
            <a:prstGeom prst="line">
              <a:avLst/>
            </a:prstGeom>
            <a:noFill/>
            <a:ln w="0">
              <a:solidFill>
                <a:srgbClr val="808080"/>
              </a:solidFill>
              <a:round/>
              <a:headEnd/>
              <a:tailEnd/>
            </a:ln>
          </p:spPr>
          <p:txBody>
            <a:bodyPr/>
            <a:lstStyle/>
            <a:p>
              <a:endParaRPr lang="en-CA"/>
            </a:p>
          </p:txBody>
        </p:sp>
        <p:sp>
          <p:nvSpPr>
            <p:cNvPr id="111625" name="Line 12"/>
            <p:cNvSpPr>
              <a:spLocks noChangeShapeType="1"/>
            </p:cNvSpPr>
            <p:nvPr/>
          </p:nvSpPr>
          <p:spPr bwMode="auto">
            <a:xfrm flipV="1">
              <a:off x="1411549" y="5372593"/>
              <a:ext cx="1668" cy="64423"/>
            </a:xfrm>
            <a:prstGeom prst="line">
              <a:avLst/>
            </a:prstGeom>
            <a:noFill/>
            <a:ln w="0">
              <a:solidFill>
                <a:srgbClr val="808080"/>
              </a:solidFill>
              <a:round/>
              <a:headEnd/>
              <a:tailEnd/>
            </a:ln>
          </p:spPr>
          <p:txBody>
            <a:bodyPr/>
            <a:lstStyle/>
            <a:p>
              <a:endParaRPr lang="en-CA"/>
            </a:p>
          </p:txBody>
        </p:sp>
        <p:sp>
          <p:nvSpPr>
            <p:cNvPr id="111626" name="Line 13"/>
            <p:cNvSpPr>
              <a:spLocks noChangeShapeType="1"/>
            </p:cNvSpPr>
            <p:nvPr/>
          </p:nvSpPr>
          <p:spPr bwMode="auto">
            <a:xfrm flipV="1">
              <a:off x="1880203" y="5310065"/>
              <a:ext cx="1668" cy="126951"/>
            </a:xfrm>
            <a:prstGeom prst="line">
              <a:avLst/>
            </a:prstGeom>
            <a:noFill/>
            <a:ln w="0">
              <a:solidFill>
                <a:srgbClr val="808080"/>
              </a:solidFill>
              <a:round/>
              <a:headEnd/>
              <a:tailEnd/>
            </a:ln>
          </p:spPr>
          <p:txBody>
            <a:bodyPr/>
            <a:lstStyle/>
            <a:p>
              <a:endParaRPr lang="en-CA"/>
            </a:p>
          </p:txBody>
        </p:sp>
        <p:sp>
          <p:nvSpPr>
            <p:cNvPr id="111627" name="Line 14"/>
            <p:cNvSpPr>
              <a:spLocks noChangeShapeType="1"/>
            </p:cNvSpPr>
            <p:nvPr/>
          </p:nvSpPr>
          <p:spPr bwMode="auto">
            <a:xfrm flipV="1">
              <a:off x="2347188" y="5372593"/>
              <a:ext cx="1668" cy="64423"/>
            </a:xfrm>
            <a:prstGeom prst="line">
              <a:avLst/>
            </a:prstGeom>
            <a:noFill/>
            <a:ln w="0">
              <a:solidFill>
                <a:srgbClr val="808080"/>
              </a:solidFill>
              <a:round/>
              <a:headEnd/>
              <a:tailEnd/>
            </a:ln>
          </p:spPr>
          <p:txBody>
            <a:bodyPr/>
            <a:lstStyle/>
            <a:p>
              <a:endParaRPr lang="en-CA"/>
            </a:p>
          </p:txBody>
        </p:sp>
        <p:sp>
          <p:nvSpPr>
            <p:cNvPr id="111628" name="Line 15"/>
            <p:cNvSpPr>
              <a:spLocks noChangeShapeType="1"/>
            </p:cNvSpPr>
            <p:nvPr/>
          </p:nvSpPr>
          <p:spPr bwMode="auto">
            <a:xfrm flipV="1">
              <a:off x="2815841" y="5310065"/>
              <a:ext cx="1668" cy="126951"/>
            </a:xfrm>
            <a:prstGeom prst="line">
              <a:avLst/>
            </a:prstGeom>
            <a:noFill/>
            <a:ln w="0">
              <a:solidFill>
                <a:srgbClr val="808080"/>
              </a:solidFill>
              <a:round/>
              <a:headEnd/>
              <a:tailEnd/>
            </a:ln>
          </p:spPr>
          <p:txBody>
            <a:bodyPr/>
            <a:lstStyle/>
            <a:p>
              <a:endParaRPr lang="en-CA"/>
            </a:p>
          </p:txBody>
        </p:sp>
        <p:sp>
          <p:nvSpPr>
            <p:cNvPr id="111629" name="Line 16"/>
            <p:cNvSpPr>
              <a:spLocks noChangeShapeType="1"/>
            </p:cNvSpPr>
            <p:nvPr/>
          </p:nvSpPr>
          <p:spPr bwMode="auto">
            <a:xfrm flipV="1">
              <a:off x="3282827" y="5372593"/>
              <a:ext cx="1668" cy="64423"/>
            </a:xfrm>
            <a:prstGeom prst="line">
              <a:avLst/>
            </a:prstGeom>
            <a:noFill/>
            <a:ln w="0">
              <a:solidFill>
                <a:srgbClr val="808080"/>
              </a:solidFill>
              <a:round/>
              <a:headEnd/>
              <a:tailEnd/>
            </a:ln>
          </p:spPr>
          <p:txBody>
            <a:bodyPr/>
            <a:lstStyle/>
            <a:p>
              <a:endParaRPr lang="en-CA"/>
            </a:p>
          </p:txBody>
        </p:sp>
        <p:sp>
          <p:nvSpPr>
            <p:cNvPr id="111630" name="Line 17"/>
            <p:cNvSpPr>
              <a:spLocks noChangeShapeType="1"/>
            </p:cNvSpPr>
            <p:nvPr/>
          </p:nvSpPr>
          <p:spPr bwMode="auto">
            <a:xfrm flipV="1">
              <a:off x="3749812" y="5310065"/>
              <a:ext cx="1668" cy="126951"/>
            </a:xfrm>
            <a:prstGeom prst="line">
              <a:avLst/>
            </a:prstGeom>
            <a:noFill/>
            <a:ln w="0">
              <a:solidFill>
                <a:srgbClr val="808080"/>
              </a:solidFill>
              <a:round/>
              <a:headEnd/>
              <a:tailEnd/>
            </a:ln>
          </p:spPr>
          <p:txBody>
            <a:bodyPr/>
            <a:lstStyle/>
            <a:p>
              <a:endParaRPr lang="en-CA"/>
            </a:p>
          </p:txBody>
        </p:sp>
        <p:sp>
          <p:nvSpPr>
            <p:cNvPr id="111631" name="Line 18"/>
            <p:cNvSpPr>
              <a:spLocks noChangeShapeType="1"/>
            </p:cNvSpPr>
            <p:nvPr/>
          </p:nvSpPr>
          <p:spPr bwMode="auto">
            <a:xfrm flipV="1">
              <a:off x="4218466" y="5372593"/>
              <a:ext cx="1668" cy="64423"/>
            </a:xfrm>
            <a:prstGeom prst="line">
              <a:avLst/>
            </a:prstGeom>
            <a:noFill/>
            <a:ln w="0">
              <a:solidFill>
                <a:srgbClr val="808080"/>
              </a:solidFill>
              <a:round/>
              <a:headEnd/>
              <a:tailEnd/>
            </a:ln>
          </p:spPr>
          <p:txBody>
            <a:bodyPr/>
            <a:lstStyle/>
            <a:p>
              <a:endParaRPr lang="en-CA"/>
            </a:p>
          </p:txBody>
        </p:sp>
        <p:sp>
          <p:nvSpPr>
            <p:cNvPr id="111632" name="Line 19"/>
            <p:cNvSpPr>
              <a:spLocks noChangeShapeType="1"/>
            </p:cNvSpPr>
            <p:nvPr/>
          </p:nvSpPr>
          <p:spPr bwMode="auto">
            <a:xfrm flipV="1">
              <a:off x="4685451" y="5310065"/>
              <a:ext cx="1668" cy="126951"/>
            </a:xfrm>
            <a:prstGeom prst="line">
              <a:avLst/>
            </a:prstGeom>
            <a:noFill/>
            <a:ln w="0">
              <a:solidFill>
                <a:srgbClr val="808080"/>
              </a:solidFill>
              <a:round/>
              <a:headEnd/>
              <a:tailEnd/>
            </a:ln>
          </p:spPr>
          <p:txBody>
            <a:bodyPr/>
            <a:lstStyle/>
            <a:p>
              <a:endParaRPr lang="en-CA"/>
            </a:p>
          </p:txBody>
        </p:sp>
        <p:sp>
          <p:nvSpPr>
            <p:cNvPr id="111633" name="Line 20"/>
            <p:cNvSpPr>
              <a:spLocks noChangeShapeType="1"/>
            </p:cNvSpPr>
            <p:nvPr/>
          </p:nvSpPr>
          <p:spPr bwMode="auto">
            <a:xfrm flipV="1">
              <a:off x="5154104" y="5372593"/>
              <a:ext cx="1668" cy="64423"/>
            </a:xfrm>
            <a:prstGeom prst="line">
              <a:avLst/>
            </a:prstGeom>
            <a:noFill/>
            <a:ln w="0">
              <a:solidFill>
                <a:srgbClr val="808080"/>
              </a:solidFill>
              <a:round/>
              <a:headEnd/>
              <a:tailEnd/>
            </a:ln>
          </p:spPr>
          <p:txBody>
            <a:bodyPr/>
            <a:lstStyle/>
            <a:p>
              <a:endParaRPr lang="en-CA"/>
            </a:p>
          </p:txBody>
        </p:sp>
        <p:sp>
          <p:nvSpPr>
            <p:cNvPr id="111634" name="Line 21"/>
            <p:cNvSpPr>
              <a:spLocks noChangeShapeType="1"/>
            </p:cNvSpPr>
            <p:nvPr/>
          </p:nvSpPr>
          <p:spPr bwMode="auto">
            <a:xfrm flipV="1">
              <a:off x="5621090" y="5310065"/>
              <a:ext cx="1668" cy="126951"/>
            </a:xfrm>
            <a:prstGeom prst="line">
              <a:avLst/>
            </a:prstGeom>
            <a:noFill/>
            <a:ln w="0">
              <a:solidFill>
                <a:srgbClr val="808080"/>
              </a:solidFill>
              <a:round/>
              <a:headEnd/>
              <a:tailEnd/>
            </a:ln>
          </p:spPr>
          <p:txBody>
            <a:bodyPr/>
            <a:lstStyle/>
            <a:p>
              <a:endParaRPr lang="en-CA"/>
            </a:p>
          </p:txBody>
        </p:sp>
        <p:sp>
          <p:nvSpPr>
            <p:cNvPr id="111635" name="Line 22"/>
            <p:cNvSpPr>
              <a:spLocks noChangeShapeType="1"/>
            </p:cNvSpPr>
            <p:nvPr/>
          </p:nvSpPr>
          <p:spPr bwMode="auto">
            <a:xfrm flipV="1">
              <a:off x="6089743" y="5372593"/>
              <a:ext cx="1668" cy="64423"/>
            </a:xfrm>
            <a:prstGeom prst="line">
              <a:avLst/>
            </a:prstGeom>
            <a:noFill/>
            <a:ln w="0">
              <a:solidFill>
                <a:srgbClr val="808080"/>
              </a:solidFill>
              <a:round/>
              <a:headEnd/>
              <a:tailEnd/>
            </a:ln>
          </p:spPr>
          <p:txBody>
            <a:bodyPr/>
            <a:lstStyle/>
            <a:p>
              <a:endParaRPr lang="en-CA"/>
            </a:p>
          </p:txBody>
        </p:sp>
        <p:sp>
          <p:nvSpPr>
            <p:cNvPr id="111636" name="Line 23"/>
            <p:cNvSpPr>
              <a:spLocks noChangeShapeType="1"/>
            </p:cNvSpPr>
            <p:nvPr/>
          </p:nvSpPr>
          <p:spPr bwMode="auto">
            <a:xfrm flipV="1">
              <a:off x="6556729" y="5310065"/>
              <a:ext cx="1668" cy="126951"/>
            </a:xfrm>
            <a:prstGeom prst="line">
              <a:avLst/>
            </a:prstGeom>
            <a:noFill/>
            <a:ln w="0">
              <a:solidFill>
                <a:srgbClr val="808080"/>
              </a:solidFill>
              <a:round/>
              <a:headEnd/>
              <a:tailEnd/>
            </a:ln>
          </p:spPr>
          <p:txBody>
            <a:bodyPr/>
            <a:lstStyle/>
            <a:p>
              <a:endParaRPr lang="en-CA"/>
            </a:p>
          </p:txBody>
        </p:sp>
        <p:sp>
          <p:nvSpPr>
            <p:cNvPr id="111637" name="Line 24"/>
            <p:cNvSpPr>
              <a:spLocks noChangeShapeType="1"/>
            </p:cNvSpPr>
            <p:nvPr/>
          </p:nvSpPr>
          <p:spPr bwMode="auto">
            <a:xfrm flipV="1">
              <a:off x="7023714" y="5372593"/>
              <a:ext cx="1668" cy="64423"/>
            </a:xfrm>
            <a:prstGeom prst="line">
              <a:avLst/>
            </a:prstGeom>
            <a:noFill/>
            <a:ln w="0">
              <a:solidFill>
                <a:srgbClr val="808080"/>
              </a:solidFill>
              <a:round/>
              <a:headEnd/>
              <a:tailEnd/>
            </a:ln>
          </p:spPr>
          <p:txBody>
            <a:bodyPr/>
            <a:lstStyle/>
            <a:p>
              <a:endParaRPr lang="en-CA"/>
            </a:p>
          </p:txBody>
        </p:sp>
        <p:sp>
          <p:nvSpPr>
            <p:cNvPr id="111638" name="Line 25"/>
            <p:cNvSpPr>
              <a:spLocks noChangeShapeType="1"/>
            </p:cNvSpPr>
            <p:nvPr/>
          </p:nvSpPr>
          <p:spPr bwMode="auto">
            <a:xfrm flipV="1">
              <a:off x="7492367" y="5310065"/>
              <a:ext cx="1668" cy="126951"/>
            </a:xfrm>
            <a:prstGeom prst="line">
              <a:avLst/>
            </a:prstGeom>
            <a:noFill/>
            <a:ln w="0">
              <a:solidFill>
                <a:srgbClr val="808080"/>
              </a:solidFill>
              <a:round/>
              <a:headEnd/>
              <a:tailEnd/>
            </a:ln>
          </p:spPr>
          <p:txBody>
            <a:bodyPr/>
            <a:lstStyle/>
            <a:p>
              <a:endParaRPr lang="en-CA"/>
            </a:p>
          </p:txBody>
        </p:sp>
        <p:sp>
          <p:nvSpPr>
            <p:cNvPr id="111639" name="Line 26"/>
            <p:cNvSpPr>
              <a:spLocks noChangeShapeType="1"/>
            </p:cNvSpPr>
            <p:nvPr/>
          </p:nvSpPr>
          <p:spPr bwMode="auto">
            <a:xfrm flipV="1">
              <a:off x="7959353" y="5372593"/>
              <a:ext cx="1668" cy="64423"/>
            </a:xfrm>
            <a:prstGeom prst="line">
              <a:avLst/>
            </a:prstGeom>
            <a:noFill/>
            <a:ln w="0">
              <a:solidFill>
                <a:srgbClr val="808080"/>
              </a:solidFill>
              <a:round/>
              <a:headEnd/>
              <a:tailEnd/>
            </a:ln>
          </p:spPr>
          <p:txBody>
            <a:bodyPr/>
            <a:lstStyle/>
            <a:p>
              <a:endParaRPr lang="en-CA"/>
            </a:p>
          </p:txBody>
        </p:sp>
        <p:sp>
          <p:nvSpPr>
            <p:cNvPr id="111640" name="Line 27"/>
            <p:cNvSpPr>
              <a:spLocks noChangeShapeType="1"/>
            </p:cNvSpPr>
            <p:nvPr/>
          </p:nvSpPr>
          <p:spPr bwMode="auto">
            <a:xfrm flipV="1">
              <a:off x="8426338" y="5310065"/>
              <a:ext cx="1668" cy="126951"/>
            </a:xfrm>
            <a:prstGeom prst="line">
              <a:avLst/>
            </a:prstGeom>
            <a:noFill/>
            <a:ln w="0">
              <a:solidFill>
                <a:srgbClr val="808080"/>
              </a:solidFill>
              <a:round/>
              <a:headEnd/>
              <a:tailEnd/>
            </a:ln>
          </p:spPr>
          <p:txBody>
            <a:bodyPr/>
            <a:lstStyle/>
            <a:p>
              <a:endParaRPr lang="en-CA"/>
            </a:p>
          </p:txBody>
        </p:sp>
        <p:sp>
          <p:nvSpPr>
            <p:cNvPr id="111641" name="Line 28"/>
            <p:cNvSpPr>
              <a:spLocks noChangeShapeType="1"/>
            </p:cNvSpPr>
            <p:nvPr/>
          </p:nvSpPr>
          <p:spPr bwMode="auto">
            <a:xfrm>
              <a:off x="944564" y="5437016"/>
              <a:ext cx="111743" cy="1895"/>
            </a:xfrm>
            <a:prstGeom prst="line">
              <a:avLst/>
            </a:prstGeom>
            <a:noFill/>
            <a:ln w="0">
              <a:solidFill>
                <a:srgbClr val="808080"/>
              </a:solidFill>
              <a:round/>
              <a:headEnd/>
              <a:tailEnd/>
            </a:ln>
          </p:spPr>
          <p:txBody>
            <a:bodyPr/>
            <a:lstStyle/>
            <a:p>
              <a:endParaRPr lang="en-CA"/>
            </a:p>
          </p:txBody>
        </p:sp>
        <p:sp>
          <p:nvSpPr>
            <p:cNvPr id="111642" name="Line 29"/>
            <p:cNvSpPr>
              <a:spLocks noChangeShapeType="1"/>
            </p:cNvSpPr>
            <p:nvPr/>
          </p:nvSpPr>
          <p:spPr bwMode="auto">
            <a:xfrm>
              <a:off x="944564" y="5109217"/>
              <a:ext cx="56705" cy="1895"/>
            </a:xfrm>
            <a:prstGeom prst="line">
              <a:avLst/>
            </a:prstGeom>
            <a:noFill/>
            <a:ln w="0">
              <a:solidFill>
                <a:srgbClr val="808080"/>
              </a:solidFill>
              <a:round/>
              <a:headEnd/>
              <a:tailEnd/>
            </a:ln>
          </p:spPr>
          <p:txBody>
            <a:bodyPr/>
            <a:lstStyle/>
            <a:p>
              <a:endParaRPr lang="en-CA"/>
            </a:p>
          </p:txBody>
        </p:sp>
        <p:sp>
          <p:nvSpPr>
            <p:cNvPr id="111643" name="Line 30"/>
            <p:cNvSpPr>
              <a:spLocks noChangeShapeType="1"/>
            </p:cNvSpPr>
            <p:nvPr/>
          </p:nvSpPr>
          <p:spPr bwMode="auto">
            <a:xfrm>
              <a:off x="944564" y="4781417"/>
              <a:ext cx="111743" cy="1895"/>
            </a:xfrm>
            <a:prstGeom prst="line">
              <a:avLst/>
            </a:prstGeom>
            <a:noFill/>
            <a:ln w="0">
              <a:solidFill>
                <a:srgbClr val="808080"/>
              </a:solidFill>
              <a:round/>
              <a:headEnd/>
              <a:tailEnd/>
            </a:ln>
          </p:spPr>
          <p:txBody>
            <a:bodyPr/>
            <a:lstStyle/>
            <a:p>
              <a:endParaRPr lang="en-CA"/>
            </a:p>
          </p:txBody>
        </p:sp>
        <p:sp>
          <p:nvSpPr>
            <p:cNvPr id="111644" name="Line 31"/>
            <p:cNvSpPr>
              <a:spLocks noChangeShapeType="1"/>
            </p:cNvSpPr>
            <p:nvPr/>
          </p:nvSpPr>
          <p:spPr bwMode="auto">
            <a:xfrm>
              <a:off x="944564" y="4453618"/>
              <a:ext cx="56705" cy="1895"/>
            </a:xfrm>
            <a:prstGeom prst="line">
              <a:avLst/>
            </a:prstGeom>
            <a:noFill/>
            <a:ln w="0">
              <a:solidFill>
                <a:srgbClr val="808080"/>
              </a:solidFill>
              <a:round/>
              <a:headEnd/>
              <a:tailEnd/>
            </a:ln>
          </p:spPr>
          <p:txBody>
            <a:bodyPr/>
            <a:lstStyle/>
            <a:p>
              <a:endParaRPr lang="en-CA"/>
            </a:p>
          </p:txBody>
        </p:sp>
        <p:sp>
          <p:nvSpPr>
            <p:cNvPr id="111645" name="Line 32"/>
            <p:cNvSpPr>
              <a:spLocks noChangeShapeType="1"/>
            </p:cNvSpPr>
            <p:nvPr/>
          </p:nvSpPr>
          <p:spPr bwMode="auto">
            <a:xfrm>
              <a:off x="944564" y="4125818"/>
              <a:ext cx="111743" cy="1895"/>
            </a:xfrm>
            <a:prstGeom prst="line">
              <a:avLst/>
            </a:prstGeom>
            <a:noFill/>
            <a:ln w="0">
              <a:solidFill>
                <a:srgbClr val="808080"/>
              </a:solidFill>
              <a:round/>
              <a:headEnd/>
              <a:tailEnd/>
            </a:ln>
          </p:spPr>
          <p:txBody>
            <a:bodyPr/>
            <a:lstStyle/>
            <a:p>
              <a:endParaRPr lang="en-CA"/>
            </a:p>
          </p:txBody>
        </p:sp>
        <p:sp>
          <p:nvSpPr>
            <p:cNvPr id="111646" name="Line 33"/>
            <p:cNvSpPr>
              <a:spLocks noChangeShapeType="1"/>
            </p:cNvSpPr>
            <p:nvPr/>
          </p:nvSpPr>
          <p:spPr bwMode="auto">
            <a:xfrm>
              <a:off x="944564" y="3799913"/>
              <a:ext cx="56705" cy="1895"/>
            </a:xfrm>
            <a:prstGeom prst="line">
              <a:avLst/>
            </a:prstGeom>
            <a:noFill/>
            <a:ln w="0">
              <a:solidFill>
                <a:srgbClr val="808080"/>
              </a:solidFill>
              <a:round/>
              <a:headEnd/>
              <a:tailEnd/>
            </a:ln>
          </p:spPr>
          <p:txBody>
            <a:bodyPr/>
            <a:lstStyle/>
            <a:p>
              <a:endParaRPr lang="en-CA"/>
            </a:p>
          </p:txBody>
        </p:sp>
        <p:sp>
          <p:nvSpPr>
            <p:cNvPr id="111647" name="Line 34"/>
            <p:cNvSpPr>
              <a:spLocks noChangeShapeType="1"/>
            </p:cNvSpPr>
            <p:nvPr/>
          </p:nvSpPr>
          <p:spPr bwMode="auto">
            <a:xfrm>
              <a:off x="944564" y="3472114"/>
              <a:ext cx="111743" cy="1895"/>
            </a:xfrm>
            <a:prstGeom prst="line">
              <a:avLst/>
            </a:prstGeom>
            <a:noFill/>
            <a:ln w="0">
              <a:solidFill>
                <a:srgbClr val="808080"/>
              </a:solidFill>
              <a:round/>
              <a:headEnd/>
              <a:tailEnd/>
            </a:ln>
          </p:spPr>
          <p:txBody>
            <a:bodyPr/>
            <a:lstStyle/>
            <a:p>
              <a:endParaRPr lang="en-CA"/>
            </a:p>
          </p:txBody>
        </p:sp>
        <p:sp>
          <p:nvSpPr>
            <p:cNvPr id="111648" name="Line 35"/>
            <p:cNvSpPr>
              <a:spLocks noChangeShapeType="1"/>
            </p:cNvSpPr>
            <p:nvPr/>
          </p:nvSpPr>
          <p:spPr bwMode="auto">
            <a:xfrm>
              <a:off x="944564" y="3144314"/>
              <a:ext cx="56705" cy="1895"/>
            </a:xfrm>
            <a:prstGeom prst="line">
              <a:avLst/>
            </a:prstGeom>
            <a:noFill/>
            <a:ln w="0">
              <a:solidFill>
                <a:srgbClr val="808080"/>
              </a:solidFill>
              <a:round/>
              <a:headEnd/>
              <a:tailEnd/>
            </a:ln>
          </p:spPr>
          <p:txBody>
            <a:bodyPr/>
            <a:lstStyle/>
            <a:p>
              <a:endParaRPr lang="en-CA"/>
            </a:p>
          </p:txBody>
        </p:sp>
        <p:sp>
          <p:nvSpPr>
            <p:cNvPr id="111649" name="Line 36"/>
            <p:cNvSpPr>
              <a:spLocks noChangeShapeType="1"/>
            </p:cNvSpPr>
            <p:nvPr/>
          </p:nvSpPr>
          <p:spPr bwMode="auto">
            <a:xfrm>
              <a:off x="944564" y="2816515"/>
              <a:ext cx="111743" cy="1895"/>
            </a:xfrm>
            <a:prstGeom prst="line">
              <a:avLst/>
            </a:prstGeom>
            <a:noFill/>
            <a:ln w="0">
              <a:solidFill>
                <a:srgbClr val="808080"/>
              </a:solidFill>
              <a:round/>
              <a:headEnd/>
              <a:tailEnd/>
            </a:ln>
          </p:spPr>
          <p:txBody>
            <a:bodyPr/>
            <a:lstStyle/>
            <a:p>
              <a:endParaRPr lang="en-CA"/>
            </a:p>
          </p:txBody>
        </p:sp>
        <p:sp>
          <p:nvSpPr>
            <p:cNvPr id="111650" name="Line 37"/>
            <p:cNvSpPr>
              <a:spLocks noChangeShapeType="1"/>
            </p:cNvSpPr>
            <p:nvPr/>
          </p:nvSpPr>
          <p:spPr bwMode="auto">
            <a:xfrm>
              <a:off x="944564" y="2488715"/>
              <a:ext cx="56705" cy="1895"/>
            </a:xfrm>
            <a:prstGeom prst="line">
              <a:avLst/>
            </a:prstGeom>
            <a:noFill/>
            <a:ln w="0">
              <a:solidFill>
                <a:srgbClr val="808080"/>
              </a:solidFill>
              <a:round/>
              <a:headEnd/>
              <a:tailEnd/>
            </a:ln>
          </p:spPr>
          <p:txBody>
            <a:bodyPr/>
            <a:lstStyle/>
            <a:p>
              <a:endParaRPr lang="en-CA"/>
            </a:p>
          </p:txBody>
        </p:sp>
        <p:sp>
          <p:nvSpPr>
            <p:cNvPr id="111651" name="Line 38"/>
            <p:cNvSpPr>
              <a:spLocks noChangeShapeType="1"/>
            </p:cNvSpPr>
            <p:nvPr/>
          </p:nvSpPr>
          <p:spPr bwMode="auto">
            <a:xfrm>
              <a:off x="944564" y="2160916"/>
              <a:ext cx="111743" cy="1895"/>
            </a:xfrm>
            <a:prstGeom prst="line">
              <a:avLst/>
            </a:prstGeom>
            <a:noFill/>
            <a:ln w="0">
              <a:solidFill>
                <a:srgbClr val="808080"/>
              </a:solidFill>
              <a:round/>
              <a:headEnd/>
              <a:tailEnd/>
            </a:ln>
          </p:spPr>
          <p:txBody>
            <a:bodyPr/>
            <a:lstStyle/>
            <a:p>
              <a:endParaRPr lang="en-CA"/>
            </a:p>
          </p:txBody>
        </p:sp>
        <p:sp>
          <p:nvSpPr>
            <p:cNvPr id="111652" name="Line 39"/>
            <p:cNvSpPr>
              <a:spLocks noChangeShapeType="1"/>
            </p:cNvSpPr>
            <p:nvPr/>
          </p:nvSpPr>
          <p:spPr bwMode="auto">
            <a:xfrm>
              <a:off x="944564" y="1835011"/>
              <a:ext cx="56705" cy="1895"/>
            </a:xfrm>
            <a:prstGeom prst="line">
              <a:avLst/>
            </a:prstGeom>
            <a:noFill/>
            <a:ln w="0">
              <a:solidFill>
                <a:srgbClr val="808080"/>
              </a:solidFill>
              <a:round/>
              <a:headEnd/>
              <a:tailEnd/>
            </a:ln>
          </p:spPr>
          <p:txBody>
            <a:bodyPr/>
            <a:lstStyle/>
            <a:p>
              <a:endParaRPr lang="en-CA"/>
            </a:p>
          </p:txBody>
        </p:sp>
        <p:sp>
          <p:nvSpPr>
            <p:cNvPr id="111653" name="Line 40"/>
            <p:cNvSpPr>
              <a:spLocks noChangeShapeType="1"/>
            </p:cNvSpPr>
            <p:nvPr/>
          </p:nvSpPr>
          <p:spPr bwMode="auto">
            <a:xfrm>
              <a:off x="944564" y="1507211"/>
              <a:ext cx="111743" cy="1895"/>
            </a:xfrm>
            <a:prstGeom prst="line">
              <a:avLst/>
            </a:prstGeom>
            <a:noFill/>
            <a:ln w="0">
              <a:solidFill>
                <a:srgbClr val="808080"/>
              </a:solidFill>
              <a:round/>
              <a:headEnd/>
              <a:tailEnd/>
            </a:ln>
          </p:spPr>
          <p:txBody>
            <a:bodyPr/>
            <a:lstStyle/>
            <a:p>
              <a:endParaRPr lang="en-CA"/>
            </a:p>
          </p:txBody>
        </p:sp>
        <p:sp>
          <p:nvSpPr>
            <p:cNvPr id="111654" name="Line 41"/>
            <p:cNvSpPr>
              <a:spLocks noChangeShapeType="1"/>
            </p:cNvSpPr>
            <p:nvPr/>
          </p:nvSpPr>
          <p:spPr bwMode="auto">
            <a:xfrm>
              <a:off x="944564" y="5437016"/>
              <a:ext cx="7481774" cy="1895"/>
            </a:xfrm>
            <a:prstGeom prst="line">
              <a:avLst/>
            </a:prstGeom>
            <a:noFill/>
            <a:ln w="11113">
              <a:solidFill>
                <a:srgbClr val="808080"/>
              </a:solidFill>
              <a:round/>
              <a:headEnd/>
              <a:tailEnd/>
            </a:ln>
          </p:spPr>
          <p:txBody>
            <a:bodyPr/>
            <a:lstStyle/>
            <a:p>
              <a:endParaRPr lang="en-CA"/>
            </a:p>
          </p:txBody>
        </p:sp>
        <p:sp>
          <p:nvSpPr>
            <p:cNvPr id="111655" name="Line 42"/>
            <p:cNvSpPr>
              <a:spLocks noChangeShapeType="1"/>
            </p:cNvSpPr>
            <p:nvPr/>
          </p:nvSpPr>
          <p:spPr bwMode="auto">
            <a:xfrm flipV="1">
              <a:off x="8426338" y="1507211"/>
              <a:ext cx="1668" cy="3929805"/>
            </a:xfrm>
            <a:prstGeom prst="line">
              <a:avLst/>
            </a:prstGeom>
            <a:noFill/>
            <a:ln w="11113">
              <a:solidFill>
                <a:srgbClr val="808080"/>
              </a:solidFill>
              <a:round/>
              <a:headEnd/>
              <a:tailEnd/>
            </a:ln>
          </p:spPr>
          <p:txBody>
            <a:bodyPr/>
            <a:lstStyle/>
            <a:p>
              <a:endParaRPr lang="en-CA"/>
            </a:p>
          </p:txBody>
        </p:sp>
        <p:sp>
          <p:nvSpPr>
            <p:cNvPr id="111656" name="Line 43"/>
            <p:cNvSpPr>
              <a:spLocks noChangeShapeType="1"/>
            </p:cNvSpPr>
            <p:nvPr/>
          </p:nvSpPr>
          <p:spPr bwMode="auto">
            <a:xfrm flipH="1">
              <a:off x="944564" y="1507211"/>
              <a:ext cx="7481774" cy="1895"/>
            </a:xfrm>
            <a:prstGeom prst="line">
              <a:avLst/>
            </a:prstGeom>
            <a:noFill/>
            <a:ln w="11113">
              <a:solidFill>
                <a:schemeClr val="tx1"/>
              </a:solidFill>
              <a:round/>
              <a:headEnd/>
              <a:tailEnd/>
            </a:ln>
          </p:spPr>
          <p:txBody>
            <a:bodyPr/>
            <a:lstStyle/>
            <a:p>
              <a:endParaRPr lang="en-CA"/>
            </a:p>
          </p:txBody>
        </p:sp>
        <p:sp>
          <p:nvSpPr>
            <p:cNvPr id="111657" name="Line 44"/>
            <p:cNvSpPr>
              <a:spLocks noChangeShapeType="1"/>
            </p:cNvSpPr>
            <p:nvPr/>
          </p:nvSpPr>
          <p:spPr bwMode="auto">
            <a:xfrm>
              <a:off x="944564" y="1507211"/>
              <a:ext cx="1668" cy="3929805"/>
            </a:xfrm>
            <a:prstGeom prst="line">
              <a:avLst/>
            </a:prstGeom>
            <a:noFill/>
            <a:ln w="11113">
              <a:solidFill>
                <a:srgbClr val="808080"/>
              </a:solidFill>
              <a:round/>
              <a:headEnd/>
              <a:tailEnd/>
            </a:ln>
          </p:spPr>
          <p:txBody>
            <a:bodyPr/>
            <a:lstStyle/>
            <a:p>
              <a:endParaRPr lang="en-CA"/>
            </a:p>
          </p:txBody>
        </p:sp>
        <p:sp>
          <p:nvSpPr>
            <p:cNvPr id="111658" name="Rectangle 45"/>
            <p:cNvSpPr>
              <a:spLocks noChangeArrowheads="1"/>
            </p:cNvSpPr>
            <p:nvPr/>
          </p:nvSpPr>
          <p:spPr bwMode="auto">
            <a:xfrm>
              <a:off x="881187" y="5573442"/>
              <a:ext cx="121828" cy="261610"/>
            </a:xfrm>
            <a:prstGeom prst="rect">
              <a:avLst/>
            </a:prstGeom>
            <a:noFill/>
            <a:ln w="9525">
              <a:noFill/>
              <a:miter lim="800000"/>
              <a:headEnd/>
              <a:tailEnd/>
            </a:ln>
          </p:spPr>
          <p:txBody>
            <a:bodyPr wrap="none" lIns="0" tIns="0" rIns="0" bIns="0">
              <a:spAutoFit/>
            </a:bodyPr>
            <a:lstStyle/>
            <a:p>
              <a:r>
                <a:rPr lang="en-US" sz="1700">
                  <a:latin typeface="Arial" pitchFamily="34" charset="0"/>
                </a:rPr>
                <a:t>0</a:t>
              </a:r>
              <a:endParaRPr lang="en-US"/>
            </a:p>
          </p:txBody>
        </p:sp>
        <p:sp>
          <p:nvSpPr>
            <p:cNvPr id="111659" name="Rectangle 46"/>
            <p:cNvSpPr>
              <a:spLocks noChangeArrowheads="1"/>
            </p:cNvSpPr>
            <p:nvPr/>
          </p:nvSpPr>
          <p:spPr bwMode="auto">
            <a:xfrm>
              <a:off x="1753450" y="5573442"/>
              <a:ext cx="241832" cy="259587"/>
            </a:xfrm>
            <a:prstGeom prst="rect">
              <a:avLst/>
            </a:prstGeom>
            <a:noFill/>
            <a:ln w="9525">
              <a:noFill/>
              <a:miter lim="800000"/>
              <a:headEnd/>
              <a:tailEnd/>
            </a:ln>
          </p:spPr>
          <p:txBody>
            <a:bodyPr wrap="none" lIns="0" tIns="0" rIns="0" bIns="0">
              <a:spAutoFit/>
            </a:bodyPr>
            <a:lstStyle/>
            <a:p>
              <a:r>
                <a:rPr lang="en-US" sz="1700">
                  <a:latin typeface="Arial" pitchFamily="34" charset="0"/>
                </a:rPr>
                <a:t>20</a:t>
              </a:r>
              <a:endParaRPr lang="en-US"/>
            </a:p>
          </p:txBody>
        </p:sp>
        <p:sp>
          <p:nvSpPr>
            <p:cNvPr id="111660" name="Rectangle 47"/>
            <p:cNvSpPr>
              <a:spLocks noChangeArrowheads="1"/>
            </p:cNvSpPr>
            <p:nvPr/>
          </p:nvSpPr>
          <p:spPr bwMode="auto">
            <a:xfrm>
              <a:off x="2687420" y="5573442"/>
              <a:ext cx="241832" cy="259587"/>
            </a:xfrm>
            <a:prstGeom prst="rect">
              <a:avLst/>
            </a:prstGeom>
            <a:noFill/>
            <a:ln w="9525">
              <a:noFill/>
              <a:miter lim="800000"/>
              <a:headEnd/>
              <a:tailEnd/>
            </a:ln>
          </p:spPr>
          <p:txBody>
            <a:bodyPr wrap="none" lIns="0" tIns="0" rIns="0" bIns="0">
              <a:spAutoFit/>
            </a:bodyPr>
            <a:lstStyle/>
            <a:p>
              <a:r>
                <a:rPr lang="en-US" sz="1700">
                  <a:latin typeface="Arial" pitchFamily="34" charset="0"/>
                </a:rPr>
                <a:t>40</a:t>
              </a:r>
              <a:endParaRPr lang="en-US"/>
            </a:p>
          </p:txBody>
        </p:sp>
        <p:sp>
          <p:nvSpPr>
            <p:cNvPr id="111661" name="Rectangle 48"/>
            <p:cNvSpPr>
              <a:spLocks noChangeArrowheads="1"/>
            </p:cNvSpPr>
            <p:nvPr/>
          </p:nvSpPr>
          <p:spPr bwMode="auto">
            <a:xfrm>
              <a:off x="3623059" y="5573442"/>
              <a:ext cx="243656" cy="261610"/>
            </a:xfrm>
            <a:prstGeom prst="rect">
              <a:avLst/>
            </a:prstGeom>
            <a:noFill/>
            <a:ln w="9525">
              <a:noFill/>
              <a:miter lim="800000"/>
              <a:headEnd/>
              <a:tailEnd/>
            </a:ln>
          </p:spPr>
          <p:txBody>
            <a:bodyPr wrap="none" lIns="0" tIns="0" rIns="0" bIns="0">
              <a:spAutoFit/>
            </a:bodyPr>
            <a:lstStyle/>
            <a:p>
              <a:r>
                <a:rPr lang="en-US" sz="1700">
                  <a:latin typeface="Arial" pitchFamily="34" charset="0"/>
                </a:rPr>
                <a:t>60</a:t>
              </a:r>
              <a:endParaRPr lang="en-US"/>
            </a:p>
          </p:txBody>
        </p:sp>
        <p:sp>
          <p:nvSpPr>
            <p:cNvPr id="111662" name="Rectangle 49"/>
            <p:cNvSpPr>
              <a:spLocks noChangeArrowheads="1"/>
            </p:cNvSpPr>
            <p:nvPr/>
          </p:nvSpPr>
          <p:spPr bwMode="auto">
            <a:xfrm>
              <a:off x="4558698" y="5573442"/>
              <a:ext cx="241832" cy="259587"/>
            </a:xfrm>
            <a:prstGeom prst="rect">
              <a:avLst/>
            </a:prstGeom>
            <a:noFill/>
            <a:ln w="9525">
              <a:noFill/>
              <a:miter lim="800000"/>
              <a:headEnd/>
              <a:tailEnd/>
            </a:ln>
          </p:spPr>
          <p:txBody>
            <a:bodyPr wrap="none" lIns="0" tIns="0" rIns="0" bIns="0">
              <a:spAutoFit/>
            </a:bodyPr>
            <a:lstStyle/>
            <a:p>
              <a:r>
                <a:rPr lang="en-US" sz="1700">
                  <a:latin typeface="Arial" pitchFamily="34" charset="0"/>
                </a:rPr>
                <a:t>80</a:t>
              </a:r>
              <a:endParaRPr lang="en-US"/>
            </a:p>
          </p:txBody>
        </p:sp>
        <p:sp>
          <p:nvSpPr>
            <p:cNvPr id="111663" name="Rectangle 50"/>
            <p:cNvSpPr>
              <a:spLocks noChangeArrowheads="1"/>
            </p:cNvSpPr>
            <p:nvPr/>
          </p:nvSpPr>
          <p:spPr bwMode="auto">
            <a:xfrm>
              <a:off x="5429292" y="5573442"/>
              <a:ext cx="365485" cy="261610"/>
            </a:xfrm>
            <a:prstGeom prst="rect">
              <a:avLst/>
            </a:prstGeom>
            <a:noFill/>
            <a:ln w="9525">
              <a:noFill/>
              <a:miter lim="800000"/>
              <a:headEnd/>
              <a:tailEnd/>
            </a:ln>
          </p:spPr>
          <p:txBody>
            <a:bodyPr wrap="none" lIns="0" tIns="0" rIns="0" bIns="0">
              <a:spAutoFit/>
            </a:bodyPr>
            <a:lstStyle/>
            <a:p>
              <a:r>
                <a:rPr lang="en-US" sz="1700">
                  <a:latin typeface="Arial" pitchFamily="34" charset="0"/>
                </a:rPr>
                <a:t>100</a:t>
              </a:r>
              <a:endParaRPr lang="en-US"/>
            </a:p>
          </p:txBody>
        </p:sp>
        <p:sp>
          <p:nvSpPr>
            <p:cNvPr id="111664" name="Rectangle 51"/>
            <p:cNvSpPr>
              <a:spLocks noChangeArrowheads="1"/>
            </p:cNvSpPr>
            <p:nvPr/>
          </p:nvSpPr>
          <p:spPr bwMode="auto">
            <a:xfrm>
              <a:off x="6364931" y="5573442"/>
              <a:ext cx="365485" cy="261610"/>
            </a:xfrm>
            <a:prstGeom prst="rect">
              <a:avLst/>
            </a:prstGeom>
            <a:noFill/>
            <a:ln w="9525">
              <a:noFill/>
              <a:miter lim="800000"/>
              <a:headEnd/>
              <a:tailEnd/>
            </a:ln>
          </p:spPr>
          <p:txBody>
            <a:bodyPr wrap="none" lIns="0" tIns="0" rIns="0" bIns="0">
              <a:spAutoFit/>
            </a:bodyPr>
            <a:lstStyle/>
            <a:p>
              <a:r>
                <a:rPr lang="en-US" sz="1700">
                  <a:latin typeface="Arial" pitchFamily="34" charset="0"/>
                </a:rPr>
                <a:t>120</a:t>
              </a:r>
              <a:endParaRPr lang="en-US"/>
            </a:p>
          </p:txBody>
        </p:sp>
        <p:sp>
          <p:nvSpPr>
            <p:cNvPr id="111665" name="Rectangle 52"/>
            <p:cNvSpPr>
              <a:spLocks noChangeArrowheads="1"/>
            </p:cNvSpPr>
            <p:nvPr/>
          </p:nvSpPr>
          <p:spPr bwMode="auto">
            <a:xfrm>
              <a:off x="7300570" y="5573442"/>
              <a:ext cx="365485" cy="261610"/>
            </a:xfrm>
            <a:prstGeom prst="rect">
              <a:avLst/>
            </a:prstGeom>
            <a:noFill/>
            <a:ln w="9525">
              <a:noFill/>
              <a:miter lim="800000"/>
              <a:headEnd/>
              <a:tailEnd/>
            </a:ln>
          </p:spPr>
          <p:txBody>
            <a:bodyPr wrap="none" lIns="0" tIns="0" rIns="0" bIns="0">
              <a:spAutoFit/>
            </a:bodyPr>
            <a:lstStyle/>
            <a:p>
              <a:r>
                <a:rPr lang="en-US" sz="1700">
                  <a:latin typeface="Arial" pitchFamily="34" charset="0"/>
                </a:rPr>
                <a:t>140</a:t>
              </a:r>
              <a:endParaRPr lang="en-US"/>
            </a:p>
          </p:txBody>
        </p:sp>
        <p:sp>
          <p:nvSpPr>
            <p:cNvPr id="111666" name="Rectangle 53"/>
            <p:cNvSpPr>
              <a:spLocks noChangeArrowheads="1"/>
            </p:cNvSpPr>
            <p:nvPr/>
          </p:nvSpPr>
          <p:spPr bwMode="auto">
            <a:xfrm>
              <a:off x="8234541" y="5573442"/>
              <a:ext cx="365485" cy="261610"/>
            </a:xfrm>
            <a:prstGeom prst="rect">
              <a:avLst/>
            </a:prstGeom>
            <a:noFill/>
            <a:ln w="9525">
              <a:noFill/>
              <a:miter lim="800000"/>
              <a:headEnd/>
              <a:tailEnd/>
            </a:ln>
          </p:spPr>
          <p:txBody>
            <a:bodyPr wrap="none" lIns="0" tIns="0" rIns="0" bIns="0">
              <a:spAutoFit/>
            </a:bodyPr>
            <a:lstStyle/>
            <a:p>
              <a:r>
                <a:rPr lang="en-US" sz="1700">
                  <a:latin typeface="Arial" pitchFamily="34" charset="0"/>
                </a:rPr>
                <a:t>160</a:t>
              </a:r>
              <a:endParaRPr lang="en-US"/>
            </a:p>
          </p:txBody>
        </p:sp>
        <p:sp>
          <p:nvSpPr>
            <p:cNvPr id="111667" name="Rectangle 54"/>
            <p:cNvSpPr>
              <a:spLocks noChangeArrowheads="1"/>
            </p:cNvSpPr>
            <p:nvPr/>
          </p:nvSpPr>
          <p:spPr bwMode="auto">
            <a:xfrm>
              <a:off x="3843210" y="6009245"/>
              <a:ext cx="1626920" cy="261610"/>
            </a:xfrm>
            <a:prstGeom prst="rect">
              <a:avLst/>
            </a:prstGeom>
            <a:noFill/>
            <a:ln w="9525">
              <a:noFill/>
              <a:miter lim="800000"/>
              <a:headEnd/>
              <a:tailEnd/>
            </a:ln>
          </p:spPr>
          <p:txBody>
            <a:bodyPr wrap="none" lIns="0" tIns="0" rIns="0" bIns="0">
              <a:spAutoFit/>
            </a:bodyPr>
            <a:lstStyle/>
            <a:p>
              <a:r>
                <a:rPr lang="en-US" sz="1700">
                  <a:latin typeface="Arial" pitchFamily="34" charset="0"/>
                </a:rPr>
                <a:t>Total age (years)</a:t>
              </a:r>
              <a:endParaRPr lang="en-US"/>
            </a:p>
          </p:txBody>
        </p:sp>
        <p:sp>
          <p:nvSpPr>
            <p:cNvPr id="111668" name="Rectangle 55"/>
            <p:cNvSpPr>
              <a:spLocks noChangeArrowheads="1"/>
            </p:cNvSpPr>
            <p:nvPr/>
          </p:nvSpPr>
          <p:spPr bwMode="auto">
            <a:xfrm>
              <a:off x="649362" y="5293012"/>
              <a:ext cx="121828" cy="261610"/>
            </a:xfrm>
            <a:prstGeom prst="rect">
              <a:avLst/>
            </a:prstGeom>
            <a:noFill/>
            <a:ln w="9525">
              <a:noFill/>
              <a:miter lim="800000"/>
              <a:headEnd/>
              <a:tailEnd/>
            </a:ln>
          </p:spPr>
          <p:txBody>
            <a:bodyPr wrap="none" lIns="0" tIns="0" rIns="0" bIns="0">
              <a:spAutoFit/>
            </a:bodyPr>
            <a:lstStyle/>
            <a:p>
              <a:r>
                <a:rPr lang="en-US" sz="1700">
                  <a:latin typeface="Arial" pitchFamily="34" charset="0"/>
                </a:rPr>
                <a:t>0</a:t>
              </a:r>
              <a:endParaRPr lang="en-US"/>
            </a:p>
          </p:txBody>
        </p:sp>
        <p:sp>
          <p:nvSpPr>
            <p:cNvPr id="111669" name="Rectangle 56"/>
            <p:cNvSpPr>
              <a:spLocks noChangeArrowheads="1"/>
            </p:cNvSpPr>
            <p:nvPr/>
          </p:nvSpPr>
          <p:spPr bwMode="auto">
            <a:xfrm>
              <a:off x="522609" y="4637413"/>
              <a:ext cx="243656" cy="261610"/>
            </a:xfrm>
            <a:prstGeom prst="rect">
              <a:avLst/>
            </a:prstGeom>
            <a:noFill/>
            <a:ln w="9525">
              <a:noFill/>
              <a:miter lim="800000"/>
              <a:headEnd/>
              <a:tailEnd/>
            </a:ln>
          </p:spPr>
          <p:txBody>
            <a:bodyPr wrap="none" lIns="0" tIns="0" rIns="0" bIns="0">
              <a:spAutoFit/>
            </a:bodyPr>
            <a:lstStyle/>
            <a:p>
              <a:r>
                <a:rPr lang="en-US" sz="1700">
                  <a:latin typeface="Arial" pitchFamily="34" charset="0"/>
                </a:rPr>
                <a:t>10</a:t>
              </a:r>
              <a:endParaRPr lang="en-US"/>
            </a:p>
          </p:txBody>
        </p:sp>
        <p:sp>
          <p:nvSpPr>
            <p:cNvPr id="111670" name="Rectangle 57"/>
            <p:cNvSpPr>
              <a:spLocks noChangeArrowheads="1"/>
            </p:cNvSpPr>
            <p:nvPr/>
          </p:nvSpPr>
          <p:spPr bwMode="auto">
            <a:xfrm>
              <a:off x="522609" y="3983709"/>
              <a:ext cx="243656" cy="261610"/>
            </a:xfrm>
            <a:prstGeom prst="rect">
              <a:avLst/>
            </a:prstGeom>
            <a:noFill/>
            <a:ln w="9525">
              <a:noFill/>
              <a:miter lim="800000"/>
              <a:headEnd/>
              <a:tailEnd/>
            </a:ln>
          </p:spPr>
          <p:txBody>
            <a:bodyPr wrap="none" lIns="0" tIns="0" rIns="0" bIns="0">
              <a:spAutoFit/>
            </a:bodyPr>
            <a:lstStyle/>
            <a:p>
              <a:r>
                <a:rPr lang="en-US" sz="1700">
                  <a:latin typeface="Arial" pitchFamily="34" charset="0"/>
                </a:rPr>
                <a:t>20</a:t>
              </a:r>
              <a:endParaRPr lang="en-US"/>
            </a:p>
          </p:txBody>
        </p:sp>
        <p:sp>
          <p:nvSpPr>
            <p:cNvPr id="111671" name="Rectangle 58"/>
            <p:cNvSpPr>
              <a:spLocks noChangeArrowheads="1"/>
            </p:cNvSpPr>
            <p:nvPr/>
          </p:nvSpPr>
          <p:spPr bwMode="auto">
            <a:xfrm>
              <a:off x="522609" y="3328109"/>
              <a:ext cx="243656" cy="261610"/>
            </a:xfrm>
            <a:prstGeom prst="rect">
              <a:avLst/>
            </a:prstGeom>
            <a:noFill/>
            <a:ln w="9525">
              <a:noFill/>
              <a:miter lim="800000"/>
              <a:headEnd/>
              <a:tailEnd/>
            </a:ln>
          </p:spPr>
          <p:txBody>
            <a:bodyPr wrap="none" lIns="0" tIns="0" rIns="0" bIns="0">
              <a:spAutoFit/>
            </a:bodyPr>
            <a:lstStyle/>
            <a:p>
              <a:r>
                <a:rPr lang="en-US" sz="1700">
                  <a:latin typeface="Arial" pitchFamily="34" charset="0"/>
                </a:rPr>
                <a:t>30</a:t>
              </a:r>
              <a:endParaRPr lang="en-US"/>
            </a:p>
          </p:txBody>
        </p:sp>
        <p:sp>
          <p:nvSpPr>
            <p:cNvPr id="111672" name="Rectangle 59"/>
            <p:cNvSpPr>
              <a:spLocks noChangeArrowheads="1"/>
            </p:cNvSpPr>
            <p:nvPr/>
          </p:nvSpPr>
          <p:spPr bwMode="auto">
            <a:xfrm>
              <a:off x="522609" y="2672510"/>
              <a:ext cx="243656" cy="261610"/>
            </a:xfrm>
            <a:prstGeom prst="rect">
              <a:avLst/>
            </a:prstGeom>
            <a:noFill/>
            <a:ln w="9525">
              <a:noFill/>
              <a:miter lim="800000"/>
              <a:headEnd/>
              <a:tailEnd/>
            </a:ln>
          </p:spPr>
          <p:txBody>
            <a:bodyPr wrap="none" lIns="0" tIns="0" rIns="0" bIns="0">
              <a:spAutoFit/>
            </a:bodyPr>
            <a:lstStyle/>
            <a:p>
              <a:r>
                <a:rPr lang="en-US" sz="1700">
                  <a:latin typeface="Arial" pitchFamily="34" charset="0"/>
                </a:rPr>
                <a:t>40</a:t>
              </a:r>
              <a:endParaRPr lang="en-US"/>
            </a:p>
          </p:txBody>
        </p:sp>
        <p:sp>
          <p:nvSpPr>
            <p:cNvPr id="111673" name="Rectangle 60"/>
            <p:cNvSpPr>
              <a:spLocks noChangeArrowheads="1"/>
            </p:cNvSpPr>
            <p:nvPr/>
          </p:nvSpPr>
          <p:spPr bwMode="auto">
            <a:xfrm>
              <a:off x="522609" y="2018806"/>
              <a:ext cx="243656" cy="261610"/>
            </a:xfrm>
            <a:prstGeom prst="rect">
              <a:avLst/>
            </a:prstGeom>
            <a:noFill/>
            <a:ln w="9525">
              <a:noFill/>
              <a:miter lim="800000"/>
              <a:headEnd/>
              <a:tailEnd/>
            </a:ln>
          </p:spPr>
          <p:txBody>
            <a:bodyPr wrap="none" lIns="0" tIns="0" rIns="0" bIns="0">
              <a:spAutoFit/>
            </a:bodyPr>
            <a:lstStyle/>
            <a:p>
              <a:r>
                <a:rPr lang="en-US" sz="1700">
                  <a:latin typeface="Arial" pitchFamily="34" charset="0"/>
                </a:rPr>
                <a:t>50</a:t>
              </a:r>
              <a:endParaRPr lang="en-US"/>
            </a:p>
          </p:txBody>
        </p:sp>
        <p:sp>
          <p:nvSpPr>
            <p:cNvPr id="111674" name="Rectangle 61"/>
            <p:cNvSpPr>
              <a:spLocks noChangeArrowheads="1"/>
            </p:cNvSpPr>
            <p:nvPr/>
          </p:nvSpPr>
          <p:spPr bwMode="auto">
            <a:xfrm>
              <a:off x="522609" y="1363207"/>
              <a:ext cx="243656" cy="261610"/>
            </a:xfrm>
            <a:prstGeom prst="rect">
              <a:avLst/>
            </a:prstGeom>
            <a:noFill/>
            <a:ln w="9525">
              <a:noFill/>
              <a:miter lim="800000"/>
              <a:headEnd/>
              <a:tailEnd/>
            </a:ln>
          </p:spPr>
          <p:txBody>
            <a:bodyPr wrap="none" lIns="0" tIns="0" rIns="0" bIns="0">
              <a:spAutoFit/>
            </a:bodyPr>
            <a:lstStyle/>
            <a:p>
              <a:r>
                <a:rPr lang="en-US" sz="1700">
                  <a:latin typeface="Arial" pitchFamily="34" charset="0"/>
                </a:rPr>
                <a:t>60</a:t>
              </a:r>
              <a:endParaRPr lang="en-US"/>
            </a:p>
          </p:txBody>
        </p:sp>
        <p:sp>
          <p:nvSpPr>
            <p:cNvPr id="111675" name="Rectangle 62"/>
            <p:cNvSpPr>
              <a:spLocks noChangeArrowheads="1"/>
            </p:cNvSpPr>
            <p:nvPr/>
          </p:nvSpPr>
          <p:spPr bwMode="auto">
            <a:xfrm>
              <a:off x="944564" y="1124463"/>
              <a:ext cx="1396088" cy="261610"/>
            </a:xfrm>
            <a:prstGeom prst="rect">
              <a:avLst/>
            </a:prstGeom>
            <a:noFill/>
            <a:ln w="9525">
              <a:noFill/>
              <a:miter lim="800000"/>
              <a:headEnd/>
              <a:tailEnd/>
            </a:ln>
          </p:spPr>
          <p:txBody>
            <a:bodyPr wrap="none" lIns="0" tIns="0" rIns="0" bIns="0">
              <a:spAutoFit/>
            </a:bodyPr>
            <a:lstStyle/>
            <a:p>
              <a:r>
                <a:rPr lang="en-US" sz="1700">
                  <a:latin typeface="Arial" pitchFamily="34" charset="0"/>
                </a:rPr>
                <a:t>Top height (m)</a:t>
              </a:r>
              <a:endParaRPr lang="en-US"/>
            </a:p>
          </p:txBody>
        </p:sp>
        <p:sp>
          <p:nvSpPr>
            <p:cNvPr id="111676" name="Text Box 63"/>
            <p:cNvSpPr txBox="1">
              <a:spLocks noChangeArrowheads="1"/>
            </p:cNvSpPr>
            <p:nvPr/>
          </p:nvSpPr>
          <p:spPr bwMode="auto">
            <a:xfrm rot="-1012647">
              <a:off x="4879975" y="1982788"/>
              <a:ext cx="1212850" cy="366712"/>
            </a:xfrm>
            <a:prstGeom prst="rect">
              <a:avLst/>
            </a:prstGeom>
            <a:noFill/>
            <a:ln w="9525">
              <a:noFill/>
              <a:miter lim="800000"/>
              <a:headEnd/>
              <a:tailEnd/>
            </a:ln>
          </p:spPr>
          <p:txBody>
            <a:bodyPr wrap="none">
              <a:spAutoFit/>
            </a:bodyPr>
            <a:lstStyle/>
            <a:p>
              <a:r>
                <a:rPr lang="en-US" sz="1800" b="1">
                  <a:solidFill>
                    <a:srgbClr val="66FF33"/>
                  </a:solidFill>
                  <a:latin typeface="Arial" pitchFamily="34" charset="0"/>
                </a:rPr>
                <a:t>Site trees</a:t>
              </a:r>
            </a:p>
          </p:txBody>
        </p:sp>
        <p:sp>
          <p:nvSpPr>
            <p:cNvPr id="111677" name="Text Box 64"/>
            <p:cNvSpPr txBox="1">
              <a:spLocks noChangeArrowheads="1"/>
            </p:cNvSpPr>
            <p:nvPr/>
          </p:nvSpPr>
          <p:spPr bwMode="auto">
            <a:xfrm rot="-779602">
              <a:off x="4662488" y="2555875"/>
              <a:ext cx="1568450" cy="366713"/>
            </a:xfrm>
            <a:prstGeom prst="rect">
              <a:avLst/>
            </a:prstGeom>
            <a:noFill/>
            <a:ln w="9525">
              <a:noFill/>
              <a:miter lim="800000"/>
              <a:headEnd/>
              <a:tailEnd/>
            </a:ln>
          </p:spPr>
          <p:txBody>
            <a:bodyPr wrap="none">
              <a:spAutoFit/>
            </a:bodyPr>
            <a:lstStyle/>
            <a:p>
              <a:r>
                <a:rPr lang="en-US" sz="1800" b="1">
                  <a:solidFill>
                    <a:srgbClr val="FF0000"/>
                  </a:solidFill>
                  <a:latin typeface="Arial" pitchFamily="34" charset="0"/>
                </a:rPr>
                <a:t>Average tree</a:t>
              </a:r>
            </a:p>
          </p:txBody>
        </p:sp>
        <p:sp>
          <p:nvSpPr>
            <p:cNvPr id="111678" name="Text Box 65"/>
            <p:cNvSpPr txBox="1">
              <a:spLocks noChangeArrowheads="1"/>
            </p:cNvSpPr>
            <p:nvPr/>
          </p:nvSpPr>
          <p:spPr bwMode="auto">
            <a:xfrm rot="-651114">
              <a:off x="4578350" y="3203575"/>
              <a:ext cx="1873250" cy="366713"/>
            </a:xfrm>
            <a:prstGeom prst="rect">
              <a:avLst/>
            </a:prstGeom>
            <a:noFill/>
            <a:ln w="9525">
              <a:noFill/>
              <a:miter lim="800000"/>
              <a:headEnd/>
              <a:tailEnd/>
            </a:ln>
          </p:spPr>
          <p:txBody>
            <a:bodyPr wrap="none">
              <a:spAutoFit/>
            </a:bodyPr>
            <a:lstStyle/>
            <a:p>
              <a:r>
                <a:rPr lang="en-US" sz="1800" b="1">
                  <a:solidFill>
                    <a:srgbClr val="FF00FF"/>
                  </a:solidFill>
                  <a:latin typeface="Arial" pitchFamily="34" charset="0"/>
                </a:rPr>
                <a:t>Low vigor trees</a:t>
              </a:r>
            </a:p>
          </p:txBody>
        </p:sp>
        <p:sp>
          <p:nvSpPr>
            <p:cNvPr id="111679" name="Text Box 66"/>
            <p:cNvSpPr txBox="1">
              <a:spLocks noChangeArrowheads="1"/>
            </p:cNvSpPr>
            <p:nvPr/>
          </p:nvSpPr>
          <p:spPr bwMode="auto">
            <a:xfrm>
              <a:off x="6710363" y="1785938"/>
              <a:ext cx="501650" cy="366712"/>
            </a:xfrm>
            <a:prstGeom prst="rect">
              <a:avLst/>
            </a:prstGeom>
            <a:noFill/>
            <a:ln w="9525">
              <a:noFill/>
              <a:miter lim="800000"/>
              <a:headEnd/>
              <a:tailEnd/>
            </a:ln>
          </p:spPr>
          <p:txBody>
            <a:bodyPr wrap="none">
              <a:spAutoFit/>
            </a:bodyPr>
            <a:lstStyle/>
            <a:p>
              <a:r>
                <a:rPr lang="en-US" sz="1800" b="1">
                  <a:solidFill>
                    <a:srgbClr val="66FF33"/>
                  </a:solidFill>
                  <a:latin typeface="Arial" pitchFamily="34" charset="0"/>
                </a:rPr>
                <a:t>1.0</a:t>
              </a:r>
            </a:p>
          </p:txBody>
        </p:sp>
        <p:sp>
          <p:nvSpPr>
            <p:cNvPr id="111680" name="Text Box 67"/>
            <p:cNvSpPr txBox="1">
              <a:spLocks noChangeArrowheads="1"/>
            </p:cNvSpPr>
            <p:nvPr/>
          </p:nvSpPr>
          <p:spPr bwMode="auto">
            <a:xfrm>
              <a:off x="6710363" y="2554288"/>
              <a:ext cx="501650" cy="366712"/>
            </a:xfrm>
            <a:prstGeom prst="rect">
              <a:avLst/>
            </a:prstGeom>
            <a:noFill/>
            <a:ln w="9525">
              <a:noFill/>
              <a:miter lim="800000"/>
              <a:headEnd/>
              <a:tailEnd/>
            </a:ln>
          </p:spPr>
          <p:txBody>
            <a:bodyPr wrap="none">
              <a:spAutoFit/>
            </a:bodyPr>
            <a:lstStyle/>
            <a:p>
              <a:r>
                <a:rPr lang="en-US" sz="1800" b="1">
                  <a:solidFill>
                    <a:srgbClr val="FF0000"/>
                  </a:solidFill>
                  <a:latin typeface="Arial" pitchFamily="34" charset="0"/>
                </a:rPr>
                <a:t>0.8</a:t>
              </a:r>
            </a:p>
          </p:txBody>
        </p:sp>
        <p:sp>
          <p:nvSpPr>
            <p:cNvPr id="111681" name="Text Box 68"/>
            <p:cNvSpPr txBox="1">
              <a:spLocks noChangeArrowheads="1"/>
            </p:cNvSpPr>
            <p:nvPr/>
          </p:nvSpPr>
          <p:spPr bwMode="auto">
            <a:xfrm>
              <a:off x="6575425" y="3176588"/>
              <a:ext cx="635000" cy="366712"/>
            </a:xfrm>
            <a:prstGeom prst="rect">
              <a:avLst/>
            </a:prstGeom>
            <a:noFill/>
            <a:ln w="9525">
              <a:noFill/>
              <a:miter lim="800000"/>
              <a:headEnd/>
              <a:tailEnd/>
            </a:ln>
          </p:spPr>
          <p:txBody>
            <a:bodyPr wrap="none">
              <a:spAutoFit/>
            </a:bodyPr>
            <a:lstStyle/>
            <a:p>
              <a:r>
                <a:rPr lang="en-US" sz="1800" b="1">
                  <a:solidFill>
                    <a:srgbClr val="FF00FF"/>
                  </a:solidFill>
                  <a:latin typeface="Arial" pitchFamily="34" charset="0"/>
                </a:rPr>
                <a:t>~0.6</a:t>
              </a:r>
            </a:p>
          </p:txBody>
        </p:sp>
      </p:grpSp>
      <p:sp>
        <p:nvSpPr>
          <p:cNvPr id="314" name="Title 1"/>
          <p:cNvSpPr txBox="1">
            <a:spLocks/>
          </p:cNvSpPr>
          <p:nvPr/>
        </p:nvSpPr>
        <p:spPr bwMode="auto">
          <a:xfrm>
            <a:off x="457200" y="152400"/>
            <a:ext cx="7772400" cy="990600"/>
          </a:xfrm>
          <a:prstGeom prst="rect">
            <a:avLst/>
          </a:prstGeom>
          <a:noFill/>
          <a:ln w="9525">
            <a:noFill/>
            <a:miter lim="800000"/>
            <a:headEnd/>
            <a:tailEnd/>
          </a:ln>
          <a:effectLst>
            <a:outerShdw dist="35921" dir="2700000" algn="ctr" rotWithShape="0">
              <a:schemeClr val="tx1"/>
            </a:outerShdw>
          </a:effectLst>
        </p:spPr>
        <p:txBody>
          <a:bodyPr anchor="ctr"/>
          <a:lstStyle/>
          <a:p>
            <a:pPr>
              <a:defRPr/>
            </a:pPr>
            <a:r>
              <a:rPr lang="en-CA" sz="3200" b="1" kern="0" dirty="0">
                <a:solidFill>
                  <a:srgbClr val="FFFF00"/>
                </a:solidFill>
                <a:latin typeface="+mj-lt"/>
                <a:ea typeface="+mj-ea"/>
                <a:cs typeface="+mj-cs"/>
              </a:rPr>
              <a:t>Height Growth</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5" name="Picture 1026"/>
          <p:cNvPicPr>
            <a:picLocks noChangeAspect="1" noChangeArrowheads="1"/>
          </p:cNvPicPr>
          <p:nvPr/>
        </p:nvPicPr>
        <p:blipFill>
          <a:blip r:embed="rId2" cstate="print"/>
          <a:srcRect/>
          <a:stretch>
            <a:fillRect/>
          </a:stretch>
        </p:blipFill>
        <p:spPr bwMode="auto">
          <a:xfrm>
            <a:off x="2478088" y="723900"/>
            <a:ext cx="3981450" cy="5145088"/>
          </a:xfrm>
          <a:prstGeom prst="rect">
            <a:avLst/>
          </a:prstGeom>
          <a:noFill/>
          <a:ln w="9525">
            <a:noFill/>
            <a:miter lim="800000"/>
            <a:headEnd/>
            <a:tailEnd/>
          </a:ln>
        </p:spPr>
      </p:pic>
      <p:pic>
        <p:nvPicPr>
          <p:cNvPr id="179203" name="Picture 1027"/>
          <p:cNvPicPr>
            <a:picLocks noChangeAspect="1" noChangeArrowheads="1"/>
          </p:cNvPicPr>
          <p:nvPr/>
        </p:nvPicPr>
        <p:blipFill>
          <a:blip r:embed="rId3" cstate="print"/>
          <a:srcRect/>
          <a:stretch>
            <a:fillRect/>
          </a:stretch>
        </p:blipFill>
        <p:spPr bwMode="auto">
          <a:xfrm>
            <a:off x="2806700" y="879475"/>
            <a:ext cx="3529013" cy="4314825"/>
          </a:xfrm>
          <a:prstGeom prst="rect">
            <a:avLst/>
          </a:prstGeom>
          <a:noFill/>
          <a:ln w="9525">
            <a:noFill/>
            <a:miter lim="800000"/>
            <a:headEnd/>
            <a:tailEnd/>
          </a:ln>
        </p:spPr>
      </p:pic>
      <p:sp>
        <p:nvSpPr>
          <p:cNvPr id="5" name="Title 1"/>
          <p:cNvSpPr txBox="1">
            <a:spLocks/>
          </p:cNvSpPr>
          <p:nvPr/>
        </p:nvSpPr>
        <p:spPr bwMode="auto">
          <a:xfrm>
            <a:off x="457200" y="-104775"/>
            <a:ext cx="7772400" cy="990600"/>
          </a:xfrm>
          <a:prstGeom prst="rect">
            <a:avLst/>
          </a:prstGeom>
          <a:noFill/>
          <a:ln w="9525">
            <a:noFill/>
            <a:miter lim="800000"/>
            <a:headEnd/>
            <a:tailEnd/>
          </a:ln>
          <a:effectLst>
            <a:outerShdw dist="35921" dir="2700000" algn="ctr" rotWithShape="0">
              <a:schemeClr val="tx1"/>
            </a:outerShdw>
          </a:effectLst>
        </p:spPr>
        <p:txBody>
          <a:bodyPr anchor="ctr"/>
          <a:lstStyle/>
          <a:p>
            <a:pPr>
              <a:defRPr/>
            </a:pPr>
            <a:r>
              <a:rPr lang="en-CA" sz="3200" b="1" kern="0" dirty="0">
                <a:solidFill>
                  <a:srgbClr val="FFFF00"/>
                </a:solidFill>
                <a:latin typeface="+mj-lt"/>
                <a:ea typeface="+mj-ea"/>
                <a:cs typeface="+mj-cs"/>
              </a:rPr>
              <a:t>Crown Growth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179203"/>
                                        </p:tgtEl>
                                        <p:attrNameLst>
                                          <p:attrName>style.visibility</p:attrName>
                                        </p:attrNameLst>
                                      </p:cBhvr>
                                      <p:to>
                                        <p:strVal val="visible"/>
                                      </p:to>
                                    </p:set>
                                    <p:animEffect transition="in" filter="slide(fromTop)">
                                      <p:cBhvr>
                                        <p:cTn id="7" dur="500"/>
                                        <p:tgtEl>
                                          <p:spTgt spid="179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89" name="Picture 1028"/>
          <p:cNvPicPr>
            <a:picLocks noChangeAspect="1" noChangeArrowheads="1"/>
          </p:cNvPicPr>
          <p:nvPr/>
        </p:nvPicPr>
        <p:blipFill>
          <a:blip r:embed="rId2" cstate="print"/>
          <a:srcRect/>
          <a:stretch>
            <a:fillRect/>
          </a:stretch>
        </p:blipFill>
        <p:spPr bwMode="auto">
          <a:xfrm>
            <a:off x="1141413" y="1323975"/>
            <a:ext cx="6881812" cy="4197350"/>
          </a:xfrm>
          <a:prstGeom prst="rect">
            <a:avLst/>
          </a:prstGeom>
          <a:gradFill rotWithShape="0">
            <a:gsLst>
              <a:gs pos="0">
                <a:srgbClr val="000066"/>
              </a:gs>
              <a:gs pos="100000">
                <a:srgbClr val="000000"/>
              </a:gs>
            </a:gsLst>
            <a:lin ang="5400000" scaled="1"/>
          </a:gradFill>
          <a:ln w="9525">
            <a:noFill/>
            <a:miter lim="800000"/>
            <a:headEnd/>
            <a:tailEnd/>
          </a:ln>
        </p:spPr>
      </p:pic>
      <p:sp>
        <p:nvSpPr>
          <p:cNvPr id="69" name="Title 1"/>
          <p:cNvSpPr txBox="1">
            <a:spLocks/>
          </p:cNvSpPr>
          <p:nvPr/>
        </p:nvSpPr>
        <p:spPr bwMode="auto">
          <a:xfrm>
            <a:off x="457200" y="152400"/>
            <a:ext cx="7772400" cy="990600"/>
          </a:xfrm>
          <a:prstGeom prst="rect">
            <a:avLst/>
          </a:prstGeom>
          <a:noFill/>
          <a:ln w="9525">
            <a:noFill/>
            <a:miter lim="800000"/>
            <a:headEnd/>
            <a:tailEnd/>
          </a:ln>
          <a:effectLst>
            <a:outerShdw dist="35921" dir="2700000" algn="ctr" rotWithShape="0">
              <a:schemeClr val="tx1"/>
            </a:outerShdw>
          </a:effectLst>
        </p:spPr>
        <p:txBody>
          <a:bodyPr anchor="ctr"/>
          <a:lstStyle/>
          <a:p>
            <a:pPr>
              <a:defRPr/>
            </a:pPr>
            <a:r>
              <a:rPr lang="en-CA" sz="3200" b="1" kern="0" dirty="0">
                <a:solidFill>
                  <a:srgbClr val="FFFF00"/>
                </a:solidFill>
                <a:effectLst>
                  <a:outerShdw blurRad="38100" dist="38100" dir="2700000" algn="tl">
                    <a:srgbClr val="000000">
                      <a:alpha val="43137"/>
                    </a:srgbClr>
                  </a:outerShdw>
                </a:effectLst>
                <a:latin typeface="+mj-lt"/>
              </a:rPr>
              <a:t>Competition</a:t>
            </a:r>
            <a:r>
              <a:rPr lang="en-CA" sz="3200" b="1" kern="0" dirty="0">
                <a:solidFill>
                  <a:srgbClr val="FFFF00"/>
                </a:solidFill>
                <a:latin typeface="+mj-lt"/>
                <a:ea typeface="+mj-ea"/>
                <a:cs typeface="+mj-cs"/>
              </a:rPr>
              <a:t> - Mortality</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p:cNvPicPr>
            <a:picLocks noChangeAspect="1" noChangeArrowheads="1"/>
          </p:cNvPicPr>
          <p:nvPr/>
        </p:nvPicPr>
        <p:blipFill>
          <a:blip r:embed="rId3" cstate="print"/>
          <a:srcRect/>
          <a:stretch>
            <a:fillRect/>
          </a:stretch>
        </p:blipFill>
        <p:spPr bwMode="auto">
          <a:xfrm>
            <a:off x="509588" y="1260475"/>
            <a:ext cx="8408987" cy="4489450"/>
          </a:xfrm>
          <a:prstGeom prst="rect">
            <a:avLst/>
          </a:prstGeom>
          <a:solidFill>
            <a:schemeClr val="tx1">
              <a:lumMod val="50000"/>
              <a:lumOff val="50000"/>
            </a:schemeClr>
          </a:solidFill>
          <a:ln w="9525">
            <a:solidFill>
              <a:schemeClr val="tx1"/>
            </a:solidFill>
            <a:miter lim="800000"/>
            <a:headEnd/>
            <a:tailEnd/>
          </a:ln>
          <a:effectLst/>
        </p:spPr>
      </p:pic>
      <p:sp>
        <p:nvSpPr>
          <p:cNvPr id="115714" name="Text Box 3"/>
          <p:cNvSpPr txBox="1">
            <a:spLocks noChangeArrowheads="1"/>
          </p:cNvSpPr>
          <p:nvPr/>
        </p:nvSpPr>
        <p:spPr bwMode="auto">
          <a:xfrm>
            <a:off x="7235825" y="3897313"/>
            <a:ext cx="1309688" cy="366712"/>
          </a:xfrm>
          <a:prstGeom prst="rect">
            <a:avLst/>
          </a:prstGeom>
          <a:noFill/>
          <a:ln w="9525">
            <a:noFill/>
            <a:miter lim="800000"/>
            <a:headEnd/>
            <a:tailEnd/>
          </a:ln>
        </p:spPr>
        <p:txBody>
          <a:bodyPr wrap="none">
            <a:spAutoFit/>
          </a:bodyPr>
          <a:lstStyle/>
          <a:p>
            <a:r>
              <a:rPr lang="en-GB" sz="1800">
                <a:solidFill>
                  <a:schemeClr val="bg1"/>
                </a:solidFill>
              </a:rPr>
              <a:t>Open grown</a:t>
            </a:r>
            <a:endParaRPr lang="en-GB" sz="1800"/>
          </a:p>
        </p:txBody>
      </p:sp>
      <p:sp>
        <p:nvSpPr>
          <p:cNvPr id="115715" name="Text Box 4"/>
          <p:cNvSpPr txBox="1">
            <a:spLocks noChangeArrowheads="1"/>
          </p:cNvSpPr>
          <p:nvPr/>
        </p:nvSpPr>
        <p:spPr bwMode="auto">
          <a:xfrm>
            <a:off x="7235825" y="2297113"/>
            <a:ext cx="1187450" cy="366712"/>
          </a:xfrm>
          <a:prstGeom prst="rect">
            <a:avLst/>
          </a:prstGeom>
          <a:noFill/>
          <a:ln w="9525">
            <a:noFill/>
            <a:miter lim="800000"/>
            <a:headEnd/>
            <a:tailEnd/>
          </a:ln>
        </p:spPr>
        <p:txBody>
          <a:bodyPr wrap="none">
            <a:spAutoFit/>
          </a:bodyPr>
          <a:lstStyle/>
          <a:p>
            <a:r>
              <a:rPr lang="en-GB" sz="1800">
                <a:solidFill>
                  <a:schemeClr val="bg1"/>
                </a:solidFill>
              </a:rPr>
              <a:t>Suppressed</a:t>
            </a:r>
            <a:endParaRPr lang="en-GB" sz="1800"/>
          </a:p>
        </p:txBody>
      </p:sp>
      <p:sp>
        <p:nvSpPr>
          <p:cNvPr id="8" name="Title 1"/>
          <p:cNvSpPr txBox="1">
            <a:spLocks/>
          </p:cNvSpPr>
          <p:nvPr/>
        </p:nvSpPr>
        <p:spPr bwMode="auto">
          <a:xfrm>
            <a:off x="457200" y="152400"/>
            <a:ext cx="7772400" cy="990600"/>
          </a:xfrm>
          <a:prstGeom prst="rect">
            <a:avLst/>
          </a:prstGeom>
          <a:noFill/>
          <a:ln w="9525">
            <a:noFill/>
            <a:miter lim="800000"/>
            <a:headEnd/>
            <a:tailEnd/>
          </a:ln>
          <a:effectLst>
            <a:outerShdw dist="35921" dir="2700000" algn="ctr" rotWithShape="0">
              <a:schemeClr val="tx1"/>
            </a:outerShdw>
          </a:effectLst>
        </p:spPr>
        <p:txBody>
          <a:bodyPr anchor="ctr"/>
          <a:lstStyle/>
          <a:p>
            <a:pPr>
              <a:defRPr/>
            </a:pPr>
            <a:r>
              <a:rPr lang="en-CA" sz="3200" b="1" kern="0" dirty="0">
                <a:solidFill>
                  <a:srgbClr val="FFFF00"/>
                </a:solidFill>
                <a:effectLst>
                  <a:outerShdw blurRad="38100" dist="38100" dir="2700000" algn="tl">
                    <a:srgbClr val="000000">
                      <a:alpha val="43137"/>
                    </a:srgbClr>
                  </a:outerShdw>
                </a:effectLst>
                <a:latin typeface="+mj-lt"/>
              </a:rPr>
              <a:t>Bole Increment </a:t>
            </a:r>
            <a:endParaRPr lang="en-CA" sz="3200" b="1" kern="0" dirty="0">
              <a:solidFill>
                <a:srgbClr val="FFFF00"/>
              </a:solidFill>
              <a:latin typeface="+mj-lt"/>
              <a:ea typeface="+mj-ea"/>
              <a:cs typeface="+mj-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CA" dirty="0" smtClean="0"/>
              <a:t>Outline</a:t>
            </a:r>
            <a:endParaRPr lang="en-CA" dirty="0">
              <a:noFill/>
            </a:endParaRPr>
          </a:p>
        </p:txBody>
      </p:sp>
      <p:sp>
        <p:nvSpPr>
          <p:cNvPr id="3" name="Content Placeholder 2"/>
          <p:cNvSpPr>
            <a:spLocks noGrp="1"/>
          </p:cNvSpPr>
          <p:nvPr>
            <p:ph idx="1"/>
          </p:nvPr>
        </p:nvSpPr>
        <p:spPr>
          <a:xfrm>
            <a:off x="1267207" y="1314449"/>
            <a:ext cx="5886068" cy="4183826"/>
          </a:xfrm>
          <a:solidFill>
            <a:schemeClr val="accent5">
              <a:lumMod val="60000"/>
              <a:lumOff val="40000"/>
              <a:alpha val="38000"/>
            </a:schemeClr>
          </a:solidFill>
          <a:effectLst/>
        </p:spPr>
        <p:txBody>
          <a:bodyPr/>
          <a:lstStyle/>
          <a:p>
            <a:pPr marL="533400" indent="-533400">
              <a:lnSpc>
                <a:spcPct val="90000"/>
              </a:lnSpc>
              <a:buClr>
                <a:schemeClr val="tx1">
                  <a:lumMod val="95000"/>
                  <a:lumOff val="5000"/>
                </a:schemeClr>
              </a:buClr>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About TASS</a:t>
            </a:r>
          </a:p>
          <a:p>
            <a:pPr marL="533400" indent="-533400">
              <a:lnSpc>
                <a:spcPct val="90000"/>
              </a:lnSpc>
              <a:buClr>
                <a:schemeClr val="tx1">
                  <a:lumMod val="95000"/>
                  <a:lumOff val="5000"/>
                </a:schemeClr>
              </a:buClr>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TASS I – II – III history</a:t>
            </a:r>
            <a:endParaRPr lang="en-CA" sz="3200"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marL="533400" indent="-533400">
              <a:lnSpc>
                <a:spcPct val="90000"/>
              </a:lnSpc>
              <a:buClr>
                <a:schemeClr val="tx1">
                  <a:lumMod val="95000"/>
                  <a:lumOff val="5000"/>
                </a:schemeClr>
              </a:buClr>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TASS III modifications</a:t>
            </a:r>
            <a:endParaRPr lang="en-CA" sz="3200"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marL="933450" lvl="1" indent="-533400">
              <a:lnSpc>
                <a:spcPct val="90000"/>
              </a:lnSpc>
              <a:buClr>
                <a:schemeClr val="tx1">
                  <a:lumMod val="95000"/>
                  <a:lumOff val="5000"/>
                </a:schemeClr>
              </a:buClr>
              <a:buFont typeface="Courier New" pitchFamily="49" charset="0"/>
              <a:buChar char="o"/>
              <a:defRPr/>
            </a:pPr>
            <a:r>
              <a:rPr lang="en-CA" dirty="0" err="1" smtClean="0">
                <a:solidFill>
                  <a:schemeClr val="tx2">
                    <a:lumMod val="60000"/>
                    <a:lumOff val="40000"/>
                  </a:schemeClr>
                </a:solidFill>
                <a:effectLst>
                  <a:outerShdw blurRad="38100" dist="38100" dir="2700000" algn="tl">
                    <a:srgbClr val="000000">
                      <a:alpha val="43137"/>
                    </a:srgbClr>
                  </a:outerShdw>
                </a:effectLst>
              </a:rPr>
              <a:t>tRAYci</a:t>
            </a:r>
            <a:r>
              <a:rPr lang="en-CA" dirty="0" smtClean="0">
                <a:solidFill>
                  <a:schemeClr val="tx2">
                    <a:lumMod val="60000"/>
                    <a:lumOff val="40000"/>
                  </a:schemeClr>
                </a:solidFill>
                <a:effectLst>
                  <a:outerShdw blurRad="38100" dist="38100" dir="2700000" algn="tl">
                    <a:srgbClr val="000000">
                      <a:alpha val="43137"/>
                    </a:srgbClr>
                  </a:outerShdw>
                </a:effectLst>
              </a:rPr>
              <a:t> light model</a:t>
            </a:r>
          </a:p>
          <a:p>
            <a:pPr marL="933450" lvl="1" indent="-533400">
              <a:lnSpc>
                <a:spcPct val="90000"/>
              </a:lnSpc>
              <a:buClr>
                <a:schemeClr val="tx1">
                  <a:lumMod val="95000"/>
                  <a:lumOff val="5000"/>
                </a:schemeClr>
              </a:buClr>
              <a:buFont typeface="Courier New" pitchFamily="49" charset="0"/>
              <a:buChar char="o"/>
              <a:defRPr/>
            </a:pPr>
            <a:r>
              <a:rPr lang="en-CA" dirty="0" smtClean="0">
                <a:solidFill>
                  <a:schemeClr val="tx1"/>
                </a:solidFill>
                <a:effectLst>
                  <a:outerShdw blurRad="38100" dist="38100" dir="2700000" algn="tl">
                    <a:srgbClr val="000000">
                      <a:alpha val="43137"/>
                    </a:srgbClr>
                  </a:outerShdw>
                </a:effectLst>
              </a:rPr>
              <a:t>Crown profiles</a:t>
            </a:r>
          </a:p>
          <a:p>
            <a:pPr marL="933450" lvl="1" indent="-533400">
              <a:lnSpc>
                <a:spcPct val="90000"/>
              </a:lnSpc>
              <a:buClr>
                <a:schemeClr val="tx1">
                  <a:lumMod val="95000"/>
                  <a:lumOff val="5000"/>
                </a:schemeClr>
              </a:buClr>
              <a:buFont typeface="Courier New" pitchFamily="49" charset="0"/>
              <a:buChar char="o"/>
              <a:defRPr/>
            </a:pPr>
            <a:r>
              <a:rPr lang="en-CA" dirty="0" smtClean="0">
                <a:solidFill>
                  <a:schemeClr val="tx1"/>
                </a:solidFill>
                <a:effectLst>
                  <a:outerShdw blurRad="38100" dist="38100" dir="2700000" algn="tl">
                    <a:srgbClr val="000000">
                      <a:alpha val="43137"/>
                    </a:srgbClr>
                  </a:outerShdw>
                </a:effectLst>
              </a:rPr>
              <a:t>Crown competition</a:t>
            </a:r>
          </a:p>
          <a:p>
            <a:pPr marL="933450" lvl="1" indent="-533400">
              <a:lnSpc>
                <a:spcPct val="90000"/>
              </a:lnSpc>
              <a:buClr>
                <a:schemeClr val="tx1">
                  <a:lumMod val="95000"/>
                  <a:lumOff val="5000"/>
                </a:schemeClr>
              </a:buClr>
              <a:buFont typeface="Courier New" pitchFamily="49" charset="0"/>
              <a:buChar char="o"/>
              <a:defRPr/>
            </a:pPr>
            <a:r>
              <a:rPr lang="en-CA" dirty="0" smtClean="0">
                <a:solidFill>
                  <a:schemeClr val="tx1"/>
                </a:solidFill>
                <a:effectLst>
                  <a:outerShdw blurRad="38100" dist="38100" dir="2700000" algn="tl">
                    <a:srgbClr val="000000">
                      <a:alpha val="43137"/>
                    </a:srgbClr>
                  </a:outerShdw>
                </a:effectLst>
              </a:rPr>
              <a:t>Mortality</a:t>
            </a:r>
          </a:p>
          <a:p>
            <a:pPr marL="533400" indent="-533400">
              <a:lnSpc>
                <a:spcPct val="90000"/>
              </a:lnSpc>
              <a:buClr>
                <a:schemeClr val="tx1">
                  <a:lumMod val="95000"/>
                  <a:lumOff val="5000"/>
                </a:schemeClr>
              </a:buClr>
              <a:buFont typeface="Arial" pitchFamily="34" charset="0"/>
              <a:buChar char="•"/>
              <a:defRPr/>
            </a:pPr>
            <a:r>
              <a:rPr lang="en-CA" dirty="0" smtClean="0">
                <a:solidFill>
                  <a:schemeClr val="tx1"/>
                </a:solidFill>
                <a:effectLst>
                  <a:outerShdw blurRad="38100" dist="38100" dir="2700000" algn="tl">
                    <a:srgbClr val="000000">
                      <a:alpha val="43137"/>
                    </a:srgbClr>
                  </a:outerShdw>
                </a:effectLst>
              </a:rPr>
              <a:t>TASS Graphical User Interface</a:t>
            </a:r>
          </a:p>
          <a:p>
            <a:pPr marL="533400" indent="-533400">
              <a:lnSpc>
                <a:spcPct val="90000"/>
              </a:lnSpc>
              <a:buClr>
                <a:schemeClr val="tx1">
                  <a:lumMod val="95000"/>
                  <a:lumOff val="5000"/>
                </a:schemeClr>
              </a:buClr>
              <a:buFont typeface="Arial" pitchFamily="34" charset="0"/>
              <a:buChar char="•"/>
              <a:defRPr/>
            </a:pPr>
            <a:r>
              <a:rPr lang="en-CA" dirty="0" smtClean="0">
                <a:solidFill>
                  <a:schemeClr val="tx1"/>
                </a:solidFill>
                <a:effectLst>
                  <a:outerShdw blurRad="38100" dist="38100" dir="2700000" algn="tl">
                    <a:srgbClr val="000000">
                      <a:alpha val="43137"/>
                    </a:srgbClr>
                  </a:outerShdw>
                </a:effectLst>
              </a:rPr>
              <a:t>PLOTSY </a:t>
            </a:r>
          </a:p>
          <a:p>
            <a:pPr marL="933450" lvl="1" indent="-533400">
              <a:lnSpc>
                <a:spcPct val="90000"/>
              </a:lnSpc>
              <a:buClr>
                <a:schemeClr val="tx1">
                  <a:lumMod val="95000"/>
                  <a:lumOff val="5000"/>
                </a:schemeClr>
              </a:buClr>
              <a:buFont typeface="Courier New" pitchFamily="49" charset="0"/>
              <a:buChar char="o"/>
              <a:defRPr/>
            </a:pPr>
            <a:endParaRPr lang="en-CA"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a:buClr>
                <a:schemeClr val="tx1">
                  <a:lumMod val="95000"/>
                  <a:lumOff val="5000"/>
                </a:schemeClr>
              </a:buClr>
              <a:buFont typeface="CommonBullets" pitchFamily="34" charset="2"/>
              <a:buChar char="6"/>
              <a:defRPr/>
            </a:pPr>
            <a:endParaRPr lang="en-CA" sz="3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AutoShape 2"/>
          <p:cNvSpPr>
            <a:spLocks noGrp="1" noChangeArrowheads="1"/>
          </p:cNvSpPr>
          <p:nvPr>
            <p:ph type="title"/>
          </p:nvPr>
        </p:nvSpPr>
        <p:spPr>
          <a:xfrm>
            <a:off x="1674019" y="241238"/>
            <a:ext cx="5795963" cy="709612"/>
          </a:xfrm>
        </p:spPr>
        <p:txBody>
          <a:bodyPr/>
          <a:lstStyle/>
          <a:p>
            <a:pPr algn="ctr">
              <a:defRPr/>
            </a:pPr>
            <a:r>
              <a:rPr lang="en-CA" dirty="0" err="1" smtClean="0"/>
              <a:t>tRAYci</a:t>
            </a:r>
            <a:r>
              <a:rPr lang="en-CA" dirty="0" smtClean="0"/>
              <a:t> light model </a:t>
            </a:r>
            <a:br>
              <a:rPr lang="en-CA" dirty="0" smtClean="0"/>
            </a:br>
            <a:r>
              <a:rPr lang="en-CA" dirty="0" smtClean="0"/>
              <a:t>(Brunner, 1998)</a:t>
            </a:r>
            <a:endParaRPr lang="en-US" dirty="0"/>
          </a:p>
        </p:txBody>
      </p:sp>
      <p:grpSp>
        <p:nvGrpSpPr>
          <p:cNvPr id="7" name="Group 6"/>
          <p:cNvGrpSpPr/>
          <p:nvPr/>
        </p:nvGrpSpPr>
        <p:grpSpPr>
          <a:xfrm>
            <a:off x="1353787" y="1365662"/>
            <a:ext cx="6436426" cy="4827320"/>
            <a:chOff x="1211283" y="1365662"/>
            <a:chExt cx="6436426" cy="4827320"/>
          </a:xfrm>
        </p:grpSpPr>
        <p:pic>
          <p:nvPicPr>
            <p:cNvPr id="4" name="Picture 3" descr="g1a.bmp"/>
            <p:cNvPicPr>
              <a:picLocks noChangeAspect="1"/>
            </p:cNvPicPr>
            <p:nvPr/>
          </p:nvPicPr>
          <p:blipFill>
            <a:blip r:embed="rId3" cstate="print"/>
            <a:stretch>
              <a:fillRect/>
            </a:stretch>
          </p:blipFill>
          <p:spPr>
            <a:xfrm>
              <a:off x="1211283" y="1365662"/>
              <a:ext cx="6436426" cy="48273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1387638" y="5605153"/>
              <a:ext cx="6083717" cy="461665"/>
            </a:xfrm>
            <a:prstGeom prst="rect">
              <a:avLst/>
            </a:prstGeom>
            <a:noFill/>
          </p:spPr>
          <p:txBody>
            <a:bodyPr wrap="none" rtlCol="0">
              <a:spAutoFit/>
            </a:bodyPr>
            <a:lstStyle/>
            <a:p>
              <a:r>
                <a:rPr lang="en-CA" dirty="0" smtClean="0"/>
                <a:t>North                                                         South</a:t>
              </a:r>
              <a:endParaRPr lang="en-CA" dirty="0"/>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AutoShape 2"/>
          <p:cNvSpPr>
            <a:spLocks noGrp="1" noChangeArrowheads="1"/>
          </p:cNvSpPr>
          <p:nvPr>
            <p:ph type="title"/>
          </p:nvPr>
        </p:nvSpPr>
        <p:spPr>
          <a:xfrm>
            <a:off x="1674019" y="241238"/>
            <a:ext cx="5795963" cy="709612"/>
          </a:xfrm>
        </p:spPr>
        <p:txBody>
          <a:bodyPr/>
          <a:lstStyle/>
          <a:p>
            <a:pPr algn="ctr">
              <a:defRPr/>
            </a:pPr>
            <a:r>
              <a:rPr lang="en-CA" dirty="0" err="1" smtClean="0"/>
              <a:t>tRAYci</a:t>
            </a:r>
            <a:r>
              <a:rPr lang="en-CA" dirty="0" smtClean="0"/>
              <a:t> light model </a:t>
            </a:r>
            <a:br>
              <a:rPr lang="en-CA" dirty="0" smtClean="0"/>
            </a:br>
            <a:r>
              <a:rPr lang="en-CA" dirty="0" smtClean="0"/>
              <a:t>(Brunner, 1998)</a:t>
            </a:r>
            <a:endParaRPr lang="en-US" dirty="0"/>
          </a:p>
        </p:txBody>
      </p:sp>
      <p:grpSp>
        <p:nvGrpSpPr>
          <p:cNvPr id="8" name="Group 7"/>
          <p:cNvGrpSpPr/>
          <p:nvPr/>
        </p:nvGrpSpPr>
        <p:grpSpPr>
          <a:xfrm>
            <a:off x="1330037" y="1318161"/>
            <a:ext cx="6483927" cy="4862946"/>
            <a:chOff x="1175657" y="1318161"/>
            <a:chExt cx="6483927" cy="4862946"/>
          </a:xfrm>
        </p:grpSpPr>
        <p:pic>
          <p:nvPicPr>
            <p:cNvPr id="7" name="Picture 6" descr="g1b.bmp"/>
            <p:cNvPicPr>
              <a:picLocks noChangeAspect="1"/>
            </p:cNvPicPr>
            <p:nvPr/>
          </p:nvPicPr>
          <p:blipFill>
            <a:blip r:embed="rId3" cstate="print"/>
            <a:stretch>
              <a:fillRect/>
            </a:stretch>
          </p:blipFill>
          <p:spPr>
            <a:xfrm>
              <a:off x="1175657" y="1318161"/>
              <a:ext cx="6483927" cy="48629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1387638" y="5605153"/>
              <a:ext cx="6083717" cy="461665"/>
            </a:xfrm>
            <a:prstGeom prst="rect">
              <a:avLst/>
            </a:prstGeom>
            <a:noFill/>
          </p:spPr>
          <p:txBody>
            <a:bodyPr wrap="none" rtlCol="0">
              <a:spAutoFit/>
            </a:bodyPr>
            <a:lstStyle/>
            <a:p>
              <a:r>
                <a:rPr lang="en-CA" dirty="0" smtClean="0"/>
                <a:t>North                                                         South</a:t>
              </a:r>
              <a:endParaRPr lang="en-CA" dirty="0"/>
            </a:p>
          </p:txBody>
        </p:sp>
      </p:grpSp>
      <p:grpSp>
        <p:nvGrpSpPr>
          <p:cNvPr id="10" name="Group 9"/>
          <p:cNvGrpSpPr/>
          <p:nvPr/>
        </p:nvGrpSpPr>
        <p:grpSpPr>
          <a:xfrm rot="19528832">
            <a:off x="2724726" y="2521527"/>
            <a:ext cx="1616364" cy="979055"/>
            <a:chOff x="2798617" y="3362035"/>
            <a:chExt cx="1616364" cy="979055"/>
          </a:xfrm>
        </p:grpSpPr>
        <p:sp>
          <p:nvSpPr>
            <p:cNvPr id="9" name="Oval Callout 8"/>
            <p:cNvSpPr/>
            <p:nvPr/>
          </p:nvSpPr>
          <p:spPr>
            <a:xfrm flipH="1">
              <a:off x="2798617" y="3362035"/>
              <a:ext cx="1616364" cy="979055"/>
            </a:xfrm>
            <a:prstGeom prst="wedgeEllipseCallout">
              <a:avLst/>
            </a:prstGeom>
            <a:solidFill>
              <a:schemeClr val="accent3">
                <a:alpha val="51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p:cNvSpPr txBox="1"/>
            <p:nvPr/>
          </p:nvSpPr>
          <p:spPr>
            <a:xfrm>
              <a:off x="2940363" y="3565238"/>
              <a:ext cx="1326004" cy="584775"/>
            </a:xfrm>
            <a:prstGeom prst="rect">
              <a:avLst/>
            </a:prstGeom>
            <a:noFill/>
          </p:spPr>
          <p:txBody>
            <a:bodyPr wrap="none" rtlCol="0">
              <a:spAutoFit/>
            </a:bodyPr>
            <a:lstStyle/>
            <a:p>
              <a:pPr algn="ctr"/>
              <a:r>
                <a:rPr lang="en-CA" sz="1600" dirty="0" smtClean="0"/>
                <a:t>Beam </a:t>
              </a:r>
              <a:r>
                <a:rPr lang="en-CA" sz="1600" dirty="0" smtClean="0"/>
                <a:t>me up, </a:t>
              </a:r>
              <a:endParaRPr lang="en-CA" sz="1600" dirty="0" smtClean="0"/>
            </a:p>
            <a:p>
              <a:pPr algn="ctr"/>
              <a:r>
                <a:rPr lang="en-CA" sz="1600" dirty="0" smtClean="0"/>
                <a:t>Scottie</a:t>
              </a:r>
              <a:endParaRPr lang="en-CA" sz="1600" dirty="0"/>
            </a:p>
          </p:txBody>
        </p:sp>
      </p:grpSp>
      <p:cxnSp>
        <p:nvCxnSpPr>
          <p:cNvPr id="12" name="Straight Connector 11"/>
          <p:cNvCxnSpPr/>
          <p:nvPr/>
        </p:nvCxnSpPr>
        <p:spPr>
          <a:xfrm flipV="1">
            <a:off x="5605463" y="3057527"/>
            <a:ext cx="351992" cy="47624"/>
          </a:xfrm>
          <a:prstGeom prst="line">
            <a:avLst/>
          </a:prstGeom>
          <a:ln w="47625">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5966691" y="3149600"/>
            <a:ext cx="1527143" cy="606409"/>
            <a:chOff x="5966691" y="3149600"/>
            <a:chExt cx="1527143" cy="606409"/>
          </a:xfrm>
        </p:grpSpPr>
        <p:sp>
          <p:nvSpPr>
            <p:cNvPr id="15" name="TextBox 14"/>
            <p:cNvSpPr txBox="1"/>
            <p:nvPr/>
          </p:nvSpPr>
          <p:spPr>
            <a:xfrm>
              <a:off x="6336145" y="3417455"/>
              <a:ext cx="1157689" cy="338554"/>
            </a:xfrm>
            <a:prstGeom prst="rect">
              <a:avLst/>
            </a:prstGeom>
            <a:solidFill>
              <a:schemeClr val="accent5">
                <a:lumMod val="60000"/>
                <a:lumOff val="40000"/>
              </a:schemeClr>
            </a:solidFill>
          </p:spPr>
          <p:txBody>
            <a:bodyPr wrap="none" rtlCol="0">
              <a:spAutoFit/>
            </a:bodyPr>
            <a:lstStyle/>
            <a:p>
              <a:r>
                <a:rPr lang="en-CA" sz="1600" dirty="0" smtClean="0"/>
                <a:t>Intersection</a:t>
              </a:r>
              <a:endParaRPr lang="en-CA" sz="1600" dirty="0"/>
            </a:p>
          </p:txBody>
        </p:sp>
        <p:cxnSp>
          <p:nvCxnSpPr>
            <p:cNvPr id="17" name="Straight Arrow Connector 16"/>
            <p:cNvCxnSpPr/>
            <p:nvPr/>
          </p:nvCxnSpPr>
          <p:spPr>
            <a:xfrm rot="10800000">
              <a:off x="5966691" y="3149600"/>
              <a:ext cx="304800" cy="21243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9" name="TextBox 18"/>
          <p:cNvSpPr txBox="1"/>
          <p:nvPr/>
        </p:nvSpPr>
        <p:spPr>
          <a:xfrm>
            <a:off x="1422400" y="3851564"/>
            <a:ext cx="2550698" cy="923330"/>
          </a:xfrm>
          <a:prstGeom prst="rect">
            <a:avLst/>
          </a:prstGeom>
          <a:solidFill>
            <a:schemeClr val="accent5">
              <a:lumMod val="60000"/>
              <a:lumOff val="40000"/>
            </a:schemeClr>
          </a:solidFill>
        </p:spPr>
        <p:txBody>
          <a:bodyPr wrap="none" rtlCol="0">
            <a:spAutoFit/>
          </a:bodyPr>
          <a:lstStyle/>
          <a:p>
            <a:r>
              <a:rPr lang="en-CA" sz="1800" dirty="0" smtClean="0"/>
              <a:t>Max 32,400 beams (1</a:t>
            </a:r>
            <a:r>
              <a:rPr lang="en-CA" sz="1800" baseline="30000" dirty="0" smtClean="0"/>
              <a:t>o</a:t>
            </a:r>
            <a:r>
              <a:rPr lang="en-CA" sz="1800" dirty="0" smtClean="0"/>
              <a:t>)</a:t>
            </a:r>
          </a:p>
          <a:p>
            <a:r>
              <a:rPr lang="en-CA" sz="1800" dirty="0" smtClean="0"/>
              <a:t>We typically use 48</a:t>
            </a:r>
          </a:p>
          <a:p>
            <a:r>
              <a:rPr lang="en-CA" sz="1800" dirty="0" smtClean="0"/>
              <a:t>(15</a:t>
            </a:r>
            <a:r>
              <a:rPr lang="en-CA" sz="1800" baseline="30000" dirty="0" smtClean="0"/>
              <a:t>o</a:t>
            </a:r>
            <a:r>
              <a:rPr lang="en-CA" sz="1800" dirty="0" smtClean="0"/>
              <a:t> zenith, 45</a:t>
            </a:r>
            <a:r>
              <a:rPr lang="en-CA" sz="1800" baseline="30000" dirty="0" smtClean="0"/>
              <a:t>o</a:t>
            </a:r>
            <a:r>
              <a:rPr lang="en-CA" sz="1800" dirty="0" smtClean="0"/>
              <a:t> azimuth) </a:t>
            </a:r>
            <a:endParaRPr lang="en-CA"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dissolve">
                                      <p:cBhvr>
                                        <p:cTn id="11" dur="500"/>
                                        <p:tgtEl>
                                          <p:spTgt spid="12"/>
                                        </p:tgtEl>
                                      </p:cBhvr>
                                    </p:animEffect>
                                  </p:childTnLst>
                                </p:cTn>
                              </p:par>
                              <p:par>
                                <p:cTn id="12" presetID="1" presetClass="entr" presetSubtype="0"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ssolv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2b.bmp"/>
          <p:cNvPicPr>
            <a:picLocks noChangeAspect="1"/>
          </p:cNvPicPr>
          <p:nvPr/>
        </p:nvPicPr>
        <p:blipFill>
          <a:blip r:embed="rId3" cstate="print"/>
          <a:stretch>
            <a:fillRect/>
          </a:stretch>
        </p:blipFill>
        <p:spPr>
          <a:xfrm>
            <a:off x="1293090" y="1320798"/>
            <a:ext cx="6527032" cy="4895274"/>
          </a:xfrm>
          <a:prstGeom prst="rect">
            <a:avLst/>
          </a:prstGeom>
        </p:spPr>
      </p:pic>
      <p:sp>
        <p:nvSpPr>
          <p:cNvPr id="150530" name="AutoShape 2"/>
          <p:cNvSpPr>
            <a:spLocks noGrp="1" noChangeArrowheads="1"/>
          </p:cNvSpPr>
          <p:nvPr>
            <p:ph type="title"/>
          </p:nvPr>
        </p:nvSpPr>
        <p:spPr>
          <a:xfrm>
            <a:off x="1531515" y="241238"/>
            <a:ext cx="5795963" cy="709612"/>
          </a:xfrm>
        </p:spPr>
        <p:txBody>
          <a:bodyPr/>
          <a:lstStyle/>
          <a:p>
            <a:pPr algn="ctr">
              <a:defRPr/>
            </a:pPr>
            <a:r>
              <a:rPr lang="en-CA" dirty="0" err="1" smtClean="0"/>
              <a:t>tRAYci</a:t>
            </a:r>
            <a:r>
              <a:rPr lang="en-CA" dirty="0" smtClean="0"/>
              <a:t> light model </a:t>
            </a:r>
            <a:br>
              <a:rPr lang="en-CA" dirty="0" smtClean="0"/>
            </a:br>
            <a:r>
              <a:rPr lang="en-CA" dirty="0" smtClean="0"/>
              <a:t>(Brunner, 1998)</a:t>
            </a:r>
            <a:endParaRPr lang="en-US" dirty="0"/>
          </a:p>
        </p:txBody>
      </p:sp>
      <p:sp>
        <p:nvSpPr>
          <p:cNvPr id="5" name="TextBox 4"/>
          <p:cNvSpPr txBox="1"/>
          <p:nvPr/>
        </p:nvSpPr>
        <p:spPr>
          <a:xfrm>
            <a:off x="1530142" y="5605153"/>
            <a:ext cx="6083717" cy="461665"/>
          </a:xfrm>
          <a:prstGeom prst="rect">
            <a:avLst/>
          </a:prstGeom>
          <a:noFill/>
        </p:spPr>
        <p:txBody>
          <a:bodyPr wrap="none" rtlCol="0">
            <a:spAutoFit/>
          </a:bodyPr>
          <a:lstStyle/>
          <a:p>
            <a:r>
              <a:rPr lang="en-CA" dirty="0" smtClean="0"/>
              <a:t>North                                                         South</a:t>
            </a:r>
            <a:endParaRPr lang="en-C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1586119" y="1239976"/>
            <a:ext cx="6693284" cy="5019963"/>
            <a:chOff x="1157624" y="1219200"/>
            <a:chExt cx="6693284" cy="5019963"/>
          </a:xfrm>
        </p:grpSpPr>
        <p:pic>
          <p:nvPicPr>
            <p:cNvPr id="6" name="Picture 5" descr="p307.bmp"/>
            <p:cNvPicPr>
              <a:picLocks noChangeAspect="1"/>
            </p:cNvPicPr>
            <p:nvPr/>
          </p:nvPicPr>
          <p:blipFill>
            <a:blip r:embed="rId3" cstate="print"/>
            <a:stretch>
              <a:fillRect/>
            </a:stretch>
          </p:blipFill>
          <p:spPr>
            <a:xfrm>
              <a:off x="1157624" y="1219200"/>
              <a:ext cx="6693284" cy="5019963"/>
            </a:xfrm>
            <a:prstGeom prst="rect">
              <a:avLst/>
            </a:prstGeom>
          </p:spPr>
        </p:pic>
        <p:sp>
          <p:nvSpPr>
            <p:cNvPr id="7" name="TextBox 6"/>
            <p:cNvSpPr txBox="1"/>
            <p:nvPr/>
          </p:nvSpPr>
          <p:spPr>
            <a:xfrm>
              <a:off x="3045373" y="1219200"/>
              <a:ext cx="2917786" cy="461665"/>
            </a:xfrm>
            <a:prstGeom prst="rect">
              <a:avLst/>
            </a:prstGeom>
            <a:noFill/>
          </p:spPr>
          <p:txBody>
            <a:bodyPr wrap="none" rtlCol="0">
              <a:spAutoFit/>
            </a:bodyPr>
            <a:lstStyle/>
            <a:p>
              <a:r>
                <a:rPr lang="en-CA" dirty="0" smtClean="0"/>
                <a:t>April 7, 2010: 7:00am</a:t>
              </a:r>
              <a:endParaRPr lang="en-CA" dirty="0"/>
            </a:p>
          </p:txBody>
        </p:sp>
      </p:grpSp>
      <p:grpSp>
        <p:nvGrpSpPr>
          <p:cNvPr id="19" name="Group 18"/>
          <p:cNvGrpSpPr/>
          <p:nvPr/>
        </p:nvGrpSpPr>
        <p:grpSpPr>
          <a:xfrm>
            <a:off x="1584579" y="1239976"/>
            <a:ext cx="6696364" cy="5022272"/>
            <a:chOff x="1154545" y="1228436"/>
            <a:chExt cx="6696364" cy="5022272"/>
          </a:xfrm>
        </p:grpSpPr>
        <p:pic>
          <p:nvPicPr>
            <p:cNvPr id="9" name="Picture 8" descr="p308.bmp"/>
            <p:cNvPicPr>
              <a:picLocks noChangeAspect="1"/>
            </p:cNvPicPr>
            <p:nvPr/>
          </p:nvPicPr>
          <p:blipFill>
            <a:blip r:embed="rId4" cstate="print"/>
            <a:stretch>
              <a:fillRect/>
            </a:stretch>
          </p:blipFill>
          <p:spPr>
            <a:xfrm>
              <a:off x="1154545" y="1228436"/>
              <a:ext cx="6696364" cy="5022272"/>
            </a:xfrm>
            <a:prstGeom prst="rect">
              <a:avLst/>
            </a:prstGeom>
          </p:spPr>
        </p:pic>
        <p:sp>
          <p:nvSpPr>
            <p:cNvPr id="10" name="TextBox 9"/>
            <p:cNvSpPr txBox="1"/>
            <p:nvPr/>
          </p:nvSpPr>
          <p:spPr>
            <a:xfrm>
              <a:off x="3043834" y="1228436"/>
              <a:ext cx="2917786" cy="461665"/>
            </a:xfrm>
            <a:prstGeom prst="rect">
              <a:avLst/>
            </a:prstGeom>
            <a:noFill/>
          </p:spPr>
          <p:txBody>
            <a:bodyPr wrap="none" rtlCol="0">
              <a:spAutoFit/>
            </a:bodyPr>
            <a:lstStyle/>
            <a:p>
              <a:r>
                <a:rPr lang="en-CA" dirty="0" smtClean="0"/>
                <a:t>April 7, 2010: 8:00am</a:t>
              </a:r>
              <a:endParaRPr lang="en-CA" dirty="0"/>
            </a:p>
          </p:txBody>
        </p:sp>
      </p:grpSp>
      <p:grpSp>
        <p:nvGrpSpPr>
          <p:cNvPr id="18" name="Group 17"/>
          <p:cNvGrpSpPr/>
          <p:nvPr/>
        </p:nvGrpSpPr>
        <p:grpSpPr>
          <a:xfrm>
            <a:off x="1595355" y="1239976"/>
            <a:ext cx="6674812" cy="5006109"/>
            <a:chOff x="1166859" y="1228434"/>
            <a:chExt cx="6674812" cy="5006109"/>
          </a:xfrm>
        </p:grpSpPr>
        <p:pic>
          <p:nvPicPr>
            <p:cNvPr id="12" name="Picture 11" descr="p309.bmp"/>
            <p:cNvPicPr>
              <a:picLocks noChangeAspect="1"/>
            </p:cNvPicPr>
            <p:nvPr/>
          </p:nvPicPr>
          <p:blipFill>
            <a:blip r:embed="rId5" cstate="print"/>
            <a:stretch>
              <a:fillRect/>
            </a:stretch>
          </p:blipFill>
          <p:spPr>
            <a:xfrm>
              <a:off x="1166859" y="1228434"/>
              <a:ext cx="6674812" cy="5006109"/>
            </a:xfrm>
            <a:prstGeom prst="rect">
              <a:avLst/>
            </a:prstGeom>
          </p:spPr>
        </p:pic>
        <p:sp>
          <p:nvSpPr>
            <p:cNvPr id="13" name="TextBox 12"/>
            <p:cNvSpPr txBox="1"/>
            <p:nvPr/>
          </p:nvSpPr>
          <p:spPr>
            <a:xfrm>
              <a:off x="3045372" y="1228434"/>
              <a:ext cx="2917786" cy="461665"/>
            </a:xfrm>
            <a:prstGeom prst="rect">
              <a:avLst/>
            </a:prstGeom>
            <a:noFill/>
          </p:spPr>
          <p:txBody>
            <a:bodyPr wrap="none" rtlCol="0">
              <a:spAutoFit/>
            </a:bodyPr>
            <a:lstStyle/>
            <a:p>
              <a:r>
                <a:rPr lang="en-CA" dirty="0" smtClean="0"/>
                <a:t>April 7, 2010: 9:00am</a:t>
              </a:r>
              <a:endParaRPr lang="en-CA" dirty="0"/>
            </a:p>
          </p:txBody>
        </p:sp>
      </p:grpSp>
      <p:sp>
        <p:nvSpPr>
          <p:cNvPr id="150530" name="AutoShape 2"/>
          <p:cNvSpPr>
            <a:spLocks noGrp="1" noChangeArrowheads="1"/>
          </p:cNvSpPr>
          <p:nvPr>
            <p:ph type="title"/>
          </p:nvPr>
        </p:nvSpPr>
        <p:spPr>
          <a:xfrm>
            <a:off x="1531515" y="241238"/>
            <a:ext cx="5795963" cy="709612"/>
          </a:xfrm>
        </p:spPr>
        <p:txBody>
          <a:bodyPr/>
          <a:lstStyle/>
          <a:p>
            <a:pPr algn="ctr">
              <a:defRPr/>
            </a:pPr>
            <a:r>
              <a:rPr lang="en-CA" dirty="0" err="1" smtClean="0"/>
              <a:t>tRAYci</a:t>
            </a:r>
            <a:r>
              <a:rPr lang="en-CA" dirty="0" smtClean="0"/>
              <a:t> light model </a:t>
            </a:r>
            <a:br>
              <a:rPr lang="en-CA" dirty="0" smtClean="0"/>
            </a:br>
            <a:r>
              <a:rPr lang="en-CA" dirty="0" smtClean="0"/>
              <a:t>(Brunner, 1998)</a:t>
            </a:r>
            <a:endParaRPr lang="en-US" dirty="0"/>
          </a:p>
        </p:txBody>
      </p:sp>
      <p:grpSp>
        <p:nvGrpSpPr>
          <p:cNvPr id="22" name="Group 21"/>
          <p:cNvGrpSpPr/>
          <p:nvPr/>
        </p:nvGrpSpPr>
        <p:grpSpPr>
          <a:xfrm>
            <a:off x="1586118" y="1239976"/>
            <a:ext cx="6693287" cy="5019965"/>
            <a:chOff x="1163780" y="1223818"/>
            <a:chExt cx="6693287" cy="5019965"/>
          </a:xfrm>
        </p:grpSpPr>
        <p:pic>
          <p:nvPicPr>
            <p:cNvPr id="20" name="Picture 19" descr="p310.bmp"/>
            <p:cNvPicPr>
              <a:picLocks noChangeAspect="1"/>
            </p:cNvPicPr>
            <p:nvPr/>
          </p:nvPicPr>
          <p:blipFill>
            <a:blip r:embed="rId6" cstate="print"/>
            <a:stretch>
              <a:fillRect/>
            </a:stretch>
          </p:blipFill>
          <p:spPr>
            <a:xfrm>
              <a:off x="1163780" y="1223818"/>
              <a:ext cx="6693287" cy="5019965"/>
            </a:xfrm>
            <a:prstGeom prst="rect">
              <a:avLst/>
            </a:prstGeom>
          </p:spPr>
        </p:pic>
        <p:sp>
          <p:nvSpPr>
            <p:cNvPr id="21" name="TextBox 20"/>
            <p:cNvSpPr txBox="1"/>
            <p:nvPr/>
          </p:nvSpPr>
          <p:spPr>
            <a:xfrm>
              <a:off x="3051530" y="1223818"/>
              <a:ext cx="3071675" cy="461665"/>
            </a:xfrm>
            <a:prstGeom prst="rect">
              <a:avLst/>
            </a:prstGeom>
            <a:noFill/>
          </p:spPr>
          <p:txBody>
            <a:bodyPr wrap="none" rtlCol="0">
              <a:spAutoFit/>
            </a:bodyPr>
            <a:lstStyle/>
            <a:p>
              <a:r>
                <a:rPr lang="en-CA" dirty="0" smtClean="0"/>
                <a:t>April 7, 2010: 10:00am</a:t>
              </a:r>
              <a:endParaRPr lang="en-CA" dirty="0"/>
            </a:p>
          </p:txBody>
        </p:sp>
      </p:grpSp>
      <p:grpSp>
        <p:nvGrpSpPr>
          <p:cNvPr id="25" name="Group 24"/>
          <p:cNvGrpSpPr/>
          <p:nvPr/>
        </p:nvGrpSpPr>
        <p:grpSpPr>
          <a:xfrm>
            <a:off x="1586119" y="1239976"/>
            <a:ext cx="6693284" cy="5019963"/>
            <a:chOff x="1163782" y="1214582"/>
            <a:chExt cx="6693284" cy="5019963"/>
          </a:xfrm>
        </p:grpSpPr>
        <p:pic>
          <p:nvPicPr>
            <p:cNvPr id="23" name="Picture 22" descr="p311.bmp"/>
            <p:cNvPicPr>
              <a:picLocks noChangeAspect="1"/>
            </p:cNvPicPr>
            <p:nvPr/>
          </p:nvPicPr>
          <p:blipFill>
            <a:blip r:embed="rId7" cstate="print"/>
            <a:stretch>
              <a:fillRect/>
            </a:stretch>
          </p:blipFill>
          <p:spPr>
            <a:xfrm>
              <a:off x="1163782" y="1214582"/>
              <a:ext cx="6693284" cy="5019963"/>
            </a:xfrm>
            <a:prstGeom prst="rect">
              <a:avLst/>
            </a:prstGeom>
          </p:spPr>
        </p:pic>
        <p:sp>
          <p:nvSpPr>
            <p:cNvPr id="24" name="TextBox 23"/>
            <p:cNvSpPr txBox="1"/>
            <p:nvPr/>
          </p:nvSpPr>
          <p:spPr>
            <a:xfrm>
              <a:off x="3051531" y="1214582"/>
              <a:ext cx="3060261" cy="461665"/>
            </a:xfrm>
            <a:prstGeom prst="rect">
              <a:avLst/>
            </a:prstGeom>
            <a:noFill/>
          </p:spPr>
          <p:txBody>
            <a:bodyPr wrap="none" rtlCol="0">
              <a:spAutoFit/>
            </a:bodyPr>
            <a:lstStyle/>
            <a:p>
              <a:r>
                <a:rPr lang="en-CA" dirty="0" smtClean="0"/>
                <a:t>April 7, 2010: 11:00am</a:t>
              </a:r>
              <a:endParaRPr lang="en-CA" dirty="0"/>
            </a:p>
          </p:txBody>
        </p:sp>
      </p:grpSp>
      <p:grpSp>
        <p:nvGrpSpPr>
          <p:cNvPr id="28" name="Group 27"/>
          <p:cNvGrpSpPr/>
          <p:nvPr/>
        </p:nvGrpSpPr>
        <p:grpSpPr>
          <a:xfrm>
            <a:off x="1572264" y="1239976"/>
            <a:ext cx="6720995" cy="5040746"/>
            <a:chOff x="1145308" y="1221509"/>
            <a:chExt cx="6720995" cy="5040746"/>
          </a:xfrm>
        </p:grpSpPr>
        <p:pic>
          <p:nvPicPr>
            <p:cNvPr id="26" name="Picture 25" descr="p312.bmp"/>
            <p:cNvPicPr>
              <a:picLocks noChangeAspect="1"/>
            </p:cNvPicPr>
            <p:nvPr/>
          </p:nvPicPr>
          <p:blipFill>
            <a:blip r:embed="rId8" cstate="print"/>
            <a:stretch>
              <a:fillRect/>
            </a:stretch>
          </p:blipFill>
          <p:spPr>
            <a:xfrm>
              <a:off x="1145308" y="1221509"/>
              <a:ext cx="6720995" cy="5040746"/>
            </a:xfrm>
            <a:prstGeom prst="rect">
              <a:avLst/>
            </a:prstGeom>
          </p:spPr>
        </p:pic>
        <p:sp>
          <p:nvSpPr>
            <p:cNvPr id="27" name="TextBox 26"/>
            <p:cNvSpPr txBox="1"/>
            <p:nvPr/>
          </p:nvSpPr>
          <p:spPr>
            <a:xfrm>
              <a:off x="3046912" y="1221509"/>
              <a:ext cx="3071675" cy="461665"/>
            </a:xfrm>
            <a:prstGeom prst="rect">
              <a:avLst/>
            </a:prstGeom>
            <a:noFill/>
          </p:spPr>
          <p:txBody>
            <a:bodyPr wrap="none" rtlCol="0">
              <a:spAutoFit/>
            </a:bodyPr>
            <a:lstStyle/>
            <a:p>
              <a:r>
                <a:rPr lang="en-CA" dirty="0" smtClean="0"/>
                <a:t>April 7, 2010: 12:00am</a:t>
              </a:r>
              <a:endParaRPr lang="en-CA" dirty="0"/>
            </a:p>
          </p:txBody>
        </p:sp>
      </p:grpSp>
      <p:grpSp>
        <p:nvGrpSpPr>
          <p:cNvPr id="34" name="Group 33"/>
          <p:cNvGrpSpPr/>
          <p:nvPr/>
        </p:nvGrpSpPr>
        <p:grpSpPr>
          <a:xfrm>
            <a:off x="1575343" y="1239976"/>
            <a:ext cx="6714836" cy="5036127"/>
            <a:chOff x="-130847" y="473363"/>
            <a:chExt cx="6714836" cy="5036127"/>
          </a:xfrm>
        </p:grpSpPr>
        <p:pic>
          <p:nvPicPr>
            <p:cNvPr id="29" name="Picture 28" descr="p313.bmp"/>
            <p:cNvPicPr>
              <a:picLocks noChangeAspect="1"/>
            </p:cNvPicPr>
            <p:nvPr/>
          </p:nvPicPr>
          <p:blipFill>
            <a:blip r:embed="rId9" cstate="print"/>
            <a:stretch>
              <a:fillRect/>
            </a:stretch>
          </p:blipFill>
          <p:spPr>
            <a:xfrm>
              <a:off x="-130847" y="473363"/>
              <a:ext cx="6714836" cy="5036127"/>
            </a:xfrm>
            <a:prstGeom prst="rect">
              <a:avLst/>
            </a:prstGeom>
          </p:spPr>
        </p:pic>
        <p:sp>
          <p:nvSpPr>
            <p:cNvPr id="30" name="TextBox 29"/>
            <p:cNvSpPr txBox="1"/>
            <p:nvPr/>
          </p:nvSpPr>
          <p:spPr>
            <a:xfrm>
              <a:off x="1767678" y="473363"/>
              <a:ext cx="2917786" cy="461665"/>
            </a:xfrm>
            <a:prstGeom prst="rect">
              <a:avLst/>
            </a:prstGeom>
            <a:noFill/>
          </p:spPr>
          <p:txBody>
            <a:bodyPr wrap="none" rtlCol="0">
              <a:spAutoFit/>
            </a:bodyPr>
            <a:lstStyle/>
            <a:p>
              <a:r>
                <a:rPr lang="en-CA" dirty="0" smtClean="0"/>
                <a:t>April 7, 2010: 1:00pm</a:t>
              </a:r>
              <a:endParaRPr lang="en-CA" dirty="0"/>
            </a:p>
          </p:txBody>
        </p:sp>
      </p:grpSp>
      <p:grpSp>
        <p:nvGrpSpPr>
          <p:cNvPr id="33" name="Group 32"/>
          <p:cNvGrpSpPr/>
          <p:nvPr/>
        </p:nvGrpSpPr>
        <p:grpSpPr>
          <a:xfrm>
            <a:off x="1558408" y="1239976"/>
            <a:ext cx="6748706" cy="5061529"/>
            <a:chOff x="1117601" y="1209962"/>
            <a:chExt cx="6748706" cy="5061529"/>
          </a:xfrm>
        </p:grpSpPr>
        <p:pic>
          <p:nvPicPr>
            <p:cNvPr id="31" name="Picture 30" descr="p314.bmp"/>
            <p:cNvPicPr>
              <a:picLocks noChangeAspect="1"/>
            </p:cNvPicPr>
            <p:nvPr/>
          </p:nvPicPr>
          <p:blipFill>
            <a:blip r:embed="rId10" cstate="print"/>
            <a:stretch>
              <a:fillRect/>
            </a:stretch>
          </p:blipFill>
          <p:spPr>
            <a:xfrm>
              <a:off x="1117601" y="1209962"/>
              <a:ext cx="6748706" cy="5061529"/>
            </a:xfrm>
            <a:prstGeom prst="rect">
              <a:avLst/>
            </a:prstGeom>
          </p:spPr>
        </p:pic>
        <p:sp>
          <p:nvSpPr>
            <p:cNvPr id="32" name="TextBox 31"/>
            <p:cNvSpPr txBox="1"/>
            <p:nvPr/>
          </p:nvSpPr>
          <p:spPr>
            <a:xfrm>
              <a:off x="3033061" y="1209962"/>
              <a:ext cx="2917786" cy="461665"/>
            </a:xfrm>
            <a:prstGeom prst="rect">
              <a:avLst/>
            </a:prstGeom>
            <a:noFill/>
          </p:spPr>
          <p:txBody>
            <a:bodyPr wrap="none" rtlCol="0">
              <a:spAutoFit/>
            </a:bodyPr>
            <a:lstStyle/>
            <a:p>
              <a:r>
                <a:rPr lang="en-CA" dirty="0" smtClean="0"/>
                <a:t>April 7, 2010: 2:00pm</a:t>
              </a:r>
              <a:endParaRPr lang="en-CA" dirty="0"/>
            </a:p>
          </p:txBody>
        </p:sp>
      </p:grpSp>
      <p:grpSp>
        <p:nvGrpSpPr>
          <p:cNvPr id="38" name="Group 37"/>
          <p:cNvGrpSpPr/>
          <p:nvPr/>
        </p:nvGrpSpPr>
        <p:grpSpPr>
          <a:xfrm>
            <a:off x="1570182" y="1216890"/>
            <a:ext cx="6730231" cy="5063837"/>
            <a:chOff x="1570182" y="1216890"/>
            <a:chExt cx="6730231" cy="5063837"/>
          </a:xfrm>
        </p:grpSpPr>
        <p:pic>
          <p:nvPicPr>
            <p:cNvPr id="35" name="Picture 34" descr="p315.bmp"/>
            <p:cNvPicPr>
              <a:picLocks noChangeAspect="1"/>
            </p:cNvPicPr>
            <p:nvPr/>
          </p:nvPicPr>
          <p:blipFill>
            <a:blip r:embed="rId11" cstate="print"/>
            <a:stretch>
              <a:fillRect/>
            </a:stretch>
          </p:blipFill>
          <p:spPr>
            <a:xfrm>
              <a:off x="1570182" y="1233054"/>
              <a:ext cx="6730231" cy="5047673"/>
            </a:xfrm>
            <a:prstGeom prst="rect">
              <a:avLst/>
            </a:prstGeom>
          </p:spPr>
        </p:pic>
        <p:sp>
          <p:nvSpPr>
            <p:cNvPr id="36" name="TextBox 35"/>
            <p:cNvSpPr txBox="1"/>
            <p:nvPr/>
          </p:nvSpPr>
          <p:spPr>
            <a:xfrm>
              <a:off x="3476404" y="1216890"/>
              <a:ext cx="2917786" cy="461665"/>
            </a:xfrm>
            <a:prstGeom prst="rect">
              <a:avLst/>
            </a:prstGeom>
            <a:noFill/>
          </p:spPr>
          <p:txBody>
            <a:bodyPr wrap="none" rtlCol="0">
              <a:spAutoFit/>
            </a:bodyPr>
            <a:lstStyle/>
            <a:p>
              <a:r>
                <a:rPr lang="en-CA" dirty="0" smtClean="0"/>
                <a:t>April 7, 2010: 3:00pm</a:t>
              </a:r>
              <a:endParaRPr lang="en-CA" dirty="0"/>
            </a:p>
          </p:txBody>
        </p:sp>
      </p:grpSp>
      <p:grpSp>
        <p:nvGrpSpPr>
          <p:cNvPr id="41" name="Group 40"/>
          <p:cNvGrpSpPr/>
          <p:nvPr/>
        </p:nvGrpSpPr>
        <p:grpSpPr>
          <a:xfrm>
            <a:off x="1551709" y="1216890"/>
            <a:ext cx="6761018" cy="5082310"/>
            <a:chOff x="1551709" y="1216890"/>
            <a:chExt cx="6761018" cy="5082310"/>
          </a:xfrm>
        </p:grpSpPr>
        <p:pic>
          <p:nvPicPr>
            <p:cNvPr id="39" name="Picture 38" descr="p316.bmp"/>
            <p:cNvPicPr>
              <a:picLocks noChangeAspect="1"/>
            </p:cNvPicPr>
            <p:nvPr/>
          </p:nvPicPr>
          <p:blipFill>
            <a:blip r:embed="rId12" cstate="print"/>
            <a:stretch>
              <a:fillRect/>
            </a:stretch>
          </p:blipFill>
          <p:spPr>
            <a:xfrm>
              <a:off x="1551709" y="1228436"/>
              <a:ext cx="6761018" cy="5070764"/>
            </a:xfrm>
            <a:prstGeom prst="rect">
              <a:avLst/>
            </a:prstGeom>
          </p:spPr>
        </p:pic>
        <p:sp>
          <p:nvSpPr>
            <p:cNvPr id="40" name="TextBox 39"/>
            <p:cNvSpPr txBox="1"/>
            <p:nvPr/>
          </p:nvSpPr>
          <p:spPr>
            <a:xfrm>
              <a:off x="3473325" y="1216890"/>
              <a:ext cx="2917786" cy="461665"/>
            </a:xfrm>
            <a:prstGeom prst="rect">
              <a:avLst/>
            </a:prstGeom>
            <a:noFill/>
          </p:spPr>
          <p:txBody>
            <a:bodyPr wrap="none" rtlCol="0">
              <a:spAutoFit/>
            </a:bodyPr>
            <a:lstStyle/>
            <a:p>
              <a:r>
                <a:rPr lang="en-CA" dirty="0" smtClean="0"/>
                <a:t>April 7, 2010: 4:00pm</a:t>
              </a:r>
              <a:endParaRPr lang="en-CA" dirty="0"/>
            </a:p>
          </p:txBody>
        </p:sp>
      </p:grpSp>
      <p:grpSp>
        <p:nvGrpSpPr>
          <p:cNvPr id="44" name="Group 43"/>
          <p:cNvGrpSpPr/>
          <p:nvPr/>
        </p:nvGrpSpPr>
        <p:grpSpPr>
          <a:xfrm>
            <a:off x="1542471" y="1207654"/>
            <a:ext cx="6776413" cy="5082310"/>
            <a:chOff x="1542471" y="1207654"/>
            <a:chExt cx="6776413" cy="5082310"/>
          </a:xfrm>
        </p:grpSpPr>
        <p:pic>
          <p:nvPicPr>
            <p:cNvPr id="42" name="Picture 41" descr="p317.bmp"/>
            <p:cNvPicPr>
              <a:picLocks noChangeAspect="1"/>
            </p:cNvPicPr>
            <p:nvPr/>
          </p:nvPicPr>
          <p:blipFill>
            <a:blip r:embed="rId13" cstate="print"/>
            <a:stretch>
              <a:fillRect/>
            </a:stretch>
          </p:blipFill>
          <p:spPr>
            <a:xfrm>
              <a:off x="1542471" y="1207654"/>
              <a:ext cx="6776413" cy="5082310"/>
            </a:xfrm>
            <a:prstGeom prst="rect">
              <a:avLst/>
            </a:prstGeom>
          </p:spPr>
        </p:pic>
        <p:sp>
          <p:nvSpPr>
            <p:cNvPr id="43" name="TextBox 42"/>
            <p:cNvSpPr txBox="1"/>
            <p:nvPr/>
          </p:nvSpPr>
          <p:spPr>
            <a:xfrm>
              <a:off x="3471784" y="1216890"/>
              <a:ext cx="2917786" cy="461665"/>
            </a:xfrm>
            <a:prstGeom prst="rect">
              <a:avLst/>
            </a:prstGeom>
            <a:noFill/>
          </p:spPr>
          <p:txBody>
            <a:bodyPr wrap="none" rtlCol="0">
              <a:spAutoFit/>
            </a:bodyPr>
            <a:lstStyle/>
            <a:p>
              <a:r>
                <a:rPr lang="en-CA" dirty="0" smtClean="0"/>
                <a:t>April 7, 2010: 5:00pm</a:t>
              </a:r>
              <a:endParaRPr lang="en-CA" dirty="0"/>
            </a:p>
          </p:txBody>
        </p:sp>
      </p:grpSp>
      <p:grpSp>
        <p:nvGrpSpPr>
          <p:cNvPr id="47" name="Group 46"/>
          <p:cNvGrpSpPr/>
          <p:nvPr/>
        </p:nvGrpSpPr>
        <p:grpSpPr>
          <a:xfrm>
            <a:off x="1560945" y="1216890"/>
            <a:ext cx="6773334" cy="5082309"/>
            <a:chOff x="1560945" y="1216890"/>
            <a:chExt cx="6773334" cy="5082309"/>
          </a:xfrm>
        </p:grpSpPr>
        <p:pic>
          <p:nvPicPr>
            <p:cNvPr id="45" name="Picture 44" descr="p318.bmp"/>
            <p:cNvPicPr>
              <a:picLocks noChangeAspect="1"/>
            </p:cNvPicPr>
            <p:nvPr/>
          </p:nvPicPr>
          <p:blipFill>
            <a:blip r:embed="rId14" cstate="print"/>
            <a:stretch>
              <a:fillRect/>
            </a:stretch>
          </p:blipFill>
          <p:spPr>
            <a:xfrm>
              <a:off x="1560945" y="1219198"/>
              <a:ext cx="6773334" cy="5080001"/>
            </a:xfrm>
            <a:prstGeom prst="rect">
              <a:avLst/>
            </a:prstGeom>
          </p:spPr>
        </p:pic>
        <p:sp>
          <p:nvSpPr>
            <p:cNvPr id="46" name="TextBox 45"/>
            <p:cNvSpPr txBox="1"/>
            <p:nvPr/>
          </p:nvSpPr>
          <p:spPr>
            <a:xfrm>
              <a:off x="3488719" y="1216890"/>
              <a:ext cx="2917786" cy="461665"/>
            </a:xfrm>
            <a:prstGeom prst="rect">
              <a:avLst/>
            </a:prstGeom>
            <a:noFill/>
          </p:spPr>
          <p:txBody>
            <a:bodyPr wrap="none" rtlCol="0">
              <a:spAutoFit/>
            </a:bodyPr>
            <a:lstStyle/>
            <a:p>
              <a:r>
                <a:rPr lang="en-CA" dirty="0" smtClean="0"/>
                <a:t>April 7, 2010: 6:00pm</a:t>
              </a:r>
              <a:endParaRPr lang="en-CA" dirty="0"/>
            </a:p>
          </p:txBody>
        </p:sp>
      </p:grpSp>
      <p:sp>
        <p:nvSpPr>
          <p:cNvPr id="5" name="TextBox 4"/>
          <p:cNvSpPr txBox="1"/>
          <p:nvPr/>
        </p:nvSpPr>
        <p:spPr>
          <a:xfrm>
            <a:off x="1909375" y="5673424"/>
            <a:ext cx="6083717" cy="461665"/>
          </a:xfrm>
          <a:prstGeom prst="rect">
            <a:avLst/>
          </a:prstGeom>
          <a:noFill/>
        </p:spPr>
        <p:txBody>
          <a:bodyPr wrap="none" rtlCol="0">
            <a:spAutoFit/>
          </a:bodyPr>
          <a:lstStyle/>
          <a:p>
            <a:r>
              <a:rPr lang="en-CA" dirty="0" smtClean="0"/>
              <a:t>North                                                         South</a:t>
            </a:r>
            <a:endParaRPr lang="en-CA" dirty="0"/>
          </a:p>
        </p:txBody>
      </p:sp>
      <p:sp>
        <p:nvSpPr>
          <p:cNvPr id="48" name="TextBox 47"/>
          <p:cNvSpPr txBox="1"/>
          <p:nvPr/>
        </p:nvSpPr>
        <p:spPr>
          <a:xfrm>
            <a:off x="3906982" y="6280728"/>
            <a:ext cx="1994457" cy="461665"/>
          </a:xfrm>
          <a:prstGeom prst="rect">
            <a:avLst/>
          </a:prstGeom>
          <a:solidFill>
            <a:schemeClr val="accent5">
              <a:lumMod val="60000"/>
              <a:lumOff val="40000"/>
              <a:alpha val="69000"/>
            </a:schemeClr>
          </a:solidFill>
        </p:spPr>
        <p:txBody>
          <a:bodyPr wrap="none" rtlCol="0">
            <a:spAutoFit/>
          </a:bodyPr>
          <a:lstStyle/>
          <a:p>
            <a:r>
              <a:rPr lang="en-CA" dirty="0" smtClean="0"/>
              <a:t>Latitude 50</a:t>
            </a:r>
            <a:r>
              <a:rPr lang="en-CA" baseline="30000" dirty="0" smtClean="0"/>
              <a:t>o</a:t>
            </a:r>
            <a:r>
              <a:rPr lang="en-CA" dirty="0" smtClean="0"/>
              <a:t> N</a:t>
            </a:r>
            <a:endParaRPr lang="en-CA" baseline="30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286934" y="1327722"/>
            <a:ext cx="6545504" cy="4909129"/>
            <a:chOff x="1286934" y="1216890"/>
            <a:chExt cx="6545504" cy="4909129"/>
          </a:xfrm>
        </p:grpSpPr>
        <p:pic>
          <p:nvPicPr>
            <p:cNvPr id="9" name="Picture 8" descr="p4.bmp"/>
            <p:cNvPicPr>
              <a:picLocks noChangeAspect="1"/>
            </p:cNvPicPr>
            <p:nvPr/>
          </p:nvPicPr>
          <p:blipFill>
            <a:blip r:embed="rId3" cstate="print"/>
            <a:stretch>
              <a:fillRect/>
            </a:stretch>
          </p:blipFill>
          <p:spPr>
            <a:xfrm>
              <a:off x="1286934" y="1216890"/>
              <a:ext cx="6545504" cy="4909129"/>
            </a:xfrm>
            <a:prstGeom prst="rect">
              <a:avLst/>
            </a:prstGeom>
          </p:spPr>
        </p:pic>
        <p:sp>
          <p:nvSpPr>
            <p:cNvPr id="12" name="TextBox 11"/>
            <p:cNvSpPr txBox="1"/>
            <p:nvPr/>
          </p:nvSpPr>
          <p:spPr>
            <a:xfrm>
              <a:off x="4159577" y="1216890"/>
              <a:ext cx="800219" cy="461665"/>
            </a:xfrm>
            <a:prstGeom prst="rect">
              <a:avLst/>
            </a:prstGeom>
            <a:noFill/>
          </p:spPr>
          <p:txBody>
            <a:bodyPr wrap="none" rtlCol="0">
              <a:spAutoFit/>
            </a:bodyPr>
            <a:lstStyle/>
            <a:p>
              <a:r>
                <a:rPr lang="en-CA" dirty="0" smtClean="0"/>
                <a:t>2010</a:t>
              </a:r>
              <a:endParaRPr lang="en-CA" dirty="0"/>
            </a:p>
          </p:txBody>
        </p:sp>
      </p:grpSp>
      <p:sp>
        <p:nvSpPr>
          <p:cNvPr id="150530" name="AutoShape 2"/>
          <p:cNvSpPr>
            <a:spLocks noGrp="1" noChangeArrowheads="1"/>
          </p:cNvSpPr>
          <p:nvPr>
            <p:ph type="title"/>
          </p:nvPr>
        </p:nvSpPr>
        <p:spPr>
          <a:xfrm>
            <a:off x="1531515" y="241238"/>
            <a:ext cx="5795963" cy="709612"/>
          </a:xfrm>
        </p:spPr>
        <p:txBody>
          <a:bodyPr/>
          <a:lstStyle/>
          <a:p>
            <a:pPr algn="ctr">
              <a:defRPr/>
            </a:pPr>
            <a:r>
              <a:rPr lang="en-CA" dirty="0" err="1" smtClean="0"/>
              <a:t>tRAYci</a:t>
            </a:r>
            <a:r>
              <a:rPr lang="en-CA" dirty="0" smtClean="0"/>
              <a:t> light model </a:t>
            </a:r>
            <a:br>
              <a:rPr lang="en-CA" dirty="0" smtClean="0"/>
            </a:br>
            <a:r>
              <a:rPr lang="en-CA" dirty="0" smtClean="0"/>
              <a:t>(Brunner, 1998)</a:t>
            </a:r>
            <a:endParaRPr lang="en-US" dirty="0"/>
          </a:p>
        </p:txBody>
      </p:sp>
      <p:sp>
        <p:nvSpPr>
          <p:cNvPr id="5" name="TextBox 4"/>
          <p:cNvSpPr txBox="1"/>
          <p:nvPr/>
        </p:nvSpPr>
        <p:spPr>
          <a:xfrm>
            <a:off x="1530142" y="5605153"/>
            <a:ext cx="6083717" cy="461665"/>
          </a:xfrm>
          <a:prstGeom prst="rect">
            <a:avLst/>
          </a:prstGeom>
          <a:noFill/>
        </p:spPr>
        <p:txBody>
          <a:bodyPr wrap="none" rtlCol="0">
            <a:spAutoFit/>
          </a:bodyPr>
          <a:lstStyle/>
          <a:p>
            <a:r>
              <a:rPr lang="en-CA" dirty="0" smtClean="0"/>
              <a:t>North                                                         South</a:t>
            </a:r>
            <a:endParaRPr lang="en-CA" dirty="0"/>
          </a:p>
        </p:txBody>
      </p:sp>
      <p:sp>
        <p:nvSpPr>
          <p:cNvPr id="7" name="TextBox 6"/>
          <p:cNvSpPr txBox="1"/>
          <p:nvPr/>
        </p:nvSpPr>
        <p:spPr>
          <a:xfrm>
            <a:off x="3906982" y="6280728"/>
            <a:ext cx="1994457" cy="461665"/>
          </a:xfrm>
          <a:prstGeom prst="rect">
            <a:avLst/>
          </a:prstGeom>
          <a:solidFill>
            <a:schemeClr val="accent5">
              <a:lumMod val="60000"/>
              <a:lumOff val="40000"/>
              <a:alpha val="69000"/>
            </a:schemeClr>
          </a:solidFill>
        </p:spPr>
        <p:txBody>
          <a:bodyPr wrap="none" rtlCol="0">
            <a:spAutoFit/>
          </a:bodyPr>
          <a:lstStyle/>
          <a:p>
            <a:r>
              <a:rPr lang="en-CA" dirty="0" smtClean="0"/>
              <a:t>Latitude 50</a:t>
            </a:r>
            <a:r>
              <a:rPr lang="en-CA" baseline="30000" dirty="0" smtClean="0"/>
              <a:t>o</a:t>
            </a:r>
            <a:r>
              <a:rPr lang="en-CA" dirty="0" smtClean="0"/>
              <a:t> N</a:t>
            </a:r>
            <a:endParaRPr lang="en-CA" baseline="30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5.bmp"/>
          <p:cNvPicPr>
            <a:picLocks noChangeAspect="1"/>
          </p:cNvPicPr>
          <p:nvPr/>
        </p:nvPicPr>
        <p:blipFill>
          <a:blip r:embed="rId3" cstate="print"/>
          <a:stretch>
            <a:fillRect/>
          </a:stretch>
        </p:blipFill>
        <p:spPr>
          <a:xfrm>
            <a:off x="1311562" y="1293092"/>
            <a:ext cx="6576287" cy="4932216"/>
          </a:xfrm>
          <a:prstGeom prst="rect">
            <a:avLst/>
          </a:prstGeom>
        </p:spPr>
      </p:pic>
      <p:sp>
        <p:nvSpPr>
          <p:cNvPr id="150530" name="AutoShape 2"/>
          <p:cNvSpPr>
            <a:spLocks noGrp="1" noChangeArrowheads="1"/>
          </p:cNvSpPr>
          <p:nvPr>
            <p:ph type="title"/>
          </p:nvPr>
        </p:nvSpPr>
        <p:spPr>
          <a:xfrm>
            <a:off x="1531515" y="241238"/>
            <a:ext cx="5795963" cy="709612"/>
          </a:xfrm>
        </p:spPr>
        <p:txBody>
          <a:bodyPr/>
          <a:lstStyle/>
          <a:p>
            <a:pPr algn="ctr">
              <a:defRPr/>
            </a:pPr>
            <a:r>
              <a:rPr lang="en-CA" dirty="0" err="1" smtClean="0"/>
              <a:t>tRAYci</a:t>
            </a:r>
            <a:r>
              <a:rPr lang="en-CA" dirty="0" smtClean="0"/>
              <a:t> light model </a:t>
            </a:r>
            <a:br>
              <a:rPr lang="en-CA" dirty="0" smtClean="0"/>
            </a:br>
            <a:r>
              <a:rPr lang="en-CA" dirty="0" smtClean="0"/>
              <a:t>(Brunner, 1998)</a:t>
            </a:r>
            <a:endParaRPr lang="en-US" dirty="0"/>
          </a:p>
        </p:txBody>
      </p:sp>
      <p:sp>
        <p:nvSpPr>
          <p:cNvPr id="5" name="TextBox 4"/>
          <p:cNvSpPr txBox="1"/>
          <p:nvPr/>
        </p:nvSpPr>
        <p:spPr>
          <a:xfrm>
            <a:off x="1530142" y="5605153"/>
            <a:ext cx="6083717" cy="461665"/>
          </a:xfrm>
          <a:prstGeom prst="rect">
            <a:avLst/>
          </a:prstGeom>
          <a:noFill/>
        </p:spPr>
        <p:txBody>
          <a:bodyPr wrap="none" rtlCol="0">
            <a:spAutoFit/>
          </a:bodyPr>
          <a:lstStyle/>
          <a:p>
            <a:r>
              <a:rPr lang="en-CA" dirty="0" smtClean="0"/>
              <a:t>North                                                         </a:t>
            </a:r>
            <a:r>
              <a:rPr lang="en-CA" dirty="0" smtClean="0">
                <a:solidFill>
                  <a:schemeClr val="bg1"/>
                </a:solidFill>
              </a:rPr>
              <a:t>South</a:t>
            </a:r>
            <a:endParaRPr lang="en-CA" dirty="0">
              <a:solidFill>
                <a:schemeClr val="bg1"/>
              </a:solidFill>
            </a:endParaRPr>
          </a:p>
        </p:txBody>
      </p:sp>
      <p:sp>
        <p:nvSpPr>
          <p:cNvPr id="7" name="TextBox 6"/>
          <p:cNvSpPr txBox="1"/>
          <p:nvPr/>
        </p:nvSpPr>
        <p:spPr>
          <a:xfrm>
            <a:off x="2438400" y="1468583"/>
            <a:ext cx="1655197" cy="461665"/>
          </a:xfrm>
          <a:prstGeom prst="rect">
            <a:avLst/>
          </a:prstGeom>
          <a:noFill/>
          <a:ln w="3175">
            <a:solidFill>
              <a:schemeClr val="tx1"/>
            </a:solidFill>
          </a:ln>
        </p:spPr>
        <p:txBody>
          <a:bodyPr wrap="none" rtlCol="0">
            <a:spAutoFit/>
          </a:bodyPr>
          <a:lstStyle/>
          <a:p>
            <a:r>
              <a:rPr lang="en-CA" dirty="0" smtClean="0"/>
              <a:t>PACL=0.86</a:t>
            </a:r>
            <a:endParaRPr lang="en-CA" dirty="0"/>
          </a:p>
        </p:txBody>
      </p:sp>
      <p:sp>
        <p:nvSpPr>
          <p:cNvPr id="8" name="TextBox 7"/>
          <p:cNvSpPr txBox="1"/>
          <p:nvPr/>
        </p:nvSpPr>
        <p:spPr>
          <a:xfrm>
            <a:off x="1796473" y="3994728"/>
            <a:ext cx="1655197" cy="461665"/>
          </a:xfrm>
          <a:prstGeom prst="rect">
            <a:avLst/>
          </a:prstGeom>
          <a:noFill/>
          <a:ln w="3175">
            <a:solidFill>
              <a:schemeClr val="tx1"/>
            </a:solidFill>
          </a:ln>
        </p:spPr>
        <p:txBody>
          <a:bodyPr wrap="none" rtlCol="0">
            <a:spAutoFit/>
          </a:bodyPr>
          <a:lstStyle/>
          <a:p>
            <a:r>
              <a:rPr lang="en-CA" dirty="0" smtClean="0"/>
              <a:t>PACL=0.42</a:t>
            </a:r>
            <a:endParaRPr lang="en-CA" dirty="0"/>
          </a:p>
        </p:txBody>
      </p:sp>
      <p:cxnSp>
        <p:nvCxnSpPr>
          <p:cNvPr id="10" name="Straight Arrow Connector 9"/>
          <p:cNvCxnSpPr/>
          <p:nvPr/>
        </p:nvCxnSpPr>
        <p:spPr>
          <a:xfrm rot="16200000" flipH="1">
            <a:off x="3662218" y="2138218"/>
            <a:ext cx="452586" cy="5542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2" name="Straight Arrow Connector 11"/>
          <p:cNvCxnSpPr/>
          <p:nvPr/>
        </p:nvCxnSpPr>
        <p:spPr>
          <a:xfrm>
            <a:off x="3449783" y="4188690"/>
            <a:ext cx="300181" cy="5080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3906982" y="6280728"/>
            <a:ext cx="1994457" cy="461665"/>
          </a:xfrm>
          <a:prstGeom prst="rect">
            <a:avLst/>
          </a:prstGeom>
          <a:solidFill>
            <a:schemeClr val="accent5">
              <a:lumMod val="60000"/>
              <a:lumOff val="40000"/>
              <a:alpha val="69000"/>
            </a:schemeClr>
          </a:solidFill>
        </p:spPr>
        <p:txBody>
          <a:bodyPr wrap="none" rtlCol="0">
            <a:spAutoFit/>
          </a:bodyPr>
          <a:lstStyle/>
          <a:p>
            <a:r>
              <a:rPr lang="en-CA" dirty="0" smtClean="0"/>
              <a:t>Latitude 50</a:t>
            </a:r>
            <a:r>
              <a:rPr lang="en-CA" baseline="30000" dirty="0" smtClean="0"/>
              <a:t>o</a:t>
            </a:r>
            <a:r>
              <a:rPr lang="en-CA" dirty="0" smtClean="0"/>
              <a:t> N</a:t>
            </a:r>
            <a:endParaRPr lang="en-CA" baseline="30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nvGraphicFramePr>
        <p:xfrm>
          <a:off x="909782" y="1062181"/>
          <a:ext cx="7269018" cy="4821381"/>
        </p:xfrm>
        <a:graphic>
          <a:graphicData uri="http://schemas.openxmlformats.org/drawingml/2006/chart">
            <c:chart xmlns:c="http://schemas.openxmlformats.org/drawingml/2006/chart" xmlns:r="http://schemas.openxmlformats.org/officeDocument/2006/relationships" r:id="rId3"/>
          </a:graphicData>
        </a:graphic>
      </p:graphicFrame>
      <p:sp>
        <p:nvSpPr>
          <p:cNvPr id="2846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284673" name="Object 1"/>
          <p:cNvGraphicFramePr>
            <a:graphicFrameLocks noChangeAspect="1"/>
          </p:cNvGraphicFramePr>
          <p:nvPr/>
        </p:nvGraphicFramePr>
        <p:xfrm>
          <a:off x="2761673" y="4414982"/>
          <a:ext cx="3959473" cy="822036"/>
        </p:xfrm>
        <a:graphic>
          <a:graphicData uri="http://schemas.openxmlformats.org/presentationml/2006/ole">
            <p:oleObj spid="_x0000_s284673" name="Equation" r:id="rId4" imgW="2755900" imgH="571500" progId="Equation.3">
              <p:embed/>
            </p:oleObj>
          </a:graphicData>
        </a:graphic>
      </p:graphicFrame>
      <p:grpSp>
        <p:nvGrpSpPr>
          <p:cNvPr id="14" name="Group 13"/>
          <p:cNvGrpSpPr/>
          <p:nvPr/>
        </p:nvGrpSpPr>
        <p:grpSpPr>
          <a:xfrm>
            <a:off x="5329382" y="1653298"/>
            <a:ext cx="909782" cy="489526"/>
            <a:chOff x="5329382" y="1366982"/>
            <a:chExt cx="909782" cy="489526"/>
          </a:xfrm>
        </p:grpSpPr>
        <p:sp>
          <p:nvSpPr>
            <p:cNvPr id="8" name="TextBox 7"/>
            <p:cNvSpPr txBox="1"/>
            <p:nvPr/>
          </p:nvSpPr>
          <p:spPr>
            <a:xfrm>
              <a:off x="5680363" y="1366982"/>
              <a:ext cx="377026" cy="307777"/>
            </a:xfrm>
            <a:prstGeom prst="rect">
              <a:avLst/>
            </a:prstGeom>
            <a:noFill/>
          </p:spPr>
          <p:txBody>
            <a:bodyPr wrap="none" rtlCol="0">
              <a:spAutoFit/>
            </a:bodyPr>
            <a:lstStyle/>
            <a:p>
              <a:r>
                <a:rPr lang="en-CA" sz="1400" dirty="0" smtClean="0"/>
                <a:t>P</a:t>
              </a:r>
              <a:r>
                <a:rPr lang="en-CA" sz="1400" baseline="-25000" dirty="0" smtClean="0"/>
                <a:t>m</a:t>
              </a:r>
              <a:endParaRPr lang="en-CA" sz="1400" baseline="-25000" dirty="0"/>
            </a:p>
          </p:txBody>
        </p:sp>
        <p:cxnSp>
          <p:nvCxnSpPr>
            <p:cNvPr id="10" name="Straight Arrow Connector 9"/>
            <p:cNvCxnSpPr/>
            <p:nvPr/>
          </p:nvCxnSpPr>
          <p:spPr>
            <a:xfrm rot="10800000" flipV="1">
              <a:off x="5329382" y="1634836"/>
              <a:ext cx="369454" cy="2216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6040582" y="1634836"/>
              <a:ext cx="198582" cy="18934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5" name="Title 14"/>
          <p:cNvSpPr>
            <a:spLocks noGrp="1"/>
          </p:cNvSpPr>
          <p:nvPr>
            <p:ph type="title"/>
          </p:nvPr>
        </p:nvSpPr>
        <p:spPr/>
        <p:txBody>
          <a:bodyPr/>
          <a:lstStyle/>
          <a:p>
            <a:r>
              <a:rPr lang="en-CA" dirty="0" smtClean="0"/>
              <a:t>Relative height growth</a:t>
            </a:r>
            <a:endParaRPr lang="en-C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CA" dirty="0" smtClean="0"/>
              <a:t>Outline</a:t>
            </a:r>
            <a:endParaRPr lang="en-CA" dirty="0">
              <a:noFill/>
            </a:endParaRPr>
          </a:p>
        </p:txBody>
      </p:sp>
      <p:sp>
        <p:nvSpPr>
          <p:cNvPr id="3" name="Content Placeholder 2"/>
          <p:cNvSpPr>
            <a:spLocks noGrp="1"/>
          </p:cNvSpPr>
          <p:nvPr>
            <p:ph idx="1"/>
          </p:nvPr>
        </p:nvSpPr>
        <p:spPr>
          <a:xfrm>
            <a:off x="1267207" y="1314449"/>
            <a:ext cx="5886068" cy="4183826"/>
          </a:xfrm>
          <a:solidFill>
            <a:schemeClr val="accent5">
              <a:lumMod val="60000"/>
              <a:lumOff val="40000"/>
              <a:alpha val="38000"/>
            </a:schemeClr>
          </a:solidFill>
          <a:effectLst/>
        </p:spPr>
        <p:txBody>
          <a:bodyPr/>
          <a:lstStyle/>
          <a:p>
            <a:pPr marL="533400" indent="-533400">
              <a:lnSpc>
                <a:spcPct val="90000"/>
              </a:lnSpc>
              <a:buClrTx/>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About TASS</a:t>
            </a:r>
          </a:p>
          <a:p>
            <a:pPr marL="533400" indent="-533400">
              <a:lnSpc>
                <a:spcPct val="90000"/>
              </a:lnSpc>
              <a:buClrTx/>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TASS I – II – III history</a:t>
            </a:r>
            <a:endParaRPr lang="en-CA" sz="3200"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marL="533400" indent="-533400">
              <a:lnSpc>
                <a:spcPct val="90000"/>
              </a:lnSpc>
              <a:buClrTx/>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TASS III modifications</a:t>
            </a:r>
            <a:endParaRPr lang="en-CA" sz="3200"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marL="933450" lvl="1" indent="-533400">
              <a:lnSpc>
                <a:spcPct val="90000"/>
              </a:lnSpc>
              <a:buClrTx/>
              <a:buFont typeface="Courier New" pitchFamily="49" charset="0"/>
              <a:buChar char="o"/>
              <a:defRPr/>
            </a:pPr>
            <a:r>
              <a:rPr lang="en-CA" dirty="0" err="1" smtClean="0">
                <a:solidFill>
                  <a:schemeClr val="tx1"/>
                </a:solidFill>
                <a:effectLst>
                  <a:outerShdw blurRad="38100" dist="38100" dir="2700000" algn="tl">
                    <a:srgbClr val="000000">
                      <a:alpha val="43137"/>
                    </a:srgbClr>
                  </a:outerShdw>
                </a:effectLst>
              </a:rPr>
              <a:t>tRAYci</a:t>
            </a:r>
            <a:r>
              <a:rPr lang="en-CA" dirty="0" smtClean="0">
                <a:solidFill>
                  <a:schemeClr val="tx1"/>
                </a:solidFill>
                <a:effectLst>
                  <a:outerShdw blurRad="38100" dist="38100" dir="2700000" algn="tl">
                    <a:srgbClr val="000000">
                      <a:alpha val="43137"/>
                    </a:srgbClr>
                  </a:outerShdw>
                </a:effectLst>
              </a:rPr>
              <a:t> light model</a:t>
            </a:r>
          </a:p>
          <a:p>
            <a:pPr marL="933450" lvl="1" indent="-533400">
              <a:lnSpc>
                <a:spcPct val="90000"/>
              </a:lnSpc>
              <a:buClrTx/>
              <a:buFont typeface="Courier New" pitchFamily="49" charset="0"/>
              <a:buChar char="o"/>
              <a:defRPr/>
            </a:pPr>
            <a:r>
              <a:rPr lang="en-CA" dirty="0" smtClean="0">
                <a:solidFill>
                  <a:schemeClr val="tx2">
                    <a:lumMod val="60000"/>
                    <a:lumOff val="40000"/>
                  </a:schemeClr>
                </a:solidFill>
                <a:effectLst>
                  <a:outerShdw blurRad="38100" dist="38100" dir="2700000" algn="tl">
                    <a:srgbClr val="000000">
                      <a:alpha val="43137"/>
                    </a:srgbClr>
                  </a:outerShdw>
                </a:effectLst>
              </a:rPr>
              <a:t>Crown profiles</a:t>
            </a:r>
          </a:p>
          <a:p>
            <a:pPr marL="933450" lvl="1" indent="-533400">
              <a:lnSpc>
                <a:spcPct val="90000"/>
              </a:lnSpc>
              <a:buClrTx/>
              <a:buFont typeface="Courier New" pitchFamily="49" charset="0"/>
              <a:buChar char="o"/>
              <a:defRPr/>
            </a:pPr>
            <a:r>
              <a:rPr lang="en-CA" dirty="0" smtClean="0">
                <a:solidFill>
                  <a:schemeClr val="tx1"/>
                </a:solidFill>
                <a:effectLst>
                  <a:outerShdw blurRad="38100" dist="38100" dir="2700000" algn="tl">
                    <a:srgbClr val="000000">
                      <a:alpha val="43137"/>
                    </a:srgbClr>
                  </a:outerShdw>
                </a:effectLst>
              </a:rPr>
              <a:t>Crown competition</a:t>
            </a:r>
          </a:p>
          <a:p>
            <a:pPr marL="933450" lvl="1" indent="-533400">
              <a:lnSpc>
                <a:spcPct val="90000"/>
              </a:lnSpc>
              <a:buClrTx/>
              <a:buFont typeface="Courier New" pitchFamily="49" charset="0"/>
              <a:buChar char="o"/>
              <a:defRPr/>
            </a:pPr>
            <a:r>
              <a:rPr lang="en-CA" dirty="0" smtClean="0">
                <a:solidFill>
                  <a:schemeClr val="tx1"/>
                </a:solidFill>
                <a:effectLst>
                  <a:outerShdw blurRad="38100" dist="38100" dir="2700000" algn="tl">
                    <a:srgbClr val="000000">
                      <a:alpha val="43137"/>
                    </a:srgbClr>
                  </a:outerShdw>
                </a:effectLst>
              </a:rPr>
              <a:t>Mortality</a:t>
            </a:r>
          </a:p>
          <a:p>
            <a:pPr marL="533400" indent="-533400">
              <a:lnSpc>
                <a:spcPct val="90000"/>
              </a:lnSpc>
              <a:buClrTx/>
              <a:buFont typeface="Arial" pitchFamily="34" charset="0"/>
              <a:buChar char="•"/>
              <a:defRPr/>
            </a:pPr>
            <a:r>
              <a:rPr lang="en-CA" dirty="0" smtClean="0">
                <a:solidFill>
                  <a:schemeClr val="tx1"/>
                </a:solidFill>
                <a:effectLst>
                  <a:outerShdw blurRad="38100" dist="38100" dir="2700000" algn="tl">
                    <a:srgbClr val="000000">
                      <a:alpha val="43137"/>
                    </a:srgbClr>
                  </a:outerShdw>
                </a:effectLst>
              </a:rPr>
              <a:t>TASS Graphical User Interface</a:t>
            </a:r>
          </a:p>
          <a:p>
            <a:pPr marL="533400" indent="-533400">
              <a:lnSpc>
                <a:spcPct val="90000"/>
              </a:lnSpc>
              <a:buClrTx/>
              <a:buFont typeface="Arial" pitchFamily="34" charset="0"/>
              <a:buChar char="•"/>
              <a:defRPr/>
            </a:pPr>
            <a:r>
              <a:rPr lang="en-CA" dirty="0" smtClean="0">
                <a:solidFill>
                  <a:schemeClr val="tx1"/>
                </a:solidFill>
                <a:effectLst>
                  <a:outerShdw blurRad="38100" dist="38100" dir="2700000" algn="tl">
                    <a:srgbClr val="000000">
                      <a:alpha val="43137"/>
                    </a:srgbClr>
                  </a:outerShdw>
                </a:effectLst>
              </a:rPr>
              <a:t>PLOTSY </a:t>
            </a:r>
          </a:p>
          <a:p>
            <a:pPr marL="933450" lvl="1" indent="-533400">
              <a:lnSpc>
                <a:spcPct val="90000"/>
              </a:lnSpc>
              <a:buClrTx/>
              <a:buFont typeface="Courier New" pitchFamily="49" charset="0"/>
              <a:buChar char="o"/>
              <a:defRPr/>
            </a:pPr>
            <a:endParaRPr lang="en-CA"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a:buClrTx/>
              <a:buFont typeface="CommonBullets" pitchFamily="34" charset="2"/>
              <a:buChar char="6"/>
              <a:defRPr/>
            </a:pPr>
            <a:endParaRPr lang="en-CA" sz="32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457200" y="-178663"/>
            <a:ext cx="7772400" cy="990600"/>
          </a:xfrm>
          <a:prstGeom prst="rect">
            <a:avLst/>
          </a:prstGeom>
          <a:noFill/>
          <a:ln w="9525">
            <a:noFill/>
            <a:miter lim="800000"/>
            <a:headEnd/>
            <a:tailEnd/>
          </a:ln>
          <a:effectLst>
            <a:outerShdw dist="35921" dir="2700000" algn="ctr" rotWithShape="0">
              <a:schemeClr val="tx1"/>
            </a:outerShdw>
          </a:effectLst>
        </p:spPr>
        <p:txBody>
          <a:bodyPr anchor="ctr"/>
          <a:lstStyle/>
          <a:p>
            <a:pPr algn="ctr">
              <a:defRPr/>
            </a:pPr>
            <a:r>
              <a:rPr lang="en-CA" sz="3200" b="1" kern="0" dirty="0">
                <a:solidFill>
                  <a:srgbClr val="FFFF00"/>
                </a:solidFill>
                <a:latin typeface="+mj-lt"/>
                <a:ea typeface="+mj-ea"/>
                <a:cs typeface="+mj-cs"/>
              </a:rPr>
              <a:t>Crown </a:t>
            </a:r>
            <a:r>
              <a:rPr lang="en-CA" sz="3200" b="1" kern="0" dirty="0" smtClean="0">
                <a:solidFill>
                  <a:srgbClr val="FFFF00"/>
                </a:solidFill>
                <a:latin typeface="+mj-lt"/>
                <a:ea typeface="+mj-ea"/>
                <a:cs typeface="+mj-cs"/>
              </a:rPr>
              <a:t>Profiles</a:t>
            </a:r>
            <a:endParaRPr lang="en-CA" sz="3200" b="1" kern="0" dirty="0">
              <a:solidFill>
                <a:srgbClr val="FFFF00"/>
              </a:solidFill>
              <a:latin typeface="+mj-lt"/>
              <a:ea typeface="+mj-ea"/>
              <a:cs typeface="+mj-cs"/>
            </a:endParaRPr>
          </a:p>
        </p:txBody>
      </p:sp>
      <p:grpSp>
        <p:nvGrpSpPr>
          <p:cNvPr id="6" name="Group 2"/>
          <p:cNvGrpSpPr>
            <a:grpSpLocks/>
          </p:cNvGrpSpPr>
          <p:nvPr/>
        </p:nvGrpSpPr>
        <p:grpSpPr bwMode="auto">
          <a:xfrm>
            <a:off x="711201" y="581891"/>
            <a:ext cx="7721599" cy="5754253"/>
            <a:chOff x="288" y="360"/>
            <a:chExt cx="3840" cy="2880"/>
          </a:xfrm>
        </p:grpSpPr>
        <p:pic>
          <p:nvPicPr>
            <p:cNvPr id="7" name="Picture 3" descr="ALLC030"/>
            <p:cNvPicPr>
              <a:picLocks noChangeAspect="1" noChangeArrowheads="1"/>
            </p:cNvPicPr>
            <p:nvPr/>
          </p:nvPicPr>
          <p:blipFill>
            <a:blip r:embed="rId2" cstate="print"/>
            <a:srcRect/>
            <a:stretch>
              <a:fillRect/>
            </a:stretch>
          </p:blipFill>
          <p:spPr bwMode="auto">
            <a:xfrm>
              <a:off x="288" y="360"/>
              <a:ext cx="3840" cy="2880"/>
            </a:xfrm>
            <a:prstGeom prst="rect">
              <a:avLst/>
            </a:prstGeom>
            <a:noFill/>
          </p:spPr>
        </p:pic>
        <p:sp>
          <p:nvSpPr>
            <p:cNvPr id="8" name="Text Box 4"/>
            <p:cNvSpPr txBox="1">
              <a:spLocks noChangeArrowheads="1"/>
            </p:cNvSpPr>
            <p:nvPr/>
          </p:nvSpPr>
          <p:spPr bwMode="auto">
            <a:xfrm>
              <a:off x="1568" y="3003"/>
              <a:ext cx="1132" cy="231"/>
            </a:xfrm>
            <a:prstGeom prst="rect">
              <a:avLst/>
            </a:prstGeom>
            <a:noFill/>
            <a:ln w="9525" algn="ctr">
              <a:noFill/>
              <a:miter lim="800000"/>
              <a:headEnd/>
              <a:tailEnd/>
            </a:ln>
            <a:effectLst/>
          </p:spPr>
          <p:txBody>
            <a:bodyPr wrap="none">
              <a:spAutoFit/>
            </a:bodyPr>
            <a:lstStyle/>
            <a:p>
              <a:r>
                <a:rPr lang="en-US" sz="1800">
                  <a:latin typeface="Arial" pitchFamily="34" charset="0"/>
                </a:rPr>
                <a:t>Coastal species</a:t>
              </a:r>
            </a:p>
          </p:txBody>
        </p:sp>
        <p:sp>
          <p:nvSpPr>
            <p:cNvPr id="9" name="Text Box 5"/>
            <p:cNvSpPr txBox="1">
              <a:spLocks noChangeArrowheads="1"/>
            </p:cNvSpPr>
            <p:nvPr/>
          </p:nvSpPr>
          <p:spPr bwMode="auto">
            <a:xfrm>
              <a:off x="475" y="1518"/>
              <a:ext cx="684" cy="404"/>
            </a:xfrm>
            <a:prstGeom prst="rect">
              <a:avLst/>
            </a:prstGeom>
            <a:noFill/>
            <a:ln w="9525" algn="ctr">
              <a:noFill/>
              <a:miter lim="800000"/>
              <a:headEnd/>
              <a:tailEnd/>
            </a:ln>
            <a:effectLst/>
          </p:spPr>
          <p:txBody>
            <a:bodyPr wrap="none">
              <a:spAutoFit/>
            </a:bodyPr>
            <a:lstStyle/>
            <a:p>
              <a:pPr algn="ctr"/>
              <a:r>
                <a:rPr lang="en-US" sz="1800">
                  <a:latin typeface="Arial" pitchFamily="34" charset="0"/>
                </a:rPr>
                <a:t>western </a:t>
              </a:r>
            </a:p>
            <a:p>
              <a:pPr algn="ctr"/>
              <a:r>
                <a:rPr lang="en-US" sz="1800">
                  <a:latin typeface="Arial" pitchFamily="34" charset="0"/>
                </a:rPr>
                <a:t>redcedar</a:t>
              </a:r>
            </a:p>
          </p:txBody>
        </p:sp>
        <p:sp>
          <p:nvSpPr>
            <p:cNvPr id="10" name="Text Box 6"/>
            <p:cNvSpPr txBox="1">
              <a:spLocks noChangeArrowheads="1"/>
            </p:cNvSpPr>
            <p:nvPr/>
          </p:nvSpPr>
          <p:spPr bwMode="auto">
            <a:xfrm>
              <a:off x="1798" y="1306"/>
              <a:ext cx="852" cy="231"/>
            </a:xfrm>
            <a:prstGeom prst="rect">
              <a:avLst/>
            </a:prstGeom>
            <a:noFill/>
            <a:ln w="9525" algn="ctr">
              <a:noFill/>
              <a:miter lim="800000"/>
              <a:headEnd/>
              <a:tailEnd/>
            </a:ln>
            <a:effectLst/>
          </p:spPr>
          <p:txBody>
            <a:bodyPr wrap="none">
              <a:spAutoFit/>
            </a:bodyPr>
            <a:lstStyle/>
            <a:p>
              <a:pPr algn="ctr"/>
              <a:r>
                <a:rPr lang="en-US" sz="1800">
                  <a:latin typeface="Arial" pitchFamily="34" charset="0"/>
                </a:rPr>
                <a:t>Douglas-fir </a:t>
              </a:r>
            </a:p>
          </p:txBody>
        </p:sp>
        <p:sp>
          <p:nvSpPr>
            <p:cNvPr id="11" name="Text Box 7"/>
            <p:cNvSpPr txBox="1">
              <a:spLocks noChangeArrowheads="1"/>
            </p:cNvSpPr>
            <p:nvPr/>
          </p:nvSpPr>
          <p:spPr bwMode="auto">
            <a:xfrm>
              <a:off x="2467" y="970"/>
              <a:ext cx="692" cy="404"/>
            </a:xfrm>
            <a:prstGeom prst="rect">
              <a:avLst/>
            </a:prstGeom>
            <a:noFill/>
            <a:ln w="9525" algn="ctr">
              <a:noFill/>
              <a:miter lim="800000"/>
              <a:headEnd/>
              <a:tailEnd/>
            </a:ln>
            <a:effectLst/>
          </p:spPr>
          <p:txBody>
            <a:bodyPr wrap="none">
              <a:spAutoFit/>
            </a:bodyPr>
            <a:lstStyle/>
            <a:p>
              <a:pPr algn="ctr"/>
              <a:r>
                <a:rPr lang="en-US" sz="1800">
                  <a:latin typeface="Arial" pitchFamily="34" charset="0"/>
                </a:rPr>
                <a:t>Western </a:t>
              </a:r>
            </a:p>
            <a:p>
              <a:pPr algn="ctr"/>
              <a:r>
                <a:rPr lang="en-US" sz="1800">
                  <a:latin typeface="Arial" pitchFamily="34" charset="0"/>
                </a:rPr>
                <a:t>Hemlock</a:t>
              </a:r>
            </a:p>
          </p:txBody>
        </p:sp>
        <p:sp>
          <p:nvSpPr>
            <p:cNvPr id="12" name="Text Box 8"/>
            <p:cNvSpPr txBox="1">
              <a:spLocks noChangeArrowheads="1"/>
            </p:cNvSpPr>
            <p:nvPr/>
          </p:nvSpPr>
          <p:spPr bwMode="auto">
            <a:xfrm>
              <a:off x="2954" y="1387"/>
              <a:ext cx="548" cy="404"/>
            </a:xfrm>
            <a:prstGeom prst="rect">
              <a:avLst/>
            </a:prstGeom>
            <a:noFill/>
            <a:ln w="9525" algn="ctr">
              <a:noFill/>
              <a:miter lim="800000"/>
              <a:headEnd/>
              <a:tailEnd/>
            </a:ln>
            <a:effectLst/>
          </p:spPr>
          <p:txBody>
            <a:bodyPr wrap="none">
              <a:spAutoFit/>
            </a:bodyPr>
            <a:lstStyle/>
            <a:p>
              <a:pPr algn="ctr"/>
              <a:r>
                <a:rPr lang="en-US" sz="1800">
                  <a:latin typeface="Arial" pitchFamily="34" charset="0"/>
                </a:rPr>
                <a:t>Sitka </a:t>
              </a:r>
            </a:p>
            <a:p>
              <a:pPr algn="ctr"/>
              <a:r>
                <a:rPr lang="en-US" sz="1800">
                  <a:latin typeface="Arial" pitchFamily="34" charset="0"/>
                </a:rPr>
                <a:t>spruce</a:t>
              </a:r>
            </a:p>
          </p:txBody>
        </p:sp>
        <p:sp>
          <p:nvSpPr>
            <p:cNvPr id="13" name="Rectangle 9"/>
            <p:cNvSpPr>
              <a:spLocks noChangeArrowheads="1"/>
            </p:cNvSpPr>
            <p:nvPr/>
          </p:nvSpPr>
          <p:spPr bwMode="auto">
            <a:xfrm>
              <a:off x="1042" y="420"/>
              <a:ext cx="740" cy="231"/>
            </a:xfrm>
            <a:prstGeom prst="rect">
              <a:avLst/>
            </a:prstGeom>
            <a:noFill/>
            <a:ln w="9525" algn="ctr">
              <a:noFill/>
              <a:miter lim="800000"/>
              <a:headEnd/>
              <a:tailEnd/>
            </a:ln>
            <a:effectLst/>
          </p:spPr>
          <p:txBody>
            <a:bodyPr wrap="none">
              <a:spAutoFit/>
            </a:bodyPr>
            <a:lstStyle/>
            <a:p>
              <a:r>
                <a:rPr lang="en-US" sz="1800">
                  <a:latin typeface="Arial" pitchFamily="34" charset="0"/>
                </a:rPr>
                <a:t>Red alder</a:t>
              </a:r>
            </a:p>
          </p:txBody>
        </p:sp>
      </p:grpSp>
      <p:grpSp>
        <p:nvGrpSpPr>
          <p:cNvPr id="19" name="Group 18"/>
          <p:cNvGrpSpPr/>
          <p:nvPr/>
        </p:nvGrpSpPr>
        <p:grpSpPr>
          <a:xfrm>
            <a:off x="4229101" y="4976813"/>
            <a:ext cx="862012" cy="805151"/>
            <a:chOff x="4229101" y="4976813"/>
            <a:chExt cx="862012" cy="805151"/>
          </a:xfrm>
        </p:grpSpPr>
        <p:sp>
          <p:nvSpPr>
            <p:cNvPr id="14" name="Oval 13"/>
            <p:cNvSpPr/>
            <p:nvPr/>
          </p:nvSpPr>
          <p:spPr>
            <a:xfrm>
              <a:off x="4235887" y="5523345"/>
              <a:ext cx="849746" cy="258619"/>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cxnSp>
          <p:nvCxnSpPr>
            <p:cNvPr id="16" name="Straight Connector 15"/>
            <p:cNvCxnSpPr/>
            <p:nvPr/>
          </p:nvCxnSpPr>
          <p:spPr>
            <a:xfrm rot="5400000">
              <a:off x="4755357" y="5312569"/>
              <a:ext cx="671512" cy="0"/>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3893345" y="5355431"/>
              <a:ext cx="671512" cy="0"/>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257675" y="5524501"/>
              <a:ext cx="782587" cy="246221"/>
            </a:xfrm>
            <a:prstGeom prst="rect">
              <a:avLst/>
            </a:prstGeom>
            <a:noFill/>
          </p:spPr>
          <p:txBody>
            <a:bodyPr wrap="none" rtlCol="0">
              <a:spAutoFit/>
            </a:bodyPr>
            <a:lstStyle/>
            <a:p>
              <a:r>
                <a:rPr lang="en-CA" sz="1000" dirty="0" smtClean="0">
                  <a:solidFill>
                    <a:schemeClr val="accent5">
                      <a:lumMod val="60000"/>
                      <a:lumOff val="40000"/>
                    </a:schemeClr>
                  </a:solidFill>
                </a:rPr>
                <a:t>Crown area</a:t>
              </a:r>
              <a:endParaRPr lang="en-CA" sz="1000" dirty="0">
                <a:solidFill>
                  <a:schemeClr val="accent5">
                    <a:lumMod val="60000"/>
                    <a:lumOff val="40000"/>
                  </a:schemeClr>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grpSp>
        <p:nvGrpSpPr>
          <p:cNvPr id="32" name="Group 31"/>
          <p:cNvGrpSpPr/>
          <p:nvPr/>
        </p:nvGrpSpPr>
        <p:grpSpPr>
          <a:xfrm>
            <a:off x="1861098" y="434109"/>
            <a:ext cx="6299200" cy="1062182"/>
            <a:chOff x="1131454" y="434109"/>
            <a:chExt cx="6299200" cy="1062182"/>
          </a:xfrm>
        </p:grpSpPr>
        <p:sp>
          <p:nvSpPr>
            <p:cNvPr id="30" name="Rectangle 29"/>
            <p:cNvSpPr/>
            <p:nvPr/>
          </p:nvSpPr>
          <p:spPr>
            <a:xfrm>
              <a:off x="1131454" y="434109"/>
              <a:ext cx="6299200" cy="1062182"/>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283649" name="Object 1"/>
            <p:cNvGraphicFramePr>
              <a:graphicFrameLocks noChangeAspect="1"/>
            </p:cNvGraphicFramePr>
            <p:nvPr/>
          </p:nvGraphicFramePr>
          <p:xfrm>
            <a:off x="1383106" y="544946"/>
            <a:ext cx="5795897" cy="865621"/>
          </p:xfrm>
          <a:graphic>
            <a:graphicData uri="http://schemas.openxmlformats.org/presentationml/2006/ole">
              <p:oleObj spid="_x0000_s283649" name="Equation" r:id="rId3" imgW="1459866" imgH="215806" progId="Equation.3">
                <p:embed/>
              </p:oleObj>
            </a:graphicData>
          </a:graphic>
        </p:graphicFrame>
      </p:grpSp>
      <p:sp>
        <p:nvSpPr>
          <p:cNvPr id="28365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83675" name="Rectangle 2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31" name="TextBox 30"/>
          <p:cNvSpPr txBox="1"/>
          <p:nvPr/>
        </p:nvSpPr>
        <p:spPr>
          <a:xfrm>
            <a:off x="89372" y="734368"/>
            <a:ext cx="1280543" cy="461665"/>
          </a:xfrm>
          <a:prstGeom prst="rect">
            <a:avLst/>
          </a:prstGeom>
          <a:solidFill>
            <a:schemeClr val="accent3"/>
          </a:solidFill>
        </p:spPr>
        <p:txBody>
          <a:bodyPr wrap="none" rtlCol="0">
            <a:spAutoFit/>
          </a:bodyPr>
          <a:lstStyle/>
          <a:p>
            <a:r>
              <a:rPr lang="en-CA" dirty="0" smtClean="0"/>
              <a:t>TASS II:</a:t>
            </a:r>
            <a:endParaRPr lang="en-CA" dirty="0"/>
          </a:p>
        </p:txBody>
      </p:sp>
      <p:grpSp>
        <p:nvGrpSpPr>
          <p:cNvPr id="35" name="Group 33"/>
          <p:cNvGrpSpPr/>
          <p:nvPr/>
        </p:nvGrpSpPr>
        <p:grpSpPr>
          <a:xfrm>
            <a:off x="609572" y="1810327"/>
            <a:ext cx="3713018" cy="4054763"/>
            <a:chOff x="2937164" y="1736437"/>
            <a:chExt cx="3713018" cy="4054763"/>
          </a:xfrm>
        </p:grpSpPr>
        <p:sp>
          <p:nvSpPr>
            <p:cNvPr id="36" name="Rectangle 35"/>
            <p:cNvSpPr/>
            <p:nvPr/>
          </p:nvSpPr>
          <p:spPr>
            <a:xfrm>
              <a:off x="2937164" y="1736437"/>
              <a:ext cx="3713018" cy="4054763"/>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37" name="Group 5"/>
            <p:cNvGrpSpPr>
              <a:grpSpLocks noChangeAspect="1"/>
            </p:cNvGrpSpPr>
            <p:nvPr/>
          </p:nvGrpSpPr>
          <p:grpSpPr bwMode="auto">
            <a:xfrm>
              <a:off x="3421279" y="1935018"/>
              <a:ext cx="2923862" cy="3657600"/>
              <a:chOff x="2526" y="4404"/>
              <a:chExt cx="3837" cy="4937"/>
            </a:xfrm>
          </p:grpSpPr>
          <p:sp>
            <p:nvSpPr>
              <p:cNvPr id="38" name="AutoShape 26"/>
              <p:cNvSpPr>
                <a:spLocks noChangeAspect="1" noChangeArrowheads="1" noTextEdit="1"/>
              </p:cNvSpPr>
              <p:nvPr/>
            </p:nvSpPr>
            <p:spPr bwMode="auto">
              <a:xfrm>
                <a:off x="2526" y="4404"/>
                <a:ext cx="3602" cy="4937"/>
              </a:xfrm>
              <a:prstGeom prst="rect">
                <a:avLst/>
              </a:prstGeom>
              <a:noFill/>
            </p:spPr>
            <p:txBody>
              <a:bodyPr vert="horz" wrap="square" lIns="91440" tIns="45720" rIns="91440" bIns="45720" numCol="1" anchor="t" anchorCtr="0" compatLnSpc="1">
                <a:prstTxWarp prst="textNoShape">
                  <a:avLst/>
                </a:prstTxWarp>
              </a:bodyPr>
              <a:lstStyle/>
              <a:p>
                <a:endParaRPr lang="en-CA"/>
              </a:p>
            </p:txBody>
          </p:sp>
          <p:sp>
            <p:nvSpPr>
              <p:cNvPr id="39" name="Line 25"/>
              <p:cNvSpPr>
                <a:spLocks noChangeShapeType="1"/>
              </p:cNvSpPr>
              <p:nvPr/>
            </p:nvSpPr>
            <p:spPr bwMode="auto">
              <a:xfrm>
                <a:off x="3457" y="4404"/>
                <a:ext cx="0" cy="4937"/>
              </a:xfrm>
              <a:prstGeom prst="line">
                <a:avLst/>
              </a:prstGeom>
              <a:noFill/>
              <a:ln w="571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40" name="Arc 24"/>
              <p:cNvSpPr>
                <a:spLocks noChangeAspect="1"/>
              </p:cNvSpPr>
              <p:nvPr/>
            </p:nvSpPr>
            <p:spPr bwMode="auto">
              <a:xfrm flipV="1">
                <a:off x="2526" y="5591"/>
                <a:ext cx="3427" cy="1907"/>
              </a:xfrm>
              <a:custGeom>
                <a:avLst/>
                <a:gdLst>
                  <a:gd name="G0" fmla="+- 0 0 0"/>
                  <a:gd name="G1" fmla="+- 20780 0 0"/>
                  <a:gd name="G2" fmla="+- 21600 0 0"/>
                  <a:gd name="T0" fmla="*/ 5896 w 21599"/>
                  <a:gd name="T1" fmla="*/ 0 h 20780"/>
                  <a:gd name="T2" fmla="*/ 21599 w 21599"/>
                  <a:gd name="T3" fmla="*/ 20562 h 20780"/>
                  <a:gd name="T4" fmla="*/ 0 w 21599"/>
                  <a:gd name="T5" fmla="*/ 20780 h 20780"/>
                </a:gdLst>
                <a:ahLst/>
                <a:cxnLst>
                  <a:cxn ang="0">
                    <a:pos x="T0" y="T1"/>
                  </a:cxn>
                  <a:cxn ang="0">
                    <a:pos x="T2" y="T3"/>
                  </a:cxn>
                  <a:cxn ang="0">
                    <a:pos x="T4" y="T5"/>
                  </a:cxn>
                </a:cxnLst>
                <a:rect l="0" t="0" r="r" b="b"/>
                <a:pathLst>
                  <a:path w="21599" h="20780" fill="none" extrusionOk="0">
                    <a:moveTo>
                      <a:pt x="5895" y="0"/>
                    </a:moveTo>
                    <a:cubicBezTo>
                      <a:pt x="15110" y="2614"/>
                      <a:pt x="21502" y="10984"/>
                      <a:pt x="21598" y="20562"/>
                    </a:cubicBezTo>
                  </a:path>
                  <a:path w="21599" h="20780" stroke="0" extrusionOk="0">
                    <a:moveTo>
                      <a:pt x="5895" y="0"/>
                    </a:moveTo>
                    <a:cubicBezTo>
                      <a:pt x="15110" y="2614"/>
                      <a:pt x="21502" y="10984"/>
                      <a:pt x="21598" y="20562"/>
                    </a:cubicBezTo>
                    <a:lnTo>
                      <a:pt x="0" y="20780"/>
                    </a:lnTo>
                    <a:close/>
                  </a:path>
                </a:pathLst>
              </a:custGeom>
              <a:noFill/>
              <a:ln w="38100">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CA"/>
              </a:p>
            </p:txBody>
          </p:sp>
          <p:sp>
            <p:nvSpPr>
              <p:cNvPr id="41" name="Line 23"/>
              <p:cNvSpPr>
                <a:spLocks noChangeShapeType="1"/>
              </p:cNvSpPr>
              <p:nvPr/>
            </p:nvSpPr>
            <p:spPr bwMode="auto">
              <a:xfrm>
                <a:off x="3134" y="4404"/>
                <a:ext cx="0" cy="1179"/>
              </a:xfrm>
              <a:prstGeom prst="line">
                <a:avLst/>
              </a:prstGeom>
              <a:noFill/>
              <a:ln w="9525">
                <a:solidFill>
                  <a:srgbClr val="0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en-CA"/>
              </a:p>
            </p:txBody>
          </p:sp>
          <p:sp>
            <p:nvSpPr>
              <p:cNvPr id="42" name="Line 22"/>
              <p:cNvSpPr>
                <a:spLocks noChangeShapeType="1"/>
              </p:cNvSpPr>
              <p:nvPr/>
            </p:nvSpPr>
            <p:spPr bwMode="auto">
              <a:xfrm>
                <a:off x="2836" y="4404"/>
                <a:ext cx="0" cy="3094"/>
              </a:xfrm>
              <a:prstGeom prst="line">
                <a:avLst/>
              </a:prstGeom>
              <a:noFill/>
              <a:ln w="9525">
                <a:solidFill>
                  <a:srgbClr val="0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en-CA"/>
              </a:p>
            </p:txBody>
          </p:sp>
          <p:sp>
            <p:nvSpPr>
              <p:cNvPr id="43" name="Line 21"/>
              <p:cNvSpPr>
                <a:spLocks noChangeShapeType="1"/>
              </p:cNvSpPr>
              <p:nvPr/>
            </p:nvSpPr>
            <p:spPr bwMode="auto">
              <a:xfrm flipV="1">
                <a:off x="3124" y="5583"/>
                <a:ext cx="0" cy="1915"/>
              </a:xfrm>
              <a:prstGeom prst="line">
                <a:avLst/>
              </a:prstGeom>
              <a:noFill/>
              <a:ln w="9525">
                <a:solidFill>
                  <a:srgbClr val="000000"/>
                </a:solidFill>
                <a:round/>
                <a:headEnd type="triangle" w="med" len="med"/>
                <a:tailEnd type="triangle" w="med" len="med"/>
              </a:ln>
            </p:spPr>
            <p:txBody>
              <a:bodyPr vert="horz" wrap="square" lIns="91440" tIns="45720" rIns="91440" bIns="45720" numCol="1" anchor="ctr" anchorCtr="0" compatLnSpc="1">
                <a:prstTxWarp prst="textNoShape">
                  <a:avLst/>
                </a:prstTxWarp>
              </a:bodyPr>
              <a:lstStyle/>
              <a:p>
                <a:endParaRPr lang="en-CA"/>
              </a:p>
            </p:txBody>
          </p:sp>
          <p:sp>
            <p:nvSpPr>
              <p:cNvPr id="44" name="Line 20"/>
              <p:cNvSpPr>
                <a:spLocks noChangeShapeType="1"/>
              </p:cNvSpPr>
              <p:nvPr/>
            </p:nvSpPr>
            <p:spPr bwMode="auto">
              <a:xfrm>
                <a:off x="3457" y="5583"/>
                <a:ext cx="2488" cy="0"/>
              </a:xfrm>
              <a:prstGeom prst="line">
                <a:avLst/>
              </a:prstGeom>
              <a:noFill/>
              <a:ln w="9525">
                <a:solidFill>
                  <a:srgbClr val="000000"/>
                </a:solidFill>
                <a:round/>
                <a:headEnd type="triangle" w="med" len="med"/>
                <a:tailEnd type="triangle" w="med" len="med"/>
              </a:ln>
            </p:spPr>
            <p:txBody>
              <a:bodyPr vert="horz" wrap="square" lIns="91440" tIns="45720" rIns="91440" bIns="45720" numCol="1" anchor="ctr" anchorCtr="0" compatLnSpc="1">
                <a:prstTxWarp prst="textNoShape">
                  <a:avLst/>
                </a:prstTxWarp>
              </a:bodyPr>
              <a:lstStyle/>
              <a:p>
                <a:endParaRPr lang="en-CA"/>
              </a:p>
            </p:txBody>
          </p:sp>
          <p:sp>
            <p:nvSpPr>
              <p:cNvPr id="45" name="Line 19"/>
              <p:cNvSpPr>
                <a:spLocks noChangeShapeType="1"/>
              </p:cNvSpPr>
              <p:nvPr/>
            </p:nvSpPr>
            <p:spPr bwMode="auto">
              <a:xfrm flipV="1">
                <a:off x="3536" y="5510"/>
                <a:ext cx="2490" cy="1915"/>
              </a:xfrm>
              <a:prstGeom prst="line">
                <a:avLst/>
              </a:prstGeom>
              <a:noFill/>
              <a:ln w="9525">
                <a:solidFill>
                  <a:srgbClr val="000000"/>
                </a:solidFill>
                <a:round/>
                <a:headEnd type="triangle" w="med" len="med"/>
                <a:tailEnd type="triangle" w="med" len="med"/>
              </a:ln>
            </p:spPr>
            <p:txBody>
              <a:bodyPr vert="horz" wrap="square" lIns="91440" tIns="45720" rIns="91440" bIns="45720" numCol="1" anchor="ctr" anchorCtr="0" compatLnSpc="1">
                <a:prstTxWarp prst="textNoShape">
                  <a:avLst/>
                </a:prstTxWarp>
              </a:bodyPr>
              <a:lstStyle/>
              <a:p>
                <a:endParaRPr lang="en-CA"/>
              </a:p>
            </p:txBody>
          </p:sp>
          <p:sp>
            <p:nvSpPr>
              <p:cNvPr id="46" name="Line 18"/>
              <p:cNvSpPr>
                <a:spLocks noChangeShapeType="1"/>
              </p:cNvSpPr>
              <p:nvPr/>
            </p:nvSpPr>
            <p:spPr bwMode="auto">
              <a:xfrm flipV="1">
                <a:off x="3536" y="5510"/>
                <a:ext cx="2490" cy="1915"/>
              </a:xfrm>
              <a:prstGeom prst="line">
                <a:avLst/>
              </a:prstGeom>
              <a:noFill/>
              <a:ln w="9525">
                <a:solidFill>
                  <a:srgbClr val="000000"/>
                </a:solidFill>
                <a:round/>
                <a:headEnd type="triangle" w="med" len="med"/>
                <a:tailEnd type="triangle" w="med" len="med"/>
              </a:ln>
            </p:spPr>
            <p:txBody>
              <a:bodyPr vert="horz" wrap="square" lIns="91440" tIns="45720" rIns="91440" bIns="45720" numCol="1" anchor="ctr" anchorCtr="0" compatLnSpc="1">
                <a:prstTxWarp prst="textNoShape">
                  <a:avLst/>
                </a:prstTxWarp>
              </a:bodyPr>
              <a:lstStyle/>
              <a:p>
                <a:endParaRPr lang="en-CA"/>
              </a:p>
            </p:txBody>
          </p:sp>
          <p:sp>
            <p:nvSpPr>
              <p:cNvPr id="47" name="Line 17"/>
              <p:cNvSpPr>
                <a:spLocks noChangeShapeType="1"/>
              </p:cNvSpPr>
              <p:nvPr/>
            </p:nvSpPr>
            <p:spPr bwMode="auto">
              <a:xfrm flipV="1">
                <a:off x="3536" y="5510"/>
                <a:ext cx="2490" cy="1915"/>
              </a:xfrm>
              <a:prstGeom prst="line">
                <a:avLst/>
              </a:prstGeom>
              <a:noFill/>
              <a:ln w="9525">
                <a:solidFill>
                  <a:srgbClr val="000000"/>
                </a:solidFill>
                <a:round/>
                <a:headEnd type="triangle" w="med" len="med"/>
                <a:tailEnd type="triangle" w="med" len="med"/>
              </a:ln>
            </p:spPr>
            <p:txBody>
              <a:bodyPr vert="horz" wrap="square" lIns="91440" tIns="45720" rIns="91440" bIns="45720" numCol="1" anchor="ctr" anchorCtr="0" compatLnSpc="1">
                <a:prstTxWarp prst="textNoShape">
                  <a:avLst/>
                </a:prstTxWarp>
              </a:bodyPr>
              <a:lstStyle/>
              <a:p>
                <a:endParaRPr lang="en-CA"/>
              </a:p>
            </p:txBody>
          </p:sp>
          <p:sp>
            <p:nvSpPr>
              <p:cNvPr id="48" name="Text Box 16"/>
              <p:cNvSpPr txBox="1">
                <a:spLocks noChangeArrowheads="1"/>
              </p:cNvSpPr>
              <p:nvPr/>
            </p:nvSpPr>
            <p:spPr bwMode="auto">
              <a:xfrm>
                <a:off x="2553" y="5728"/>
                <a:ext cx="548" cy="49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Times New Roman" pitchFamily="18" charset="0"/>
                    <a:cs typeface="Arial" pitchFamily="34" charset="0"/>
                  </a:rPr>
                  <a:t>L</a:t>
                </a:r>
                <a:r>
                  <a:rPr kumimoji="0" lang="en-US" sz="1800" b="1" i="0" u="none" strike="noStrike" cap="none" normalizeH="0" baseline="-30000" smtClean="0">
                    <a:ln>
                      <a:noFill/>
                    </a:ln>
                    <a:solidFill>
                      <a:srgbClr val="000000"/>
                    </a:solidFill>
                    <a:effectLst/>
                    <a:latin typeface="Arial" pitchFamily="34" charset="0"/>
                    <a:ea typeface="Times New Roman" pitchFamily="18" charset="0"/>
                    <a:cs typeface="Arial" pitchFamily="34" charset="0"/>
                  </a:rPr>
                  <a:t>L</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9" name="Text Box 15"/>
              <p:cNvSpPr txBox="1">
                <a:spLocks noChangeArrowheads="1"/>
              </p:cNvSpPr>
              <p:nvPr/>
            </p:nvSpPr>
            <p:spPr bwMode="auto">
              <a:xfrm>
                <a:off x="2844" y="4805"/>
                <a:ext cx="570" cy="49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Times New Roman" pitchFamily="18" charset="0"/>
                    <a:cs typeface="Arial" pitchFamily="34" charset="0"/>
                  </a:rPr>
                  <a:t>L</a:t>
                </a:r>
                <a:r>
                  <a:rPr kumimoji="0" lang="en-US" sz="1800" b="1" i="0" u="none" strike="noStrike" cap="none" normalizeH="0" baseline="-30000" smtClean="0">
                    <a:ln>
                      <a:noFill/>
                    </a:ln>
                    <a:solidFill>
                      <a:srgbClr val="000000"/>
                    </a:solidFill>
                    <a:effectLst/>
                    <a:latin typeface="Arial" pitchFamily="34" charset="0"/>
                    <a:ea typeface="Times New Roman" pitchFamily="18" charset="0"/>
                    <a:cs typeface="Arial" pitchFamily="34" charset="0"/>
                  </a:rPr>
                  <a:t>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0" name="Text Box 14"/>
              <p:cNvSpPr txBox="1">
                <a:spLocks noChangeArrowheads="1"/>
              </p:cNvSpPr>
              <p:nvPr/>
            </p:nvSpPr>
            <p:spPr bwMode="auto">
              <a:xfrm>
                <a:off x="2836" y="6354"/>
                <a:ext cx="592" cy="49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Times New Roman" pitchFamily="18" charset="0"/>
                    <a:cs typeface="Arial" pitchFamily="34" charset="0"/>
                  </a:rPr>
                  <a:t>B</a:t>
                </a:r>
                <a:r>
                  <a:rPr kumimoji="0" lang="en-US" sz="1800" b="1" i="0" u="none" strike="noStrike" cap="none" normalizeH="0" baseline="-30000" smtClean="0">
                    <a:ln>
                      <a:noFill/>
                    </a:ln>
                    <a:solidFill>
                      <a:srgbClr val="000000"/>
                    </a:solidFill>
                    <a:effectLst/>
                    <a:latin typeface="Arial" pitchFamily="34" charset="0"/>
                    <a:ea typeface="Times New Roman" pitchFamily="18" charset="0"/>
                    <a:cs typeface="Arial" pitchFamily="34" charset="0"/>
                  </a:rPr>
                  <a:t>V</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 name="Text Box 13"/>
              <p:cNvSpPr txBox="1">
                <a:spLocks noChangeArrowheads="1"/>
              </p:cNvSpPr>
              <p:nvPr/>
            </p:nvSpPr>
            <p:spPr bwMode="auto">
              <a:xfrm>
                <a:off x="4303" y="5394"/>
                <a:ext cx="602" cy="49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Times New Roman" pitchFamily="18" charset="0"/>
                    <a:cs typeface="Arial" pitchFamily="34" charset="0"/>
                  </a:rPr>
                  <a:t>B</a:t>
                </a:r>
                <a:r>
                  <a:rPr kumimoji="0" lang="en-US" sz="1800" b="1" i="0" u="none" strike="noStrike" cap="none" normalizeH="0" baseline="-30000" smtClean="0">
                    <a:ln>
                      <a:noFill/>
                    </a:ln>
                    <a:solidFill>
                      <a:srgbClr val="000000"/>
                    </a:solidFill>
                    <a:effectLst/>
                    <a:latin typeface="Arial" pitchFamily="34" charset="0"/>
                    <a:ea typeface="Times New Roman" pitchFamily="18" charset="0"/>
                    <a:cs typeface="Arial" pitchFamily="34" charset="0"/>
                  </a:rPr>
                  <a:t>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2" name="Text Box 12"/>
              <p:cNvSpPr txBox="1">
                <a:spLocks noChangeArrowheads="1"/>
              </p:cNvSpPr>
              <p:nvPr/>
            </p:nvSpPr>
            <p:spPr bwMode="auto">
              <a:xfrm rot="-2355214">
                <a:off x="4435" y="6357"/>
                <a:ext cx="601" cy="49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Times New Roman" pitchFamily="18" charset="0"/>
                    <a:cs typeface="Arial" pitchFamily="34" charset="0"/>
                  </a:rPr>
                  <a:t>B</a:t>
                </a:r>
                <a:r>
                  <a:rPr kumimoji="0" lang="en-US" sz="1800" b="1" i="0" u="none" strike="noStrike" cap="none" normalizeH="0" baseline="-30000" smtClean="0">
                    <a:ln>
                      <a:noFill/>
                    </a:ln>
                    <a:solidFill>
                      <a:srgbClr val="000000"/>
                    </a:solidFill>
                    <a:effectLst/>
                    <a:latin typeface="Arial" pitchFamily="34" charset="0"/>
                    <a:ea typeface="Times New Roman" pitchFamily="18" charset="0"/>
                    <a:cs typeface="Arial" pitchFamily="34" charset="0"/>
                  </a:rPr>
                  <a:t>C</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3" name="Text Box 11"/>
              <p:cNvSpPr txBox="1">
                <a:spLocks noChangeArrowheads="1"/>
              </p:cNvSpPr>
              <p:nvPr/>
            </p:nvSpPr>
            <p:spPr bwMode="auto">
              <a:xfrm rot="-2355214">
                <a:off x="4736" y="6744"/>
                <a:ext cx="582" cy="49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B</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L</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4" name="Line 10"/>
              <p:cNvSpPr>
                <a:spLocks noChangeShapeType="1"/>
              </p:cNvSpPr>
              <p:nvPr/>
            </p:nvSpPr>
            <p:spPr bwMode="auto">
              <a:xfrm>
                <a:off x="2572" y="9341"/>
                <a:ext cx="3373" cy="0"/>
              </a:xfrm>
              <a:prstGeom prst="line">
                <a:avLst/>
              </a:prstGeom>
              <a:no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CA"/>
              </a:p>
            </p:txBody>
          </p:sp>
          <p:sp>
            <p:nvSpPr>
              <p:cNvPr id="55" name="Text Box 9"/>
              <p:cNvSpPr txBox="1">
                <a:spLocks noChangeArrowheads="1"/>
              </p:cNvSpPr>
              <p:nvPr/>
            </p:nvSpPr>
            <p:spPr bwMode="auto">
              <a:xfrm>
                <a:off x="3984" y="8461"/>
                <a:ext cx="1044" cy="86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smtClean="0">
                    <a:ln>
                      <a:noFill/>
                    </a:ln>
                    <a:solidFill>
                      <a:srgbClr val="000000"/>
                    </a:solidFill>
                    <a:effectLst/>
                    <a:latin typeface="Arial" pitchFamily="34" charset="0"/>
                    <a:ea typeface="Times New Roman" pitchFamily="18" charset="0"/>
                    <a:cs typeface="Arial" pitchFamily="34" charset="0"/>
                  </a:rPr>
                  <a:t>tree bole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 name="Line 8"/>
              <p:cNvSpPr>
                <a:spLocks noChangeShapeType="1"/>
              </p:cNvSpPr>
              <p:nvPr/>
            </p:nvSpPr>
            <p:spPr bwMode="auto">
              <a:xfrm flipH="1">
                <a:off x="3536" y="8900"/>
                <a:ext cx="482" cy="0"/>
              </a:xfrm>
              <a:prstGeom prst="line">
                <a:avLst/>
              </a:prstGeom>
              <a:noFill/>
              <a:ln w="9525">
                <a:solidFill>
                  <a:srgbClr val="000000"/>
                </a:solidFill>
                <a:round/>
                <a:headEnd/>
                <a:tailEnd type="triangle" w="med" len="med"/>
              </a:ln>
            </p:spPr>
            <p:txBody>
              <a:bodyPr vert="horz" wrap="square" lIns="91440" tIns="45720" rIns="91440" bIns="45720" numCol="1" anchor="ctr" anchorCtr="0" compatLnSpc="1">
                <a:prstTxWarp prst="textNoShape">
                  <a:avLst/>
                </a:prstTxWarp>
              </a:bodyPr>
              <a:lstStyle/>
              <a:p>
                <a:endParaRPr lang="en-CA"/>
              </a:p>
            </p:txBody>
          </p:sp>
          <p:sp>
            <p:nvSpPr>
              <p:cNvPr id="57" name="Text Box 7"/>
              <p:cNvSpPr txBox="1">
                <a:spLocks noChangeArrowheads="1"/>
              </p:cNvSpPr>
              <p:nvPr/>
            </p:nvSpPr>
            <p:spPr bwMode="auto">
              <a:xfrm>
                <a:off x="5036" y="7355"/>
                <a:ext cx="1327" cy="49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branch</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8" name="Line 6"/>
              <p:cNvSpPr>
                <a:spLocks noChangeShapeType="1"/>
              </p:cNvSpPr>
              <p:nvPr/>
            </p:nvSpPr>
            <p:spPr bwMode="auto">
              <a:xfrm flipH="1" flipV="1">
                <a:off x="4695" y="7278"/>
                <a:ext cx="402" cy="296"/>
              </a:xfrm>
              <a:prstGeom prst="line">
                <a:avLst/>
              </a:prstGeom>
              <a:noFill/>
              <a:ln w="9525">
                <a:solidFill>
                  <a:srgbClr val="000000"/>
                </a:solidFill>
                <a:round/>
                <a:headEnd/>
                <a:tailEnd type="triangle" w="med" len="med"/>
              </a:ln>
            </p:spPr>
            <p:txBody>
              <a:bodyPr vert="horz" wrap="square" lIns="91440" tIns="45720" rIns="91440" bIns="45720" numCol="1" anchor="ctr" anchorCtr="0" compatLnSpc="1">
                <a:prstTxWarp prst="textNoShape">
                  <a:avLst/>
                </a:prstTxWarp>
              </a:bodyPr>
              <a:lstStyle/>
              <a:p>
                <a:endParaRPr lang="en-CA"/>
              </a:p>
            </p:txBody>
          </p:sp>
        </p:grpSp>
      </p:grpSp>
      <p:sp>
        <p:nvSpPr>
          <p:cNvPr id="63" name="Freeform 62"/>
          <p:cNvSpPr/>
          <p:nvPr/>
        </p:nvSpPr>
        <p:spPr>
          <a:xfrm>
            <a:off x="2890982" y="1413164"/>
            <a:ext cx="868218" cy="2346036"/>
          </a:xfrm>
          <a:custGeom>
            <a:avLst/>
            <a:gdLst>
              <a:gd name="connsiteX0" fmla="*/ 0 w 895927"/>
              <a:gd name="connsiteY0" fmla="*/ 0 h 2346036"/>
              <a:gd name="connsiteX1" fmla="*/ 526473 w 895927"/>
              <a:gd name="connsiteY1" fmla="*/ 295563 h 2346036"/>
              <a:gd name="connsiteX2" fmla="*/ 840509 w 895927"/>
              <a:gd name="connsiteY2" fmla="*/ 766618 h 2346036"/>
              <a:gd name="connsiteX3" fmla="*/ 193963 w 895927"/>
              <a:gd name="connsiteY3" fmla="*/ 2346036 h 2346036"/>
              <a:gd name="connsiteX4" fmla="*/ 193963 w 895927"/>
              <a:gd name="connsiteY4" fmla="*/ 2346036 h 2346036"/>
              <a:gd name="connsiteX0" fmla="*/ 0 w 868218"/>
              <a:gd name="connsiteY0" fmla="*/ 0 h 2346036"/>
              <a:gd name="connsiteX1" fmla="*/ 526473 w 868218"/>
              <a:gd name="connsiteY1" fmla="*/ 295563 h 2346036"/>
              <a:gd name="connsiteX2" fmla="*/ 812800 w 868218"/>
              <a:gd name="connsiteY2" fmla="*/ 1006763 h 2346036"/>
              <a:gd name="connsiteX3" fmla="*/ 193963 w 868218"/>
              <a:gd name="connsiteY3" fmla="*/ 2346036 h 2346036"/>
              <a:gd name="connsiteX4" fmla="*/ 193963 w 868218"/>
              <a:gd name="connsiteY4" fmla="*/ 2346036 h 2346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8218" h="2346036">
                <a:moveTo>
                  <a:pt x="0" y="0"/>
                </a:moveTo>
                <a:cubicBezTo>
                  <a:pt x="193194" y="83896"/>
                  <a:pt x="391006" y="127769"/>
                  <a:pt x="526473" y="295563"/>
                </a:cubicBezTo>
                <a:cubicBezTo>
                  <a:pt x="661940" y="463357"/>
                  <a:pt x="868218" y="665018"/>
                  <a:pt x="812800" y="1006763"/>
                </a:cubicBezTo>
                <a:cubicBezTo>
                  <a:pt x="757382" y="1348508"/>
                  <a:pt x="297103" y="2122824"/>
                  <a:pt x="193963" y="2346036"/>
                </a:cubicBezTo>
                <a:lnTo>
                  <a:pt x="193963" y="2346036"/>
                </a:lnTo>
              </a:path>
            </a:pathLst>
          </a:cu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4" name="Freeform 63"/>
          <p:cNvSpPr/>
          <p:nvPr/>
        </p:nvSpPr>
        <p:spPr>
          <a:xfrm>
            <a:off x="1477670" y="1385455"/>
            <a:ext cx="6049966" cy="1956799"/>
          </a:xfrm>
          <a:custGeom>
            <a:avLst/>
            <a:gdLst>
              <a:gd name="connsiteX0" fmla="*/ 0 w 895927"/>
              <a:gd name="connsiteY0" fmla="*/ 0 h 2346036"/>
              <a:gd name="connsiteX1" fmla="*/ 526473 w 895927"/>
              <a:gd name="connsiteY1" fmla="*/ 295563 h 2346036"/>
              <a:gd name="connsiteX2" fmla="*/ 840509 w 895927"/>
              <a:gd name="connsiteY2" fmla="*/ 766618 h 2346036"/>
              <a:gd name="connsiteX3" fmla="*/ 193963 w 895927"/>
              <a:gd name="connsiteY3" fmla="*/ 2346036 h 2346036"/>
              <a:gd name="connsiteX4" fmla="*/ 193963 w 895927"/>
              <a:gd name="connsiteY4" fmla="*/ 2346036 h 2346036"/>
              <a:gd name="connsiteX0" fmla="*/ 431165 w 701964"/>
              <a:gd name="connsiteY0" fmla="*/ 0 h 2330317"/>
              <a:gd name="connsiteX1" fmla="*/ 332510 w 701964"/>
              <a:gd name="connsiteY1" fmla="*/ 279844 h 2330317"/>
              <a:gd name="connsiteX2" fmla="*/ 646546 w 701964"/>
              <a:gd name="connsiteY2" fmla="*/ 750899 h 2330317"/>
              <a:gd name="connsiteX3" fmla="*/ 0 w 701964"/>
              <a:gd name="connsiteY3" fmla="*/ 2330317 h 2330317"/>
              <a:gd name="connsiteX4" fmla="*/ 0 w 701964"/>
              <a:gd name="connsiteY4" fmla="*/ 2330317 h 2330317"/>
              <a:gd name="connsiteX0" fmla="*/ 431165 w 762591"/>
              <a:gd name="connsiteY0" fmla="*/ 0 h 2330317"/>
              <a:gd name="connsiteX1" fmla="*/ 696270 w 762591"/>
              <a:gd name="connsiteY1" fmla="*/ 240547 h 2330317"/>
              <a:gd name="connsiteX2" fmla="*/ 646546 w 762591"/>
              <a:gd name="connsiteY2" fmla="*/ 750899 h 2330317"/>
              <a:gd name="connsiteX3" fmla="*/ 0 w 762591"/>
              <a:gd name="connsiteY3" fmla="*/ 2330317 h 2330317"/>
              <a:gd name="connsiteX4" fmla="*/ 0 w 762591"/>
              <a:gd name="connsiteY4" fmla="*/ 2330317 h 2330317"/>
              <a:gd name="connsiteX0" fmla="*/ 431165 w 748220"/>
              <a:gd name="connsiteY0" fmla="*/ 0 h 2330317"/>
              <a:gd name="connsiteX1" fmla="*/ 610045 w 748220"/>
              <a:gd name="connsiteY1" fmla="*/ 279844 h 2330317"/>
              <a:gd name="connsiteX2" fmla="*/ 646546 w 748220"/>
              <a:gd name="connsiteY2" fmla="*/ 750899 h 2330317"/>
              <a:gd name="connsiteX3" fmla="*/ 0 w 748220"/>
              <a:gd name="connsiteY3" fmla="*/ 2330317 h 2330317"/>
              <a:gd name="connsiteX4" fmla="*/ 0 w 748220"/>
              <a:gd name="connsiteY4" fmla="*/ 2330317 h 2330317"/>
              <a:gd name="connsiteX0" fmla="*/ 431165 w 624359"/>
              <a:gd name="connsiteY0" fmla="*/ 0 h 2330317"/>
              <a:gd name="connsiteX1" fmla="*/ 610045 w 624359"/>
              <a:gd name="connsiteY1" fmla="*/ 279844 h 2330317"/>
              <a:gd name="connsiteX2" fmla="*/ 347454 w 624359"/>
              <a:gd name="connsiteY2" fmla="*/ 1521122 h 2330317"/>
              <a:gd name="connsiteX3" fmla="*/ 0 w 624359"/>
              <a:gd name="connsiteY3" fmla="*/ 2330317 h 2330317"/>
              <a:gd name="connsiteX4" fmla="*/ 0 w 624359"/>
              <a:gd name="connsiteY4" fmla="*/ 2330317 h 2330317"/>
              <a:gd name="connsiteX0" fmla="*/ 1587113 w 1780307"/>
              <a:gd name="connsiteY0" fmla="*/ 0 h 2330317"/>
              <a:gd name="connsiteX1" fmla="*/ 1765993 w 1780307"/>
              <a:gd name="connsiteY1" fmla="*/ 279844 h 2330317"/>
              <a:gd name="connsiteX2" fmla="*/ 1503402 w 1780307"/>
              <a:gd name="connsiteY2" fmla="*/ 1521122 h 2330317"/>
              <a:gd name="connsiteX3" fmla="*/ 1155948 w 1780307"/>
              <a:gd name="connsiteY3" fmla="*/ 2330317 h 2330317"/>
              <a:gd name="connsiteX4" fmla="*/ 0 w 1780307"/>
              <a:gd name="connsiteY4" fmla="*/ 1560094 h 2330317"/>
              <a:gd name="connsiteX0" fmla="*/ 1587113 w 1780307"/>
              <a:gd name="connsiteY0" fmla="*/ 0 h 1763315"/>
              <a:gd name="connsiteX1" fmla="*/ 1765993 w 1780307"/>
              <a:gd name="connsiteY1" fmla="*/ 279844 h 1763315"/>
              <a:gd name="connsiteX2" fmla="*/ 1503402 w 1780307"/>
              <a:gd name="connsiteY2" fmla="*/ 1521122 h 1763315"/>
              <a:gd name="connsiteX3" fmla="*/ 983499 w 1780307"/>
              <a:gd name="connsiteY3" fmla="*/ 1733002 h 1763315"/>
              <a:gd name="connsiteX4" fmla="*/ 0 w 1780307"/>
              <a:gd name="connsiteY4" fmla="*/ 1560094 h 1763315"/>
              <a:gd name="connsiteX0" fmla="*/ 1587113 w 1780307"/>
              <a:gd name="connsiteY0" fmla="*/ 0 h 1763315"/>
              <a:gd name="connsiteX1" fmla="*/ 1765993 w 1780307"/>
              <a:gd name="connsiteY1" fmla="*/ 279844 h 1763315"/>
              <a:gd name="connsiteX2" fmla="*/ 1503402 w 1780307"/>
              <a:gd name="connsiteY2" fmla="*/ 1521122 h 1763315"/>
              <a:gd name="connsiteX3" fmla="*/ 983499 w 1780307"/>
              <a:gd name="connsiteY3" fmla="*/ 1733002 h 1763315"/>
              <a:gd name="connsiteX4" fmla="*/ 0 w 1780307"/>
              <a:gd name="connsiteY4" fmla="*/ 1560094 h 1763315"/>
              <a:gd name="connsiteX0" fmla="*/ 1587113 w 1780307"/>
              <a:gd name="connsiteY0" fmla="*/ 0 h 1763315"/>
              <a:gd name="connsiteX1" fmla="*/ 1765993 w 1780307"/>
              <a:gd name="connsiteY1" fmla="*/ 279844 h 1763315"/>
              <a:gd name="connsiteX2" fmla="*/ 1503402 w 1780307"/>
              <a:gd name="connsiteY2" fmla="*/ 1521122 h 1763315"/>
              <a:gd name="connsiteX3" fmla="*/ 983499 w 1780307"/>
              <a:gd name="connsiteY3" fmla="*/ 1733002 h 1763315"/>
              <a:gd name="connsiteX4" fmla="*/ 0 w 1780307"/>
              <a:gd name="connsiteY4" fmla="*/ 1560094 h 1763315"/>
              <a:gd name="connsiteX0" fmla="*/ 1541306 w 1734500"/>
              <a:gd name="connsiteY0" fmla="*/ 0 h 1763315"/>
              <a:gd name="connsiteX1" fmla="*/ 1720186 w 1734500"/>
              <a:gd name="connsiteY1" fmla="*/ 279844 h 1763315"/>
              <a:gd name="connsiteX2" fmla="*/ 1457595 w 1734500"/>
              <a:gd name="connsiteY2" fmla="*/ 1521122 h 1763315"/>
              <a:gd name="connsiteX3" fmla="*/ 937692 w 1734500"/>
              <a:gd name="connsiteY3" fmla="*/ 1733002 h 1763315"/>
              <a:gd name="connsiteX4" fmla="*/ 0 w 1734500"/>
              <a:gd name="connsiteY4" fmla="*/ 1583673 h 1763315"/>
              <a:gd name="connsiteX0" fmla="*/ 1541306 w 1734500"/>
              <a:gd name="connsiteY0" fmla="*/ 0 h 1733002"/>
              <a:gd name="connsiteX1" fmla="*/ 1658144 w 1734500"/>
              <a:gd name="connsiteY1" fmla="*/ 965141 h 1733002"/>
              <a:gd name="connsiteX2" fmla="*/ 1457595 w 1734500"/>
              <a:gd name="connsiteY2" fmla="*/ 1521122 h 1733002"/>
              <a:gd name="connsiteX3" fmla="*/ 937692 w 1734500"/>
              <a:gd name="connsiteY3" fmla="*/ 1733002 h 1733002"/>
              <a:gd name="connsiteX4" fmla="*/ 0 w 1734500"/>
              <a:gd name="connsiteY4" fmla="*/ 1583673 h 1733002"/>
              <a:gd name="connsiteX0" fmla="*/ 1573676 w 1766870"/>
              <a:gd name="connsiteY0" fmla="*/ 0 h 1733002"/>
              <a:gd name="connsiteX1" fmla="*/ 1690514 w 1766870"/>
              <a:gd name="connsiteY1" fmla="*/ 965141 h 1733002"/>
              <a:gd name="connsiteX2" fmla="*/ 1489965 w 1766870"/>
              <a:gd name="connsiteY2" fmla="*/ 1521122 h 1733002"/>
              <a:gd name="connsiteX3" fmla="*/ 970062 w 1766870"/>
              <a:gd name="connsiteY3" fmla="*/ 1733002 h 1733002"/>
              <a:gd name="connsiteX4" fmla="*/ 0 w 1766870"/>
              <a:gd name="connsiteY4" fmla="*/ 1591550 h 1733002"/>
              <a:gd name="connsiteX0" fmla="*/ 1573676 w 1766870"/>
              <a:gd name="connsiteY0" fmla="*/ 0 h 1662109"/>
              <a:gd name="connsiteX1" fmla="*/ 1690514 w 1766870"/>
              <a:gd name="connsiteY1" fmla="*/ 965141 h 1662109"/>
              <a:gd name="connsiteX2" fmla="*/ 1489965 w 1766870"/>
              <a:gd name="connsiteY2" fmla="*/ 1521122 h 1662109"/>
              <a:gd name="connsiteX3" fmla="*/ 967364 w 1766870"/>
              <a:gd name="connsiteY3" fmla="*/ 1662109 h 1662109"/>
              <a:gd name="connsiteX4" fmla="*/ 0 w 1766870"/>
              <a:gd name="connsiteY4" fmla="*/ 1591550 h 1662109"/>
              <a:gd name="connsiteX0" fmla="*/ 1573676 w 1766870"/>
              <a:gd name="connsiteY0" fmla="*/ 0 h 1668801"/>
              <a:gd name="connsiteX1" fmla="*/ 1690514 w 1766870"/>
              <a:gd name="connsiteY1" fmla="*/ 965141 h 1668801"/>
              <a:gd name="connsiteX2" fmla="*/ 1489965 w 1766870"/>
              <a:gd name="connsiteY2" fmla="*/ 1521122 h 1668801"/>
              <a:gd name="connsiteX3" fmla="*/ 967364 w 1766870"/>
              <a:gd name="connsiteY3" fmla="*/ 1662109 h 1668801"/>
              <a:gd name="connsiteX4" fmla="*/ 0 w 1766870"/>
              <a:gd name="connsiteY4" fmla="*/ 1591550 h 1668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6870" h="1668801">
                <a:moveTo>
                  <a:pt x="1573676" y="0"/>
                </a:moveTo>
                <a:cubicBezTo>
                  <a:pt x="1766870" y="83896"/>
                  <a:pt x="1704466" y="711621"/>
                  <a:pt x="1690514" y="965141"/>
                </a:cubicBezTo>
                <a:cubicBezTo>
                  <a:pt x="1676562" y="1218661"/>
                  <a:pt x="1610490" y="1404961"/>
                  <a:pt x="1489965" y="1521122"/>
                </a:cubicBezTo>
                <a:cubicBezTo>
                  <a:pt x="1369440" y="1637283"/>
                  <a:pt x="1100719" y="1668801"/>
                  <a:pt x="967364" y="1662109"/>
                </a:cubicBezTo>
                <a:lnTo>
                  <a:pt x="0" y="1591550"/>
                </a:lnTo>
              </a:path>
            </a:pathLst>
          </a:cu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5" name="Oval 64"/>
          <p:cNvSpPr/>
          <p:nvPr/>
        </p:nvSpPr>
        <p:spPr>
          <a:xfrm>
            <a:off x="3315855" y="708892"/>
            <a:ext cx="526472" cy="54494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8" name="Oval 67"/>
          <p:cNvSpPr/>
          <p:nvPr/>
        </p:nvSpPr>
        <p:spPr>
          <a:xfrm>
            <a:off x="4096327" y="708892"/>
            <a:ext cx="526472" cy="54494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9" name="Oval 68"/>
          <p:cNvSpPr/>
          <p:nvPr/>
        </p:nvSpPr>
        <p:spPr>
          <a:xfrm>
            <a:off x="7213600" y="708892"/>
            <a:ext cx="526472" cy="54494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wipe(up)">
                                      <p:cBhvr>
                                        <p:cTn id="11" dur="500"/>
                                        <p:tgtEl>
                                          <p:spTgt spid="6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64"/>
                                        </p:tgtEl>
                                        <p:attrNameLst>
                                          <p:attrName>style.visibility</p:attrName>
                                        </p:attrNameLst>
                                      </p:cBhvr>
                                      <p:to>
                                        <p:strVal val="visible"/>
                                      </p:to>
                                    </p:set>
                                    <p:animEffect transition="in" filter="wipe(up)">
                                      <p:cBhvr>
                                        <p:cTn id="16" dur="500"/>
                                        <p:tgtEl>
                                          <p:spTgt spid="6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8" grpId="0" animBg="1"/>
      <p:bldP spid="6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30" name="Rectangle 29"/>
          <p:cNvSpPr/>
          <p:nvPr/>
        </p:nvSpPr>
        <p:spPr>
          <a:xfrm>
            <a:off x="2008909" y="434109"/>
            <a:ext cx="5791200" cy="1062182"/>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365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283675" name="Rectangle 2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sp>
        <p:nvSpPr>
          <p:cNvPr id="31" name="TextBox 30"/>
          <p:cNvSpPr txBox="1"/>
          <p:nvPr/>
        </p:nvSpPr>
        <p:spPr>
          <a:xfrm>
            <a:off x="89372" y="734368"/>
            <a:ext cx="1383136" cy="461665"/>
          </a:xfrm>
          <a:prstGeom prst="rect">
            <a:avLst/>
          </a:prstGeom>
          <a:solidFill>
            <a:schemeClr val="accent3"/>
          </a:solidFill>
        </p:spPr>
        <p:txBody>
          <a:bodyPr wrap="none" rtlCol="0">
            <a:spAutoFit/>
          </a:bodyPr>
          <a:lstStyle/>
          <a:p>
            <a:r>
              <a:rPr lang="en-CA" dirty="0" smtClean="0"/>
              <a:t>TASS III:</a:t>
            </a:r>
            <a:endParaRPr lang="en-CA" dirty="0"/>
          </a:p>
        </p:txBody>
      </p:sp>
      <p:sp>
        <p:nvSpPr>
          <p:cNvPr id="28877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a:p>
        </p:txBody>
      </p:sp>
      <p:graphicFrame>
        <p:nvGraphicFramePr>
          <p:cNvPr id="288771" name="Object 3"/>
          <p:cNvGraphicFramePr>
            <a:graphicFrameLocks noChangeAspect="1"/>
          </p:cNvGraphicFramePr>
          <p:nvPr/>
        </p:nvGraphicFramePr>
        <p:xfrm>
          <a:off x="2190750" y="382588"/>
          <a:ext cx="5426075" cy="1066800"/>
        </p:xfrm>
        <a:graphic>
          <a:graphicData uri="http://schemas.openxmlformats.org/presentationml/2006/ole">
            <p:oleObj spid="_x0000_s288771" name="Equation" r:id="rId3" imgW="2476440" imgH="482400" progId="Equation.3">
              <p:embed/>
            </p:oleObj>
          </a:graphicData>
        </a:graphic>
      </p:graphicFrame>
      <p:sp>
        <p:nvSpPr>
          <p:cNvPr id="35" name="TextBox 34"/>
          <p:cNvSpPr txBox="1"/>
          <p:nvPr/>
        </p:nvSpPr>
        <p:spPr>
          <a:xfrm>
            <a:off x="4590473" y="2299855"/>
            <a:ext cx="4405745" cy="3046988"/>
          </a:xfrm>
          <a:prstGeom prst="rect">
            <a:avLst/>
          </a:prstGeom>
          <a:solidFill>
            <a:schemeClr val="accent3"/>
          </a:solidFill>
        </p:spPr>
        <p:txBody>
          <a:bodyPr wrap="square" rtlCol="0">
            <a:spAutoFit/>
          </a:bodyPr>
          <a:lstStyle/>
          <a:p>
            <a:r>
              <a:rPr lang="en-CA" u="sng" dirty="0" smtClean="0"/>
              <a:t>Four major changes:</a:t>
            </a:r>
          </a:p>
          <a:p>
            <a:pPr lvl="1">
              <a:buFont typeface="Arial" pitchFamily="34" charset="0"/>
              <a:buChar char="•"/>
            </a:pPr>
            <a:r>
              <a:rPr lang="en-CA" dirty="0" smtClean="0"/>
              <a:t>Used all data (600+ trees)</a:t>
            </a:r>
          </a:p>
          <a:p>
            <a:pPr lvl="1">
              <a:buFont typeface="Arial" pitchFamily="34" charset="0"/>
              <a:buChar char="•"/>
            </a:pPr>
            <a:r>
              <a:rPr lang="en-CA" dirty="0" smtClean="0"/>
              <a:t>Mixed effects model.</a:t>
            </a:r>
          </a:p>
          <a:p>
            <a:pPr lvl="1">
              <a:buFont typeface="Arial" pitchFamily="34" charset="0"/>
              <a:buChar char="•"/>
            </a:pPr>
            <a:r>
              <a:rPr lang="en-CA" dirty="0" smtClean="0"/>
              <a:t>Predict horizontal extension rather than B</a:t>
            </a:r>
            <a:r>
              <a:rPr lang="en-CA" baseline="-25000" dirty="0" smtClean="0"/>
              <a:t>L</a:t>
            </a:r>
          </a:p>
          <a:p>
            <a:pPr lvl="1">
              <a:buFont typeface="Arial" pitchFamily="34" charset="0"/>
              <a:buChar char="•"/>
            </a:pPr>
            <a:r>
              <a:rPr lang="en-CA" dirty="0" smtClean="0"/>
              <a:t>Solved b</a:t>
            </a:r>
            <a:r>
              <a:rPr lang="en-CA" baseline="-25000" dirty="0" smtClean="0"/>
              <a:t>2</a:t>
            </a:r>
            <a:r>
              <a:rPr lang="en-CA" dirty="0" smtClean="0"/>
              <a:t> to minimize the difference between measured and predicted crown area</a:t>
            </a:r>
            <a:endParaRPr lang="en-CA" baseline="-25000" dirty="0" smtClean="0"/>
          </a:p>
        </p:txBody>
      </p:sp>
      <p:grpSp>
        <p:nvGrpSpPr>
          <p:cNvPr id="36" name="Group 33"/>
          <p:cNvGrpSpPr/>
          <p:nvPr/>
        </p:nvGrpSpPr>
        <p:grpSpPr>
          <a:xfrm>
            <a:off x="609572" y="1810327"/>
            <a:ext cx="3713018" cy="4054763"/>
            <a:chOff x="2937164" y="1736437"/>
            <a:chExt cx="3713018" cy="4054763"/>
          </a:xfrm>
        </p:grpSpPr>
        <p:sp>
          <p:nvSpPr>
            <p:cNvPr id="37" name="Rectangle 36"/>
            <p:cNvSpPr/>
            <p:nvPr/>
          </p:nvSpPr>
          <p:spPr>
            <a:xfrm>
              <a:off x="2937164" y="1736437"/>
              <a:ext cx="3713018" cy="4054763"/>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38" name="Group 5"/>
            <p:cNvGrpSpPr>
              <a:grpSpLocks noChangeAspect="1"/>
            </p:cNvGrpSpPr>
            <p:nvPr/>
          </p:nvGrpSpPr>
          <p:grpSpPr bwMode="auto">
            <a:xfrm>
              <a:off x="3421279" y="1935018"/>
              <a:ext cx="2923862" cy="3657600"/>
              <a:chOff x="2526" y="4404"/>
              <a:chExt cx="3837" cy="4937"/>
            </a:xfrm>
          </p:grpSpPr>
          <p:sp>
            <p:nvSpPr>
              <p:cNvPr id="39" name="AutoShape 26"/>
              <p:cNvSpPr>
                <a:spLocks noChangeAspect="1" noChangeArrowheads="1" noTextEdit="1"/>
              </p:cNvSpPr>
              <p:nvPr/>
            </p:nvSpPr>
            <p:spPr bwMode="auto">
              <a:xfrm>
                <a:off x="2526" y="4404"/>
                <a:ext cx="3602" cy="4937"/>
              </a:xfrm>
              <a:prstGeom prst="rect">
                <a:avLst/>
              </a:prstGeom>
              <a:noFill/>
            </p:spPr>
            <p:txBody>
              <a:bodyPr vert="horz" wrap="square" lIns="91440" tIns="45720" rIns="91440" bIns="45720" numCol="1" anchor="t" anchorCtr="0" compatLnSpc="1">
                <a:prstTxWarp prst="textNoShape">
                  <a:avLst/>
                </a:prstTxWarp>
              </a:bodyPr>
              <a:lstStyle/>
              <a:p>
                <a:endParaRPr lang="en-CA"/>
              </a:p>
            </p:txBody>
          </p:sp>
          <p:sp>
            <p:nvSpPr>
              <p:cNvPr id="40" name="Line 25"/>
              <p:cNvSpPr>
                <a:spLocks noChangeShapeType="1"/>
              </p:cNvSpPr>
              <p:nvPr/>
            </p:nvSpPr>
            <p:spPr bwMode="auto">
              <a:xfrm>
                <a:off x="3457" y="4404"/>
                <a:ext cx="0" cy="4937"/>
              </a:xfrm>
              <a:prstGeom prst="line">
                <a:avLst/>
              </a:prstGeom>
              <a:noFill/>
              <a:ln w="571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CA"/>
              </a:p>
            </p:txBody>
          </p:sp>
          <p:sp>
            <p:nvSpPr>
              <p:cNvPr id="41" name="Arc 24"/>
              <p:cNvSpPr>
                <a:spLocks noChangeAspect="1"/>
              </p:cNvSpPr>
              <p:nvPr/>
            </p:nvSpPr>
            <p:spPr bwMode="auto">
              <a:xfrm flipV="1">
                <a:off x="2526" y="5591"/>
                <a:ext cx="3427" cy="1907"/>
              </a:xfrm>
              <a:custGeom>
                <a:avLst/>
                <a:gdLst>
                  <a:gd name="G0" fmla="+- 0 0 0"/>
                  <a:gd name="G1" fmla="+- 20780 0 0"/>
                  <a:gd name="G2" fmla="+- 21600 0 0"/>
                  <a:gd name="T0" fmla="*/ 5896 w 21599"/>
                  <a:gd name="T1" fmla="*/ 0 h 20780"/>
                  <a:gd name="T2" fmla="*/ 21599 w 21599"/>
                  <a:gd name="T3" fmla="*/ 20562 h 20780"/>
                  <a:gd name="T4" fmla="*/ 0 w 21599"/>
                  <a:gd name="T5" fmla="*/ 20780 h 20780"/>
                </a:gdLst>
                <a:ahLst/>
                <a:cxnLst>
                  <a:cxn ang="0">
                    <a:pos x="T0" y="T1"/>
                  </a:cxn>
                  <a:cxn ang="0">
                    <a:pos x="T2" y="T3"/>
                  </a:cxn>
                  <a:cxn ang="0">
                    <a:pos x="T4" y="T5"/>
                  </a:cxn>
                </a:cxnLst>
                <a:rect l="0" t="0" r="r" b="b"/>
                <a:pathLst>
                  <a:path w="21599" h="20780" fill="none" extrusionOk="0">
                    <a:moveTo>
                      <a:pt x="5895" y="0"/>
                    </a:moveTo>
                    <a:cubicBezTo>
                      <a:pt x="15110" y="2614"/>
                      <a:pt x="21502" y="10984"/>
                      <a:pt x="21598" y="20562"/>
                    </a:cubicBezTo>
                  </a:path>
                  <a:path w="21599" h="20780" stroke="0" extrusionOk="0">
                    <a:moveTo>
                      <a:pt x="5895" y="0"/>
                    </a:moveTo>
                    <a:cubicBezTo>
                      <a:pt x="15110" y="2614"/>
                      <a:pt x="21502" y="10984"/>
                      <a:pt x="21598" y="20562"/>
                    </a:cubicBezTo>
                    <a:lnTo>
                      <a:pt x="0" y="20780"/>
                    </a:lnTo>
                    <a:close/>
                  </a:path>
                </a:pathLst>
              </a:custGeom>
              <a:noFill/>
              <a:ln w="38100">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CA"/>
              </a:p>
            </p:txBody>
          </p:sp>
          <p:sp>
            <p:nvSpPr>
              <p:cNvPr id="42" name="Line 23"/>
              <p:cNvSpPr>
                <a:spLocks noChangeShapeType="1"/>
              </p:cNvSpPr>
              <p:nvPr/>
            </p:nvSpPr>
            <p:spPr bwMode="auto">
              <a:xfrm>
                <a:off x="3134" y="4404"/>
                <a:ext cx="0" cy="1179"/>
              </a:xfrm>
              <a:prstGeom prst="line">
                <a:avLst/>
              </a:prstGeom>
              <a:noFill/>
              <a:ln w="9525">
                <a:solidFill>
                  <a:srgbClr val="0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en-CA"/>
              </a:p>
            </p:txBody>
          </p:sp>
          <p:sp>
            <p:nvSpPr>
              <p:cNvPr id="43" name="Line 22"/>
              <p:cNvSpPr>
                <a:spLocks noChangeShapeType="1"/>
              </p:cNvSpPr>
              <p:nvPr/>
            </p:nvSpPr>
            <p:spPr bwMode="auto">
              <a:xfrm>
                <a:off x="2836" y="4404"/>
                <a:ext cx="0" cy="3094"/>
              </a:xfrm>
              <a:prstGeom prst="line">
                <a:avLst/>
              </a:prstGeom>
              <a:noFill/>
              <a:ln w="9525">
                <a:solidFill>
                  <a:srgbClr val="0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en-CA"/>
              </a:p>
            </p:txBody>
          </p:sp>
          <p:sp>
            <p:nvSpPr>
              <p:cNvPr id="44" name="Line 21"/>
              <p:cNvSpPr>
                <a:spLocks noChangeShapeType="1"/>
              </p:cNvSpPr>
              <p:nvPr/>
            </p:nvSpPr>
            <p:spPr bwMode="auto">
              <a:xfrm flipV="1">
                <a:off x="3124" y="5583"/>
                <a:ext cx="0" cy="1915"/>
              </a:xfrm>
              <a:prstGeom prst="line">
                <a:avLst/>
              </a:prstGeom>
              <a:noFill/>
              <a:ln w="9525">
                <a:solidFill>
                  <a:srgbClr val="000000"/>
                </a:solidFill>
                <a:round/>
                <a:headEnd type="triangle" w="med" len="med"/>
                <a:tailEnd type="triangle" w="med" len="med"/>
              </a:ln>
            </p:spPr>
            <p:txBody>
              <a:bodyPr vert="horz" wrap="square" lIns="91440" tIns="45720" rIns="91440" bIns="45720" numCol="1" anchor="ctr" anchorCtr="0" compatLnSpc="1">
                <a:prstTxWarp prst="textNoShape">
                  <a:avLst/>
                </a:prstTxWarp>
              </a:bodyPr>
              <a:lstStyle/>
              <a:p>
                <a:endParaRPr lang="en-CA"/>
              </a:p>
            </p:txBody>
          </p:sp>
          <p:sp>
            <p:nvSpPr>
              <p:cNvPr id="45" name="Line 20"/>
              <p:cNvSpPr>
                <a:spLocks noChangeShapeType="1"/>
              </p:cNvSpPr>
              <p:nvPr/>
            </p:nvSpPr>
            <p:spPr bwMode="auto">
              <a:xfrm>
                <a:off x="3457" y="5583"/>
                <a:ext cx="2488" cy="0"/>
              </a:xfrm>
              <a:prstGeom prst="line">
                <a:avLst/>
              </a:prstGeom>
              <a:noFill/>
              <a:ln w="9525">
                <a:solidFill>
                  <a:srgbClr val="000000"/>
                </a:solidFill>
                <a:round/>
                <a:headEnd type="triangle" w="med" len="med"/>
                <a:tailEnd type="triangle" w="med" len="med"/>
              </a:ln>
            </p:spPr>
            <p:txBody>
              <a:bodyPr vert="horz" wrap="square" lIns="91440" tIns="45720" rIns="91440" bIns="45720" numCol="1" anchor="ctr" anchorCtr="0" compatLnSpc="1">
                <a:prstTxWarp prst="textNoShape">
                  <a:avLst/>
                </a:prstTxWarp>
              </a:bodyPr>
              <a:lstStyle/>
              <a:p>
                <a:endParaRPr lang="en-CA"/>
              </a:p>
            </p:txBody>
          </p:sp>
          <p:sp>
            <p:nvSpPr>
              <p:cNvPr id="46" name="Line 19"/>
              <p:cNvSpPr>
                <a:spLocks noChangeShapeType="1"/>
              </p:cNvSpPr>
              <p:nvPr/>
            </p:nvSpPr>
            <p:spPr bwMode="auto">
              <a:xfrm flipV="1">
                <a:off x="3536" y="5510"/>
                <a:ext cx="2490" cy="1915"/>
              </a:xfrm>
              <a:prstGeom prst="line">
                <a:avLst/>
              </a:prstGeom>
              <a:noFill/>
              <a:ln w="9525">
                <a:solidFill>
                  <a:srgbClr val="000000"/>
                </a:solidFill>
                <a:round/>
                <a:headEnd type="triangle" w="med" len="med"/>
                <a:tailEnd type="triangle" w="med" len="med"/>
              </a:ln>
            </p:spPr>
            <p:txBody>
              <a:bodyPr vert="horz" wrap="square" lIns="91440" tIns="45720" rIns="91440" bIns="45720" numCol="1" anchor="ctr" anchorCtr="0" compatLnSpc="1">
                <a:prstTxWarp prst="textNoShape">
                  <a:avLst/>
                </a:prstTxWarp>
              </a:bodyPr>
              <a:lstStyle/>
              <a:p>
                <a:endParaRPr lang="en-CA"/>
              </a:p>
            </p:txBody>
          </p:sp>
          <p:sp>
            <p:nvSpPr>
              <p:cNvPr id="47" name="Line 18"/>
              <p:cNvSpPr>
                <a:spLocks noChangeShapeType="1"/>
              </p:cNvSpPr>
              <p:nvPr/>
            </p:nvSpPr>
            <p:spPr bwMode="auto">
              <a:xfrm flipV="1">
                <a:off x="3536" y="5510"/>
                <a:ext cx="2490" cy="1915"/>
              </a:xfrm>
              <a:prstGeom prst="line">
                <a:avLst/>
              </a:prstGeom>
              <a:noFill/>
              <a:ln w="9525">
                <a:solidFill>
                  <a:srgbClr val="000000"/>
                </a:solidFill>
                <a:round/>
                <a:headEnd type="triangle" w="med" len="med"/>
                <a:tailEnd type="triangle" w="med" len="med"/>
              </a:ln>
            </p:spPr>
            <p:txBody>
              <a:bodyPr vert="horz" wrap="square" lIns="91440" tIns="45720" rIns="91440" bIns="45720" numCol="1" anchor="ctr" anchorCtr="0" compatLnSpc="1">
                <a:prstTxWarp prst="textNoShape">
                  <a:avLst/>
                </a:prstTxWarp>
              </a:bodyPr>
              <a:lstStyle/>
              <a:p>
                <a:endParaRPr lang="en-CA"/>
              </a:p>
            </p:txBody>
          </p:sp>
          <p:sp>
            <p:nvSpPr>
              <p:cNvPr id="48" name="Line 17"/>
              <p:cNvSpPr>
                <a:spLocks noChangeShapeType="1"/>
              </p:cNvSpPr>
              <p:nvPr/>
            </p:nvSpPr>
            <p:spPr bwMode="auto">
              <a:xfrm flipV="1">
                <a:off x="3536" y="5510"/>
                <a:ext cx="2490" cy="1915"/>
              </a:xfrm>
              <a:prstGeom prst="line">
                <a:avLst/>
              </a:prstGeom>
              <a:noFill/>
              <a:ln w="9525">
                <a:solidFill>
                  <a:srgbClr val="000000"/>
                </a:solidFill>
                <a:round/>
                <a:headEnd type="triangle" w="med" len="med"/>
                <a:tailEnd type="triangle" w="med" len="med"/>
              </a:ln>
            </p:spPr>
            <p:txBody>
              <a:bodyPr vert="horz" wrap="square" lIns="91440" tIns="45720" rIns="91440" bIns="45720" numCol="1" anchor="ctr" anchorCtr="0" compatLnSpc="1">
                <a:prstTxWarp prst="textNoShape">
                  <a:avLst/>
                </a:prstTxWarp>
              </a:bodyPr>
              <a:lstStyle/>
              <a:p>
                <a:endParaRPr lang="en-CA"/>
              </a:p>
            </p:txBody>
          </p:sp>
          <p:sp>
            <p:nvSpPr>
              <p:cNvPr id="49" name="Text Box 16"/>
              <p:cNvSpPr txBox="1">
                <a:spLocks noChangeArrowheads="1"/>
              </p:cNvSpPr>
              <p:nvPr/>
            </p:nvSpPr>
            <p:spPr bwMode="auto">
              <a:xfrm>
                <a:off x="2553" y="5728"/>
                <a:ext cx="548" cy="496"/>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Times New Roman" pitchFamily="18" charset="0"/>
                    <a:cs typeface="Arial" pitchFamily="34" charset="0"/>
                  </a:rPr>
                  <a:t>L</a:t>
                </a:r>
                <a:r>
                  <a:rPr kumimoji="0" lang="en-US" sz="1800" b="1" i="0" u="none" strike="noStrike" cap="none" normalizeH="0" baseline="-30000" smtClean="0">
                    <a:ln>
                      <a:noFill/>
                    </a:ln>
                    <a:solidFill>
                      <a:srgbClr val="000000"/>
                    </a:solidFill>
                    <a:effectLst/>
                    <a:latin typeface="Arial" pitchFamily="34" charset="0"/>
                    <a:ea typeface="Times New Roman" pitchFamily="18" charset="0"/>
                    <a:cs typeface="Arial" pitchFamily="34" charset="0"/>
                  </a:rPr>
                  <a:t>L</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0" name="Text Box 15"/>
              <p:cNvSpPr txBox="1">
                <a:spLocks noChangeArrowheads="1"/>
              </p:cNvSpPr>
              <p:nvPr/>
            </p:nvSpPr>
            <p:spPr bwMode="auto">
              <a:xfrm>
                <a:off x="2844" y="4805"/>
                <a:ext cx="570" cy="49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Times New Roman" pitchFamily="18" charset="0"/>
                    <a:cs typeface="Arial" pitchFamily="34" charset="0"/>
                  </a:rPr>
                  <a:t>L</a:t>
                </a:r>
                <a:r>
                  <a:rPr kumimoji="0" lang="en-US" sz="1800" b="1" i="0" u="none" strike="noStrike" cap="none" normalizeH="0" baseline="-30000" smtClean="0">
                    <a:ln>
                      <a:noFill/>
                    </a:ln>
                    <a:solidFill>
                      <a:srgbClr val="000000"/>
                    </a:solidFill>
                    <a:effectLst/>
                    <a:latin typeface="Arial" pitchFamily="34" charset="0"/>
                    <a:ea typeface="Times New Roman" pitchFamily="18" charset="0"/>
                    <a:cs typeface="Arial" pitchFamily="34" charset="0"/>
                  </a:rPr>
                  <a:t>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1" name="Text Box 14"/>
              <p:cNvSpPr txBox="1">
                <a:spLocks noChangeArrowheads="1"/>
              </p:cNvSpPr>
              <p:nvPr/>
            </p:nvSpPr>
            <p:spPr bwMode="auto">
              <a:xfrm>
                <a:off x="2836" y="6354"/>
                <a:ext cx="592" cy="49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Times New Roman" pitchFamily="18" charset="0"/>
                    <a:cs typeface="Arial" pitchFamily="34" charset="0"/>
                  </a:rPr>
                  <a:t>B</a:t>
                </a:r>
                <a:r>
                  <a:rPr kumimoji="0" lang="en-US" sz="1800" b="1" i="0" u="none" strike="noStrike" cap="none" normalizeH="0" baseline="-30000" smtClean="0">
                    <a:ln>
                      <a:noFill/>
                    </a:ln>
                    <a:solidFill>
                      <a:srgbClr val="000000"/>
                    </a:solidFill>
                    <a:effectLst/>
                    <a:latin typeface="Arial" pitchFamily="34" charset="0"/>
                    <a:ea typeface="Times New Roman" pitchFamily="18" charset="0"/>
                    <a:cs typeface="Arial" pitchFamily="34" charset="0"/>
                  </a:rPr>
                  <a:t>V</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2" name="Text Box 13"/>
              <p:cNvSpPr txBox="1">
                <a:spLocks noChangeArrowheads="1"/>
              </p:cNvSpPr>
              <p:nvPr/>
            </p:nvSpPr>
            <p:spPr bwMode="auto">
              <a:xfrm>
                <a:off x="4303" y="5394"/>
                <a:ext cx="602" cy="49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Times New Roman" pitchFamily="18" charset="0"/>
                    <a:cs typeface="Arial" pitchFamily="34" charset="0"/>
                  </a:rPr>
                  <a:t>B</a:t>
                </a:r>
                <a:r>
                  <a:rPr kumimoji="0" lang="en-US" sz="1800" b="1" i="0" u="none" strike="noStrike" cap="none" normalizeH="0" baseline="-30000" smtClean="0">
                    <a:ln>
                      <a:noFill/>
                    </a:ln>
                    <a:solidFill>
                      <a:srgbClr val="000000"/>
                    </a:solidFill>
                    <a:effectLst/>
                    <a:latin typeface="Arial" pitchFamily="34" charset="0"/>
                    <a:ea typeface="Times New Roman" pitchFamily="18" charset="0"/>
                    <a:cs typeface="Arial" pitchFamily="34" charset="0"/>
                  </a:rPr>
                  <a:t>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3" name="Text Box 12"/>
              <p:cNvSpPr txBox="1">
                <a:spLocks noChangeArrowheads="1"/>
              </p:cNvSpPr>
              <p:nvPr/>
            </p:nvSpPr>
            <p:spPr bwMode="auto">
              <a:xfrm rot="-2355214">
                <a:off x="4435" y="6357"/>
                <a:ext cx="601" cy="49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pitchFamily="34" charset="0"/>
                    <a:ea typeface="Times New Roman" pitchFamily="18" charset="0"/>
                    <a:cs typeface="Arial" pitchFamily="34" charset="0"/>
                  </a:rPr>
                  <a:t>B</a:t>
                </a:r>
                <a:r>
                  <a:rPr kumimoji="0" lang="en-US" sz="1800" b="1" i="0" u="none" strike="noStrike" cap="none" normalizeH="0" baseline="-30000" smtClean="0">
                    <a:ln>
                      <a:noFill/>
                    </a:ln>
                    <a:solidFill>
                      <a:srgbClr val="000000"/>
                    </a:solidFill>
                    <a:effectLst/>
                    <a:latin typeface="Arial" pitchFamily="34" charset="0"/>
                    <a:ea typeface="Times New Roman" pitchFamily="18" charset="0"/>
                    <a:cs typeface="Arial" pitchFamily="34" charset="0"/>
                  </a:rPr>
                  <a:t>C</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4" name="Text Box 11"/>
              <p:cNvSpPr txBox="1">
                <a:spLocks noChangeArrowheads="1"/>
              </p:cNvSpPr>
              <p:nvPr/>
            </p:nvSpPr>
            <p:spPr bwMode="auto">
              <a:xfrm rot="-2355214">
                <a:off x="4736" y="6744"/>
                <a:ext cx="582" cy="49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B</a:t>
                </a:r>
                <a:r>
                  <a:rPr kumimoji="0" lang="en-US" sz="1800" b="1" i="0" u="none" strike="noStrike" cap="none" normalizeH="0" baseline="-30000" dirty="0" smtClean="0">
                    <a:ln>
                      <a:noFill/>
                    </a:ln>
                    <a:solidFill>
                      <a:srgbClr val="000000"/>
                    </a:solidFill>
                    <a:effectLst/>
                    <a:latin typeface="Arial" pitchFamily="34" charset="0"/>
                    <a:ea typeface="Times New Roman" pitchFamily="18" charset="0"/>
                    <a:cs typeface="Arial" pitchFamily="34" charset="0"/>
                  </a:rPr>
                  <a:t>L</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5" name="Line 10"/>
              <p:cNvSpPr>
                <a:spLocks noChangeShapeType="1"/>
              </p:cNvSpPr>
              <p:nvPr/>
            </p:nvSpPr>
            <p:spPr bwMode="auto">
              <a:xfrm>
                <a:off x="2572" y="9341"/>
                <a:ext cx="3373" cy="0"/>
              </a:xfrm>
              <a:prstGeom prst="line">
                <a:avLst/>
              </a:prstGeom>
              <a:noFill/>
              <a:ln w="9525">
                <a:solidFill>
                  <a:srgbClr val="000000"/>
                </a:solidFill>
                <a:round/>
                <a:headEnd/>
                <a:tailEnd/>
              </a:ln>
            </p:spPr>
            <p:txBody>
              <a:bodyPr vert="horz" wrap="square" lIns="91440" tIns="45720" rIns="91440" bIns="45720" numCol="1" anchor="ctr" anchorCtr="0" compatLnSpc="1">
                <a:prstTxWarp prst="textNoShape">
                  <a:avLst/>
                </a:prstTxWarp>
              </a:bodyPr>
              <a:lstStyle/>
              <a:p>
                <a:endParaRPr lang="en-CA"/>
              </a:p>
            </p:txBody>
          </p:sp>
          <p:sp>
            <p:nvSpPr>
              <p:cNvPr id="56" name="Text Box 9"/>
              <p:cNvSpPr txBox="1">
                <a:spLocks noChangeArrowheads="1"/>
              </p:cNvSpPr>
              <p:nvPr/>
            </p:nvSpPr>
            <p:spPr bwMode="auto">
              <a:xfrm>
                <a:off x="3984" y="8461"/>
                <a:ext cx="1044" cy="86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smtClean="0">
                    <a:ln>
                      <a:noFill/>
                    </a:ln>
                    <a:solidFill>
                      <a:srgbClr val="000000"/>
                    </a:solidFill>
                    <a:effectLst/>
                    <a:latin typeface="Arial" pitchFamily="34" charset="0"/>
                    <a:ea typeface="Times New Roman" pitchFamily="18" charset="0"/>
                    <a:cs typeface="Arial" pitchFamily="34" charset="0"/>
                  </a:rPr>
                  <a:t>tree bole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7" name="Line 8"/>
              <p:cNvSpPr>
                <a:spLocks noChangeShapeType="1"/>
              </p:cNvSpPr>
              <p:nvPr/>
            </p:nvSpPr>
            <p:spPr bwMode="auto">
              <a:xfrm flipH="1">
                <a:off x="3536" y="8900"/>
                <a:ext cx="482" cy="0"/>
              </a:xfrm>
              <a:prstGeom prst="line">
                <a:avLst/>
              </a:prstGeom>
              <a:noFill/>
              <a:ln w="9525">
                <a:solidFill>
                  <a:srgbClr val="000000"/>
                </a:solidFill>
                <a:round/>
                <a:headEnd/>
                <a:tailEnd type="triangle" w="med" len="med"/>
              </a:ln>
            </p:spPr>
            <p:txBody>
              <a:bodyPr vert="horz" wrap="square" lIns="91440" tIns="45720" rIns="91440" bIns="45720" numCol="1" anchor="ctr" anchorCtr="0" compatLnSpc="1">
                <a:prstTxWarp prst="textNoShape">
                  <a:avLst/>
                </a:prstTxWarp>
              </a:bodyPr>
              <a:lstStyle/>
              <a:p>
                <a:endParaRPr lang="en-CA"/>
              </a:p>
            </p:txBody>
          </p:sp>
          <p:sp>
            <p:nvSpPr>
              <p:cNvPr id="58" name="Text Box 7"/>
              <p:cNvSpPr txBox="1">
                <a:spLocks noChangeArrowheads="1"/>
              </p:cNvSpPr>
              <p:nvPr/>
            </p:nvSpPr>
            <p:spPr bwMode="auto">
              <a:xfrm>
                <a:off x="5036" y="7355"/>
                <a:ext cx="1327" cy="49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branch</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9" name="Line 6"/>
              <p:cNvSpPr>
                <a:spLocks noChangeShapeType="1"/>
              </p:cNvSpPr>
              <p:nvPr/>
            </p:nvSpPr>
            <p:spPr bwMode="auto">
              <a:xfrm flipH="1" flipV="1">
                <a:off x="4695" y="7278"/>
                <a:ext cx="402" cy="296"/>
              </a:xfrm>
              <a:prstGeom prst="line">
                <a:avLst/>
              </a:prstGeom>
              <a:noFill/>
              <a:ln w="9525">
                <a:solidFill>
                  <a:srgbClr val="000000"/>
                </a:solidFill>
                <a:round/>
                <a:headEnd/>
                <a:tailEnd type="triangle" w="med" len="med"/>
              </a:ln>
            </p:spPr>
            <p:txBody>
              <a:bodyPr vert="horz" wrap="square" lIns="91440" tIns="45720" rIns="91440" bIns="45720" numCol="1" anchor="ctr" anchorCtr="0" compatLnSpc="1">
                <a:prstTxWarp prst="textNoShape">
                  <a:avLst/>
                </a:prstTxWarp>
              </a:bodyPr>
              <a:lstStyle/>
              <a:p>
                <a:endParaRPr lang="en-CA"/>
              </a:p>
            </p:txBody>
          </p:sp>
        </p:grpSp>
      </p:grpSp>
      <p:sp>
        <p:nvSpPr>
          <p:cNvPr id="60" name="Oval 59"/>
          <p:cNvSpPr/>
          <p:nvPr/>
        </p:nvSpPr>
        <p:spPr>
          <a:xfrm>
            <a:off x="3121891" y="701968"/>
            <a:ext cx="434119" cy="39485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1" name="Oval 60"/>
          <p:cNvSpPr/>
          <p:nvPr/>
        </p:nvSpPr>
        <p:spPr>
          <a:xfrm>
            <a:off x="4756732" y="591131"/>
            <a:ext cx="374072" cy="34867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2" name="Oval 61"/>
          <p:cNvSpPr/>
          <p:nvPr/>
        </p:nvSpPr>
        <p:spPr>
          <a:xfrm>
            <a:off x="6206836" y="902856"/>
            <a:ext cx="526472" cy="54494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7" name="Freeform 66"/>
          <p:cNvSpPr/>
          <p:nvPr/>
        </p:nvSpPr>
        <p:spPr>
          <a:xfrm>
            <a:off x="2650838" y="1080655"/>
            <a:ext cx="515696" cy="1690254"/>
          </a:xfrm>
          <a:custGeom>
            <a:avLst/>
            <a:gdLst>
              <a:gd name="connsiteX0" fmla="*/ 0 w 571115"/>
              <a:gd name="connsiteY0" fmla="*/ 0 h 1468582"/>
              <a:gd name="connsiteX1" fmla="*/ 369455 w 571115"/>
              <a:gd name="connsiteY1" fmla="*/ 166255 h 1468582"/>
              <a:gd name="connsiteX2" fmla="*/ 526473 w 571115"/>
              <a:gd name="connsiteY2" fmla="*/ 729673 h 1468582"/>
              <a:gd name="connsiteX3" fmla="*/ 101600 w 571115"/>
              <a:gd name="connsiteY3" fmla="*/ 1468582 h 1468582"/>
              <a:gd name="connsiteX0" fmla="*/ 0 w 571115"/>
              <a:gd name="connsiteY0" fmla="*/ 157018 h 1625600"/>
              <a:gd name="connsiteX1" fmla="*/ 129309 w 571115"/>
              <a:gd name="connsiteY1" fmla="*/ 27709 h 1625600"/>
              <a:gd name="connsiteX2" fmla="*/ 369455 w 571115"/>
              <a:gd name="connsiteY2" fmla="*/ 323273 h 1625600"/>
              <a:gd name="connsiteX3" fmla="*/ 526473 w 571115"/>
              <a:gd name="connsiteY3" fmla="*/ 886691 h 1625600"/>
              <a:gd name="connsiteX4" fmla="*/ 101600 w 571115"/>
              <a:gd name="connsiteY4" fmla="*/ 1625600 h 1625600"/>
              <a:gd name="connsiteX0" fmla="*/ 0 w 515696"/>
              <a:gd name="connsiteY0" fmla="*/ 0 h 1690254"/>
              <a:gd name="connsiteX1" fmla="*/ 73890 w 515696"/>
              <a:gd name="connsiteY1" fmla="*/ 92363 h 1690254"/>
              <a:gd name="connsiteX2" fmla="*/ 314036 w 515696"/>
              <a:gd name="connsiteY2" fmla="*/ 387927 h 1690254"/>
              <a:gd name="connsiteX3" fmla="*/ 471054 w 515696"/>
              <a:gd name="connsiteY3" fmla="*/ 951345 h 1690254"/>
              <a:gd name="connsiteX4" fmla="*/ 46181 w 515696"/>
              <a:gd name="connsiteY4" fmla="*/ 1690254 h 1690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696" h="1690254">
                <a:moveTo>
                  <a:pt x="0" y="0"/>
                </a:moveTo>
                <a:cubicBezTo>
                  <a:pt x="1539" y="0"/>
                  <a:pt x="21551" y="27709"/>
                  <a:pt x="73890" y="92363"/>
                </a:cubicBezTo>
                <a:cubicBezTo>
                  <a:pt x="126229" y="157017"/>
                  <a:pt x="247842" y="244763"/>
                  <a:pt x="314036" y="387927"/>
                </a:cubicBezTo>
                <a:cubicBezTo>
                  <a:pt x="380230" y="531091"/>
                  <a:pt x="515696" y="734291"/>
                  <a:pt x="471054" y="951345"/>
                </a:cubicBezTo>
                <a:cubicBezTo>
                  <a:pt x="426412" y="1168399"/>
                  <a:pt x="236296" y="1429326"/>
                  <a:pt x="46181" y="1690254"/>
                </a:cubicBezTo>
              </a:path>
            </a:pathLst>
          </a:cu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8" name="Freeform 67"/>
          <p:cNvSpPr/>
          <p:nvPr/>
        </p:nvSpPr>
        <p:spPr>
          <a:xfrm>
            <a:off x="1639453" y="789708"/>
            <a:ext cx="4647431" cy="1653309"/>
          </a:xfrm>
          <a:custGeom>
            <a:avLst/>
            <a:gdLst>
              <a:gd name="connsiteX0" fmla="*/ 0 w 571115"/>
              <a:gd name="connsiteY0" fmla="*/ 0 h 1468582"/>
              <a:gd name="connsiteX1" fmla="*/ 369455 w 571115"/>
              <a:gd name="connsiteY1" fmla="*/ 166255 h 1468582"/>
              <a:gd name="connsiteX2" fmla="*/ 526473 w 571115"/>
              <a:gd name="connsiteY2" fmla="*/ 729673 h 1468582"/>
              <a:gd name="connsiteX3" fmla="*/ 101600 w 571115"/>
              <a:gd name="connsiteY3" fmla="*/ 1468582 h 1468582"/>
              <a:gd name="connsiteX0" fmla="*/ 0 w 571115"/>
              <a:gd name="connsiteY0" fmla="*/ 157018 h 1625600"/>
              <a:gd name="connsiteX1" fmla="*/ 129309 w 571115"/>
              <a:gd name="connsiteY1" fmla="*/ 27709 h 1625600"/>
              <a:gd name="connsiteX2" fmla="*/ 369455 w 571115"/>
              <a:gd name="connsiteY2" fmla="*/ 323273 h 1625600"/>
              <a:gd name="connsiteX3" fmla="*/ 526473 w 571115"/>
              <a:gd name="connsiteY3" fmla="*/ 886691 h 1625600"/>
              <a:gd name="connsiteX4" fmla="*/ 101600 w 571115"/>
              <a:gd name="connsiteY4" fmla="*/ 1625600 h 1625600"/>
              <a:gd name="connsiteX0" fmla="*/ 0 w 515696"/>
              <a:gd name="connsiteY0" fmla="*/ 0 h 1690254"/>
              <a:gd name="connsiteX1" fmla="*/ 73890 w 515696"/>
              <a:gd name="connsiteY1" fmla="*/ 92363 h 1690254"/>
              <a:gd name="connsiteX2" fmla="*/ 314036 w 515696"/>
              <a:gd name="connsiteY2" fmla="*/ 387927 h 1690254"/>
              <a:gd name="connsiteX3" fmla="*/ 471054 w 515696"/>
              <a:gd name="connsiteY3" fmla="*/ 951345 h 1690254"/>
              <a:gd name="connsiteX4" fmla="*/ 46181 w 515696"/>
              <a:gd name="connsiteY4" fmla="*/ 1690254 h 1690254"/>
              <a:gd name="connsiteX0" fmla="*/ 1300788 w 1836497"/>
              <a:gd name="connsiteY0" fmla="*/ 0 h 1690254"/>
              <a:gd name="connsiteX1" fmla="*/ 1374678 w 1836497"/>
              <a:gd name="connsiteY1" fmla="*/ 92363 h 1690254"/>
              <a:gd name="connsiteX2" fmla="*/ 1614824 w 1836497"/>
              <a:gd name="connsiteY2" fmla="*/ 387927 h 1690254"/>
              <a:gd name="connsiteX3" fmla="*/ 44642 w 1836497"/>
              <a:gd name="connsiteY3" fmla="*/ 1043708 h 1690254"/>
              <a:gd name="connsiteX4" fmla="*/ 1346969 w 1836497"/>
              <a:gd name="connsiteY4" fmla="*/ 1690254 h 1690254"/>
              <a:gd name="connsiteX0" fmla="*/ 1356207 w 1592503"/>
              <a:gd name="connsiteY0" fmla="*/ 0 h 1690254"/>
              <a:gd name="connsiteX1" fmla="*/ 1430097 w 1592503"/>
              <a:gd name="connsiteY1" fmla="*/ 92363 h 1690254"/>
              <a:gd name="connsiteX2" fmla="*/ 802024 w 1592503"/>
              <a:gd name="connsiteY2" fmla="*/ 397163 h 1690254"/>
              <a:gd name="connsiteX3" fmla="*/ 100061 w 1592503"/>
              <a:gd name="connsiteY3" fmla="*/ 1043708 h 1690254"/>
              <a:gd name="connsiteX4" fmla="*/ 1402388 w 1592503"/>
              <a:gd name="connsiteY4" fmla="*/ 1690254 h 1690254"/>
              <a:gd name="connsiteX0" fmla="*/ 4535055 w 4701309"/>
              <a:gd name="connsiteY0" fmla="*/ 0 h 1644073"/>
              <a:gd name="connsiteX1" fmla="*/ 4608945 w 4701309"/>
              <a:gd name="connsiteY1" fmla="*/ 92363 h 1644073"/>
              <a:gd name="connsiteX2" fmla="*/ 3980872 w 4701309"/>
              <a:gd name="connsiteY2" fmla="*/ 397163 h 1644073"/>
              <a:gd name="connsiteX3" fmla="*/ 3278909 w 4701309"/>
              <a:gd name="connsiteY3" fmla="*/ 1043708 h 1644073"/>
              <a:gd name="connsiteX4" fmla="*/ 0 w 4701309"/>
              <a:gd name="connsiteY4" fmla="*/ 1644073 h 1644073"/>
              <a:gd name="connsiteX0" fmla="*/ 4535055 w 4701309"/>
              <a:gd name="connsiteY0" fmla="*/ 0 h 1644073"/>
              <a:gd name="connsiteX1" fmla="*/ 4608945 w 4701309"/>
              <a:gd name="connsiteY1" fmla="*/ 92363 h 1644073"/>
              <a:gd name="connsiteX2" fmla="*/ 3980872 w 4701309"/>
              <a:gd name="connsiteY2" fmla="*/ 397163 h 1644073"/>
              <a:gd name="connsiteX3" fmla="*/ 3278909 w 4701309"/>
              <a:gd name="connsiteY3" fmla="*/ 1043708 h 1644073"/>
              <a:gd name="connsiteX4" fmla="*/ 0 w 4701309"/>
              <a:gd name="connsiteY4" fmla="*/ 1644073 h 1644073"/>
              <a:gd name="connsiteX0" fmla="*/ 4645892 w 4812146"/>
              <a:gd name="connsiteY0" fmla="*/ 0 h 1653309"/>
              <a:gd name="connsiteX1" fmla="*/ 4719782 w 4812146"/>
              <a:gd name="connsiteY1" fmla="*/ 92363 h 1653309"/>
              <a:gd name="connsiteX2" fmla="*/ 4091709 w 4812146"/>
              <a:gd name="connsiteY2" fmla="*/ 397163 h 1653309"/>
              <a:gd name="connsiteX3" fmla="*/ 3389746 w 4812146"/>
              <a:gd name="connsiteY3" fmla="*/ 1043708 h 1653309"/>
              <a:gd name="connsiteX4" fmla="*/ 0 w 4812146"/>
              <a:gd name="connsiteY4" fmla="*/ 1653309 h 1653309"/>
              <a:gd name="connsiteX0" fmla="*/ 4645892 w 4776740"/>
              <a:gd name="connsiteY0" fmla="*/ 15394 h 1668703"/>
              <a:gd name="connsiteX1" fmla="*/ 4719782 w 4776740"/>
              <a:gd name="connsiteY1" fmla="*/ 107757 h 1668703"/>
              <a:gd name="connsiteX2" fmla="*/ 4304145 w 4776740"/>
              <a:gd name="connsiteY2" fmla="*/ 661938 h 1668703"/>
              <a:gd name="connsiteX3" fmla="*/ 3389746 w 4776740"/>
              <a:gd name="connsiteY3" fmla="*/ 1059102 h 1668703"/>
              <a:gd name="connsiteX4" fmla="*/ 0 w 4776740"/>
              <a:gd name="connsiteY4" fmla="*/ 1668703 h 1668703"/>
              <a:gd name="connsiteX0" fmla="*/ 4645892 w 4647431"/>
              <a:gd name="connsiteY0" fmla="*/ 0 h 1653309"/>
              <a:gd name="connsiteX1" fmla="*/ 4488873 w 4647431"/>
              <a:gd name="connsiteY1" fmla="*/ 332508 h 1653309"/>
              <a:gd name="connsiteX2" fmla="*/ 4304145 w 4647431"/>
              <a:gd name="connsiteY2" fmla="*/ 646544 h 1653309"/>
              <a:gd name="connsiteX3" fmla="*/ 3389746 w 4647431"/>
              <a:gd name="connsiteY3" fmla="*/ 1043708 h 1653309"/>
              <a:gd name="connsiteX4" fmla="*/ 0 w 4647431"/>
              <a:gd name="connsiteY4" fmla="*/ 1653309 h 1653309"/>
              <a:gd name="connsiteX0" fmla="*/ 4645892 w 4647431"/>
              <a:gd name="connsiteY0" fmla="*/ 0 h 1653309"/>
              <a:gd name="connsiteX1" fmla="*/ 4488873 w 4647431"/>
              <a:gd name="connsiteY1" fmla="*/ 332508 h 1653309"/>
              <a:gd name="connsiteX2" fmla="*/ 4091709 w 4647431"/>
              <a:gd name="connsiteY2" fmla="*/ 775853 h 1653309"/>
              <a:gd name="connsiteX3" fmla="*/ 3389746 w 4647431"/>
              <a:gd name="connsiteY3" fmla="*/ 1043708 h 1653309"/>
              <a:gd name="connsiteX4" fmla="*/ 0 w 4647431"/>
              <a:gd name="connsiteY4" fmla="*/ 1653309 h 1653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7431" h="1653309">
                <a:moveTo>
                  <a:pt x="4645892" y="0"/>
                </a:moveTo>
                <a:cubicBezTo>
                  <a:pt x="4647431" y="0"/>
                  <a:pt x="4581237" y="203199"/>
                  <a:pt x="4488873" y="332508"/>
                </a:cubicBezTo>
                <a:cubicBezTo>
                  <a:pt x="4396509" y="461817"/>
                  <a:pt x="4274897" y="657320"/>
                  <a:pt x="4091709" y="775853"/>
                </a:cubicBezTo>
                <a:cubicBezTo>
                  <a:pt x="3908521" y="894386"/>
                  <a:pt x="4071698" y="897465"/>
                  <a:pt x="3389746" y="1043708"/>
                </a:cubicBezTo>
                <a:cubicBezTo>
                  <a:pt x="2707795" y="1189951"/>
                  <a:pt x="273243" y="1530927"/>
                  <a:pt x="0" y="1653309"/>
                </a:cubicBezTo>
              </a:path>
            </a:pathLst>
          </a:cu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up)">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wipe(up)">
                                      <p:cBhvr>
                                        <p:cTn id="12" dur="500"/>
                                        <p:tgtEl>
                                          <p:spTgt spid="6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7" grpId="0" animBg="1"/>
      <p:bldP spid="6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91856" y="1200728"/>
          <a:ext cx="4812144" cy="3574471"/>
        </p:xfrm>
        <a:graphic>
          <a:graphicData uri="http://schemas.openxmlformats.org/drawingml/2006/table">
            <a:tbl>
              <a:tblPr/>
              <a:tblGrid>
                <a:gridCol w="1203036"/>
                <a:gridCol w="1203036"/>
                <a:gridCol w="1203036"/>
                <a:gridCol w="1203036"/>
              </a:tblGrid>
              <a:tr h="351249">
                <a:tc rowSpan="2">
                  <a:txBody>
                    <a:bodyPr/>
                    <a:lstStyle/>
                    <a:p>
                      <a:pPr algn="ctr" fontAlgn="ctr"/>
                      <a:r>
                        <a:rPr lang="en-CA" sz="1400" b="0" i="0" u="none" strike="noStrike" dirty="0">
                          <a:latin typeface="Arial"/>
                        </a:rPr>
                        <a:t>Species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c rowSpan="2">
                  <a:txBody>
                    <a:bodyPr/>
                    <a:lstStyle/>
                    <a:p>
                      <a:pPr algn="ctr" fontAlgn="ctr"/>
                      <a:r>
                        <a:rPr lang="en-CA" sz="1400" b="0" i="0" u="none" strike="noStrike" dirty="0">
                          <a:latin typeface="Arial"/>
                        </a:rPr>
                        <a:t>No. trees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c gridSpan="2">
                  <a:txBody>
                    <a:bodyPr/>
                    <a:lstStyle/>
                    <a:p>
                      <a:pPr algn="ctr" fontAlgn="b"/>
                      <a:r>
                        <a:rPr lang="en-CA" sz="1400" b="0" i="0" u="none" strike="noStrike">
                          <a:latin typeface="Arial"/>
                        </a:rPr>
                        <a:t>No Branches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c hMerge="1">
                  <a:txBody>
                    <a:bodyPr/>
                    <a:lstStyle/>
                    <a:p>
                      <a:endParaRPr lang="en-CA"/>
                    </a:p>
                  </a:txBody>
                  <a:tcPr/>
                </a:tc>
              </a:tr>
              <a:tr h="351249">
                <a:tc vMerge="1">
                  <a:txBody>
                    <a:bodyPr/>
                    <a:lstStyle/>
                    <a:p>
                      <a:endParaRPr lang="en-CA"/>
                    </a:p>
                  </a:txBody>
                  <a:tcPr/>
                </a:tc>
                <a:tc vMerge="1">
                  <a:txBody>
                    <a:bodyPr/>
                    <a:lstStyle/>
                    <a:p>
                      <a:endParaRPr lang="en-CA"/>
                    </a:p>
                  </a:txBody>
                  <a:tcPr/>
                </a:tc>
                <a:tc>
                  <a:txBody>
                    <a:bodyPr/>
                    <a:lstStyle/>
                    <a:p>
                      <a:pPr algn="ctr" fontAlgn="b"/>
                      <a:r>
                        <a:rPr lang="en-CA" sz="1400" b="0" i="0" u="none" strike="noStrike">
                          <a:latin typeface="Arial"/>
                        </a:rPr>
                        <a:t>Radius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c>
                  <a:txBody>
                    <a:bodyPr/>
                    <a:lstStyle/>
                    <a:p>
                      <a:pPr algn="ctr" fontAlgn="b"/>
                      <a:r>
                        <a:rPr lang="en-CA" sz="1400" b="0" i="0" u="none" strike="noStrike">
                          <a:latin typeface="Arial"/>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r>
              <a:tr h="433895">
                <a:tc>
                  <a:txBody>
                    <a:bodyPr/>
                    <a:lstStyle/>
                    <a:p>
                      <a:pPr algn="ctr" fontAlgn="b"/>
                      <a:r>
                        <a:rPr lang="en-CA" sz="1400" b="0" i="0" u="none" strike="noStrike" dirty="0" err="1">
                          <a:latin typeface="Arial"/>
                        </a:rPr>
                        <a:t>Hwc</a:t>
                      </a:r>
                      <a:endParaRPr lang="en-CA" sz="1400" b="0" i="0" u="none" strike="noStrike" dirty="0">
                        <a:latin typeface="Arial"/>
                      </a:endParaRP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accent3"/>
                    </a:solidFill>
                  </a:tcPr>
                </a:tc>
                <a:tc>
                  <a:txBody>
                    <a:bodyPr/>
                    <a:lstStyle/>
                    <a:p>
                      <a:pPr algn="ctr" fontAlgn="b"/>
                      <a:r>
                        <a:rPr lang="en-CA" sz="1400" b="0" i="0" u="none" strike="noStrike" dirty="0">
                          <a:latin typeface="Calibri"/>
                        </a:rPr>
                        <a:t>154</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accent3"/>
                    </a:solidFill>
                  </a:tcPr>
                </a:tc>
                <a:tc>
                  <a:txBody>
                    <a:bodyPr/>
                    <a:lstStyle/>
                    <a:p>
                      <a:pPr algn="ctr" fontAlgn="b"/>
                      <a:r>
                        <a:rPr lang="en-CA" sz="1400" b="0" i="0" u="none" strike="noStrike">
                          <a:latin typeface="Calibri"/>
                        </a:rPr>
                        <a:t>1619</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chemeClr val="accent3"/>
                    </a:solidFill>
                  </a:tcPr>
                </a:tc>
                <a:tc>
                  <a:txBody>
                    <a:bodyPr/>
                    <a:lstStyle/>
                    <a:p>
                      <a:pPr algn="ctr" fontAlgn="b"/>
                      <a:r>
                        <a:rPr lang="en-CA" sz="1400" b="0" i="0" u="none" strike="noStrike">
                          <a:latin typeface="Calibri"/>
                        </a:rPr>
                        <a:t>8307</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accent3"/>
                    </a:solidFill>
                  </a:tcPr>
                </a:tc>
              </a:tr>
              <a:tr h="433895">
                <a:tc>
                  <a:txBody>
                    <a:bodyPr/>
                    <a:lstStyle/>
                    <a:p>
                      <a:pPr algn="ctr" fontAlgn="b"/>
                      <a:r>
                        <a:rPr lang="en-CA" sz="1400" b="0" i="0" u="none" strike="noStrike" dirty="0" err="1">
                          <a:latin typeface="Arial"/>
                        </a:rPr>
                        <a:t>Fdc</a:t>
                      </a:r>
                      <a:endParaRPr lang="en-CA" sz="1400" b="0" i="0" u="none" strike="noStrike" dirty="0">
                        <a:latin typeface="Arial"/>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chemeClr val="accent3"/>
                    </a:solidFill>
                  </a:tcPr>
                </a:tc>
                <a:tc>
                  <a:txBody>
                    <a:bodyPr/>
                    <a:lstStyle/>
                    <a:p>
                      <a:pPr algn="ctr" fontAlgn="b"/>
                      <a:r>
                        <a:rPr lang="en-CA" sz="1400" b="0" i="0" u="none" strike="noStrike" dirty="0">
                          <a:latin typeface="Calibri"/>
                        </a:rPr>
                        <a:t>150</a:t>
                      </a:r>
                    </a:p>
                  </a:txBody>
                  <a:tcPr marL="9525" marR="9525" marT="9525" marB="0" anchor="b">
                    <a:lnL>
                      <a:noFill/>
                    </a:lnL>
                    <a:lnR>
                      <a:noFill/>
                    </a:lnR>
                    <a:lnT>
                      <a:noFill/>
                    </a:lnT>
                    <a:lnB>
                      <a:noFill/>
                    </a:lnB>
                    <a:solidFill>
                      <a:schemeClr val="accent3"/>
                    </a:solidFill>
                  </a:tcPr>
                </a:tc>
                <a:tc>
                  <a:txBody>
                    <a:bodyPr/>
                    <a:lstStyle/>
                    <a:p>
                      <a:pPr algn="ctr" fontAlgn="b"/>
                      <a:r>
                        <a:rPr lang="en-CA" sz="1400" b="0" i="0" u="none" strike="noStrike">
                          <a:latin typeface="Calibri"/>
                        </a:rPr>
                        <a:t>1302</a:t>
                      </a:r>
                    </a:p>
                  </a:txBody>
                  <a:tcPr marL="9525" marR="9525" marT="9525" marB="0" anchor="b">
                    <a:lnL>
                      <a:noFill/>
                    </a:lnL>
                    <a:lnR>
                      <a:noFill/>
                    </a:lnR>
                    <a:lnT>
                      <a:noFill/>
                    </a:lnT>
                    <a:lnB>
                      <a:noFill/>
                    </a:lnB>
                    <a:solidFill>
                      <a:schemeClr val="accent3"/>
                    </a:solidFill>
                  </a:tcPr>
                </a:tc>
                <a:tc>
                  <a:txBody>
                    <a:bodyPr/>
                    <a:lstStyle/>
                    <a:p>
                      <a:pPr algn="ctr" fontAlgn="b"/>
                      <a:r>
                        <a:rPr lang="en-CA" sz="1400" b="0" i="0" u="none" strike="noStrike">
                          <a:latin typeface="Calibri"/>
                        </a:rPr>
                        <a:t>3751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chemeClr val="accent3"/>
                    </a:solidFill>
                  </a:tcPr>
                </a:tc>
              </a:tr>
              <a:tr h="433895">
                <a:tc>
                  <a:txBody>
                    <a:bodyPr/>
                    <a:lstStyle/>
                    <a:p>
                      <a:pPr algn="ctr" fontAlgn="b"/>
                      <a:r>
                        <a:rPr lang="en-CA" sz="1400" b="0" i="0" u="none" strike="noStrike">
                          <a:latin typeface="Arial"/>
                        </a:rPr>
                        <a:t>Ba</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chemeClr val="accent3"/>
                    </a:solidFill>
                  </a:tcPr>
                </a:tc>
                <a:tc>
                  <a:txBody>
                    <a:bodyPr/>
                    <a:lstStyle/>
                    <a:p>
                      <a:pPr algn="ctr" fontAlgn="b"/>
                      <a:r>
                        <a:rPr lang="en-CA" sz="1400" b="0" i="0" u="none" strike="noStrike" dirty="0">
                          <a:latin typeface="Arial"/>
                        </a:rPr>
                        <a:t>63</a:t>
                      </a:r>
                    </a:p>
                  </a:txBody>
                  <a:tcPr marL="9525" marR="9525" marT="9525" marB="0" anchor="b">
                    <a:lnL>
                      <a:noFill/>
                    </a:lnL>
                    <a:lnR>
                      <a:noFill/>
                    </a:lnR>
                    <a:lnT>
                      <a:noFill/>
                    </a:lnT>
                    <a:lnB>
                      <a:noFill/>
                    </a:lnB>
                    <a:solidFill>
                      <a:schemeClr val="accent3"/>
                    </a:solidFill>
                  </a:tcPr>
                </a:tc>
                <a:tc>
                  <a:txBody>
                    <a:bodyPr/>
                    <a:lstStyle/>
                    <a:p>
                      <a:pPr algn="ctr" fontAlgn="b"/>
                      <a:r>
                        <a:rPr lang="en-CA" sz="1400" b="0" i="0" u="none" strike="noStrike" dirty="0">
                          <a:latin typeface="Arial"/>
                        </a:rPr>
                        <a:t>510</a:t>
                      </a:r>
                    </a:p>
                  </a:txBody>
                  <a:tcPr marL="9525" marR="9525" marT="9525" marB="0" anchor="b">
                    <a:lnL>
                      <a:noFill/>
                    </a:lnL>
                    <a:lnR>
                      <a:noFill/>
                    </a:lnR>
                    <a:lnT>
                      <a:noFill/>
                    </a:lnT>
                    <a:lnB>
                      <a:noFill/>
                    </a:lnB>
                    <a:solidFill>
                      <a:schemeClr val="accent3"/>
                    </a:solidFill>
                  </a:tcPr>
                </a:tc>
                <a:tc>
                  <a:txBody>
                    <a:bodyPr/>
                    <a:lstStyle/>
                    <a:p>
                      <a:pPr algn="ctr" fontAlgn="b"/>
                      <a:r>
                        <a:rPr lang="en-CA" sz="1400" b="0" i="0" u="none" strike="noStrike">
                          <a:latin typeface="Arial"/>
                        </a:rPr>
                        <a:t>1121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chemeClr val="accent3"/>
                    </a:solidFill>
                  </a:tcPr>
                </a:tc>
              </a:tr>
              <a:tr h="351249">
                <a:tc>
                  <a:txBody>
                    <a:bodyPr/>
                    <a:lstStyle/>
                    <a:p>
                      <a:pPr algn="ctr" fontAlgn="b"/>
                      <a:r>
                        <a:rPr lang="en-CA" sz="1400" b="0" i="0" u="none" strike="noStrike">
                          <a:latin typeface="Arial"/>
                        </a:rPr>
                        <a:t>Ss</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chemeClr val="accent3"/>
                    </a:solidFill>
                  </a:tcPr>
                </a:tc>
                <a:tc>
                  <a:txBody>
                    <a:bodyPr/>
                    <a:lstStyle/>
                    <a:p>
                      <a:pPr algn="ctr" fontAlgn="b"/>
                      <a:r>
                        <a:rPr lang="en-CA" sz="1400" b="0" i="0" u="none" strike="noStrike">
                          <a:latin typeface="Arial"/>
                        </a:rPr>
                        <a:t>96</a:t>
                      </a:r>
                    </a:p>
                  </a:txBody>
                  <a:tcPr marL="9525" marR="9525" marT="9525" marB="0" anchor="b">
                    <a:lnL>
                      <a:noFill/>
                    </a:lnL>
                    <a:lnR>
                      <a:noFill/>
                    </a:lnR>
                    <a:lnT>
                      <a:noFill/>
                    </a:lnT>
                    <a:lnB>
                      <a:noFill/>
                    </a:lnB>
                    <a:solidFill>
                      <a:schemeClr val="accent3"/>
                    </a:solidFill>
                  </a:tcPr>
                </a:tc>
                <a:tc>
                  <a:txBody>
                    <a:bodyPr/>
                    <a:lstStyle/>
                    <a:p>
                      <a:pPr algn="ctr" fontAlgn="b"/>
                      <a:r>
                        <a:rPr lang="en-CA" sz="1400" b="0" i="0" u="none" strike="noStrike" dirty="0">
                          <a:latin typeface="Arial"/>
                        </a:rPr>
                        <a:t>504</a:t>
                      </a:r>
                    </a:p>
                  </a:txBody>
                  <a:tcPr marL="9525" marR="9525" marT="9525" marB="0" anchor="b">
                    <a:lnL>
                      <a:noFill/>
                    </a:lnL>
                    <a:lnR>
                      <a:noFill/>
                    </a:lnR>
                    <a:lnT>
                      <a:noFill/>
                    </a:lnT>
                    <a:lnB>
                      <a:noFill/>
                    </a:lnB>
                    <a:solidFill>
                      <a:schemeClr val="accent3"/>
                    </a:solidFill>
                  </a:tcPr>
                </a:tc>
                <a:tc>
                  <a:txBody>
                    <a:bodyPr/>
                    <a:lstStyle/>
                    <a:p>
                      <a:pPr algn="ctr" fontAlgn="b"/>
                      <a:r>
                        <a:rPr lang="en-CA" sz="1400" b="0" i="0" u="none" strike="noStrike" dirty="0">
                          <a:latin typeface="Arial"/>
                        </a:rPr>
                        <a:t>2006</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chemeClr val="accent3"/>
                    </a:solidFill>
                  </a:tcPr>
                </a:tc>
              </a:tr>
              <a:tr h="433895">
                <a:tc>
                  <a:txBody>
                    <a:bodyPr/>
                    <a:lstStyle/>
                    <a:p>
                      <a:pPr algn="ctr" fontAlgn="b"/>
                      <a:r>
                        <a:rPr lang="en-CA" sz="1400" b="0" i="0" u="none" strike="noStrike">
                          <a:latin typeface="Arial"/>
                        </a:rPr>
                        <a:t>Si</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chemeClr val="accent3"/>
                    </a:solidFill>
                  </a:tcPr>
                </a:tc>
                <a:tc>
                  <a:txBody>
                    <a:bodyPr/>
                    <a:lstStyle/>
                    <a:p>
                      <a:pPr algn="ctr" fontAlgn="b"/>
                      <a:r>
                        <a:rPr lang="en-CA" sz="1400" b="0" i="0" u="none" strike="noStrike">
                          <a:latin typeface="Arial"/>
                        </a:rPr>
                        <a:t>60</a:t>
                      </a:r>
                    </a:p>
                  </a:txBody>
                  <a:tcPr marL="9525" marR="9525" marT="9525" marB="0" anchor="b">
                    <a:lnL>
                      <a:noFill/>
                    </a:lnL>
                    <a:lnR>
                      <a:noFill/>
                    </a:lnR>
                    <a:lnT>
                      <a:noFill/>
                    </a:lnT>
                    <a:lnB>
                      <a:noFill/>
                    </a:lnB>
                    <a:solidFill>
                      <a:schemeClr val="accent3"/>
                    </a:solidFill>
                  </a:tcPr>
                </a:tc>
                <a:tc>
                  <a:txBody>
                    <a:bodyPr/>
                    <a:lstStyle/>
                    <a:p>
                      <a:pPr algn="ctr" fontAlgn="b"/>
                      <a:r>
                        <a:rPr lang="en-CA" sz="1400" b="0" i="0" u="none" strike="noStrike" dirty="0">
                          <a:latin typeface="Arial"/>
                        </a:rPr>
                        <a:t>863</a:t>
                      </a:r>
                    </a:p>
                  </a:txBody>
                  <a:tcPr marL="9525" marR="9525" marT="9525" marB="0" anchor="b">
                    <a:lnL>
                      <a:noFill/>
                    </a:lnL>
                    <a:lnR>
                      <a:noFill/>
                    </a:lnR>
                    <a:lnT>
                      <a:noFill/>
                    </a:lnT>
                    <a:lnB>
                      <a:noFill/>
                    </a:lnB>
                    <a:solidFill>
                      <a:schemeClr val="accent3"/>
                    </a:solidFill>
                  </a:tcPr>
                </a:tc>
                <a:tc>
                  <a:txBody>
                    <a:bodyPr/>
                    <a:lstStyle/>
                    <a:p>
                      <a:pPr algn="ctr" fontAlgn="b"/>
                      <a:r>
                        <a:rPr lang="en-CA" sz="1400" b="0" i="0" u="none" strike="noStrike" dirty="0">
                          <a:latin typeface="Arial"/>
                        </a:rPr>
                        <a:t>2763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chemeClr val="accent3"/>
                    </a:solidFill>
                  </a:tcPr>
                </a:tc>
              </a:tr>
              <a:tr h="433895">
                <a:tc>
                  <a:txBody>
                    <a:bodyPr/>
                    <a:lstStyle/>
                    <a:p>
                      <a:pPr algn="ctr" fontAlgn="b"/>
                      <a:r>
                        <a:rPr lang="en-CA" sz="1400" b="0" i="0" u="none" strike="noStrike">
                          <a:latin typeface="Arial"/>
                        </a:rPr>
                        <a:t>Pl</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accent3"/>
                    </a:solidFill>
                  </a:tcPr>
                </a:tc>
                <a:tc>
                  <a:txBody>
                    <a:bodyPr/>
                    <a:lstStyle/>
                    <a:p>
                      <a:pPr algn="ctr" fontAlgn="b"/>
                      <a:r>
                        <a:rPr lang="en-CA" sz="1400" b="0" i="0" u="none" strike="noStrike">
                          <a:latin typeface="Arial"/>
                        </a:rPr>
                        <a:t>115</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accent3"/>
                    </a:solidFill>
                  </a:tcPr>
                </a:tc>
                <a:tc>
                  <a:txBody>
                    <a:bodyPr/>
                    <a:lstStyle/>
                    <a:p>
                      <a:pPr algn="ctr" fontAlgn="b"/>
                      <a:r>
                        <a:rPr lang="en-CA" sz="1400" b="0" i="0" u="none" strike="noStrike" dirty="0">
                          <a:latin typeface="Arial"/>
                        </a:rPr>
                        <a:t>1106</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chemeClr val="accent3"/>
                    </a:solidFill>
                  </a:tcPr>
                </a:tc>
                <a:tc>
                  <a:txBody>
                    <a:bodyPr/>
                    <a:lstStyle/>
                    <a:p>
                      <a:pPr algn="ctr" fontAlgn="b"/>
                      <a:r>
                        <a:rPr lang="en-CA" sz="1400" b="0" i="0" u="none" strike="noStrike" dirty="0">
                          <a:latin typeface="Arial"/>
                        </a:rPr>
                        <a:t>1761</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accent3"/>
                    </a:solidFill>
                  </a:tcPr>
                </a:tc>
              </a:tr>
              <a:tr h="351249">
                <a:tc>
                  <a:txBody>
                    <a:bodyPr/>
                    <a:lstStyle/>
                    <a:p>
                      <a:pPr algn="ctr" fontAlgn="b"/>
                      <a:r>
                        <a:rPr lang="en-CA" sz="1400" b="0" i="0" u="none" strike="noStrike">
                          <a:latin typeface="Arial"/>
                        </a:rPr>
                        <a:t>Total:</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c>
                  <a:txBody>
                    <a:bodyPr/>
                    <a:lstStyle/>
                    <a:p>
                      <a:pPr algn="ctr" fontAlgn="b"/>
                      <a:r>
                        <a:rPr lang="en-CA" sz="1400" b="0" i="0" u="none" strike="noStrike">
                          <a:latin typeface="Arial"/>
                        </a:rPr>
                        <a:t>638</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c>
                  <a:txBody>
                    <a:bodyPr/>
                    <a:lstStyle/>
                    <a:p>
                      <a:pPr algn="ctr" fontAlgn="b"/>
                      <a:r>
                        <a:rPr lang="en-CA" sz="1400" b="0" i="0" u="none" strike="noStrike">
                          <a:latin typeface="Arial"/>
                        </a:rPr>
                        <a:t>5904</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c>
                  <a:txBody>
                    <a:bodyPr/>
                    <a:lstStyle/>
                    <a:p>
                      <a:pPr algn="ctr" fontAlgn="b"/>
                      <a:r>
                        <a:rPr lang="en-CA" sz="1400" b="0" i="0" u="none" strike="noStrike" dirty="0">
                          <a:latin typeface="Arial"/>
                        </a:rPr>
                        <a:t>19709</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solidFill>
                  </a:tcPr>
                </a:tc>
              </a:tr>
            </a:tbl>
          </a:graphicData>
        </a:graphic>
      </p:graphicFrame>
      <p:sp>
        <p:nvSpPr>
          <p:cNvPr id="3" name="Title 2"/>
          <p:cNvSpPr>
            <a:spLocks noGrp="1"/>
          </p:cNvSpPr>
          <p:nvPr>
            <p:ph type="title"/>
          </p:nvPr>
        </p:nvSpPr>
        <p:spPr/>
        <p:txBody>
          <a:bodyPr/>
          <a:lstStyle/>
          <a:p>
            <a:pPr algn="ctr"/>
            <a:r>
              <a:rPr lang="en-CA" dirty="0" smtClean="0"/>
              <a:t>Crown profile samples</a:t>
            </a:r>
            <a:endParaRPr lang="en-CA"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923636" y="1071419"/>
          <a:ext cx="7462982" cy="4886036"/>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1"/>
          <p:cNvSpPr txBox="1"/>
          <p:nvPr/>
        </p:nvSpPr>
        <p:spPr>
          <a:xfrm rot="20456705">
            <a:off x="5675746" y="1877291"/>
            <a:ext cx="914400" cy="295563"/>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CA" sz="1100" dirty="0" err="1" smtClean="0">
                <a:solidFill>
                  <a:srgbClr val="FF0000"/>
                </a:solidFill>
              </a:rPr>
              <a:t>Hwc</a:t>
            </a:r>
            <a:r>
              <a:rPr lang="en-CA" sz="1100" dirty="0" smtClean="0">
                <a:solidFill>
                  <a:srgbClr val="FF0000"/>
                </a:solidFill>
              </a:rPr>
              <a:t> – TASS II</a:t>
            </a:r>
            <a:endParaRPr lang="en-CA" sz="1100" dirty="0">
              <a:solidFill>
                <a:srgbClr val="FF0000"/>
              </a:solidFill>
            </a:endParaRPr>
          </a:p>
        </p:txBody>
      </p:sp>
      <p:sp>
        <p:nvSpPr>
          <p:cNvPr id="6" name="TextBox 1"/>
          <p:cNvSpPr txBox="1"/>
          <p:nvPr/>
        </p:nvSpPr>
        <p:spPr>
          <a:xfrm rot="20859681">
            <a:off x="5652656" y="2722418"/>
            <a:ext cx="914400" cy="295563"/>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CA" sz="1100" dirty="0" smtClean="0">
                <a:solidFill>
                  <a:srgbClr val="00B0F0"/>
                </a:solidFill>
              </a:rPr>
              <a:t>Pl – TASS II</a:t>
            </a:r>
            <a:endParaRPr lang="en-CA" sz="1100" dirty="0">
              <a:solidFill>
                <a:srgbClr val="00B0F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923636" y="1071419"/>
          <a:ext cx="7462982" cy="4886036"/>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1"/>
          <p:cNvSpPr txBox="1"/>
          <p:nvPr/>
        </p:nvSpPr>
        <p:spPr>
          <a:xfrm rot="20456705">
            <a:off x="5675746" y="1877291"/>
            <a:ext cx="914400" cy="295563"/>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CA" sz="1100" dirty="0" err="1" smtClean="0">
                <a:solidFill>
                  <a:srgbClr val="FF0000"/>
                </a:solidFill>
              </a:rPr>
              <a:t>Hwc</a:t>
            </a:r>
            <a:r>
              <a:rPr lang="en-CA" sz="1100" dirty="0" smtClean="0">
                <a:solidFill>
                  <a:srgbClr val="FF0000"/>
                </a:solidFill>
              </a:rPr>
              <a:t> – TASS II</a:t>
            </a:r>
            <a:endParaRPr lang="en-CA" sz="1100" dirty="0">
              <a:solidFill>
                <a:srgbClr val="FF0000"/>
              </a:solidFill>
            </a:endParaRPr>
          </a:p>
        </p:txBody>
      </p:sp>
      <p:sp>
        <p:nvSpPr>
          <p:cNvPr id="5" name="TextBox 1"/>
          <p:cNvSpPr txBox="1"/>
          <p:nvPr/>
        </p:nvSpPr>
        <p:spPr>
          <a:xfrm rot="20793414">
            <a:off x="5745019" y="2417616"/>
            <a:ext cx="914400" cy="295563"/>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CA" sz="1100" dirty="0" err="1" smtClean="0">
                <a:solidFill>
                  <a:srgbClr val="FF0000"/>
                </a:solidFill>
              </a:rPr>
              <a:t>Hwc</a:t>
            </a:r>
            <a:r>
              <a:rPr lang="en-CA" sz="1100" dirty="0" smtClean="0">
                <a:solidFill>
                  <a:srgbClr val="FF0000"/>
                </a:solidFill>
              </a:rPr>
              <a:t> – TASS III</a:t>
            </a:r>
          </a:p>
          <a:p>
            <a:endParaRPr lang="en-CA" sz="1100" dirty="0">
              <a:solidFill>
                <a:srgbClr val="FF0000"/>
              </a:solidFill>
            </a:endParaRPr>
          </a:p>
        </p:txBody>
      </p:sp>
      <p:sp>
        <p:nvSpPr>
          <p:cNvPr id="6" name="TextBox 1"/>
          <p:cNvSpPr txBox="1"/>
          <p:nvPr/>
        </p:nvSpPr>
        <p:spPr>
          <a:xfrm rot="20859681">
            <a:off x="5652656" y="2722418"/>
            <a:ext cx="914400" cy="295563"/>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CA" sz="1100" dirty="0" smtClean="0">
                <a:solidFill>
                  <a:srgbClr val="00B0F0"/>
                </a:solidFill>
              </a:rPr>
              <a:t>Pl – TASS II</a:t>
            </a:r>
            <a:endParaRPr lang="en-CA" sz="1100" dirty="0">
              <a:solidFill>
                <a:srgbClr val="00B0F0"/>
              </a:solidFill>
            </a:endParaRPr>
          </a:p>
        </p:txBody>
      </p:sp>
      <p:sp>
        <p:nvSpPr>
          <p:cNvPr id="7" name="TextBox 1"/>
          <p:cNvSpPr txBox="1"/>
          <p:nvPr/>
        </p:nvSpPr>
        <p:spPr>
          <a:xfrm rot="20976394">
            <a:off x="5805056" y="3244258"/>
            <a:ext cx="914400" cy="295563"/>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CA" sz="1100" dirty="0" smtClean="0">
                <a:solidFill>
                  <a:srgbClr val="00B0F0"/>
                </a:solidFill>
              </a:rPr>
              <a:t>Pl – TASS III</a:t>
            </a:r>
            <a:endParaRPr lang="en-CA" sz="1100" dirty="0">
              <a:solidFill>
                <a:srgbClr val="00B0F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CA" dirty="0" smtClean="0"/>
              <a:t>Outline</a:t>
            </a:r>
            <a:endParaRPr lang="en-CA" dirty="0">
              <a:noFill/>
            </a:endParaRPr>
          </a:p>
        </p:txBody>
      </p:sp>
      <p:sp>
        <p:nvSpPr>
          <p:cNvPr id="3" name="Content Placeholder 2"/>
          <p:cNvSpPr>
            <a:spLocks noGrp="1"/>
          </p:cNvSpPr>
          <p:nvPr>
            <p:ph idx="1"/>
          </p:nvPr>
        </p:nvSpPr>
        <p:spPr>
          <a:xfrm>
            <a:off x="1267207" y="1314449"/>
            <a:ext cx="5886068" cy="4183826"/>
          </a:xfrm>
          <a:solidFill>
            <a:schemeClr val="accent5">
              <a:lumMod val="60000"/>
              <a:lumOff val="40000"/>
              <a:alpha val="38000"/>
            </a:schemeClr>
          </a:solidFill>
          <a:effectLst/>
        </p:spPr>
        <p:txBody>
          <a:bodyPr/>
          <a:lstStyle/>
          <a:p>
            <a:pPr marL="533400" indent="-533400">
              <a:lnSpc>
                <a:spcPct val="90000"/>
              </a:lnSpc>
              <a:buClrTx/>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About TASS</a:t>
            </a:r>
          </a:p>
          <a:p>
            <a:pPr marL="533400" indent="-533400">
              <a:lnSpc>
                <a:spcPct val="90000"/>
              </a:lnSpc>
              <a:buClrTx/>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TASS I – II – III history</a:t>
            </a:r>
            <a:endParaRPr lang="en-CA" sz="3200"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marL="533400" indent="-533400">
              <a:lnSpc>
                <a:spcPct val="90000"/>
              </a:lnSpc>
              <a:buClrTx/>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TASS III modifications</a:t>
            </a:r>
            <a:endParaRPr lang="en-CA" sz="3200"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marL="933450" lvl="1" indent="-533400">
              <a:lnSpc>
                <a:spcPct val="90000"/>
              </a:lnSpc>
              <a:buClrTx/>
              <a:buFont typeface="Courier New" pitchFamily="49" charset="0"/>
              <a:buChar char="o"/>
              <a:defRPr/>
            </a:pPr>
            <a:r>
              <a:rPr lang="en-CA" dirty="0" err="1" smtClean="0">
                <a:solidFill>
                  <a:schemeClr val="tx1"/>
                </a:solidFill>
                <a:effectLst>
                  <a:outerShdw blurRad="38100" dist="38100" dir="2700000" algn="tl">
                    <a:srgbClr val="000000">
                      <a:alpha val="43137"/>
                    </a:srgbClr>
                  </a:outerShdw>
                </a:effectLst>
              </a:rPr>
              <a:t>tRAYci</a:t>
            </a:r>
            <a:r>
              <a:rPr lang="en-CA" dirty="0" smtClean="0">
                <a:solidFill>
                  <a:schemeClr val="tx1"/>
                </a:solidFill>
                <a:effectLst>
                  <a:outerShdw blurRad="38100" dist="38100" dir="2700000" algn="tl">
                    <a:srgbClr val="000000">
                      <a:alpha val="43137"/>
                    </a:srgbClr>
                  </a:outerShdw>
                </a:effectLst>
              </a:rPr>
              <a:t> light model</a:t>
            </a:r>
          </a:p>
          <a:p>
            <a:pPr marL="933450" lvl="1" indent="-533400">
              <a:lnSpc>
                <a:spcPct val="90000"/>
              </a:lnSpc>
              <a:buClrTx/>
              <a:buFont typeface="Courier New" pitchFamily="49" charset="0"/>
              <a:buChar char="o"/>
              <a:defRPr/>
            </a:pPr>
            <a:r>
              <a:rPr lang="en-CA" dirty="0" smtClean="0">
                <a:solidFill>
                  <a:schemeClr val="tx1"/>
                </a:solidFill>
                <a:effectLst>
                  <a:outerShdw blurRad="38100" dist="38100" dir="2700000" algn="tl">
                    <a:srgbClr val="000000">
                      <a:alpha val="43137"/>
                    </a:srgbClr>
                  </a:outerShdw>
                </a:effectLst>
              </a:rPr>
              <a:t>Crown profiles</a:t>
            </a:r>
          </a:p>
          <a:p>
            <a:pPr marL="933450" lvl="1" indent="-533400">
              <a:lnSpc>
                <a:spcPct val="90000"/>
              </a:lnSpc>
              <a:buClrTx/>
              <a:buFont typeface="Courier New" pitchFamily="49" charset="0"/>
              <a:buChar char="o"/>
              <a:defRPr/>
            </a:pPr>
            <a:r>
              <a:rPr lang="en-CA" dirty="0" smtClean="0">
                <a:solidFill>
                  <a:schemeClr val="tx2">
                    <a:lumMod val="60000"/>
                    <a:lumOff val="40000"/>
                  </a:schemeClr>
                </a:solidFill>
                <a:effectLst>
                  <a:outerShdw blurRad="38100" dist="38100" dir="2700000" algn="tl">
                    <a:srgbClr val="000000">
                      <a:alpha val="43137"/>
                    </a:srgbClr>
                  </a:outerShdw>
                </a:effectLst>
              </a:rPr>
              <a:t>Crown competition</a:t>
            </a:r>
          </a:p>
          <a:p>
            <a:pPr marL="933450" lvl="1" indent="-533400">
              <a:lnSpc>
                <a:spcPct val="90000"/>
              </a:lnSpc>
              <a:buClrTx/>
              <a:buFont typeface="Courier New" pitchFamily="49" charset="0"/>
              <a:buChar char="o"/>
              <a:defRPr/>
            </a:pPr>
            <a:r>
              <a:rPr lang="en-CA" dirty="0" smtClean="0">
                <a:solidFill>
                  <a:schemeClr val="tx1"/>
                </a:solidFill>
                <a:effectLst>
                  <a:outerShdw blurRad="38100" dist="38100" dir="2700000" algn="tl">
                    <a:srgbClr val="000000">
                      <a:alpha val="43137"/>
                    </a:srgbClr>
                  </a:outerShdw>
                </a:effectLst>
              </a:rPr>
              <a:t>Mortality</a:t>
            </a:r>
          </a:p>
          <a:p>
            <a:pPr marL="533400" indent="-533400">
              <a:lnSpc>
                <a:spcPct val="90000"/>
              </a:lnSpc>
              <a:buClrTx/>
              <a:buFont typeface="Arial" pitchFamily="34" charset="0"/>
              <a:buChar char="•"/>
              <a:defRPr/>
            </a:pPr>
            <a:r>
              <a:rPr lang="en-CA" dirty="0" smtClean="0">
                <a:solidFill>
                  <a:schemeClr val="tx1"/>
                </a:solidFill>
                <a:effectLst>
                  <a:outerShdw blurRad="38100" dist="38100" dir="2700000" algn="tl">
                    <a:srgbClr val="000000">
                      <a:alpha val="43137"/>
                    </a:srgbClr>
                  </a:outerShdw>
                </a:effectLst>
              </a:rPr>
              <a:t>TASS Graphical User Interface</a:t>
            </a:r>
          </a:p>
          <a:p>
            <a:pPr marL="533400" indent="-533400">
              <a:lnSpc>
                <a:spcPct val="90000"/>
              </a:lnSpc>
              <a:buClrTx/>
              <a:buFont typeface="Arial" pitchFamily="34" charset="0"/>
              <a:buChar char="•"/>
              <a:defRPr/>
            </a:pPr>
            <a:r>
              <a:rPr lang="en-CA" dirty="0" smtClean="0">
                <a:solidFill>
                  <a:schemeClr val="tx1"/>
                </a:solidFill>
                <a:effectLst>
                  <a:outerShdw blurRad="38100" dist="38100" dir="2700000" algn="tl">
                    <a:srgbClr val="000000">
                      <a:alpha val="43137"/>
                    </a:srgbClr>
                  </a:outerShdw>
                </a:effectLst>
              </a:rPr>
              <a:t>PLOTSY </a:t>
            </a:r>
          </a:p>
          <a:p>
            <a:pPr marL="933450" lvl="1" indent="-533400">
              <a:lnSpc>
                <a:spcPct val="90000"/>
              </a:lnSpc>
              <a:buClrTx/>
              <a:buFont typeface="Courier New" pitchFamily="49" charset="0"/>
              <a:buChar char="o"/>
              <a:defRPr/>
            </a:pPr>
            <a:endParaRPr lang="en-CA"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a:buClrTx/>
              <a:buFont typeface="CommonBullets" pitchFamily="34" charset="2"/>
              <a:buChar char="6"/>
              <a:defRPr/>
            </a:pPr>
            <a:endParaRPr lang="en-CA" sz="32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0833" name="Group 202"/>
          <p:cNvGrpSpPr>
            <a:grpSpLocks/>
          </p:cNvGrpSpPr>
          <p:nvPr/>
        </p:nvGrpSpPr>
        <p:grpSpPr bwMode="auto">
          <a:xfrm>
            <a:off x="882650" y="1497013"/>
            <a:ext cx="3168650" cy="3989387"/>
            <a:chOff x="556" y="1253"/>
            <a:chExt cx="1996" cy="3067"/>
          </a:xfrm>
        </p:grpSpPr>
        <p:grpSp>
          <p:nvGrpSpPr>
            <p:cNvPr id="120904" name="Group 139"/>
            <p:cNvGrpSpPr>
              <a:grpSpLocks/>
            </p:cNvGrpSpPr>
            <p:nvPr/>
          </p:nvGrpSpPr>
          <p:grpSpPr bwMode="auto">
            <a:xfrm flipH="1">
              <a:off x="556" y="1253"/>
              <a:ext cx="1996" cy="3067"/>
              <a:chOff x="0" y="0"/>
              <a:chExt cx="3168" cy="4320"/>
            </a:xfrm>
          </p:grpSpPr>
          <p:sp>
            <p:nvSpPr>
              <p:cNvPr id="120931" name="Rectangle 140"/>
              <p:cNvSpPr>
                <a:spLocks noChangeArrowheads="1"/>
              </p:cNvSpPr>
              <p:nvPr/>
            </p:nvSpPr>
            <p:spPr bwMode="auto">
              <a:xfrm>
                <a:off x="0" y="0"/>
                <a:ext cx="3166" cy="4318"/>
              </a:xfrm>
              <a:prstGeom prst="rect">
                <a:avLst/>
              </a:prstGeom>
              <a:solidFill>
                <a:srgbClr val="000040"/>
              </a:solidFill>
              <a:ln w="9525">
                <a:noFill/>
                <a:miter lim="800000"/>
                <a:headEnd/>
                <a:tailEnd/>
              </a:ln>
            </p:spPr>
            <p:txBody>
              <a:bodyPr/>
              <a:lstStyle/>
              <a:p>
                <a:endParaRPr lang="en-US"/>
              </a:p>
            </p:txBody>
          </p:sp>
          <p:sp>
            <p:nvSpPr>
              <p:cNvPr id="120932" name="Freeform 141"/>
              <p:cNvSpPr>
                <a:spLocks/>
              </p:cNvSpPr>
              <p:nvPr/>
            </p:nvSpPr>
            <p:spPr bwMode="auto">
              <a:xfrm>
                <a:off x="1477" y="0"/>
                <a:ext cx="213" cy="4318"/>
              </a:xfrm>
              <a:custGeom>
                <a:avLst/>
                <a:gdLst>
                  <a:gd name="T0" fmla="*/ 397 w 397"/>
                  <a:gd name="T1" fmla="*/ 7782 h 7782"/>
                  <a:gd name="T2" fmla="*/ 397 w 397"/>
                  <a:gd name="T3" fmla="*/ 7555 h 7782"/>
                  <a:gd name="T4" fmla="*/ 381 w 397"/>
                  <a:gd name="T5" fmla="*/ 7394 h 7782"/>
                  <a:gd name="T6" fmla="*/ 373 w 397"/>
                  <a:gd name="T7" fmla="*/ 7016 h 7782"/>
                  <a:gd name="T8" fmla="*/ 342 w 397"/>
                  <a:gd name="T9" fmla="*/ 5927 h 7782"/>
                  <a:gd name="T10" fmla="*/ 304 w 397"/>
                  <a:gd name="T11" fmla="*/ 4610 h 7782"/>
                  <a:gd name="T12" fmla="*/ 259 w 397"/>
                  <a:gd name="T13" fmla="*/ 3293 h 7782"/>
                  <a:gd name="T14" fmla="*/ 226 w 397"/>
                  <a:gd name="T15" fmla="*/ 2215 h 7782"/>
                  <a:gd name="T16" fmla="*/ 199 w 397"/>
                  <a:gd name="T17" fmla="*/ 0 h 7782"/>
                  <a:gd name="T18" fmla="*/ 173 w 397"/>
                  <a:gd name="T19" fmla="*/ 2215 h 7782"/>
                  <a:gd name="T20" fmla="*/ 137 w 397"/>
                  <a:gd name="T21" fmla="*/ 3293 h 7782"/>
                  <a:gd name="T22" fmla="*/ 94 w 397"/>
                  <a:gd name="T23" fmla="*/ 4610 h 7782"/>
                  <a:gd name="T24" fmla="*/ 56 w 397"/>
                  <a:gd name="T25" fmla="*/ 5927 h 7782"/>
                  <a:gd name="T26" fmla="*/ 94 w 397"/>
                  <a:gd name="T27" fmla="*/ 7016 h 7782"/>
                  <a:gd name="T28" fmla="*/ 16 w 397"/>
                  <a:gd name="T29" fmla="*/ 7394 h 7782"/>
                  <a:gd name="T30" fmla="*/ 0 w 397"/>
                  <a:gd name="T31" fmla="*/ 7555 h 7782"/>
                  <a:gd name="T32" fmla="*/ 0 w 397"/>
                  <a:gd name="T33" fmla="*/ 7782 h 77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7"/>
                  <a:gd name="T52" fmla="*/ 0 h 7782"/>
                  <a:gd name="T53" fmla="*/ 397 w 397"/>
                  <a:gd name="T54" fmla="*/ 7782 h 778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7" h="7782">
                    <a:moveTo>
                      <a:pt x="397" y="7782"/>
                    </a:moveTo>
                    <a:lnTo>
                      <a:pt x="397" y="7555"/>
                    </a:lnTo>
                    <a:lnTo>
                      <a:pt x="381" y="7394"/>
                    </a:lnTo>
                    <a:lnTo>
                      <a:pt x="373" y="7016"/>
                    </a:lnTo>
                    <a:lnTo>
                      <a:pt x="342" y="5927"/>
                    </a:lnTo>
                    <a:lnTo>
                      <a:pt x="304" y="4610"/>
                    </a:lnTo>
                    <a:lnTo>
                      <a:pt x="259" y="3293"/>
                    </a:lnTo>
                    <a:lnTo>
                      <a:pt x="226" y="2215"/>
                    </a:lnTo>
                    <a:lnTo>
                      <a:pt x="199" y="0"/>
                    </a:lnTo>
                    <a:lnTo>
                      <a:pt x="173" y="2215"/>
                    </a:lnTo>
                    <a:lnTo>
                      <a:pt x="137" y="3293"/>
                    </a:lnTo>
                    <a:lnTo>
                      <a:pt x="94" y="4610"/>
                    </a:lnTo>
                    <a:lnTo>
                      <a:pt x="56" y="5927"/>
                    </a:lnTo>
                    <a:lnTo>
                      <a:pt x="94" y="7016"/>
                    </a:lnTo>
                    <a:lnTo>
                      <a:pt x="16" y="7394"/>
                    </a:lnTo>
                    <a:lnTo>
                      <a:pt x="0" y="7555"/>
                    </a:lnTo>
                    <a:lnTo>
                      <a:pt x="0" y="7782"/>
                    </a:lnTo>
                  </a:path>
                </a:pathLst>
              </a:custGeom>
              <a:noFill/>
              <a:ln w="25400">
                <a:solidFill>
                  <a:srgbClr val="FF0000"/>
                </a:solidFill>
                <a:round/>
                <a:headEnd/>
                <a:tailEnd/>
              </a:ln>
            </p:spPr>
            <p:txBody>
              <a:bodyPr/>
              <a:lstStyle/>
              <a:p>
                <a:endParaRPr lang="en-US"/>
              </a:p>
            </p:txBody>
          </p:sp>
          <p:sp>
            <p:nvSpPr>
              <p:cNvPr id="120933" name="Freeform 142"/>
              <p:cNvSpPr>
                <a:spLocks/>
              </p:cNvSpPr>
              <p:nvPr/>
            </p:nvSpPr>
            <p:spPr bwMode="auto">
              <a:xfrm>
                <a:off x="293" y="797"/>
                <a:ext cx="2582" cy="2326"/>
              </a:xfrm>
              <a:custGeom>
                <a:avLst/>
                <a:gdLst>
                  <a:gd name="T0" fmla="*/ 4836 w 4836"/>
                  <a:gd name="T1" fmla="*/ 4190 h 4190"/>
                  <a:gd name="T2" fmla="*/ 4646 w 4836"/>
                  <a:gd name="T3" fmla="*/ 3592 h 4190"/>
                  <a:gd name="T4" fmla="*/ 4430 w 4836"/>
                  <a:gd name="T5" fmla="*/ 2994 h 4190"/>
                  <a:gd name="T6" fmla="*/ 4183 w 4836"/>
                  <a:gd name="T7" fmla="*/ 2394 h 4190"/>
                  <a:gd name="T8" fmla="*/ 3891 w 4836"/>
                  <a:gd name="T9" fmla="*/ 1796 h 4190"/>
                  <a:gd name="T10" fmla="*/ 3531 w 4836"/>
                  <a:gd name="T11" fmla="*/ 1197 h 4190"/>
                  <a:gd name="T12" fmla="*/ 3069 w 4836"/>
                  <a:gd name="T13" fmla="*/ 599 h 4190"/>
                  <a:gd name="T14" fmla="*/ 2418 w 4836"/>
                  <a:gd name="T15" fmla="*/ 0 h 4190"/>
                  <a:gd name="T16" fmla="*/ 1767 w 4836"/>
                  <a:gd name="T17" fmla="*/ 599 h 4190"/>
                  <a:gd name="T18" fmla="*/ 1304 w 4836"/>
                  <a:gd name="T19" fmla="*/ 1197 h 4190"/>
                  <a:gd name="T20" fmla="*/ 945 w 4836"/>
                  <a:gd name="T21" fmla="*/ 1796 h 4190"/>
                  <a:gd name="T22" fmla="*/ 652 w 4836"/>
                  <a:gd name="T23" fmla="*/ 2394 h 4190"/>
                  <a:gd name="T24" fmla="*/ 404 w 4836"/>
                  <a:gd name="T25" fmla="*/ 2994 h 4190"/>
                  <a:gd name="T26" fmla="*/ 190 w 4836"/>
                  <a:gd name="T27" fmla="*/ 3592 h 4190"/>
                  <a:gd name="T28" fmla="*/ 0 w 4836"/>
                  <a:gd name="T29" fmla="*/ 4190 h 41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36"/>
                  <a:gd name="T46" fmla="*/ 0 h 4190"/>
                  <a:gd name="T47" fmla="*/ 4836 w 4836"/>
                  <a:gd name="T48" fmla="*/ 4190 h 41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36" h="4190">
                    <a:moveTo>
                      <a:pt x="4836" y="4190"/>
                    </a:moveTo>
                    <a:lnTo>
                      <a:pt x="4646" y="3592"/>
                    </a:lnTo>
                    <a:lnTo>
                      <a:pt x="4430" y="2994"/>
                    </a:lnTo>
                    <a:lnTo>
                      <a:pt x="4183" y="2394"/>
                    </a:lnTo>
                    <a:lnTo>
                      <a:pt x="3891" y="1796"/>
                    </a:lnTo>
                    <a:lnTo>
                      <a:pt x="3531" y="1197"/>
                    </a:lnTo>
                    <a:lnTo>
                      <a:pt x="3069" y="599"/>
                    </a:lnTo>
                    <a:lnTo>
                      <a:pt x="2418" y="0"/>
                    </a:lnTo>
                    <a:lnTo>
                      <a:pt x="1767" y="599"/>
                    </a:lnTo>
                    <a:lnTo>
                      <a:pt x="1304" y="1197"/>
                    </a:lnTo>
                    <a:lnTo>
                      <a:pt x="945" y="1796"/>
                    </a:lnTo>
                    <a:lnTo>
                      <a:pt x="652" y="2394"/>
                    </a:lnTo>
                    <a:lnTo>
                      <a:pt x="404" y="2994"/>
                    </a:lnTo>
                    <a:lnTo>
                      <a:pt x="190" y="3592"/>
                    </a:lnTo>
                    <a:lnTo>
                      <a:pt x="0" y="4190"/>
                    </a:lnTo>
                  </a:path>
                </a:pathLst>
              </a:custGeom>
              <a:noFill/>
              <a:ln w="25400">
                <a:solidFill>
                  <a:srgbClr val="00FFFF"/>
                </a:solidFill>
                <a:round/>
                <a:headEnd/>
                <a:tailEnd/>
              </a:ln>
            </p:spPr>
            <p:txBody>
              <a:bodyPr/>
              <a:lstStyle/>
              <a:p>
                <a:endParaRPr lang="en-US"/>
              </a:p>
            </p:txBody>
          </p:sp>
          <p:sp>
            <p:nvSpPr>
              <p:cNvPr id="120934" name="Freeform 143"/>
              <p:cNvSpPr>
                <a:spLocks/>
              </p:cNvSpPr>
              <p:nvPr/>
            </p:nvSpPr>
            <p:spPr bwMode="auto">
              <a:xfrm>
                <a:off x="293" y="631"/>
                <a:ext cx="2582" cy="2326"/>
              </a:xfrm>
              <a:custGeom>
                <a:avLst/>
                <a:gdLst>
                  <a:gd name="T0" fmla="*/ 4836 w 4836"/>
                  <a:gd name="T1" fmla="*/ 4190 h 4190"/>
                  <a:gd name="T2" fmla="*/ 4646 w 4836"/>
                  <a:gd name="T3" fmla="*/ 3592 h 4190"/>
                  <a:gd name="T4" fmla="*/ 4430 w 4836"/>
                  <a:gd name="T5" fmla="*/ 2992 h 4190"/>
                  <a:gd name="T6" fmla="*/ 4183 w 4836"/>
                  <a:gd name="T7" fmla="*/ 2394 h 4190"/>
                  <a:gd name="T8" fmla="*/ 3891 w 4836"/>
                  <a:gd name="T9" fmla="*/ 1796 h 4190"/>
                  <a:gd name="T10" fmla="*/ 3531 w 4836"/>
                  <a:gd name="T11" fmla="*/ 1197 h 4190"/>
                  <a:gd name="T12" fmla="*/ 3069 w 4836"/>
                  <a:gd name="T13" fmla="*/ 598 h 4190"/>
                  <a:gd name="T14" fmla="*/ 2418 w 4836"/>
                  <a:gd name="T15" fmla="*/ 0 h 4190"/>
                  <a:gd name="T16" fmla="*/ 1767 w 4836"/>
                  <a:gd name="T17" fmla="*/ 598 h 4190"/>
                  <a:gd name="T18" fmla="*/ 1304 w 4836"/>
                  <a:gd name="T19" fmla="*/ 1197 h 4190"/>
                  <a:gd name="T20" fmla="*/ 945 w 4836"/>
                  <a:gd name="T21" fmla="*/ 1796 h 4190"/>
                  <a:gd name="T22" fmla="*/ 652 w 4836"/>
                  <a:gd name="T23" fmla="*/ 2394 h 4190"/>
                  <a:gd name="T24" fmla="*/ 404 w 4836"/>
                  <a:gd name="T25" fmla="*/ 2992 h 4190"/>
                  <a:gd name="T26" fmla="*/ 190 w 4836"/>
                  <a:gd name="T27" fmla="*/ 3592 h 4190"/>
                  <a:gd name="T28" fmla="*/ 0 w 4836"/>
                  <a:gd name="T29" fmla="*/ 4190 h 41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36"/>
                  <a:gd name="T46" fmla="*/ 0 h 4190"/>
                  <a:gd name="T47" fmla="*/ 4836 w 4836"/>
                  <a:gd name="T48" fmla="*/ 4190 h 41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36" h="4190">
                    <a:moveTo>
                      <a:pt x="4836" y="4190"/>
                    </a:moveTo>
                    <a:lnTo>
                      <a:pt x="4646" y="3592"/>
                    </a:lnTo>
                    <a:lnTo>
                      <a:pt x="4430" y="2992"/>
                    </a:lnTo>
                    <a:lnTo>
                      <a:pt x="4183" y="2394"/>
                    </a:lnTo>
                    <a:lnTo>
                      <a:pt x="3891" y="1796"/>
                    </a:lnTo>
                    <a:lnTo>
                      <a:pt x="3531" y="1197"/>
                    </a:lnTo>
                    <a:lnTo>
                      <a:pt x="3069" y="598"/>
                    </a:lnTo>
                    <a:lnTo>
                      <a:pt x="2418" y="0"/>
                    </a:lnTo>
                    <a:lnTo>
                      <a:pt x="1767" y="598"/>
                    </a:lnTo>
                    <a:lnTo>
                      <a:pt x="1304" y="1197"/>
                    </a:lnTo>
                    <a:lnTo>
                      <a:pt x="945" y="1796"/>
                    </a:lnTo>
                    <a:lnTo>
                      <a:pt x="652" y="2394"/>
                    </a:lnTo>
                    <a:lnTo>
                      <a:pt x="404" y="2992"/>
                    </a:lnTo>
                    <a:lnTo>
                      <a:pt x="190" y="3592"/>
                    </a:lnTo>
                    <a:lnTo>
                      <a:pt x="0" y="4190"/>
                    </a:lnTo>
                  </a:path>
                </a:pathLst>
              </a:custGeom>
              <a:noFill/>
              <a:ln w="25400">
                <a:solidFill>
                  <a:srgbClr val="00FFFF"/>
                </a:solidFill>
                <a:round/>
                <a:headEnd/>
                <a:tailEnd/>
              </a:ln>
            </p:spPr>
            <p:txBody>
              <a:bodyPr/>
              <a:lstStyle/>
              <a:p>
                <a:endParaRPr lang="en-US"/>
              </a:p>
            </p:txBody>
          </p:sp>
          <p:sp>
            <p:nvSpPr>
              <p:cNvPr id="120935" name="Freeform 144"/>
              <p:cNvSpPr>
                <a:spLocks/>
              </p:cNvSpPr>
              <p:nvPr/>
            </p:nvSpPr>
            <p:spPr bwMode="auto">
              <a:xfrm>
                <a:off x="293" y="531"/>
                <a:ext cx="2582" cy="2326"/>
              </a:xfrm>
              <a:custGeom>
                <a:avLst/>
                <a:gdLst>
                  <a:gd name="T0" fmla="*/ 4836 w 4836"/>
                  <a:gd name="T1" fmla="*/ 4190 h 4190"/>
                  <a:gd name="T2" fmla="*/ 4646 w 4836"/>
                  <a:gd name="T3" fmla="*/ 3592 h 4190"/>
                  <a:gd name="T4" fmla="*/ 4430 w 4836"/>
                  <a:gd name="T5" fmla="*/ 2993 h 4190"/>
                  <a:gd name="T6" fmla="*/ 4183 w 4836"/>
                  <a:gd name="T7" fmla="*/ 2395 h 4190"/>
                  <a:gd name="T8" fmla="*/ 3891 w 4836"/>
                  <a:gd name="T9" fmla="*/ 1796 h 4190"/>
                  <a:gd name="T10" fmla="*/ 3531 w 4836"/>
                  <a:gd name="T11" fmla="*/ 1197 h 4190"/>
                  <a:gd name="T12" fmla="*/ 3069 w 4836"/>
                  <a:gd name="T13" fmla="*/ 598 h 4190"/>
                  <a:gd name="T14" fmla="*/ 2418 w 4836"/>
                  <a:gd name="T15" fmla="*/ 0 h 4190"/>
                  <a:gd name="T16" fmla="*/ 1767 w 4836"/>
                  <a:gd name="T17" fmla="*/ 598 h 4190"/>
                  <a:gd name="T18" fmla="*/ 1304 w 4836"/>
                  <a:gd name="T19" fmla="*/ 1197 h 4190"/>
                  <a:gd name="T20" fmla="*/ 945 w 4836"/>
                  <a:gd name="T21" fmla="*/ 1796 h 4190"/>
                  <a:gd name="T22" fmla="*/ 652 w 4836"/>
                  <a:gd name="T23" fmla="*/ 2395 h 4190"/>
                  <a:gd name="T24" fmla="*/ 404 w 4836"/>
                  <a:gd name="T25" fmla="*/ 2993 h 4190"/>
                  <a:gd name="T26" fmla="*/ 190 w 4836"/>
                  <a:gd name="T27" fmla="*/ 3592 h 4190"/>
                  <a:gd name="T28" fmla="*/ 0 w 4836"/>
                  <a:gd name="T29" fmla="*/ 4190 h 41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36"/>
                  <a:gd name="T46" fmla="*/ 0 h 4190"/>
                  <a:gd name="T47" fmla="*/ 4836 w 4836"/>
                  <a:gd name="T48" fmla="*/ 4190 h 41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36" h="4190">
                    <a:moveTo>
                      <a:pt x="4836" y="4190"/>
                    </a:moveTo>
                    <a:lnTo>
                      <a:pt x="4646" y="3592"/>
                    </a:lnTo>
                    <a:lnTo>
                      <a:pt x="4430" y="2993"/>
                    </a:lnTo>
                    <a:lnTo>
                      <a:pt x="4183" y="2395"/>
                    </a:lnTo>
                    <a:lnTo>
                      <a:pt x="3891" y="1796"/>
                    </a:lnTo>
                    <a:lnTo>
                      <a:pt x="3531" y="1197"/>
                    </a:lnTo>
                    <a:lnTo>
                      <a:pt x="3069" y="598"/>
                    </a:lnTo>
                    <a:lnTo>
                      <a:pt x="2418" y="0"/>
                    </a:lnTo>
                    <a:lnTo>
                      <a:pt x="1767" y="598"/>
                    </a:lnTo>
                    <a:lnTo>
                      <a:pt x="1304" y="1197"/>
                    </a:lnTo>
                    <a:lnTo>
                      <a:pt x="945" y="1796"/>
                    </a:lnTo>
                    <a:lnTo>
                      <a:pt x="652" y="2395"/>
                    </a:lnTo>
                    <a:lnTo>
                      <a:pt x="404" y="2993"/>
                    </a:lnTo>
                    <a:lnTo>
                      <a:pt x="190" y="3592"/>
                    </a:lnTo>
                    <a:lnTo>
                      <a:pt x="0" y="4190"/>
                    </a:lnTo>
                  </a:path>
                </a:pathLst>
              </a:custGeom>
              <a:noFill/>
              <a:ln w="25400">
                <a:solidFill>
                  <a:srgbClr val="00FFFF"/>
                </a:solidFill>
                <a:round/>
                <a:headEnd/>
                <a:tailEnd/>
              </a:ln>
            </p:spPr>
            <p:txBody>
              <a:bodyPr/>
              <a:lstStyle/>
              <a:p>
                <a:endParaRPr lang="en-US"/>
              </a:p>
            </p:txBody>
          </p:sp>
          <p:sp>
            <p:nvSpPr>
              <p:cNvPr id="120936" name="Freeform 145"/>
              <p:cNvSpPr>
                <a:spLocks/>
              </p:cNvSpPr>
              <p:nvPr/>
            </p:nvSpPr>
            <p:spPr bwMode="auto">
              <a:xfrm>
                <a:off x="293" y="366"/>
                <a:ext cx="2582" cy="2324"/>
              </a:xfrm>
              <a:custGeom>
                <a:avLst/>
                <a:gdLst>
                  <a:gd name="T0" fmla="*/ 4836 w 4836"/>
                  <a:gd name="T1" fmla="*/ 4190 h 4190"/>
                  <a:gd name="T2" fmla="*/ 4646 w 4836"/>
                  <a:gd name="T3" fmla="*/ 3591 h 4190"/>
                  <a:gd name="T4" fmla="*/ 4430 w 4836"/>
                  <a:gd name="T5" fmla="*/ 2993 h 4190"/>
                  <a:gd name="T6" fmla="*/ 4183 w 4836"/>
                  <a:gd name="T7" fmla="*/ 2395 h 4190"/>
                  <a:gd name="T8" fmla="*/ 3891 w 4836"/>
                  <a:gd name="T9" fmla="*/ 1796 h 4190"/>
                  <a:gd name="T10" fmla="*/ 3531 w 4836"/>
                  <a:gd name="T11" fmla="*/ 1197 h 4190"/>
                  <a:gd name="T12" fmla="*/ 3069 w 4836"/>
                  <a:gd name="T13" fmla="*/ 598 h 4190"/>
                  <a:gd name="T14" fmla="*/ 2418 w 4836"/>
                  <a:gd name="T15" fmla="*/ 0 h 4190"/>
                  <a:gd name="T16" fmla="*/ 1767 w 4836"/>
                  <a:gd name="T17" fmla="*/ 598 h 4190"/>
                  <a:gd name="T18" fmla="*/ 1304 w 4836"/>
                  <a:gd name="T19" fmla="*/ 1197 h 4190"/>
                  <a:gd name="T20" fmla="*/ 945 w 4836"/>
                  <a:gd name="T21" fmla="*/ 1796 h 4190"/>
                  <a:gd name="T22" fmla="*/ 652 w 4836"/>
                  <a:gd name="T23" fmla="*/ 2395 h 4190"/>
                  <a:gd name="T24" fmla="*/ 404 w 4836"/>
                  <a:gd name="T25" fmla="*/ 2993 h 4190"/>
                  <a:gd name="T26" fmla="*/ 190 w 4836"/>
                  <a:gd name="T27" fmla="*/ 3591 h 4190"/>
                  <a:gd name="T28" fmla="*/ 0 w 4836"/>
                  <a:gd name="T29" fmla="*/ 4190 h 41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36"/>
                  <a:gd name="T46" fmla="*/ 0 h 4190"/>
                  <a:gd name="T47" fmla="*/ 4836 w 4836"/>
                  <a:gd name="T48" fmla="*/ 4190 h 41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36" h="4190">
                    <a:moveTo>
                      <a:pt x="4836" y="4190"/>
                    </a:moveTo>
                    <a:lnTo>
                      <a:pt x="4646" y="3591"/>
                    </a:lnTo>
                    <a:lnTo>
                      <a:pt x="4430" y="2993"/>
                    </a:lnTo>
                    <a:lnTo>
                      <a:pt x="4183" y="2395"/>
                    </a:lnTo>
                    <a:lnTo>
                      <a:pt x="3891" y="1796"/>
                    </a:lnTo>
                    <a:lnTo>
                      <a:pt x="3531" y="1197"/>
                    </a:lnTo>
                    <a:lnTo>
                      <a:pt x="3069" y="598"/>
                    </a:lnTo>
                    <a:lnTo>
                      <a:pt x="2418" y="0"/>
                    </a:lnTo>
                    <a:lnTo>
                      <a:pt x="1767" y="598"/>
                    </a:lnTo>
                    <a:lnTo>
                      <a:pt x="1304" y="1197"/>
                    </a:lnTo>
                    <a:lnTo>
                      <a:pt x="945" y="1796"/>
                    </a:lnTo>
                    <a:lnTo>
                      <a:pt x="652" y="2395"/>
                    </a:lnTo>
                    <a:lnTo>
                      <a:pt x="404" y="2993"/>
                    </a:lnTo>
                    <a:lnTo>
                      <a:pt x="190" y="3591"/>
                    </a:lnTo>
                    <a:lnTo>
                      <a:pt x="0" y="4190"/>
                    </a:lnTo>
                  </a:path>
                </a:pathLst>
              </a:custGeom>
              <a:noFill/>
              <a:ln w="25400">
                <a:solidFill>
                  <a:srgbClr val="00FFFF"/>
                </a:solidFill>
                <a:round/>
                <a:headEnd/>
                <a:tailEnd/>
              </a:ln>
            </p:spPr>
            <p:txBody>
              <a:bodyPr/>
              <a:lstStyle/>
              <a:p>
                <a:endParaRPr lang="en-US"/>
              </a:p>
            </p:txBody>
          </p:sp>
          <p:sp>
            <p:nvSpPr>
              <p:cNvPr id="120937" name="Freeform 146"/>
              <p:cNvSpPr>
                <a:spLocks/>
              </p:cNvSpPr>
              <p:nvPr/>
            </p:nvSpPr>
            <p:spPr bwMode="auto">
              <a:xfrm>
                <a:off x="293" y="183"/>
                <a:ext cx="2582" cy="2326"/>
              </a:xfrm>
              <a:custGeom>
                <a:avLst/>
                <a:gdLst>
                  <a:gd name="T0" fmla="*/ 4836 w 4836"/>
                  <a:gd name="T1" fmla="*/ 4190 h 4190"/>
                  <a:gd name="T2" fmla="*/ 4646 w 4836"/>
                  <a:gd name="T3" fmla="*/ 3591 h 4190"/>
                  <a:gd name="T4" fmla="*/ 4430 w 4836"/>
                  <a:gd name="T5" fmla="*/ 2993 h 4190"/>
                  <a:gd name="T6" fmla="*/ 4183 w 4836"/>
                  <a:gd name="T7" fmla="*/ 2394 h 4190"/>
                  <a:gd name="T8" fmla="*/ 3891 w 4836"/>
                  <a:gd name="T9" fmla="*/ 1796 h 4190"/>
                  <a:gd name="T10" fmla="*/ 3531 w 4836"/>
                  <a:gd name="T11" fmla="*/ 1196 h 4190"/>
                  <a:gd name="T12" fmla="*/ 3069 w 4836"/>
                  <a:gd name="T13" fmla="*/ 598 h 4190"/>
                  <a:gd name="T14" fmla="*/ 2418 w 4836"/>
                  <a:gd name="T15" fmla="*/ 0 h 4190"/>
                  <a:gd name="T16" fmla="*/ 1767 w 4836"/>
                  <a:gd name="T17" fmla="*/ 598 h 4190"/>
                  <a:gd name="T18" fmla="*/ 1304 w 4836"/>
                  <a:gd name="T19" fmla="*/ 1196 h 4190"/>
                  <a:gd name="T20" fmla="*/ 945 w 4836"/>
                  <a:gd name="T21" fmla="*/ 1796 h 4190"/>
                  <a:gd name="T22" fmla="*/ 652 w 4836"/>
                  <a:gd name="T23" fmla="*/ 2394 h 4190"/>
                  <a:gd name="T24" fmla="*/ 404 w 4836"/>
                  <a:gd name="T25" fmla="*/ 2993 h 4190"/>
                  <a:gd name="T26" fmla="*/ 190 w 4836"/>
                  <a:gd name="T27" fmla="*/ 3591 h 4190"/>
                  <a:gd name="T28" fmla="*/ 0 w 4836"/>
                  <a:gd name="T29" fmla="*/ 4190 h 41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36"/>
                  <a:gd name="T46" fmla="*/ 0 h 4190"/>
                  <a:gd name="T47" fmla="*/ 4836 w 4836"/>
                  <a:gd name="T48" fmla="*/ 4190 h 41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36" h="4190">
                    <a:moveTo>
                      <a:pt x="4836" y="4190"/>
                    </a:moveTo>
                    <a:lnTo>
                      <a:pt x="4646" y="3591"/>
                    </a:lnTo>
                    <a:lnTo>
                      <a:pt x="4430" y="2993"/>
                    </a:lnTo>
                    <a:lnTo>
                      <a:pt x="4183" y="2394"/>
                    </a:lnTo>
                    <a:lnTo>
                      <a:pt x="3891" y="1796"/>
                    </a:lnTo>
                    <a:lnTo>
                      <a:pt x="3531" y="1196"/>
                    </a:lnTo>
                    <a:lnTo>
                      <a:pt x="3069" y="598"/>
                    </a:lnTo>
                    <a:lnTo>
                      <a:pt x="2418" y="0"/>
                    </a:lnTo>
                    <a:lnTo>
                      <a:pt x="1767" y="598"/>
                    </a:lnTo>
                    <a:lnTo>
                      <a:pt x="1304" y="1196"/>
                    </a:lnTo>
                    <a:lnTo>
                      <a:pt x="945" y="1796"/>
                    </a:lnTo>
                    <a:lnTo>
                      <a:pt x="652" y="2394"/>
                    </a:lnTo>
                    <a:lnTo>
                      <a:pt x="404" y="2993"/>
                    </a:lnTo>
                    <a:lnTo>
                      <a:pt x="190" y="3591"/>
                    </a:lnTo>
                    <a:lnTo>
                      <a:pt x="0" y="4190"/>
                    </a:lnTo>
                  </a:path>
                </a:pathLst>
              </a:custGeom>
              <a:noFill/>
              <a:ln w="25400">
                <a:solidFill>
                  <a:srgbClr val="00FFFF"/>
                </a:solidFill>
                <a:round/>
                <a:headEnd/>
                <a:tailEnd/>
              </a:ln>
            </p:spPr>
            <p:txBody>
              <a:bodyPr/>
              <a:lstStyle/>
              <a:p>
                <a:endParaRPr lang="en-US"/>
              </a:p>
            </p:txBody>
          </p:sp>
          <p:sp>
            <p:nvSpPr>
              <p:cNvPr id="120938" name="Freeform 147"/>
              <p:cNvSpPr>
                <a:spLocks/>
              </p:cNvSpPr>
              <p:nvPr/>
            </p:nvSpPr>
            <p:spPr bwMode="auto">
              <a:xfrm>
                <a:off x="293" y="0"/>
                <a:ext cx="2582" cy="2326"/>
              </a:xfrm>
              <a:custGeom>
                <a:avLst/>
                <a:gdLst>
                  <a:gd name="T0" fmla="*/ 4836 w 4836"/>
                  <a:gd name="T1" fmla="*/ 4190 h 4190"/>
                  <a:gd name="T2" fmla="*/ 4646 w 4836"/>
                  <a:gd name="T3" fmla="*/ 3592 h 4190"/>
                  <a:gd name="T4" fmla="*/ 4430 w 4836"/>
                  <a:gd name="T5" fmla="*/ 2993 h 4190"/>
                  <a:gd name="T6" fmla="*/ 4183 w 4836"/>
                  <a:gd name="T7" fmla="*/ 2395 h 4190"/>
                  <a:gd name="T8" fmla="*/ 3891 w 4836"/>
                  <a:gd name="T9" fmla="*/ 1797 h 4190"/>
                  <a:gd name="T10" fmla="*/ 3531 w 4836"/>
                  <a:gd name="T11" fmla="*/ 1197 h 4190"/>
                  <a:gd name="T12" fmla="*/ 3069 w 4836"/>
                  <a:gd name="T13" fmla="*/ 599 h 4190"/>
                  <a:gd name="T14" fmla="*/ 2418 w 4836"/>
                  <a:gd name="T15" fmla="*/ 0 h 4190"/>
                  <a:gd name="T16" fmla="*/ 1767 w 4836"/>
                  <a:gd name="T17" fmla="*/ 599 h 4190"/>
                  <a:gd name="T18" fmla="*/ 1304 w 4836"/>
                  <a:gd name="T19" fmla="*/ 1197 h 4190"/>
                  <a:gd name="T20" fmla="*/ 945 w 4836"/>
                  <a:gd name="T21" fmla="*/ 1797 h 4190"/>
                  <a:gd name="T22" fmla="*/ 652 w 4836"/>
                  <a:gd name="T23" fmla="*/ 2395 h 4190"/>
                  <a:gd name="T24" fmla="*/ 404 w 4836"/>
                  <a:gd name="T25" fmla="*/ 2993 h 4190"/>
                  <a:gd name="T26" fmla="*/ 190 w 4836"/>
                  <a:gd name="T27" fmla="*/ 3592 h 4190"/>
                  <a:gd name="T28" fmla="*/ 0 w 4836"/>
                  <a:gd name="T29" fmla="*/ 4190 h 41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36"/>
                  <a:gd name="T46" fmla="*/ 0 h 4190"/>
                  <a:gd name="T47" fmla="*/ 4836 w 4836"/>
                  <a:gd name="T48" fmla="*/ 4190 h 41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36" h="4190">
                    <a:moveTo>
                      <a:pt x="4836" y="4190"/>
                    </a:moveTo>
                    <a:lnTo>
                      <a:pt x="4646" y="3592"/>
                    </a:lnTo>
                    <a:lnTo>
                      <a:pt x="4430" y="2993"/>
                    </a:lnTo>
                    <a:lnTo>
                      <a:pt x="4183" y="2395"/>
                    </a:lnTo>
                    <a:lnTo>
                      <a:pt x="3891" y="1797"/>
                    </a:lnTo>
                    <a:lnTo>
                      <a:pt x="3531" y="1197"/>
                    </a:lnTo>
                    <a:lnTo>
                      <a:pt x="3069" y="599"/>
                    </a:lnTo>
                    <a:lnTo>
                      <a:pt x="2418" y="0"/>
                    </a:lnTo>
                    <a:lnTo>
                      <a:pt x="1767" y="599"/>
                    </a:lnTo>
                    <a:lnTo>
                      <a:pt x="1304" y="1197"/>
                    </a:lnTo>
                    <a:lnTo>
                      <a:pt x="945" y="1797"/>
                    </a:lnTo>
                    <a:lnTo>
                      <a:pt x="652" y="2395"/>
                    </a:lnTo>
                    <a:lnTo>
                      <a:pt x="404" y="2993"/>
                    </a:lnTo>
                    <a:lnTo>
                      <a:pt x="190" y="3592"/>
                    </a:lnTo>
                    <a:lnTo>
                      <a:pt x="0" y="4190"/>
                    </a:lnTo>
                  </a:path>
                </a:pathLst>
              </a:custGeom>
              <a:noFill/>
              <a:ln w="25400">
                <a:solidFill>
                  <a:srgbClr val="00FF00"/>
                </a:solidFill>
                <a:round/>
                <a:headEnd/>
                <a:tailEnd/>
              </a:ln>
            </p:spPr>
            <p:txBody>
              <a:bodyPr/>
              <a:lstStyle/>
              <a:p>
                <a:endParaRPr lang="en-US"/>
              </a:p>
            </p:txBody>
          </p:sp>
          <p:sp>
            <p:nvSpPr>
              <p:cNvPr id="120939" name="Line 148"/>
              <p:cNvSpPr>
                <a:spLocks noChangeShapeType="1"/>
              </p:cNvSpPr>
              <p:nvPr/>
            </p:nvSpPr>
            <p:spPr bwMode="auto">
              <a:xfrm flipV="1">
                <a:off x="1584" y="4253"/>
                <a:ext cx="2" cy="65"/>
              </a:xfrm>
              <a:prstGeom prst="line">
                <a:avLst/>
              </a:prstGeom>
              <a:noFill/>
              <a:ln w="0">
                <a:solidFill>
                  <a:srgbClr val="808080"/>
                </a:solidFill>
                <a:round/>
                <a:headEnd/>
                <a:tailEnd/>
              </a:ln>
            </p:spPr>
            <p:txBody>
              <a:bodyPr/>
              <a:lstStyle/>
              <a:p>
                <a:endParaRPr lang="en-CA"/>
              </a:p>
            </p:txBody>
          </p:sp>
          <p:sp>
            <p:nvSpPr>
              <p:cNvPr id="120940" name="Line 149"/>
              <p:cNvSpPr>
                <a:spLocks noChangeShapeType="1"/>
              </p:cNvSpPr>
              <p:nvPr/>
            </p:nvSpPr>
            <p:spPr bwMode="auto">
              <a:xfrm flipV="1">
                <a:off x="1900" y="4253"/>
                <a:ext cx="1" cy="65"/>
              </a:xfrm>
              <a:prstGeom prst="line">
                <a:avLst/>
              </a:prstGeom>
              <a:noFill/>
              <a:ln w="0">
                <a:solidFill>
                  <a:srgbClr val="808080"/>
                </a:solidFill>
                <a:round/>
                <a:headEnd/>
                <a:tailEnd/>
              </a:ln>
            </p:spPr>
            <p:txBody>
              <a:bodyPr/>
              <a:lstStyle/>
              <a:p>
                <a:endParaRPr lang="en-CA"/>
              </a:p>
            </p:txBody>
          </p:sp>
          <p:sp>
            <p:nvSpPr>
              <p:cNvPr id="120941" name="Line 150"/>
              <p:cNvSpPr>
                <a:spLocks noChangeShapeType="1"/>
              </p:cNvSpPr>
              <p:nvPr/>
            </p:nvSpPr>
            <p:spPr bwMode="auto">
              <a:xfrm flipV="1">
                <a:off x="2217" y="4253"/>
                <a:ext cx="1" cy="65"/>
              </a:xfrm>
              <a:prstGeom prst="line">
                <a:avLst/>
              </a:prstGeom>
              <a:noFill/>
              <a:ln w="0">
                <a:solidFill>
                  <a:srgbClr val="808080"/>
                </a:solidFill>
                <a:round/>
                <a:headEnd/>
                <a:tailEnd/>
              </a:ln>
            </p:spPr>
            <p:txBody>
              <a:bodyPr/>
              <a:lstStyle/>
              <a:p>
                <a:endParaRPr lang="en-CA"/>
              </a:p>
            </p:txBody>
          </p:sp>
          <p:sp>
            <p:nvSpPr>
              <p:cNvPr id="120942" name="Line 151"/>
              <p:cNvSpPr>
                <a:spLocks noChangeShapeType="1"/>
              </p:cNvSpPr>
              <p:nvPr/>
            </p:nvSpPr>
            <p:spPr bwMode="auto">
              <a:xfrm flipV="1">
                <a:off x="2534" y="4253"/>
                <a:ext cx="1" cy="65"/>
              </a:xfrm>
              <a:prstGeom prst="line">
                <a:avLst/>
              </a:prstGeom>
              <a:noFill/>
              <a:ln w="0">
                <a:solidFill>
                  <a:srgbClr val="808080"/>
                </a:solidFill>
                <a:round/>
                <a:headEnd/>
                <a:tailEnd/>
              </a:ln>
            </p:spPr>
            <p:txBody>
              <a:bodyPr/>
              <a:lstStyle/>
              <a:p>
                <a:endParaRPr lang="en-CA"/>
              </a:p>
            </p:txBody>
          </p:sp>
          <p:sp>
            <p:nvSpPr>
              <p:cNvPr id="120943" name="Line 152"/>
              <p:cNvSpPr>
                <a:spLocks noChangeShapeType="1"/>
              </p:cNvSpPr>
              <p:nvPr/>
            </p:nvSpPr>
            <p:spPr bwMode="auto">
              <a:xfrm flipV="1">
                <a:off x="2849" y="4253"/>
                <a:ext cx="2" cy="65"/>
              </a:xfrm>
              <a:prstGeom prst="line">
                <a:avLst/>
              </a:prstGeom>
              <a:noFill/>
              <a:ln w="0">
                <a:solidFill>
                  <a:srgbClr val="808080"/>
                </a:solidFill>
                <a:round/>
                <a:headEnd/>
                <a:tailEnd/>
              </a:ln>
            </p:spPr>
            <p:txBody>
              <a:bodyPr/>
              <a:lstStyle/>
              <a:p>
                <a:endParaRPr lang="en-CA"/>
              </a:p>
            </p:txBody>
          </p:sp>
          <p:sp>
            <p:nvSpPr>
              <p:cNvPr id="120944" name="Line 153"/>
              <p:cNvSpPr>
                <a:spLocks noChangeShapeType="1"/>
              </p:cNvSpPr>
              <p:nvPr/>
            </p:nvSpPr>
            <p:spPr bwMode="auto">
              <a:xfrm flipV="1">
                <a:off x="3166" y="4253"/>
                <a:ext cx="2" cy="65"/>
              </a:xfrm>
              <a:prstGeom prst="line">
                <a:avLst/>
              </a:prstGeom>
              <a:noFill/>
              <a:ln w="0">
                <a:solidFill>
                  <a:srgbClr val="808080"/>
                </a:solidFill>
                <a:round/>
                <a:headEnd/>
                <a:tailEnd/>
              </a:ln>
            </p:spPr>
            <p:txBody>
              <a:bodyPr/>
              <a:lstStyle/>
              <a:p>
                <a:endParaRPr lang="en-CA"/>
              </a:p>
            </p:txBody>
          </p:sp>
          <p:sp>
            <p:nvSpPr>
              <p:cNvPr id="120945" name="Line 154"/>
              <p:cNvSpPr>
                <a:spLocks noChangeShapeType="1"/>
              </p:cNvSpPr>
              <p:nvPr/>
            </p:nvSpPr>
            <p:spPr bwMode="auto">
              <a:xfrm flipV="1">
                <a:off x="1267" y="4253"/>
                <a:ext cx="1" cy="65"/>
              </a:xfrm>
              <a:prstGeom prst="line">
                <a:avLst/>
              </a:prstGeom>
              <a:noFill/>
              <a:ln w="0">
                <a:solidFill>
                  <a:srgbClr val="808080"/>
                </a:solidFill>
                <a:round/>
                <a:headEnd/>
                <a:tailEnd/>
              </a:ln>
            </p:spPr>
            <p:txBody>
              <a:bodyPr/>
              <a:lstStyle/>
              <a:p>
                <a:endParaRPr lang="en-CA"/>
              </a:p>
            </p:txBody>
          </p:sp>
          <p:sp>
            <p:nvSpPr>
              <p:cNvPr id="120946" name="Line 155"/>
              <p:cNvSpPr>
                <a:spLocks noChangeShapeType="1"/>
              </p:cNvSpPr>
              <p:nvPr/>
            </p:nvSpPr>
            <p:spPr bwMode="auto">
              <a:xfrm flipV="1">
                <a:off x="950" y="4253"/>
                <a:ext cx="1" cy="65"/>
              </a:xfrm>
              <a:prstGeom prst="line">
                <a:avLst/>
              </a:prstGeom>
              <a:noFill/>
              <a:ln w="0">
                <a:solidFill>
                  <a:srgbClr val="808080"/>
                </a:solidFill>
                <a:round/>
                <a:headEnd/>
                <a:tailEnd/>
              </a:ln>
            </p:spPr>
            <p:txBody>
              <a:bodyPr/>
              <a:lstStyle/>
              <a:p>
                <a:endParaRPr lang="en-CA"/>
              </a:p>
            </p:txBody>
          </p:sp>
          <p:sp>
            <p:nvSpPr>
              <p:cNvPr id="120947" name="Line 156"/>
              <p:cNvSpPr>
                <a:spLocks noChangeShapeType="1"/>
              </p:cNvSpPr>
              <p:nvPr/>
            </p:nvSpPr>
            <p:spPr bwMode="auto">
              <a:xfrm flipV="1">
                <a:off x="634" y="4253"/>
                <a:ext cx="2" cy="65"/>
              </a:xfrm>
              <a:prstGeom prst="line">
                <a:avLst/>
              </a:prstGeom>
              <a:noFill/>
              <a:ln w="0">
                <a:solidFill>
                  <a:srgbClr val="808080"/>
                </a:solidFill>
                <a:round/>
                <a:headEnd/>
                <a:tailEnd/>
              </a:ln>
            </p:spPr>
            <p:txBody>
              <a:bodyPr/>
              <a:lstStyle/>
              <a:p>
                <a:endParaRPr lang="en-CA"/>
              </a:p>
            </p:txBody>
          </p:sp>
          <p:sp>
            <p:nvSpPr>
              <p:cNvPr id="120948" name="Line 157"/>
              <p:cNvSpPr>
                <a:spLocks noChangeShapeType="1"/>
              </p:cNvSpPr>
              <p:nvPr/>
            </p:nvSpPr>
            <p:spPr bwMode="auto">
              <a:xfrm flipV="1">
                <a:off x="317" y="4253"/>
                <a:ext cx="2" cy="65"/>
              </a:xfrm>
              <a:prstGeom prst="line">
                <a:avLst/>
              </a:prstGeom>
              <a:noFill/>
              <a:ln w="0">
                <a:solidFill>
                  <a:srgbClr val="808080"/>
                </a:solidFill>
                <a:round/>
                <a:headEnd/>
                <a:tailEnd/>
              </a:ln>
            </p:spPr>
            <p:txBody>
              <a:bodyPr/>
              <a:lstStyle/>
              <a:p>
                <a:endParaRPr lang="en-CA"/>
              </a:p>
            </p:txBody>
          </p:sp>
          <p:sp>
            <p:nvSpPr>
              <p:cNvPr id="120949" name="Line 158"/>
              <p:cNvSpPr>
                <a:spLocks noChangeShapeType="1"/>
              </p:cNvSpPr>
              <p:nvPr/>
            </p:nvSpPr>
            <p:spPr bwMode="auto">
              <a:xfrm flipV="1">
                <a:off x="0" y="4253"/>
                <a:ext cx="2" cy="65"/>
              </a:xfrm>
              <a:prstGeom prst="line">
                <a:avLst/>
              </a:prstGeom>
              <a:noFill/>
              <a:ln w="0">
                <a:solidFill>
                  <a:srgbClr val="808080"/>
                </a:solidFill>
                <a:round/>
                <a:headEnd/>
                <a:tailEnd/>
              </a:ln>
            </p:spPr>
            <p:txBody>
              <a:bodyPr/>
              <a:lstStyle/>
              <a:p>
                <a:endParaRPr lang="en-CA"/>
              </a:p>
            </p:txBody>
          </p:sp>
          <p:sp>
            <p:nvSpPr>
              <p:cNvPr id="120950" name="Line 159"/>
              <p:cNvSpPr>
                <a:spLocks noChangeShapeType="1"/>
              </p:cNvSpPr>
              <p:nvPr/>
            </p:nvSpPr>
            <p:spPr bwMode="auto">
              <a:xfrm>
                <a:off x="0" y="4318"/>
                <a:ext cx="62" cy="2"/>
              </a:xfrm>
              <a:prstGeom prst="line">
                <a:avLst/>
              </a:prstGeom>
              <a:noFill/>
              <a:ln w="0">
                <a:solidFill>
                  <a:srgbClr val="808080"/>
                </a:solidFill>
                <a:round/>
                <a:headEnd/>
                <a:tailEnd/>
              </a:ln>
            </p:spPr>
            <p:txBody>
              <a:bodyPr/>
              <a:lstStyle/>
              <a:p>
                <a:endParaRPr lang="en-CA"/>
              </a:p>
            </p:txBody>
          </p:sp>
          <p:sp>
            <p:nvSpPr>
              <p:cNvPr id="120951" name="Line 160"/>
              <p:cNvSpPr>
                <a:spLocks noChangeShapeType="1"/>
              </p:cNvSpPr>
              <p:nvPr/>
            </p:nvSpPr>
            <p:spPr bwMode="auto">
              <a:xfrm>
                <a:off x="0" y="3985"/>
                <a:ext cx="62" cy="2"/>
              </a:xfrm>
              <a:prstGeom prst="line">
                <a:avLst/>
              </a:prstGeom>
              <a:noFill/>
              <a:ln w="0">
                <a:solidFill>
                  <a:srgbClr val="808080"/>
                </a:solidFill>
                <a:round/>
                <a:headEnd/>
                <a:tailEnd/>
              </a:ln>
            </p:spPr>
            <p:txBody>
              <a:bodyPr/>
              <a:lstStyle/>
              <a:p>
                <a:endParaRPr lang="en-CA"/>
              </a:p>
            </p:txBody>
          </p:sp>
          <p:sp>
            <p:nvSpPr>
              <p:cNvPr id="120952" name="Line 161"/>
              <p:cNvSpPr>
                <a:spLocks noChangeShapeType="1"/>
              </p:cNvSpPr>
              <p:nvPr/>
            </p:nvSpPr>
            <p:spPr bwMode="auto">
              <a:xfrm>
                <a:off x="0" y="3654"/>
                <a:ext cx="62" cy="2"/>
              </a:xfrm>
              <a:prstGeom prst="line">
                <a:avLst/>
              </a:prstGeom>
              <a:noFill/>
              <a:ln w="0">
                <a:solidFill>
                  <a:srgbClr val="808080"/>
                </a:solidFill>
                <a:round/>
                <a:headEnd/>
                <a:tailEnd/>
              </a:ln>
            </p:spPr>
            <p:txBody>
              <a:bodyPr/>
              <a:lstStyle/>
              <a:p>
                <a:endParaRPr lang="en-CA"/>
              </a:p>
            </p:txBody>
          </p:sp>
          <p:sp>
            <p:nvSpPr>
              <p:cNvPr id="120953" name="Line 162"/>
              <p:cNvSpPr>
                <a:spLocks noChangeShapeType="1"/>
              </p:cNvSpPr>
              <p:nvPr/>
            </p:nvSpPr>
            <p:spPr bwMode="auto">
              <a:xfrm>
                <a:off x="0" y="3323"/>
                <a:ext cx="62" cy="1"/>
              </a:xfrm>
              <a:prstGeom prst="line">
                <a:avLst/>
              </a:prstGeom>
              <a:noFill/>
              <a:ln w="0">
                <a:solidFill>
                  <a:srgbClr val="808080"/>
                </a:solidFill>
                <a:round/>
                <a:headEnd/>
                <a:tailEnd/>
              </a:ln>
            </p:spPr>
            <p:txBody>
              <a:bodyPr/>
              <a:lstStyle/>
              <a:p>
                <a:endParaRPr lang="en-CA"/>
              </a:p>
            </p:txBody>
          </p:sp>
          <p:sp>
            <p:nvSpPr>
              <p:cNvPr id="120954" name="Line 163"/>
              <p:cNvSpPr>
                <a:spLocks noChangeShapeType="1"/>
              </p:cNvSpPr>
              <p:nvPr/>
            </p:nvSpPr>
            <p:spPr bwMode="auto">
              <a:xfrm>
                <a:off x="0" y="2990"/>
                <a:ext cx="62" cy="2"/>
              </a:xfrm>
              <a:prstGeom prst="line">
                <a:avLst/>
              </a:prstGeom>
              <a:noFill/>
              <a:ln w="0">
                <a:solidFill>
                  <a:srgbClr val="808080"/>
                </a:solidFill>
                <a:round/>
                <a:headEnd/>
                <a:tailEnd/>
              </a:ln>
            </p:spPr>
            <p:txBody>
              <a:bodyPr/>
              <a:lstStyle/>
              <a:p>
                <a:endParaRPr lang="en-CA"/>
              </a:p>
            </p:txBody>
          </p:sp>
          <p:sp>
            <p:nvSpPr>
              <p:cNvPr id="120955" name="Line 164"/>
              <p:cNvSpPr>
                <a:spLocks noChangeShapeType="1"/>
              </p:cNvSpPr>
              <p:nvPr/>
            </p:nvSpPr>
            <p:spPr bwMode="auto">
              <a:xfrm>
                <a:off x="0" y="2657"/>
                <a:ext cx="62" cy="2"/>
              </a:xfrm>
              <a:prstGeom prst="line">
                <a:avLst/>
              </a:prstGeom>
              <a:noFill/>
              <a:ln w="0">
                <a:solidFill>
                  <a:srgbClr val="808080"/>
                </a:solidFill>
                <a:round/>
                <a:headEnd/>
                <a:tailEnd/>
              </a:ln>
            </p:spPr>
            <p:txBody>
              <a:bodyPr/>
              <a:lstStyle/>
              <a:p>
                <a:endParaRPr lang="en-CA"/>
              </a:p>
            </p:txBody>
          </p:sp>
          <p:sp>
            <p:nvSpPr>
              <p:cNvPr id="120956" name="Line 165"/>
              <p:cNvSpPr>
                <a:spLocks noChangeShapeType="1"/>
              </p:cNvSpPr>
              <p:nvPr/>
            </p:nvSpPr>
            <p:spPr bwMode="auto">
              <a:xfrm>
                <a:off x="0" y="2326"/>
                <a:ext cx="62" cy="1"/>
              </a:xfrm>
              <a:prstGeom prst="line">
                <a:avLst/>
              </a:prstGeom>
              <a:noFill/>
              <a:ln w="0">
                <a:solidFill>
                  <a:srgbClr val="808080"/>
                </a:solidFill>
                <a:round/>
                <a:headEnd/>
                <a:tailEnd/>
              </a:ln>
            </p:spPr>
            <p:txBody>
              <a:bodyPr/>
              <a:lstStyle/>
              <a:p>
                <a:endParaRPr lang="en-CA"/>
              </a:p>
            </p:txBody>
          </p:sp>
          <p:sp>
            <p:nvSpPr>
              <p:cNvPr id="120957" name="Line 166"/>
              <p:cNvSpPr>
                <a:spLocks noChangeShapeType="1"/>
              </p:cNvSpPr>
              <p:nvPr/>
            </p:nvSpPr>
            <p:spPr bwMode="auto">
              <a:xfrm>
                <a:off x="0" y="1993"/>
                <a:ext cx="62" cy="1"/>
              </a:xfrm>
              <a:prstGeom prst="line">
                <a:avLst/>
              </a:prstGeom>
              <a:noFill/>
              <a:ln w="0">
                <a:solidFill>
                  <a:srgbClr val="808080"/>
                </a:solidFill>
                <a:round/>
                <a:headEnd/>
                <a:tailEnd/>
              </a:ln>
            </p:spPr>
            <p:txBody>
              <a:bodyPr/>
              <a:lstStyle/>
              <a:p>
                <a:endParaRPr lang="en-CA"/>
              </a:p>
            </p:txBody>
          </p:sp>
          <p:sp>
            <p:nvSpPr>
              <p:cNvPr id="120958" name="Line 167"/>
              <p:cNvSpPr>
                <a:spLocks noChangeShapeType="1"/>
              </p:cNvSpPr>
              <p:nvPr/>
            </p:nvSpPr>
            <p:spPr bwMode="auto">
              <a:xfrm>
                <a:off x="0" y="1661"/>
                <a:ext cx="62" cy="2"/>
              </a:xfrm>
              <a:prstGeom prst="line">
                <a:avLst/>
              </a:prstGeom>
              <a:noFill/>
              <a:ln w="0">
                <a:solidFill>
                  <a:srgbClr val="808080"/>
                </a:solidFill>
                <a:round/>
                <a:headEnd/>
                <a:tailEnd/>
              </a:ln>
            </p:spPr>
            <p:txBody>
              <a:bodyPr/>
              <a:lstStyle/>
              <a:p>
                <a:endParaRPr lang="en-CA"/>
              </a:p>
            </p:txBody>
          </p:sp>
          <p:sp>
            <p:nvSpPr>
              <p:cNvPr id="120959" name="Line 168"/>
              <p:cNvSpPr>
                <a:spLocks noChangeShapeType="1"/>
              </p:cNvSpPr>
              <p:nvPr/>
            </p:nvSpPr>
            <p:spPr bwMode="auto">
              <a:xfrm>
                <a:off x="0" y="1328"/>
                <a:ext cx="62" cy="2"/>
              </a:xfrm>
              <a:prstGeom prst="line">
                <a:avLst/>
              </a:prstGeom>
              <a:noFill/>
              <a:ln w="0">
                <a:solidFill>
                  <a:srgbClr val="808080"/>
                </a:solidFill>
                <a:round/>
                <a:headEnd/>
                <a:tailEnd/>
              </a:ln>
            </p:spPr>
            <p:txBody>
              <a:bodyPr/>
              <a:lstStyle/>
              <a:p>
                <a:endParaRPr lang="en-CA"/>
              </a:p>
            </p:txBody>
          </p:sp>
          <p:sp>
            <p:nvSpPr>
              <p:cNvPr id="120960" name="Line 169"/>
              <p:cNvSpPr>
                <a:spLocks noChangeShapeType="1"/>
              </p:cNvSpPr>
              <p:nvPr/>
            </p:nvSpPr>
            <p:spPr bwMode="auto">
              <a:xfrm>
                <a:off x="0" y="997"/>
                <a:ext cx="62" cy="2"/>
              </a:xfrm>
              <a:prstGeom prst="line">
                <a:avLst/>
              </a:prstGeom>
              <a:noFill/>
              <a:ln w="0">
                <a:solidFill>
                  <a:srgbClr val="808080"/>
                </a:solidFill>
                <a:round/>
                <a:headEnd/>
                <a:tailEnd/>
              </a:ln>
            </p:spPr>
            <p:txBody>
              <a:bodyPr/>
              <a:lstStyle/>
              <a:p>
                <a:endParaRPr lang="en-CA"/>
              </a:p>
            </p:txBody>
          </p:sp>
          <p:sp>
            <p:nvSpPr>
              <p:cNvPr id="120961" name="Line 170"/>
              <p:cNvSpPr>
                <a:spLocks noChangeShapeType="1"/>
              </p:cNvSpPr>
              <p:nvPr/>
            </p:nvSpPr>
            <p:spPr bwMode="auto">
              <a:xfrm>
                <a:off x="0" y="664"/>
                <a:ext cx="62" cy="2"/>
              </a:xfrm>
              <a:prstGeom prst="line">
                <a:avLst/>
              </a:prstGeom>
              <a:noFill/>
              <a:ln w="0">
                <a:solidFill>
                  <a:srgbClr val="808080"/>
                </a:solidFill>
                <a:round/>
                <a:headEnd/>
                <a:tailEnd/>
              </a:ln>
            </p:spPr>
            <p:txBody>
              <a:bodyPr/>
              <a:lstStyle/>
              <a:p>
                <a:endParaRPr lang="en-CA"/>
              </a:p>
            </p:txBody>
          </p:sp>
          <p:sp>
            <p:nvSpPr>
              <p:cNvPr id="120962" name="Line 171"/>
              <p:cNvSpPr>
                <a:spLocks noChangeShapeType="1"/>
              </p:cNvSpPr>
              <p:nvPr/>
            </p:nvSpPr>
            <p:spPr bwMode="auto">
              <a:xfrm>
                <a:off x="0" y="333"/>
                <a:ext cx="62" cy="2"/>
              </a:xfrm>
              <a:prstGeom prst="line">
                <a:avLst/>
              </a:prstGeom>
              <a:noFill/>
              <a:ln w="0">
                <a:solidFill>
                  <a:srgbClr val="808080"/>
                </a:solidFill>
                <a:round/>
                <a:headEnd/>
                <a:tailEnd/>
              </a:ln>
            </p:spPr>
            <p:txBody>
              <a:bodyPr/>
              <a:lstStyle/>
              <a:p>
                <a:endParaRPr lang="en-CA"/>
              </a:p>
            </p:txBody>
          </p:sp>
          <p:sp>
            <p:nvSpPr>
              <p:cNvPr id="120963" name="Line 172"/>
              <p:cNvSpPr>
                <a:spLocks noChangeShapeType="1"/>
              </p:cNvSpPr>
              <p:nvPr/>
            </p:nvSpPr>
            <p:spPr bwMode="auto">
              <a:xfrm>
                <a:off x="0" y="0"/>
                <a:ext cx="62" cy="2"/>
              </a:xfrm>
              <a:prstGeom prst="line">
                <a:avLst/>
              </a:prstGeom>
              <a:noFill/>
              <a:ln w="0">
                <a:solidFill>
                  <a:srgbClr val="808080"/>
                </a:solidFill>
                <a:round/>
                <a:headEnd/>
                <a:tailEnd/>
              </a:ln>
            </p:spPr>
            <p:txBody>
              <a:bodyPr/>
              <a:lstStyle/>
              <a:p>
                <a:endParaRPr lang="en-CA"/>
              </a:p>
            </p:txBody>
          </p:sp>
          <p:sp>
            <p:nvSpPr>
              <p:cNvPr id="120964" name="Line 173"/>
              <p:cNvSpPr>
                <a:spLocks noChangeShapeType="1"/>
              </p:cNvSpPr>
              <p:nvPr/>
            </p:nvSpPr>
            <p:spPr bwMode="auto">
              <a:xfrm>
                <a:off x="0" y="4318"/>
                <a:ext cx="3166" cy="2"/>
              </a:xfrm>
              <a:prstGeom prst="line">
                <a:avLst/>
              </a:prstGeom>
              <a:noFill/>
              <a:ln w="12700">
                <a:solidFill>
                  <a:srgbClr val="808080"/>
                </a:solidFill>
                <a:round/>
                <a:headEnd/>
                <a:tailEnd/>
              </a:ln>
            </p:spPr>
            <p:txBody>
              <a:bodyPr/>
              <a:lstStyle/>
              <a:p>
                <a:endParaRPr lang="en-CA"/>
              </a:p>
            </p:txBody>
          </p:sp>
          <p:sp>
            <p:nvSpPr>
              <p:cNvPr id="120965" name="Line 174"/>
              <p:cNvSpPr>
                <a:spLocks noChangeShapeType="1"/>
              </p:cNvSpPr>
              <p:nvPr/>
            </p:nvSpPr>
            <p:spPr bwMode="auto">
              <a:xfrm>
                <a:off x="0" y="0"/>
                <a:ext cx="2" cy="4318"/>
              </a:xfrm>
              <a:prstGeom prst="line">
                <a:avLst/>
              </a:prstGeom>
              <a:noFill/>
              <a:ln w="12700">
                <a:solidFill>
                  <a:srgbClr val="808080"/>
                </a:solidFill>
                <a:round/>
                <a:headEnd/>
                <a:tailEnd/>
              </a:ln>
            </p:spPr>
            <p:txBody>
              <a:bodyPr/>
              <a:lstStyle/>
              <a:p>
                <a:endParaRPr lang="en-CA"/>
              </a:p>
            </p:txBody>
          </p:sp>
        </p:grpSp>
        <p:grpSp>
          <p:nvGrpSpPr>
            <p:cNvPr id="120905" name="Group 175"/>
            <p:cNvGrpSpPr>
              <a:grpSpLocks/>
            </p:cNvGrpSpPr>
            <p:nvPr/>
          </p:nvGrpSpPr>
          <p:grpSpPr bwMode="auto">
            <a:xfrm flipH="1">
              <a:off x="1010" y="1253"/>
              <a:ext cx="121" cy="3067"/>
              <a:chOff x="2256" y="0"/>
              <a:chExt cx="192" cy="4320"/>
            </a:xfrm>
          </p:grpSpPr>
          <p:sp>
            <p:nvSpPr>
              <p:cNvPr id="120929" name="Line 176"/>
              <p:cNvSpPr>
                <a:spLocks noChangeShapeType="1"/>
              </p:cNvSpPr>
              <p:nvPr/>
            </p:nvSpPr>
            <p:spPr bwMode="auto">
              <a:xfrm>
                <a:off x="2256" y="0"/>
                <a:ext cx="0" cy="4320"/>
              </a:xfrm>
              <a:prstGeom prst="line">
                <a:avLst/>
              </a:prstGeom>
              <a:noFill/>
              <a:ln w="19050">
                <a:solidFill>
                  <a:srgbClr val="FFFF00"/>
                </a:solidFill>
                <a:round/>
                <a:headEnd/>
                <a:tailEnd/>
              </a:ln>
            </p:spPr>
            <p:txBody>
              <a:bodyPr/>
              <a:lstStyle/>
              <a:p>
                <a:endParaRPr lang="en-CA"/>
              </a:p>
            </p:txBody>
          </p:sp>
          <p:sp>
            <p:nvSpPr>
              <p:cNvPr id="120930" name="Line 177"/>
              <p:cNvSpPr>
                <a:spLocks noChangeShapeType="1"/>
              </p:cNvSpPr>
              <p:nvPr/>
            </p:nvSpPr>
            <p:spPr bwMode="auto">
              <a:xfrm>
                <a:off x="2448" y="0"/>
                <a:ext cx="0" cy="4320"/>
              </a:xfrm>
              <a:prstGeom prst="line">
                <a:avLst/>
              </a:prstGeom>
              <a:noFill/>
              <a:ln w="19050">
                <a:solidFill>
                  <a:srgbClr val="FFFF00"/>
                </a:solidFill>
                <a:round/>
                <a:headEnd/>
                <a:tailEnd/>
              </a:ln>
            </p:spPr>
            <p:txBody>
              <a:bodyPr/>
              <a:lstStyle/>
              <a:p>
                <a:endParaRPr lang="en-CA"/>
              </a:p>
            </p:txBody>
          </p:sp>
        </p:grpSp>
        <p:grpSp>
          <p:nvGrpSpPr>
            <p:cNvPr id="120906" name="Group 178"/>
            <p:cNvGrpSpPr>
              <a:grpSpLocks/>
            </p:cNvGrpSpPr>
            <p:nvPr/>
          </p:nvGrpSpPr>
          <p:grpSpPr bwMode="auto">
            <a:xfrm flipH="1">
              <a:off x="889" y="1253"/>
              <a:ext cx="121" cy="3067"/>
              <a:chOff x="2256" y="0"/>
              <a:chExt cx="192" cy="4320"/>
            </a:xfrm>
          </p:grpSpPr>
          <p:sp>
            <p:nvSpPr>
              <p:cNvPr id="120927" name="Line 179"/>
              <p:cNvSpPr>
                <a:spLocks noChangeShapeType="1"/>
              </p:cNvSpPr>
              <p:nvPr/>
            </p:nvSpPr>
            <p:spPr bwMode="auto">
              <a:xfrm>
                <a:off x="2256" y="0"/>
                <a:ext cx="0" cy="4320"/>
              </a:xfrm>
              <a:prstGeom prst="line">
                <a:avLst/>
              </a:prstGeom>
              <a:noFill/>
              <a:ln w="19050">
                <a:solidFill>
                  <a:srgbClr val="FFFF00"/>
                </a:solidFill>
                <a:round/>
                <a:headEnd/>
                <a:tailEnd/>
              </a:ln>
            </p:spPr>
            <p:txBody>
              <a:bodyPr/>
              <a:lstStyle/>
              <a:p>
                <a:endParaRPr lang="en-CA"/>
              </a:p>
            </p:txBody>
          </p:sp>
          <p:sp>
            <p:nvSpPr>
              <p:cNvPr id="120928" name="Line 180"/>
              <p:cNvSpPr>
                <a:spLocks noChangeShapeType="1"/>
              </p:cNvSpPr>
              <p:nvPr/>
            </p:nvSpPr>
            <p:spPr bwMode="auto">
              <a:xfrm>
                <a:off x="2448" y="0"/>
                <a:ext cx="0" cy="4320"/>
              </a:xfrm>
              <a:prstGeom prst="line">
                <a:avLst/>
              </a:prstGeom>
              <a:noFill/>
              <a:ln w="19050">
                <a:solidFill>
                  <a:srgbClr val="FFFF00"/>
                </a:solidFill>
                <a:round/>
                <a:headEnd/>
                <a:tailEnd/>
              </a:ln>
            </p:spPr>
            <p:txBody>
              <a:bodyPr/>
              <a:lstStyle/>
              <a:p>
                <a:endParaRPr lang="en-CA"/>
              </a:p>
            </p:txBody>
          </p:sp>
        </p:grpSp>
        <p:grpSp>
          <p:nvGrpSpPr>
            <p:cNvPr id="120907" name="Group 181"/>
            <p:cNvGrpSpPr>
              <a:grpSpLocks/>
            </p:cNvGrpSpPr>
            <p:nvPr/>
          </p:nvGrpSpPr>
          <p:grpSpPr bwMode="auto">
            <a:xfrm flipH="1">
              <a:off x="768" y="1253"/>
              <a:ext cx="121" cy="3067"/>
              <a:chOff x="2256" y="0"/>
              <a:chExt cx="192" cy="4320"/>
            </a:xfrm>
          </p:grpSpPr>
          <p:sp>
            <p:nvSpPr>
              <p:cNvPr id="120925" name="Line 182"/>
              <p:cNvSpPr>
                <a:spLocks noChangeShapeType="1"/>
              </p:cNvSpPr>
              <p:nvPr/>
            </p:nvSpPr>
            <p:spPr bwMode="auto">
              <a:xfrm>
                <a:off x="2256" y="0"/>
                <a:ext cx="0" cy="4320"/>
              </a:xfrm>
              <a:prstGeom prst="line">
                <a:avLst/>
              </a:prstGeom>
              <a:noFill/>
              <a:ln w="19050">
                <a:solidFill>
                  <a:srgbClr val="FFFF00"/>
                </a:solidFill>
                <a:round/>
                <a:headEnd/>
                <a:tailEnd/>
              </a:ln>
            </p:spPr>
            <p:txBody>
              <a:bodyPr/>
              <a:lstStyle/>
              <a:p>
                <a:endParaRPr lang="en-CA"/>
              </a:p>
            </p:txBody>
          </p:sp>
          <p:sp>
            <p:nvSpPr>
              <p:cNvPr id="120926" name="Line 183"/>
              <p:cNvSpPr>
                <a:spLocks noChangeShapeType="1"/>
              </p:cNvSpPr>
              <p:nvPr/>
            </p:nvSpPr>
            <p:spPr bwMode="auto">
              <a:xfrm>
                <a:off x="2448" y="0"/>
                <a:ext cx="0" cy="4320"/>
              </a:xfrm>
              <a:prstGeom prst="line">
                <a:avLst/>
              </a:prstGeom>
              <a:noFill/>
              <a:ln w="19050">
                <a:solidFill>
                  <a:srgbClr val="FFFF00"/>
                </a:solidFill>
                <a:round/>
                <a:headEnd/>
                <a:tailEnd/>
              </a:ln>
            </p:spPr>
            <p:txBody>
              <a:bodyPr/>
              <a:lstStyle/>
              <a:p>
                <a:endParaRPr lang="en-CA"/>
              </a:p>
            </p:txBody>
          </p:sp>
        </p:grpSp>
        <p:grpSp>
          <p:nvGrpSpPr>
            <p:cNvPr id="120908" name="Group 184"/>
            <p:cNvGrpSpPr>
              <a:grpSpLocks/>
            </p:cNvGrpSpPr>
            <p:nvPr/>
          </p:nvGrpSpPr>
          <p:grpSpPr bwMode="auto">
            <a:xfrm flipH="1">
              <a:off x="1131" y="1253"/>
              <a:ext cx="121" cy="3067"/>
              <a:chOff x="2256" y="0"/>
              <a:chExt cx="192" cy="4320"/>
            </a:xfrm>
          </p:grpSpPr>
          <p:sp>
            <p:nvSpPr>
              <p:cNvPr id="120923" name="Line 185"/>
              <p:cNvSpPr>
                <a:spLocks noChangeShapeType="1"/>
              </p:cNvSpPr>
              <p:nvPr/>
            </p:nvSpPr>
            <p:spPr bwMode="auto">
              <a:xfrm>
                <a:off x="2256" y="0"/>
                <a:ext cx="0" cy="4320"/>
              </a:xfrm>
              <a:prstGeom prst="line">
                <a:avLst/>
              </a:prstGeom>
              <a:noFill/>
              <a:ln w="19050">
                <a:solidFill>
                  <a:srgbClr val="FFFF00"/>
                </a:solidFill>
                <a:round/>
                <a:headEnd/>
                <a:tailEnd/>
              </a:ln>
            </p:spPr>
            <p:txBody>
              <a:bodyPr/>
              <a:lstStyle/>
              <a:p>
                <a:endParaRPr lang="en-CA"/>
              </a:p>
            </p:txBody>
          </p:sp>
          <p:sp>
            <p:nvSpPr>
              <p:cNvPr id="120924" name="Line 186"/>
              <p:cNvSpPr>
                <a:spLocks noChangeShapeType="1"/>
              </p:cNvSpPr>
              <p:nvPr/>
            </p:nvSpPr>
            <p:spPr bwMode="auto">
              <a:xfrm>
                <a:off x="2448" y="0"/>
                <a:ext cx="0" cy="4320"/>
              </a:xfrm>
              <a:prstGeom prst="line">
                <a:avLst/>
              </a:prstGeom>
              <a:noFill/>
              <a:ln w="19050">
                <a:solidFill>
                  <a:srgbClr val="FFFF00"/>
                </a:solidFill>
                <a:round/>
                <a:headEnd/>
                <a:tailEnd/>
              </a:ln>
            </p:spPr>
            <p:txBody>
              <a:bodyPr/>
              <a:lstStyle/>
              <a:p>
                <a:endParaRPr lang="en-CA"/>
              </a:p>
            </p:txBody>
          </p:sp>
        </p:grpSp>
        <p:sp>
          <p:nvSpPr>
            <p:cNvPr id="120909" name="Rectangle 187"/>
            <p:cNvSpPr>
              <a:spLocks noChangeArrowheads="1"/>
            </p:cNvSpPr>
            <p:nvPr/>
          </p:nvSpPr>
          <p:spPr bwMode="auto">
            <a:xfrm flipH="1">
              <a:off x="1134" y="1696"/>
              <a:ext cx="121" cy="613"/>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20910" name="Rectangle 188"/>
            <p:cNvSpPr>
              <a:spLocks noChangeArrowheads="1"/>
            </p:cNvSpPr>
            <p:nvPr/>
          </p:nvSpPr>
          <p:spPr bwMode="auto">
            <a:xfrm flipH="1">
              <a:off x="1131" y="1696"/>
              <a:ext cx="121" cy="613"/>
            </a:xfrm>
            <a:prstGeom prst="rect">
              <a:avLst/>
            </a:prstGeom>
            <a:solidFill>
              <a:srgbClr val="00FF00"/>
            </a:solidFill>
            <a:ln w="9525">
              <a:solidFill>
                <a:schemeClr val="tx1"/>
              </a:solidFill>
              <a:miter lim="800000"/>
              <a:headEnd/>
              <a:tailEnd/>
            </a:ln>
          </p:spPr>
          <p:txBody>
            <a:bodyPr wrap="none" anchor="ctr"/>
            <a:lstStyle/>
            <a:p>
              <a:endParaRPr lang="en-US"/>
            </a:p>
          </p:txBody>
        </p:sp>
        <p:sp>
          <p:nvSpPr>
            <p:cNvPr id="120911" name="Rectangle 189"/>
            <p:cNvSpPr>
              <a:spLocks noChangeArrowheads="1"/>
            </p:cNvSpPr>
            <p:nvPr/>
          </p:nvSpPr>
          <p:spPr bwMode="auto">
            <a:xfrm flipH="1">
              <a:off x="1010" y="1866"/>
              <a:ext cx="121" cy="614"/>
            </a:xfrm>
            <a:prstGeom prst="rect">
              <a:avLst/>
            </a:prstGeom>
            <a:solidFill>
              <a:srgbClr val="00FF00"/>
            </a:solidFill>
            <a:ln w="9525">
              <a:solidFill>
                <a:schemeClr val="tx1"/>
              </a:solidFill>
              <a:miter lim="800000"/>
              <a:headEnd/>
              <a:tailEnd/>
            </a:ln>
          </p:spPr>
          <p:txBody>
            <a:bodyPr wrap="none" anchor="ctr"/>
            <a:lstStyle/>
            <a:p>
              <a:endParaRPr lang="en-US"/>
            </a:p>
          </p:txBody>
        </p:sp>
        <p:sp>
          <p:nvSpPr>
            <p:cNvPr id="120912" name="Rectangle 190"/>
            <p:cNvSpPr>
              <a:spLocks noChangeArrowheads="1"/>
            </p:cNvSpPr>
            <p:nvPr/>
          </p:nvSpPr>
          <p:spPr bwMode="auto">
            <a:xfrm flipH="1">
              <a:off x="889" y="2173"/>
              <a:ext cx="121" cy="614"/>
            </a:xfrm>
            <a:prstGeom prst="rect">
              <a:avLst/>
            </a:prstGeom>
            <a:solidFill>
              <a:srgbClr val="00FF00"/>
            </a:solidFill>
            <a:ln w="9525">
              <a:solidFill>
                <a:schemeClr val="tx1"/>
              </a:solidFill>
              <a:miter lim="800000"/>
              <a:headEnd/>
              <a:tailEnd/>
            </a:ln>
          </p:spPr>
          <p:txBody>
            <a:bodyPr wrap="none" anchor="ctr"/>
            <a:lstStyle/>
            <a:p>
              <a:endParaRPr lang="en-US"/>
            </a:p>
          </p:txBody>
        </p:sp>
        <p:sp>
          <p:nvSpPr>
            <p:cNvPr id="120913" name="Rectangle 191"/>
            <p:cNvSpPr>
              <a:spLocks noChangeArrowheads="1"/>
            </p:cNvSpPr>
            <p:nvPr/>
          </p:nvSpPr>
          <p:spPr bwMode="auto">
            <a:xfrm flipH="1">
              <a:off x="768" y="2446"/>
              <a:ext cx="121" cy="613"/>
            </a:xfrm>
            <a:prstGeom prst="rect">
              <a:avLst/>
            </a:prstGeom>
            <a:solidFill>
              <a:srgbClr val="00FF00"/>
            </a:solidFill>
            <a:ln w="9525">
              <a:solidFill>
                <a:schemeClr val="tx1"/>
              </a:solidFill>
              <a:miter lim="800000"/>
              <a:headEnd/>
              <a:tailEnd/>
            </a:ln>
          </p:spPr>
          <p:txBody>
            <a:bodyPr wrap="none" anchor="ctr"/>
            <a:lstStyle/>
            <a:p>
              <a:endParaRPr lang="en-US"/>
            </a:p>
          </p:txBody>
        </p:sp>
        <p:sp>
          <p:nvSpPr>
            <p:cNvPr id="120914" name="AutoShape 192"/>
            <p:cNvSpPr>
              <a:spLocks noChangeArrowheads="1"/>
            </p:cNvSpPr>
            <p:nvPr/>
          </p:nvSpPr>
          <p:spPr bwMode="auto">
            <a:xfrm flipH="1">
              <a:off x="1501" y="1253"/>
              <a:ext cx="121" cy="3067"/>
            </a:xfrm>
            <a:prstGeom prst="triangle">
              <a:avLst>
                <a:gd name="adj" fmla="val 64583"/>
              </a:avLst>
            </a:prstGeom>
            <a:solidFill>
              <a:srgbClr val="FF0000"/>
            </a:solidFill>
            <a:ln w="9525">
              <a:solidFill>
                <a:schemeClr val="tx1"/>
              </a:solidFill>
              <a:miter lim="800000"/>
              <a:headEnd/>
              <a:tailEnd/>
            </a:ln>
          </p:spPr>
          <p:txBody>
            <a:bodyPr wrap="none" anchor="ctr"/>
            <a:lstStyle/>
            <a:p>
              <a:endParaRPr lang="en-US"/>
            </a:p>
          </p:txBody>
        </p:sp>
        <p:sp>
          <p:nvSpPr>
            <p:cNvPr id="120915" name="Rectangle 193" descr="Outlined diamond"/>
            <p:cNvSpPr>
              <a:spLocks noChangeArrowheads="1"/>
            </p:cNvSpPr>
            <p:nvPr/>
          </p:nvSpPr>
          <p:spPr bwMode="auto">
            <a:xfrm flipH="1">
              <a:off x="768" y="3945"/>
              <a:ext cx="121" cy="205"/>
            </a:xfrm>
            <a:prstGeom prst="rect">
              <a:avLst/>
            </a:prstGeom>
            <a:pattFill prst="openDmnd">
              <a:fgClr>
                <a:schemeClr val="bg1"/>
              </a:fgClr>
              <a:bgClr>
                <a:srgbClr val="000000"/>
              </a:bgClr>
            </a:pattFill>
            <a:ln w="9525">
              <a:solidFill>
                <a:schemeClr val="tx1"/>
              </a:solidFill>
              <a:miter lim="800000"/>
              <a:headEnd/>
              <a:tailEnd/>
            </a:ln>
          </p:spPr>
          <p:txBody>
            <a:bodyPr wrap="none" anchor="ctr"/>
            <a:lstStyle/>
            <a:p>
              <a:endParaRPr lang="en-US"/>
            </a:p>
          </p:txBody>
        </p:sp>
        <p:sp>
          <p:nvSpPr>
            <p:cNvPr id="120916" name="Rectangle 194" descr="Outlined diamond"/>
            <p:cNvSpPr>
              <a:spLocks noChangeArrowheads="1"/>
            </p:cNvSpPr>
            <p:nvPr/>
          </p:nvSpPr>
          <p:spPr bwMode="auto">
            <a:xfrm flipH="1">
              <a:off x="889" y="3809"/>
              <a:ext cx="121" cy="204"/>
            </a:xfrm>
            <a:prstGeom prst="rect">
              <a:avLst/>
            </a:prstGeom>
            <a:pattFill prst="openDmnd">
              <a:fgClr>
                <a:schemeClr val="bg1"/>
              </a:fgClr>
              <a:bgClr>
                <a:srgbClr val="000000"/>
              </a:bgClr>
            </a:pattFill>
            <a:ln w="9525">
              <a:solidFill>
                <a:schemeClr val="tx1"/>
              </a:solidFill>
              <a:miter lim="800000"/>
              <a:headEnd/>
              <a:tailEnd/>
            </a:ln>
          </p:spPr>
          <p:txBody>
            <a:bodyPr wrap="none" anchor="ctr"/>
            <a:lstStyle/>
            <a:p>
              <a:endParaRPr lang="en-US"/>
            </a:p>
          </p:txBody>
        </p:sp>
        <p:sp>
          <p:nvSpPr>
            <p:cNvPr id="120917" name="Rectangle 195" descr="Outlined diamond"/>
            <p:cNvSpPr>
              <a:spLocks noChangeArrowheads="1"/>
            </p:cNvSpPr>
            <p:nvPr/>
          </p:nvSpPr>
          <p:spPr bwMode="auto">
            <a:xfrm flipH="1">
              <a:off x="1010" y="3945"/>
              <a:ext cx="121" cy="205"/>
            </a:xfrm>
            <a:prstGeom prst="rect">
              <a:avLst/>
            </a:prstGeom>
            <a:pattFill prst="openDmnd">
              <a:fgClr>
                <a:schemeClr val="bg1"/>
              </a:fgClr>
              <a:bgClr>
                <a:srgbClr val="000000"/>
              </a:bgClr>
            </a:pattFill>
            <a:ln w="9525">
              <a:solidFill>
                <a:schemeClr val="tx1"/>
              </a:solidFill>
              <a:miter lim="800000"/>
              <a:headEnd/>
              <a:tailEnd/>
            </a:ln>
          </p:spPr>
          <p:txBody>
            <a:bodyPr wrap="none" anchor="ctr"/>
            <a:lstStyle/>
            <a:p>
              <a:endParaRPr lang="en-US"/>
            </a:p>
          </p:txBody>
        </p:sp>
        <p:sp>
          <p:nvSpPr>
            <p:cNvPr id="120918" name="Line 196"/>
            <p:cNvSpPr>
              <a:spLocks noChangeShapeType="1"/>
            </p:cNvSpPr>
            <p:nvPr/>
          </p:nvSpPr>
          <p:spPr bwMode="auto">
            <a:xfrm flipH="1">
              <a:off x="954" y="4013"/>
              <a:ext cx="0" cy="307"/>
            </a:xfrm>
            <a:prstGeom prst="line">
              <a:avLst/>
            </a:prstGeom>
            <a:noFill/>
            <a:ln w="76200">
              <a:solidFill>
                <a:srgbClr val="FF0000"/>
              </a:solidFill>
              <a:round/>
              <a:headEnd/>
              <a:tailEnd/>
            </a:ln>
          </p:spPr>
          <p:txBody>
            <a:bodyPr/>
            <a:lstStyle/>
            <a:p>
              <a:endParaRPr lang="en-CA"/>
            </a:p>
          </p:txBody>
        </p:sp>
        <p:grpSp>
          <p:nvGrpSpPr>
            <p:cNvPr id="120919" name="Group 197"/>
            <p:cNvGrpSpPr>
              <a:grpSpLocks/>
            </p:cNvGrpSpPr>
            <p:nvPr/>
          </p:nvGrpSpPr>
          <p:grpSpPr bwMode="auto">
            <a:xfrm flipH="1">
              <a:off x="647" y="1253"/>
              <a:ext cx="121" cy="3067"/>
              <a:chOff x="2256" y="0"/>
              <a:chExt cx="192" cy="4320"/>
            </a:xfrm>
          </p:grpSpPr>
          <p:sp>
            <p:nvSpPr>
              <p:cNvPr id="120921" name="Line 198"/>
              <p:cNvSpPr>
                <a:spLocks noChangeShapeType="1"/>
              </p:cNvSpPr>
              <p:nvPr/>
            </p:nvSpPr>
            <p:spPr bwMode="auto">
              <a:xfrm>
                <a:off x="2256" y="0"/>
                <a:ext cx="0" cy="4320"/>
              </a:xfrm>
              <a:prstGeom prst="line">
                <a:avLst/>
              </a:prstGeom>
              <a:noFill/>
              <a:ln w="19050">
                <a:solidFill>
                  <a:srgbClr val="FFFF00"/>
                </a:solidFill>
                <a:round/>
                <a:headEnd/>
                <a:tailEnd/>
              </a:ln>
            </p:spPr>
            <p:txBody>
              <a:bodyPr/>
              <a:lstStyle/>
              <a:p>
                <a:endParaRPr lang="en-CA"/>
              </a:p>
            </p:txBody>
          </p:sp>
          <p:sp>
            <p:nvSpPr>
              <p:cNvPr id="120922" name="Line 199"/>
              <p:cNvSpPr>
                <a:spLocks noChangeShapeType="1"/>
              </p:cNvSpPr>
              <p:nvPr/>
            </p:nvSpPr>
            <p:spPr bwMode="auto">
              <a:xfrm>
                <a:off x="2448" y="0"/>
                <a:ext cx="0" cy="4320"/>
              </a:xfrm>
              <a:prstGeom prst="line">
                <a:avLst/>
              </a:prstGeom>
              <a:noFill/>
              <a:ln w="19050">
                <a:solidFill>
                  <a:srgbClr val="FFFF00"/>
                </a:solidFill>
                <a:round/>
                <a:headEnd/>
                <a:tailEnd/>
              </a:ln>
            </p:spPr>
            <p:txBody>
              <a:bodyPr/>
              <a:lstStyle/>
              <a:p>
                <a:endParaRPr lang="en-CA"/>
              </a:p>
            </p:txBody>
          </p:sp>
        </p:grpSp>
        <p:sp>
          <p:nvSpPr>
            <p:cNvPr id="120920" name="Rectangle 200" descr="Outlined diamond"/>
            <p:cNvSpPr>
              <a:spLocks noChangeArrowheads="1"/>
            </p:cNvSpPr>
            <p:nvPr/>
          </p:nvSpPr>
          <p:spPr bwMode="auto">
            <a:xfrm flipH="1">
              <a:off x="1161" y="2105"/>
              <a:ext cx="121" cy="613"/>
            </a:xfrm>
            <a:prstGeom prst="rect">
              <a:avLst/>
            </a:prstGeom>
            <a:pattFill prst="openDmnd">
              <a:fgClr>
                <a:schemeClr val="bg1"/>
              </a:fgClr>
              <a:bgClr>
                <a:srgbClr val="000000"/>
              </a:bgClr>
            </a:pattFill>
            <a:ln w="9525">
              <a:solidFill>
                <a:schemeClr val="tx1"/>
              </a:solidFill>
              <a:miter lim="800000"/>
              <a:headEnd/>
              <a:tailEnd/>
            </a:ln>
          </p:spPr>
          <p:txBody>
            <a:bodyPr wrap="none" anchor="ctr"/>
            <a:lstStyle/>
            <a:p>
              <a:endParaRPr lang="en-US"/>
            </a:p>
          </p:txBody>
        </p:sp>
      </p:grpSp>
      <p:sp>
        <p:nvSpPr>
          <p:cNvPr id="152578" name="AutoShape 2"/>
          <p:cNvSpPr>
            <a:spLocks noGrp="1" noChangeArrowheads="1"/>
          </p:cNvSpPr>
          <p:nvPr>
            <p:ph type="title"/>
          </p:nvPr>
        </p:nvSpPr>
        <p:spPr>
          <a:xfrm>
            <a:off x="266700" y="198438"/>
            <a:ext cx="8805863" cy="709612"/>
          </a:xfrm>
        </p:spPr>
        <p:txBody>
          <a:bodyPr/>
          <a:lstStyle/>
          <a:p>
            <a:pPr algn="ctr">
              <a:defRPr/>
            </a:pPr>
            <a:r>
              <a:rPr lang="en-CA" dirty="0" smtClean="0"/>
              <a:t>     Crown - </a:t>
            </a:r>
            <a:r>
              <a:rPr lang="en-CA" dirty="0" smtClean="0">
                <a:latin typeface="Arial" pitchFamily="34" charset="0"/>
                <a:cs typeface="Arial" pitchFamily="34" charset="0"/>
              </a:rPr>
              <a:t>columns of growing space</a:t>
            </a:r>
            <a:endParaRPr lang="en-US" dirty="0"/>
          </a:p>
        </p:txBody>
      </p:sp>
      <p:sp>
        <p:nvSpPr>
          <p:cNvPr id="130" name="AutoShape 2"/>
          <p:cNvSpPr txBox="1">
            <a:spLocks noChangeArrowheads="1"/>
          </p:cNvSpPr>
          <p:nvPr/>
        </p:nvSpPr>
        <p:spPr bwMode="auto">
          <a:xfrm>
            <a:off x="1114425" y="893763"/>
            <a:ext cx="2324100" cy="709612"/>
          </a:xfrm>
          <a:prstGeom prst="rect">
            <a:avLst/>
          </a:prstGeom>
          <a:noFill/>
          <a:ln w="9525">
            <a:noFill/>
            <a:miter lim="800000"/>
            <a:headEnd/>
            <a:tailEnd/>
          </a:ln>
          <a:effectLst>
            <a:outerShdw dist="35921" dir="2700000" algn="ctr" rotWithShape="0">
              <a:schemeClr val="tx1"/>
            </a:outerShdw>
          </a:effectLst>
        </p:spPr>
        <p:txBody>
          <a:bodyPr anchor="ctr"/>
          <a:lstStyle/>
          <a:p>
            <a:pPr>
              <a:defRPr/>
            </a:pPr>
            <a:r>
              <a:rPr lang="en-CA" sz="3200" b="1" kern="0" dirty="0">
                <a:solidFill>
                  <a:srgbClr val="FFFF00"/>
                </a:solidFill>
                <a:latin typeface="+mj-lt"/>
                <a:ea typeface="+mj-ea"/>
                <a:cs typeface="+mj-cs"/>
              </a:rPr>
              <a:t>     </a:t>
            </a:r>
            <a:r>
              <a:rPr lang="en-CA" sz="2800" b="1" kern="0" dirty="0">
                <a:solidFill>
                  <a:srgbClr val="FFFF00"/>
                </a:solidFill>
                <a:latin typeface="+mj-lt"/>
                <a:ea typeface="+mj-ea"/>
                <a:cs typeface="+mj-cs"/>
              </a:rPr>
              <a:t>TASS II</a:t>
            </a:r>
            <a:endParaRPr lang="en-US" sz="2800" b="1" kern="0" dirty="0">
              <a:solidFill>
                <a:srgbClr val="FFFF00"/>
              </a:solidFill>
              <a:latin typeface="+mj-lt"/>
              <a:ea typeface="+mj-ea"/>
              <a:cs typeface="+mj-cs"/>
            </a:endParaRPr>
          </a:p>
        </p:txBody>
      </p:sp>
      <p:sp>
        <p:nvSpPr>
          <p:cNvPr id="120836" name="Text Box 130"/>
          <p:cNvSpPr txBox="1">
            <a:spLocks noChangeArrowheads="1"/>
          </p:cNvSpPr>
          <p:nvPr/>
        </p:nvSpPr>
        <p:spPr bwMode="auto">
          <a:xfrm>
            <a:off x="809625" y="5562600"/>
            <a:ext cx="3305175" cy="923925"/>
          </a:xfrm>
          <a:prstGeom prst="rect">
            <a:avLst/>
          </a:prstGeom>
          <a:solidFill>
            <a:schemeClr val="bg1"/>
          </a:solidFill>
          <a:ln w="9525">
            <a:noFill/>
            <a:miter lim="800000"/>
            <a:headEnd/>
            <a:tailEnd/>
          </a:ln>
        </p:spPr>
        <p:txBody>
          <a:bodyPr>
            <a:spAutoFit/>
          </a:bodyPr>
          <a:lstStyle/>
          <a:p>
            <a:pPr>
              <a:spcBef>
                <a:spcPct val="50000"/>
              </a:spcBef>
            </a:pPr>
            <a:r>
              <a:rPr lang="en-CA" sz="1800">
                <a:latin typeface="Arial" pitchFamily="34" charset="0"/>
                <a:cs typeface="Arial" pitchFamily="34" charset="0"/>
              </a:rPr>
              <a:t>Allows only </a:t>
            </a:r>
            <a:r>
              <a:rPr lang="en-CA" sz="1800" u="sng">
                <a:latin typeface="Arial" pitchFamily="34" charset="0"/>
                <a:cs typeface="Arial" pitchFamily="34" charset="0"/>
              </a:rPr>
              <a:t>one</a:t>
            </a:r>
            <a:r>
              <a:rPr lang="en-CA" sz="1800">
                <a:latin typeface="Arial" pitchFamily="34" charset="0"/>
                <a:cs typeface="Arial" pitchFamily="34" charset="0"/>
              </a:rPr>
              <a:t> live canopy</a:t>
            </a:r>
            <a:br>
              <a:rPr lang="en-CA" sz="1800">
                <a:latin typeface="Arial" pitchFamily="34" charset="0"/>
                <a:cs typeface="Arial" pitchFamily="34" charset="0"/>
              </a:rPr>
            </a:br>
            <a:r>
              <a:rPr lang="en-CA" sz="1800">
                <a:latin typeface="Arial" pitchFamily="34" charset="0"/>
                <a:cs typeface="Arial" pitchFamily="34" charset="0"/>
              </a:rPr>
              <a:t>layer per grid column – Overtopped canopy layers die</a:t>
            </a:r>
            <a:endParaRPr lang="en-CA" sz="2000">
              <a:latin typeface="Arial" pitchFamily="34" charset="0"/>
              <a:cs typeface="Arial" pitchFamily="34" charset="0"/>
            </a:endParaRPr>
          </a:p>
        </p:txBody>
      </p:sp>
      <p:grpSp>
        <p:nvGrpSpPr>
          <p:cNvPr id="135" name="Group 134"/>
          <p:cNvGrpSpPr>
            <a:grpSpLocks/>
          </p:cNvGrpSpPr>
          <p:nvPr/>
        </p:nvGrpSpPr>
        <p:grpSpPr bwMode="auto">
          <a:xfrm>
            <a:off x="4467225" y="903288"/>
            <a:ext cx="4581525" cy="5830887"/>
            <a:chOff x="4467225" y="903288"/>
            <a:chExt cx="4581525" cy="5831067"/>
          </a:xfrm>
        </p:grpSpPr>
        <p:grpSp>
          <p:nvGrpSpPr>
            <p:cNvPr id="120838" name="Group 137"/>
            <p:cNvGrpSpPr>
              <a:grpSpLocks/>
            </p:cNvGrpSpPr>
            <p:nvPr/>
          </p:nvGrpSpPr>
          <p:grpSpPr bwMode="auto">
            <a:xfrm>
              <a:off x="5745163" y="1484313"/>
              <a:ext cx="3168650" cy="3989387"/>
              <a:chOff x="3651" y="1253"/>
              <a:chExt cx="1996" cy="3067"/>
            </a:xfrm>
          </p:grpSpPr>
          <p:grpSp>
            <p:nvGrpSpPr>
              <p:cNvPr id="120842" name="Group 68"/>
              <p:cNvGrpSpPr>
                <a:grpSpLocks/>
              </p:cNvGrpSpPr>
              <p:nvPr/>
            </p:nvGrpSpPr>
            <p:grpSpPr bwMode="auto">
              <a:xfrm>
                <a:off x="3651" y="1253"/>
                <a:ext cx="1996" cy="3067"/>
                <a:chOff x="0" y="0"/>
                <a:chExt cx="3168" cy="4320"/>
              </a:xfrm>
            </p:grpSpPr>
            <p:sp>
              <p:nvSpPr>
                <p:cNvPr id="120869" name="Rectangle 69"/>
                <p:cNvSpPr>
                  <a:spLocks noChangeArrowheads="1"/>
                </p:cNvSpPr>
                <p:nvPr/>
              </p:nvSpPr>
              <p:spPr bwMode="auto">
                <a:xfrm>
                  <a:off x="0" y="0"/>
                  <a:ext cx="3166" cy="4318"/>
                </a:xfrm>
                <a:prstGeom prst="rect">
                  <a:avLst/>
                </a:prstGeom>
                <a:solidFill>
                  <a:srgbClr val="000040"/>
                </a:solidFill>
                <a:ln w="9525">
                  <a:noFill/>
                  <a:miter lim="800000"/>
                  <a:headEnd/>
                  <a:tailEnd/>
                </a:ln>
              </p:spPr>
              <p:txBody>
                <a:bodyPr/>
                <a:lstStyle/>
                <a:p>
                  <a:endParaRPr lang="en-US"/>
                </a:p>
              </p:txBody>
            </p:sp>
            <p:sp>
              <p:nvSpPr>
                <p:cNvPr id="120870" name="Freeform 70"/>
                <p:cNvSpPr>
                  <a:spLocks/>
                </p:cNvSpPr>
                <p:nvPr/>
              </p:nvSpPr>
              <p:spPr bwMode="auto">
                <a:xfrm>
                  <a:off x="1477" y="0"/>
                  <a:ext cx="213" cy="4318"/>
                </a:xfrm>
                <a:custGeom>
                  <a:avLst/>
                  <a:gdLst>
                    <a:gd name="T0" fmla="*/ 397 w 397"/>
                    <a:gd name="T1" fmla="*/ 7782 h 7782"/>
                    <a:gd name="T2" fmla="*/ 397 w 397"/>
                    <a:gd name="T3" fmla="*/ 7555 h 7782"/>
                    <a:gd name="T4" fmla="*/ 381 w 397"/>
                    <a:gd name="T5" fmla="*/ 7394 h 7782"/>
                    <a:gd name="T6" fmla="*/ 373 w 397"/>
                    <a:gd name="T7" fmla="*/ 7016 h 7782"/>
                    <a:gd name="T8" fmla="*/ 342 w 397"/>
                    <a:gd name="T9" fmla="*/ 5927 h 7782"/>
                    <a:gd name="T10" fmla="*/ 304 w 397"/>
                    <a:gd name="T11" fmla="*/ 4610 h 7782"/>
                    <a:gd name="T12" fmla="*/ 259 w 397"/>
                    <a:gd name="T13" fmla="*/ 3293 h 7782"/>
                    <a:gd name="T14" fmla="*/ 226 w 397"/>
                    <a:gd name="T15" fmla="*/ 2215 h 7782"/>
                    <a:gd name="T16" fmla="*/ 199 w 397"/>
                    <a:gd name="T17" fmla="*/ 0 h 7782"/>
                    <a:gd name="T18" fmla="*/ 173 w 397"/>
                    <a:gd name="T19" fmla="*/ 2215 h 7782"/>
                    <a:gd name="T20" fmla="*/ 137 w 397"/>
                    <a:gd name="T21" fmla="*/ 3293 h 7782"/>
                    <a:gd name="T22" fmla="*/ 94 w 397"/>
                    <a:gd name="T23" fmla="*/ 4610 h 7782"/>
                    <a:gd name="T24" fmla="*/ 56 w 397"/>
                    <a:gd name="T25" fmla="*/ 5927 h 7782"/>
                    <a:gd name="T26" fmla="*/ 94 w 397"/>
                    <a:gd name="T27" fmla="*/ 7016 h 7782"/>
                    <a:gd name="T28" fmla="*/ 16 w 397"/>
                    <a:gd name="T29" fmla="*/ 7394 h 7782"/>
                    <a:gd name="T30" fmla="*/ 0 w 397"/>
                    <a:gd name="T31" fmla="*/ 7555 h 7782"/>
                    <a:gd name="T32" fmla="*/ 0 w 397"/>
                    <a:gd name="T33" fmla="*/ 7782 h 77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7"/>
                    <a:gd name="T52" fmla="*/ 0 h 7782"/>
                    <a:gd name="T53" fmla="*/ 397 w 397"/>
                    <a:gd name="T54" fmla="*/ 7782 h 778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7" h="7782">
                      <a:moveTo>
                        <a:pt x="397" y="7782"/>
                      </a:moveTo>
                      <a:lnTo>
                        <a:pt x="397" y="7555"/>
                      </a:lnTo>
                      <a:lnTo>
                        <a:pt x="381" y="7394"/>
                      </a:lnTo>
                      <a:lnTo>
                        <a:pt x="373" y="7016"/>
                      </a:lnTo>
                      <a:lnTo>
                        <a:pt x="342" y="5927"/>
                      </a:lnTo>
                      <a:lnTo>
                        <a:pt x="304" y="4610"/>
                      </a:lnTo>
                      <a:lnTo>
                        <a:pt x="259" y="3293"/>
                      </a:lnTo>
                      <a:lnTo>
                        <a:pt x="226" y="2215"/>
                      </a:lnTo>
                      <a:lnTo>
                        <a:pt x="199" y="0"/>
                      </a:lnTo>
                      <a:lnTo>
                        <a:pt x="173" y="2215"/>
                      </a:lnTo>
                      <a:lnTo>
                        <a:pt x="137" y="3293"/>
                      </a:lnTo>
                      <a:lnTo>
                        <a:pt x="94" y="4610"/>
                      </a:lnTo>
                      <a:lnTo>
                        <a:pt x="56" y="5927"/>
                      </a:lnTo>
                      <a:lnTo>
                        <a:pt x="94" y="7016"/>
                      </a:lnTo>
                      <a:lnTo>
                        <a:pt x="16" y="7394"/>
                      </a:lnTo>
                      <a:lnTo>
                        <a:pt x="0" y="7555"/>
                      </a:lnTo>
                      <a:lnTo>
                        <a:pt x="0" y="7782"/>
                      </a:lnTo>
                    </a:path>
                  </a:pathLst>
                </a:custGeom>
                <a:noFill/>
                <a:ln w="25400">
                  <a:solidFill>
                    <a:srgbClr val="FF0000"/>
                  </a:solidFill>
                  <a:round/>
                  <a:headEnd/>
                  <a:tailEnd/>
                </a:ln>
              </p:spPr>
              <p:txBody>
                <a:bodyPr/>
                <a:lstStyle/>
                <a:p>
                  <a:endParaRPr lang="en-US"/>
                </a:p>
              </p:txBody>
            </p:sp>
            <p:sp>
              <p:nvSpPr>
                <p:cNvPr id="120871" name="Freeform 71"/>
                <p:cNvSpPr>
                  <a:spLocks/>
                </p:cNvSpPr>
                <p:nvPr/>
              </p:nvSpPr>
              <p:spPr bwMode="auto">
                <a:xfrm>
                  <a:off x="293" y="797"/>
                  <a:ext cx="2582" cy="2326"/>
                </a:xfrm>
                <a:custGeom>
                  <a:avLst/>
                  <a:gdLst>
                    <a:gd name="T0" fmla="*/ 4836 w 4836"/>
                    <a:gd name="T1" fmla="*/ 4190 h 4190"/>
                    <a:gd name="T2" fmla="*/ 4646 w 4836"/>
                    <a:gd name="T3" fmla="*/ 3592 h 4190"/>
                    <a:gd name="T4" fmla="*/ 4430 w 4836"/>
                    <a:gd name="T5" fmla="*/ 2994 h 4190"/>
                    <a:gd name="T6" fmla="*/ 4183 w 4836"/>
                    <a:gd name="T7" fmla="*/ 2394 h 4190"/>
                    <a:gd name="T8" fmla="*/ 3891 w 4836"/>
                    <a:gd name="T9" fmla="*/ 1796 h 4190"/>
                    <a:gd name="T10" fmla="*/ 3531 w 4836"/>
                    <a:gd name="T11" fmla="*/ 1197 h 4190"/>
                    <a:gd name="T12" fmla="*/ 3069 w 4836"/>
                    <a:gd name="T13" fmla="*/ 599 h 4190"/>
                    <a:gd name="T14" fmla="*/ 2418 w 4836"/>
                    <a:gd name="T15" fmla="*/ 0 h 4190"/>
                    <a:gd name="T16" fmla="*/ 1767 w 4836"/>
                    <a:gd name="T17" fmla="*/ 599 h 4190"/>
                    <a:gd name="T18" fmla="*/ 1304 w 4836"/>
                    <a:gd name="T19" fmla="*/ 1197 h 4190"/>
                    <a:gd name="T20" fmla="*/ 945 w 4836"/>
                    <a:gd name="T21" fmla="*/ 1796 h 4190"/>
                    <a:gd name="T22" fmla="*/ 652 w 4836"/>
                    <a:gd name="T23" fmla="*/ 2394 h 4190"/>
                    <a:gd name="T24" fmla="*/ 404 w 4836"/>
                    <a:gd name="T25" fmla="*/ 2994 h 4190"/>
                    <a:gd name="T26" fmla="*/ 190 w 4836"/>
                    <a:gd name="T27" fmla="*/ 3592 h 4190"/>
                    <a:gd name="T28" fmla="*/ 0 w 4836"/>
                    <a:gd name="T29" fmla="*/ 4190 h 41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36"/>
                    <a:gd name="T46" fmla="*/ 0 h 4190"/>
                    <a:gd name="T47" fmla="*/ 4836 w 4836"/>
                    <a:gd name="T48" fmla="*/ 4190 h 41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36" h="4190">
                      <a:moveTo>
                        <a:pt x="4836" y="4190"/>
                      </a:moveTo>
                      <a:lnTo>
                        <a:pt x="4646" y="3592"/>
                      </a:lnTo>
                      <a:lnTo>
                        <a:pt x="4430" y="2994"/>
                      </a:lnTo>
                      <a:lnTo>
                        <a:pt x="4183" y="2394"/>
                      </a:lnTo>
                      <a:lnTo>
                        <a:pt x="3891" y="1796"/>
                      </a:lnTo>
                      <a:lnTo>
                        <a:pt x="3531" y="1197"/>
                      </a:lnTo>
                      <a:lnTo>
                        <a:pt x="3069" y="599"/>
                      </a:lnTo>
                      <a:lnTo>
                        <a:pt x="2418" y="0"/>
                      </a:lnTo>
                      <a:lnTo>
                        <a:pt x="1767" y="599"/>
                      </a:lnTo>
                      <a:lnTo>
                        <a:pt x="1304" y="1197"/>
                      </a:lnTo>
                      <a:lnTo>
                        <a:pt x="945" y="1796"/>
                      </a:lnTo>
                      <a:lnTo>
                        <a:pt x="652" y="2394"/>
                      </a:lnTo>
                      <a:lnTo>
                        <a:pt x="404" y="2994"/>
                      </a:lnTo>
                      <a:lnTo>
                        <a:pt x="190" y="3592"/>
                      </a:lnTo>
                      <a:lnTo>
                        <a:pt x="0" y="4190"/>
                      </a:lnTo>
                    </a:path>
                  </a:pathLst>
                </a:custGeom>
                <a:noFill/>
                <a:ln w="25400">
                  <a:solidFill>
                    <a:srgbClr val="00FFFF"/>
                  </a:solidFill>
                  <a:round/>
                  <a:headEnd/>
                  <a:tailEnd/>
                </a:ln>
              </p:spPr>
              <p:txBody>
                <a:bodyPr/>
                <a:lstStyle/>
                <a:p>
                  <a:endParaRPr lang="en-US"/>
                </a:p>
              </p:txBody>
            </p:sp>
            <p:sp>
              <p:nvSpPr>
                <p:cNvPr id="120872" name="Freeform 72"/>
                <p:cNvSpPr>
                  <a:spLocks/>
                </p:cNvSpPr>
                <p:nvPr/>
              </p:nvSpPr>
              <p:spPr bwMode="auto">
                <a:xfrm>
                  <a:off x="293" y="631"/>
                  <a:ext cx="2582" cy="2326"/>
                </a:xfrm>
                <a:custGeom>
                  <a:avLst/>
                  <a:gdLst>
                    <a:gd name="T0" fmla="*/ 4836 w 4836"/>
                    <a:gd name="T1" fmla="*/ 4190 h 4190"/>
                    <a:gd name="T2" fmla="*/ 4646 w 4836"/>
                    <a:gd name="T3" fmla="*/ 3592 h 4190"/>
                    <a:gd name="T4" fmla="*/ 4430 w 4836"/>
                    <a:gd name="T5" fmla="*/ 2992 h 4190"/>
                    <a:gd name="T6" fmla="*/ 4183 w 4836"/>
                    <a:gd name="T7" fmla="*/ 2394 h 4190"/>
                    <a:gd name="T8" fmla="*/ 3891 w 4836"/>
                    <a:gd name="T9" fmla="*/ 1796 h 4190"/>
                    <a:gd name="T10" fmla="*/ 3531 w 4836"/>
                    <a:gd name="T11" fmla="*/ 1197 h 4190"/>
                    <a:gd name="T12" fmla="*/ 3069 w 4836"/>
                    <a:gd name="T13" fmla="*/ 598 h 4190"/>
                    <a:gd name="T14" fmla="*/ 2418 w 4836"/>
                    <a:gd name="T15" fmla="*/ 0 h 4190"/>
                    <a:gd name="T16" fmla="*/ 1767 w 4836"/>
                    <a:gd name="T17" fmla="*/ 598 h 4190"/>
                    <a:gd name="T18" fmla="*/ 1304 w 4836"/>
                    <a:gd name="T19" fmla="*/ 1197 h 4190"/>
                    <a:gd name="T20" fmla="*/ 945 w 4836"/>
                    <a:gd name="T21" fmla="*/ 1796 h 4190"/>
                    <a:gd name="T22" fmla="*/ 652 w 4836"/>
                    <a:gd name="T23" fmla="*/ 2394 h 4190"/>
                    <a:gd name="T24" fmla="*/ 404 w 4836"/>
                    <a:gd name="T25" fmla="*/ 2992 h 4190"/>
                    <a:gd name="T26" fmla="*/ 190 w 4836"/>
                    <a:gd name="T27" fmla="*/ 3592 h 4190"/>
                    <a:gd name="T28" fmla="*/ 0 w 4836"/>
                    <a:gd name="T29" fmla="*/ 4190 h 41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36"/>
                    <a:gd name="T46" fmla="*/ 0 h 4190"/>
                    <a:gd name="T47" fmla="*/ 4836 w 4836"/>
                    <a:gd name="T48" fmla="*/ 4190 h 41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36" h="4190">
                      <a:moveTo>
                        <a:pt x="4836" y="4190"/>
                      </a:moveTo>
                      <a:lnTo>
                        <a:pt x="4646" y="3592"/>
                      </a:lnTo>
                      <a:lnTo>
                        <a:pt x="4430" y="2992"/>
                      </a:lnTo>
                      <a:lnTo>
                        <a:pt x="4183" y="2394"/>
                      </a:lnTo>
                      <a:lnTo>
                        <a:pt x="3891" y="1796"/>
                      </a:lnTo>
                      <a:lnTo>
                        <a:pt x="3531" y="1197"/>
                      </a:lnTo>
                      <a:lnTo>
                        <a:pt x="3069" y="598"/>
                      </a:lnTo>
                      <a:lnTo>
                        <a:pt x="2418" y="0"/>
                      </a:lnTo>
                      <a:lnTo>
                        <a:pt x="1767" y="598"/>
                      </a:lnTo>
                      <a:lnTo>
                        <a:pt x="1304" y="1197"/>
                      </a:lnTo>
                      <a:lnTo>
                        <a:pt x="945" y="1796"/>
                      </a:lnTo>
                      <a:lnTo>
                        <a:pt x="652" y="2394"/>
                      </a:lnTo>
                      <a:lnTo>
                        <a:pt x="404" y="2992"/>
                      </a:lnTo>
                      <a:lnTo>
                        <a:pt x="190" y="3592"/>
                      </a:lnTo>
                      <a:lnTo>
                        <a:pt x="0" y="4190"/>
                      </a:lnTo>
                    </a:path>
                  </a:pathLst>
                </a:custGeom>
                <a:noFill/>
                <a:ln w="25400">
                  <a:solidFill>
                    <a:srgbClr val="00FFFF"/>
                  </a:solidFill>
                  <a:round/>
                  <a:headEnd/>
                  <a:tailEnd/>
                </a:ln>
              </p:spPr>
              <p:txBody>
                <a:bodyPr/>
                <a:lstStyle/>
                <a:p>
                  <a:endParaRPr lang="en-US"/>
                </a:p>
              </p:txBody>
            </p:sp>
            <p:sp>
              <p:nvSpPr>
                <p:cNvPr id="120873" name="Freeform 73"/>
                <p:cNvSpPr>
                  <a:spLocks/>
                </p:cNvSpPr>
                <p:nvPr/>
              </p:nvSpPr>
              <p:spPr bwMode="auto">
                <a:xfrm>
                  <a:off x="293" y="531"/>
                  <a:ext cx="2582" cy="2326"/>
                </a:xfrm>
                <a:custGeom>
                  <a:avLst/>
                  <a:gdLst>
                    <a:gd name="T0" fmla="*/ 4836 w 4836"/>
                    <a:gd name="T1" fmla="*/ 4190 h 4190"/>
                    <a:gd name="T2" fmla="*/ 4646 w 4836"/>
                    <a:gd name="T3" fmla="*/ 3592 h 4190"/>
                    <a:gd name="T4" fmla="*/ 4430 w 4836"/>
                    <a:gd name="T5" fmla="*/ 2993 h 4190"/>
                    <a:gd name="T6" fmla="*/ 4183 w 4836"/>
                    <a:gd name="T7" fmla="*/ 2395 h 4190"/>
                    <a:gd name="T8" fmla="*/ 3891 w 4836"/>
                    <a:gd name="T9" fmla="*/ 1796 h 4190"/>
                    <a:gd name="T10" fmla="*/ 3531 w 4836"/>
                    <a:gd name="T11" fmla="*/ 1197 h 4190"/>
                    <a:gd name="T12" fmla="*/ 3069 w 4836"/>
                    <a:gd name="T13" fmla="*/ 598 h 4190"/>
                    <a:gd name="T14" fmla="*/ 2418 w 4836"/>
                    <a:gd name="T15" fmla="*/ 0 h 4190"/>
                    <a:gd name="T16" fmla="*/ 1767 w 4836"/>
                    <a:gd name="T17" fmla="*/ 598 h 4190"/>
                    <a:gd name="T18" fmla="*/ 1304 w 4836"/>
                    <a:gd name="T19" fmla="*/ 1197 h 4190"/>
                    <a:gd name="T20" fmla="*/ 945 w 4836"/>
                    <a:gd name="T21" fmla="*/ 1796 h 4190"/>
                    <a:gd name="T22" fmla="*/ 652 w 4836"/>
                    <a:gd name="T23" fmla="*/ 2395 h 4190"/>
                    <a:gd name="T24" fmla="*/ 404 w 4836"/>
                    <a:gd name="T25" fmla="*/ 2993 h 4190"/>
                    <a:gd name="T26" fmla="*/ 190 w 4836"/>
                    <a:gd name="T27" fmla="*/ 3592 h 4190"/>
                    <a:gd name="T28" fmla="*/ 0 w 4836"/>
                    <a:gd name="T29" fmla="*/ 4190 h 41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36"/>
                    <a:gd name="T46" fmla="*/ 0 h 4190"/>
                    <a:gd name="T47" fmla="*/ 4836 w 4836"/>
                    <a:gd name="T48" fmla="*/ 4190 h 41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36" h="4190">
                      <a:moveTo>
                        <a:pt x="4836" y="4190"/>
                      </a:moveTo>
                      <a:lnTo>
                        <a:pt x="4646" y="3592"/>
                      </a:lnTo>
                      <a:lnTo>
                        <a:pt x="4430" y="2993"/>
                      </a:lnTo>
                      <a:lnTo>
                        <a:pt x="4183" y="2395"/>
                      </a:lnTo>
                      <a:lnTo>
                        <a:pt x="3891" y="1796"/>
                      </a:lnTo>
                      <a:lnTo>
                        <a:pt x="3531" y="1197"/>
                      </a:lnTo>
                      <a:lnTo>
                        <a:pt x="3069" y="598"/>
                      </a:lnTo>
                      <a:lnTo>
                        <a:pt x="2418" y="0"/>
                      </a:lnTo>
                      <a:lnTo>
                        <a:pt x="1767" y="598"/>
                      </a:lnTo>
                      <a:lnTo>
                        <a:pt x="1304" y="1197"/>
                      </a:lnTo>
                      <a:lnTo>
                        <a:pt x="945" y="1796"/>
                      </a:lnTo>
                      <a:lnTo>
                        <a:pt x="652" y="2395"/>
                      </a:lnTo>
                      <a:lnTo>
                        <a:pt x="404" y="2993"/>
                      </a:lnTo>
                      <a:lnTo>
                        <a:pt x="190" y="3592"/>
                      </a:lnTo>
                      <a:lnTo>
                        <a:pt x="0" y="4190"/>
                      </a:lnTo>
                    </a:path>
                  </a:pathLst>
                </a:custGeom>
                <a:noFill/>
                <a:ln w="25400">
                  <a:solidFill>
                    <a:srgbClr val="00FFFF"/>
                  </a:solidFill>
                  <a:round/>
                  <a:headEnd/>
                  <a:tailEnd/>
                </a:ln>
              </p:spPr>
              <p:txBody>
                <a:bodyPr/>
                <a:lstStyle/>
                <a:p>
                  <a:endParaRPr lang="en-US"/>
                </a:p>
              </p:txBody>
            </p:sp>
            <p:sp>
              <p:nvSpPr>
                <p:cNvPr id="120874" name="Freeform 74"/>
                <p:cNvSpPr>
                  <a:spLocks/>
                </p:cNvSpPr>
                <p:nvPr/>
              </p:nvSpPr>
              <p:spPr bwMode="auto">
                <a:xfrm>
                  <a:off x="293" y="366"/>
                  <a:ext cx="2582" cy="2324"/>
                </a:xfrm>
                <a:custGeom>
                  <a:avLst/>
                  <a:gdLst>
                    <a:gd name="T0" fmla="*/ 4836 w 4836"/>
                    <a:gd name="T1" fmla="*/ 4190 h 4190"/>
                    <a:gd name="T2" fmla="*/ 4646 w 4836"/>
                    <a:gd name="T3" fmla="*/ 3591 h 4190"/>
                    <a:gd name="T4" fmla="*/ 4430 w 4836"/>
                    <a:gd name="T5" fmla="*/ 2993 h 4190"/>
                    <a:gd name="T6" fmla="*/ 4183 w 4836"/>
                    <a:gd name="T7" fmla="*/ 2395 h 4190"/>
                    <a:gd name="T8" fmla="*/ 3891 w 4836"/>
                    <a:gd name="T9" fmla="*/ 1796 h 4190"/>
                    <a:gd name="T10" fmla="*/ 3531 w 4836"/>
                    <a:gd name="T11" fmla="*/ 1197 h 4190"/>
                    <a:gd name="T12" fmla="*/ 3069 w 4836"/>
                    <a:gd name="T13" fmla="*/ 598 h 4190"/>
                    <a:gd name="T14" fmla="*/ 2418 w 4836"/>
                    <a:gd name="T15" fmla="*/ 0 h 4190"/>
                    <a:gd name="T16" fmla="*/ 1767 w 4836"/>
                    <a:gd name="T17" fmla="*/ 598 h 4190"/>
                    <a:gd name="T18" fmla="*/ 1304 w 4836"/>
                    <a:gd name="T19" fmla="*/ 1197 h 4190"/>
                    <a:gd name="T20" fmla="*/ 945 w 4836"/>
                    <a:gd name="T21" fmla="*/ 1796 h 4190"/>
                    <a:gd name="T22" fmla="*/ 652 w 4836"/>
                    <a:gd name="T23" fmla="*/ 2395 h 4190"/>
                    <a:gd name="T24" fmla="*/ 404 w 4836"/>
                    <a:gd name="T25" fmla="*/ 2993 h 4190"/>
                    <a:gd name="T26" fmla="*/ 190 w 4836"/>
                    <a:gd name="T27" fmla="*/ 3591 h 4190"/>
                    <a:gd name="T28" fmla="*/ 0 w 4836"/>
                    <a:gd name="T29" fmla="*/ 4190 h 41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36"/>
                    <a:gd name="T46" fmla="*/ 0 h 4190"/>
                    <a:gd name="T47" fmla="*/ 4836 w 4836"/>
                    <a:gd name="T48" fmla="*/ 4190 h 41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36" h="4190">
                      <a:moveTo>
                        <a:pt x="4836" y="4190"/>
                      </a:moveTo>
                      <a:lnTo>
                        <a:pt x="4646" y="3591"/>
                      </a:lnTo>
                      <a:lnTo>
                        <a:pt x="4430" y="2993"/>
                      </a:lnTo>
                      <a:lnTo>
                        <a:pt x="4183" y="2395"/>
                      </a:lnTo>
                      <a:lnTo>
                        <a:pt x="3891" y="1796"/>
                      </a:lnTo>
                      <a:lnTo>
                        <a:pt x="3531" y="1197"/>
                      </a:lnTo>
                      <a:lnTo>
                        <a:pt x="3069" y="598"/>
                      </a:lnTo>
                      <a:lnTo>
                        <a:pt x="2418" y="0"/>
                      </a:lnTo>
                      <a:lnTo>
                        <a:pt x="1767" y="598"/>
                      </a:lnTo>
                      <a:lnTo>
                        <a:pt x="1304" y="1197"/>
                      </a:lnTo>
                      <a:lnTo>
                        <a:pt x="945" y="1796"/>
                      </a:lnTo>
                      <a:lnTo>
                        <a:pt x="652" y="2395"/>
                      </a:lnTo>
                      <a:lnTo>
                        <a:pt x="404" y="2993"/>
                      </a:lnTo>
                      <a:lnTo>
                        <a:pt x="190" y="3591"/>
                      </a:lnTo>
                      <a:lnTo>
                        <a:pt x="0" y="4190"/>
                      </a:lnTo>
                    </a:path>
                  </a:pathLst>
                </a:custGeom>
                <a:noFill/>
                <a:ln w="25400">
                  <a:solidFill>
                    <a:srgbClr val="00FFFF"/>
                  </a:solidFill>
                  <a:round/>
                  <a:headEnd/>
                  <a:tailEnd/>
                </a:ln>
              </p:spPr>
              <p:txBody>
                <a:bodyPr/>
                <a:lstStyle/>
                <a:p>
                  <a:endParaRPr lang="en-US"/>
                </a:p>
              </p:txBody>
            </p:sp>
            <p:sp>
              <p:nvSpPr>
                <p:cNvPr id="120875" name="Freeform 75"/>
                <p:cNvSpPr>
                  <a:spLocks/>
                </p:cNvSpPr>
                <p:nvPr/>
              </p:nvSpPr>
              <p:spPr bwMode="auto">
                <a:xfrm>
                  <a:off x="293" y="183"/>
                  <a:ext cx="2582" cy="2326"/>
                </a:xfrm>
                <a:custGeom>
                  <a:avLst/>
                  <a:gdLst>
                    <a:gd name="T0" fmla="*/ 4836 w 4836"/>
                    <a:gd name="T1" fmla="*/ 4190 h 4190"/>
                    <a:gd name="T2" fmla="*/ 4646 w 4836"/>
                    <a:gd name="T3" fmla="*/ 3591 h 4190"/>
                    <a:gd name="T4" fmla="*/ 4430 w 4836"/>
                    <a:gd name="T5" fmla="*/ 2993 h 4190"/>
                    <a:gd name="T6" fmla="*/ 4183 w 4836"/>
                    <a:gd name="T7" fmla="*/ 2394 h 4190"/>
                    <a:gd name="T8" fmla="*/ 3891 w 4836"/>
                    <a:gd name="T9" fmla="*/ 1796 h 4190"/>
                    <a:gd name="T10" fmla="*/ 3531 w 4836"/>
                    <a:gd name="T11" fmla="*/ 1196 h 4190"/>
                    <a:gd name="T12" fmla="*/ 3069 w 4836"/>
                    <a:gd name="T13" fmla="*/ 598 h 4190"/>
                    <a:gd name="T14" fmla="*/ 2418 w 4836"/>
                    <a:gd name="T15" fmla="*/ 0 h 4190"/>
                    <a:gd name="T16" fmla="*/ 1767 w 4836"/>
                    <a:gd name="T17" fmla="*/ 598 h 4190"/>
                    <a:gd name="T18" fmla="*/ 1304 w 4836"/>
                    <a:gd name="T19" fmla="*/ 1196 h 4190"/>
                    <a:gd name="T20" fmla="*/ 945 w 4836"/>
                    <a:gd name="T21" fmla="*/ 1796 h 4190"/>
                    <a:gd name="T22" fmla="*/ 652 w 4836"/>
                    <a:gd name="T23" fmla="*/ 2394 h 4190"/>
                    <a:gd name="T24" fmla="*/ 404 w 4836"/>
                    <a:gd name="T25" fmla="*/ 2993 h 4190"/>
                    <a:gd name="T26" fmla="*/ 190 w 4836"/>
                    <a:gd name="T27" fmla="*/ 3591 h 4190"/>
                    <a:gd name="T28" fmla="*/ 0 w 4836"/>
                    <a:gd name="T29" fmla="*/ 4190 h 41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36"/>
                    <a:gd name="T46" fmla="*/ 0 h 4190"/>
                    <a:gd name="T47" fmla="*/ 4836 w 4836"/>
                    <a:gd name="T48" fmla="*/ 4190 h 41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36" h="4190">
                      <a:moveTo>
                        <a:pt x="4836" y="4190"/>
                      </a:moveTo>
                      <a:lnTo>
                        <a:pt x="4646" y="3591"/>
                      </a:lnTo>
                      <a:lnTo>
                        <a:pt x="4430" y="2993"/>
                      </a:lnTo>
                      <a:lnTo>
                        <a:pt x="4183" y="2394"/>
                      </a:lnTo>
                      <a:lnTo>
                        <a:pt x="3891" y="1796"/>
                      </a:lnTo>
                      <a:lnTo>
                        <a:pt x="3531" y="1196"/>
                      </a:lnTo>
                      <a:lnTo>
                        <a:pt x="3069" y="598"/>
                      </a:lnTo>
                      <a:lnTo>
                        <a:pt x="2418" y="0"/>
                      </a:lnTo>
                      <a:lnTo>
                        <a:pt x="1767" y="598"/>
                      </a:lnTo>
                      <a:lnTo>
                        <a:pt x="1304" y="1196"/>
                      </a:lnTo>
                      <a:lnTo>
                        <a:pt x="945" y="1796"/>
                      </a:lnTo>
                      <a:lnTo>
                        <a:pt x="652" y="2394"/>
                      </a:lnTo>
                      <a:lnTo>
                        <a:pt x="404" y="2993"/>
                      </a:lnTo>
                      <a:lnTo>
                        <a:pt x="190" y="3591"/>
                      </a:lnTo>
                      <a:lnTo>
                        <a:pt x="0" y="4190"/>
                      </a:lnTo>
                    </a:path>
                  </a:pathLst>
                </a:custGeom>
                <a:noFill/>
                <a:ln w="25400">
                  <a:solidFill>
                    <a:srgbClr val="00FFFF"/>
                  </a:solidFill>
                  <a:round/>
                  <a:headEnd/>
                  <a:tailEnd/>
                </a:ln>
              </p:spPr>
              <p:txBody>
                <a:bodyPr/>
                <a:lstStyle/>
                <a:p>
                  <a:endParaRPr lang="en-US"/>
                </a:p>
              </p:txBody>
            </p:sp>
            <p:sp>
              <p:nvSpPr>
                <p:cNvPr id="120876" name="Freeform 76"/>
                <p:cNvSpPr>
                  <a:spLocks/>
                </p:cNvSpPr>
                <p:nvPr/>
              </p:nvSpPr>
              <p:spPr bwMode="auto">
                <a:xfrm>
                  <a:off x="293" y="0"/>
                  <a:ext cx="2582" cy="2326"/>
                </a:xfrm>
                <a:custGeom>
                  <a:avLst/>
                  <a:gdLst>
                    <a:gd name="T0" fmla="*/ 4836 w 4836"/>
                    <a:gd name="T1" fmla="*/ 4190 h 4190"/>
                    <a:gd name="T2" fmla="*/ 4646 w 4836"/>
                    <a:gd name="T3" fmla="*/ 3592 h 4190"/>
                    <a:gd name="T4" fmla="*/ 4430 w 4836"/>
                    <a:gd name="T5" fmla="*/ 2993 h 4190"/>
                    <a:gd name="T6" fmla="*/ 4183 w 4836"/>
                    <a:gd name="T7" fmla="*/ 2395 h 4190"/>
                    <a:gd name="T8" fmla="*/ 3891 w 4836"/>
                    <a:gd name="T9" fmla="*/ 1797 h 4190"/>
                    <a:gd name="T10" fmla="*/ 3531 w 4836"/>
                    <a:gd name="T11" fmla="*/ 1197 h 4190"/>
                    <a:gd name="T12" fmla="*/ 3069 w 4836"/>
                    <a:gd name="T13" fmla="*/ 599 h 4190"/>
                    <a:gd name="T14" fmla="*/ 2418 w 4836"/>
                    <a:gd name="T15" fmla="*/ 0 h 4190"/>
                    <a:gd name="T16" fmla="*/ 1767 w 4836"/>
                    <a:gd name="T17" fmla="*/ 599 h 4190"/>
                    <a:gd name="T18" fmla="*/ 1304 w 4836"/>
                    <a:gd name="T19" fmla="*/ 1197 h 4190"/>
                    <a:gd name="T20" fmla="*/ 945 w 4836"/>
                    <a:gd name="T21" fmla="*/ 1797 h 4190"/>
                    <a:gd name="T22" fmla="*/ 652 w 4836"/>
                    <a:gd name="T23" fmla="*/ 2395 h 4190"/>
                    <a:gd name="T24" fmla="*/ 404 w 4836"/>
                    <a:gd name="T25" fmla="*/ 2993 h 4190"/>
                    <a:gd name="T26" fmla="*/ 190 w 4836"/>
                    <a:gd name="T27" fmla="*/ 3592 h 4190"/>
                    <a:gd name="T28" fmla="*/ 0 w 4836"/>
                    <a:gd name="T29" fmla="*/ 4190 h 41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36"/>
                    <a:gd name="T46" fmla="*/ 0 h 4190"/>
                    <a:gd name="T47" fmla="*/ 4836 w 4836"/>
                    <a:gd name="T48" fmla="*/ 4190 h 41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36" h="4190">
                      <a:moveTo>
                        <a:pt x="4836" y="4190"/>
                      </a:moveTo>
                      <a:lnTo>
                        <a:pt x="4646" y="3592"/>
                      </a:lnTo>
                      <a:lnTo>
                        <a:pt x="4430" y="2993"/>
                      </a:lnTo>
                      <a:lnTo>
                        <a:pt x="4183" y="2395"/>
                      </a:lnTo>
                      <a:lnTo>
                        <a:pt x="3891" y="1797"/>
                      </a:lnTo>
                      <a:lnTo>
                        <a:pt x="3531" y="1197"/>
                      </a:lnTo>
                      <a:lnTo>
                        <a:pt x="3069" y="599"/>
                      </a:lnTo>
                      <a:lnTo>
                        <a:pt x="2418" y="0"/>
                      </a:lnTo>
                      <a:lnTo>
                        <a:pt x="1767" y="599"/>
                      </a:lnTo>
                      <a:lnTo>
                        <a:pt x="1304" y="1197"/>
                      </a:lnTo>
                      <a:lnTo>
                        <a:pt x="945" y="1797"/>
                      </a:lnTo>
                      <a:lnTo>
                        <a:pt x="652" y="2395"/>
                      </a:lnTo>
                      <a:lnTo>
                        <a:pt x="404" y="2993"/>
                      </a:lnTo>
                      <a:lnTo>
                        <a:pt x="190" y="3592"/>
                      </a:lnTo>
                      <a:lnTo>
                        <a:pt x="0" y="4190"/>
                      </a:lnTo>
                    </a:path>
                  </a:pathLst>
                </a:custGeom>
                <a:noFill/>
                <a:ln w="25400">
                  <a:solidFill>
                    <a:srgbClr val="00FF00"/>
                  </a:solidFill>
                  <a:round/>
                  <a:headEnd/>
                  <a:tailEnd/>
                </a:ln>
              </p:spPr>
              <p:txBody>
                <a:bodyPr/>
                <a:lstStyle/>
                <a:p>
                  <a:endParaRPr lang="en-US"/>
                </a:p>
              </p:txBody>
            </p:sp>
            <p:sp>
              <p:nvSpPr>
                <p:cNvPr id="120877" name="Line 77"/>
                <p:cNvSpPr>
                  <a:spLocks noChangeShapeType="1"/>
                </p:cNvSpPr>
                <p:nvPr/>
              </p:nvSpPr>
              <p:spPr bwMode="auto">
                <a:xfrm flipV="1">
                  <a:off x="1584" y="4253"/>
                  <a:ext cx="2" cy="65"/>
                </a:xfrm>
                <a:prstGeom prst="line">
                  <a:avLst/>
                </a:prstGeom>
                <a:noFill/>
                <a:ln w="0">
                  <a:solidFill>
                    <a:srgbClr val="808080"/>
                  </a:solidFill>
                  <a:round/>
                  <a:headEnd/>
                  <a:tailEnd/>
                </a:ln>
              </p:spPr>
              <p:txBody>
                <a:bodyPr/>
                <a:lstStyle/>
                <a:p>
                  <a:endParaRPr lang="en-CA"/>
                </a:p>
              </p:txBody>
            </p:sp>
            <p:sp>
              <p:nvSpPr>
                <p:cNvPr id="120878" name="Line 78"/>
                <p:cNvSpPr>
                  <a:spLocks noChangeShapeType="1"/>
                </p:cNvSpPr>
                <p:nvPr/>
              </p:nvSpPr>
              <p:spPr bwMode="auto">
                <a:xfrm flipV="1">
                  <a:off x="1900" y="4253"/>
                  <a:ext cx="1" cy="65"/>
                </a:xfrm>
                <a:prstGeom prst="line">
                  <a:avLst/>
                </a:prstGeom>
                <a:noFill/>
                <a:ln w="0">
                  <a:solidFill>
                    <a:srgbClr val="808080"/>
                  </a:solidFill>
                  <a:round/>
                  <a:headEnd/>
                  <a:tailEnd/>
                </a:ln>
              </p:spPr>
              <p:txBody>
                <a:bodyPr/>
                <a:lstStyle/>
                <a:p>
                  <a:endParaRPr lang="en-CA"/>
                </a:p>
              </p:txBody>
            </p:sp>
            <p:sp>
              <p:nvSpPr>
                <p:cNvPr id="120879" name="Line 79"/>
                <p:cNvSpPr>
                  <a:spLocks noChangeShapeType="1"/>
                </p:cNvSpPr>
                <p:nvPr/>
              </p:nvSpPr>
              <p:spPr bwMode="auto">
                <a:xfrm flipV="1">
                  <a:off x="2217" y="4253"/>
                  <a:ext cx="1" cy="65"/>
                </a:xfrm>
                <a:prstGeom prst="line">
                  <a:avLst/>
                </a:prstGeom>
                <a:noFill/>
                <a:ln w="0">
                  <a:solidFill>
                    <a:srgbClr val="808080"/>
                  </a:solidFill>
                  <a:round/>
                  <a:headEnd/>
                  <a:tailEnd/>
                </a:ln>
              </p:spPr>
              <p:txBody>
                <a:bodyPr/>
                <a:lstStyle/>
                <a:p>
                  <a:endParaRPr lang="en-CA"/>
                </a:p>
              </p:txBody>
            </p:sp>
            <p:sp>
              <p:nvSpPr>
                <p:cNvPr id="120880" name="Line 80"/>
                <p:cNvSpPr>
                  <a:spLocks noChangeShapeType="1"/>
                </p:cNvSpPr>
                <p:nvPr/>
              </p:nvSpPr>
              <p:spPr bwMode="auto">
                <a:xfrm flipV="1">
                  <a:off x="2534" y="4253"/>
                  <a:ext cx="1" cy="65"/>
                </a:xfrm>
                <a:prstGeom prst="line">
                  <a:avLst/>
                </a:prstGeom>
                <a:noFill/>
                <a:ln w="0">
                  <a:solidFill>
                    <a:srgbClr val="808080"/>
                  </a:solidFill>
                  <a:round/>
                  <a:headEnd/>
                  <a:tailEnd/>
                </a:ln>
              </p:spPr>
              <p:txBody>
                <a:bodyPr/>
                <a:lstStyle/>
                <a:p>
                  <a:endParaRPr lang="en-CA"/>
                </a:p>
              </p:txBody>
            </p:sp>
            <p:sp>
              <p:nvSpPr>
                <p:cNvPr id="120881" name="Line 81"/>
                <p:cNvSpPr>
                  <a:spLocks noChangeShapeType="1"/>
                </p:cNvSpPr>
                <p:nvPr/>
              </p:nvSpPr>
              <p:spPr bwMode="auto">
                <a:xfrm flipV="1">
                  <a:off x="2849" y="4253"/>
                  <a:ext cx="2" cy="65"/>
                </a:xfrm>
                <a:prstGeom prst="line">
                  <a:avLst/>
                </a:prstGeom>
                <a:noFill/>
                <a:ln w="0">
                  <a:solidFill>
                    <a:srgbClr val="808080"/>
                  </a:solidFill>
                  <a:round/>
                  <a:headEnd/>
                  <a:tailEnd/>
                </a:ln>
              </p:spPr>
              <p:txBody>
                <a:bodyPr/>
                <a:lstStyle/>
                <a:p>
                  <a:endParaRPr lang="en-CA"/>
                </a:p>
              </p:txBody>
            </p:sp>
            <p:sp>
              <p:nvSpPr>
                <p:cNvPr id="120882" name="Line 82"/>
                <p:cNvSpPr>
                  <a:spLocks noChangeShapeType="1"/>
                </p:cNvSpPr>
                <p:nvPr/>
              </p:nvSpPr>
              <p:spPr bwMode="auto">
                <a:xfrm flipV="1">
                  <a:off x="3166" y="4253"/>
                  <a:ext cx="2" cy="65"/>
                </a:xfrm>
                <a:prstGeom prst="line">
                  <a:avLst/>
                </a:prstGeom>
                <a:noFill/>
                <a:ln w="0">
                  <a:solidFill>
                    <a:srgbClr val="808080"/>
                  </a:solidFill>
                  <a:round/>
                  <a:headEnd/>
                  <a:tailEnd/>
                </a:ln>
              </p:spPr>
              <p:txBody>
                <a:bodyPr/>
                <a:lstStyle/>
                <a:p>
                  <a:endParaRPr lang="en-CA"/>
                </a:p>
              </p:txBody>
            </p:sp>
            <p:sp>
              <p:nvSpPr>
                <p:cNvPr id="120883" name="Line 83"/>
                <p:cNvSpPr>
                  <a:spLocks noChangeShapeType="1"/>
                </p:cNvSpPr>
                <p:nvPr/>
              </p:nvSpPr>
              <p:spPr bwMode="auto">
                <a:xfrm flipV="1">
                  <a:off x="1267" y="4253"/>
                  <a:ext cx="1" cy="65"/>
                </a:xfrm>
                <a:prstGeom prst="line">
                  <a:avLst/>
                </a:prstGeom>
                <a:noFill/>
                <a:ln w="0">
                  <a:solidFill>
                    <a:srgbClr val="808080"/>
                  </a:solidFill>
                  <a:round/>
                  <a:headEnd/>
                  <a:tailEnd/>
                </a:ln>
              </p:spPr>
              <p:txBody>
                <a:bodyPr/>
                <a:lstStyle/>
                <a:p>
                  <a:endParaRPr lang="en-CA"/>
                </a:p>
              </p:txBody>
            </p:sp>
            <p:sp>
              <p:nvSpPr>
                <p:cNvPr id="120884" name="Line 84"/>
                <p:cNvSpPr>
                  <a:spLocks noChangeShapeType="1"/>
                </p:cNvSpPr>
                <p:nvPr/>
              </p:nvSpPr>
              <p:spPr bwMode="auto">
                <a:xfrm flipV="1">
                  <a:off x="950" y="4253"/>
                  <a:ext cx="1" cy="65"/>
                </a:xfrm>
                <a:prstGeom prst="line">
                  <a:avLst/>
                </a:prstGeom>
                <a:noFill/>
                <a:ln w="0">
                  <a:solidFill>
                    <a:srgbClr val="808080"/>
                  </a:solidFill>
                  <a:round/>
                  <a:headEnd/>
                  <a:tailEnd/>
                </a:ln>
              </p:spPr>
              <p:txBody>
                <a:bodyPr/>
                <a:lstStyle/>
                <a:p>
                  <a:endParaRPr lang="en-CA"/>
                </a:p>
              </p:txBody>
            </p:sp>
            <p:sp>
              <p:nvSpPr>
                <p:cNvPr id="120885" name="Line 85"/>
                <p:cNvSpPr>
                  <a:spLocks noChangeShapeType="1"/>
                </p:cNvSpPr>
                <p:nvPr/>
              </p:nvSpPr>
              <p:spPr bwMode="auto">
                <a:xfrm flipV="1">
                  <a:off x="634" y="4253"/>
                  <a:ext cx="2" cy="65"/>
                </a:xfrm>
                <a:prstGeom prst="line">
                  <a:avLst/>
                </a:prstGeom>
                <a:noFill/>
                <a:ln w="0">
                  <a:solidFill>
                    <a:srgbClr val="808080"/>
                  </a:solidFill>
                  <a:round/>
                  <a:headEnd/>
                  <a:tailEnd/>
                </a:ln>
              </p:spPr>
              <p:txBody>
                <a:bodyPr/>
                <a:lstStyle/>
                <a:p>
                  <a:endParaRPr lang="en-CA"/>
                </a:p>
              </p:txBody>
            </p:sp>
            <p:sp>
              <p:nvSpPr>
                <p:cNvPr id="120886" name="Line 86"/>
                <p:cNvSpPr>
                  <a:spLocks noChangeShapeType="1"/>
                </p:cNvSpPr>
                <p:nvPr/>
              </p:nvSpPr>
              <p:spPr bwMode="auto">
                <a:xfrm flipV="1">
                  <a:off x="317" y="4253"/>
                  <a:ext cx="2" cy="65"/>
                </a:xfrm>
                <a:prstGeom prst="line">
                  <a:avLst/>
                </a:prstGeom>
                <a:noFill/>
                <a:ln w="0">
                  <a:solidFill>
                    <a:srgbClr val="808080"/>
                  </a:solidFill>
                  <a:round/>
                  <a:headEnd/>
                  <a:tailEnd/>
                </a:ln>
              </p:spPr>
              <p:txBody>
                <a:bodyPr/>
                <a:lstStyle/>
                <a:p>
                  <a:endParaRPr lang="en-CA"/>
                </a:p>
              </p:txBody>
            </p:sp>
            <p:sp>
              <p:nvSpPr>
                <p:cNvPr id="120887" name="Line 87"/>
                <p:cNvSpPr>
                  <a:spLocks noChangeShapeType="1"/>
                </p:cNvSpPr>
                <p:nvPr/>
              </p:nvSpPr>
              <p:spPr bwMode="auto">
                <a:xfrm flipV="1">
                  <a:off x="0" y="4253"/>
                  <a:ext cx="2" cy="65"/>
                </a:xfrm>
                <a:prstGeom prst="line">
                  <a:avLst/>
                </a:prstGeom>
                <a:noFill/>
                <a:ln w="0">
                  <a:solidFill>
                    <a:srgbClr val="808080"/>
                  </a:solidFill>
                  <a:round/>
                  <a:headEnd/>
                  <a:tailEnd/>
                </a:ln>
              </p:spPr>
              <p:txBody>
                <a:bodyPr/>
                <a:lstStyle/>
                <a:p>
                  <a:endParaRPr lang="en-CA"/>
                </a:p>
              </p:txBody>
            </p:sp>
            <p:sp>
              <p:nvSpPr>
                <p:cNvPr id="120888" name="Line 88"/>
                <p:cNvSpPr>
                  <a:spLocks noChangeShapeType="1"/>
                </p:cNvSpPr>
                <p:nvPr/>
              </p:nvSpPr>
              <p:spPr bwMode="auto">
                <a:xfrm>
                  <a:off x="0" y="4318"/>
                  <a:ext cx="62" cy="2"/>
                </a:xfrm>
                <a:prstGeom prst="line">
                  <a:avLst/>
                </a:prstGeom>
                <a:noFill/>
                <a:ln w="0">
                  <a:solidFill>
                    <a:srgbClr val="808080"/>
                  </a:solidFill>
                  <a:round/>
                  <a:headEnd/>
                  <a:tailEnd/>
                </a:ln>
              </p:spPr>
              <p:txBody>
                <a:bodyPr/>
                <a:lstStyle/>
                <a:p>
                  <a:endParaRPr lang="en-CA"/>
                </a:p>
              </p:txBody>
            </p:sp>
            <p:sp>
              <p:nvSpPr>
                <p:cNvPr id="120889" name="Line 89"/>
                <p:cNvSpPr>
                  <a:spLocks noChangeShapeType="1"/>
                </p:cNvSpPr>
                <p:nvPr/>
              </p:nvSpPr>
              <p:spPr bwMode="auto">
                <a:xfrm>
                  <a:off x="0" y="3985"/>
                  <a:ext cx="62" cy="2"/>
                </a:xfrm>
                <a:prstGeom prst="line">
                  <a:avLst/>
                </a:prstGeom>
                <a:noFill/>
                <a:ln w="0">
                  <a:solidFill>
                    <a:srgbClr val="808080"/>
                  </a:solidFill>
                  <a:round/>
                  <a:headEnd/>
                  <a:tailEnd/>
                </a:ln>
              </p:spPr>
              <p:txBody>
                <a:bodyPr/>
                <a:lstStyle/>
                <a:p>
                  <a:endParaRPr lang="en-CA"/>
                </a:p>
              </p:txBody>
            </p:sp>
            <p:sp>
              <p:nvSpPr>
                <p:cNvPr id="120890" name="Line 90"/>
                <p:cNvSpPr>
                  <a:spLocks noChangeShapeType="1"/>
                </p:cNvSpPr>
                <p:nvPr/>
              </p:nvSpPr>
              <p:spPr bwMode="auto">
                <a:xfrm>
                  <a:off x="0" y="3654"/>
                  <a:ext cx="62" cy="2"/>
                </a:xfrm>
                <a:prstGeom prst="line">
                  <a:avLst/>
                </a:prstGeom>
                <a:noFill/>
                <a:ln w="0">
                  <a:solidFill>
                    <a:srgbClr val="808080"/>
                  </a:solidFill>
                  <a:round/>
                  <a:headEnd/>
                  <a:tailEnd/>
                </a:ln>
              </p:spPr>
              <p:txBody>
                <a:bodyPr/>
                <a:lstStyle/>
                <a:p>
                  <a:endParaRPr lang="en-CA"/>
                </a:p>
              </p:txBody>
            </p:sp>
            <p:sp>
              <p:nvSpPr>
                <p:cNvPr id="120891" name="Line 91"/>
                <p:cNvSpPr>
                  <a:spLocks noChangeShapeType="1"/>
                </p:cNvSpPr>
                <p:nvPr/>
              </p:nvSpPr>
              <p:spPr bwMode="auto">
                <a:xfrm>
                  <a:off x="0" y="3323"/>
                  <a:ext cx="62" cy="1"/>
                </a:xfrm>
                <a:prstGeom prst="line">
                  <a:avLst/>
                </a:prstGeom>
                <a:noFill/>
                <a:ln w="0">
                  <a:solidFill>
                    <a:srgbClr val="808080"/>
                  </a:solidFill>
                  <a:round/>
                  <a:headEnd/>
                  <a:tailEnd/>
                </a:ln>
              </p:spPr>
              <p:txBody>
                <a:bodyPr/>
                <a:lstStyle/>
                <a:p>
                  <a:endParaRPr lang="en-CA"/>
                </a:p>
              </p:txBody>
            </p:sp>
            <p:sp>
              <p:nvSpPr>
                <p:cNvPr id="120892" name="Line 92"/>
                <p:cNvSpPr>
                  <a:spLocks noChangeShapeType="1"/>
                </p:cNvSpPr>
                <p:nvPr/>
              </p:nvSpPr>
              <p:spPr bwMode="auto">
                <a:xfrm>
                  <a:off x="0" y="2990"/>
                  <a:ext cx="62" cy="2"/>
                </a:xfrm>
                <a:prstGeom prst="line">
                  <a:avLst/>
                </a:prstGeom>
                <a:noFill/>
                <a:ln w="0">
                  <a:solidFill>
                    <a:srgbClr val="808080"/>
                  </a:solidFill>
                  <a:round/>
                  <a:headEnd/>
                  <a:tailEnd/>
                </a:ln>
              </p:spPr>
              <p:txBody>
                <a:bodyPr/>
                <a:lstStyle/>
                <a:p>
                  <a:endParaRPr lang="en-CA"/>
                </a:p>
              </p:txBody>
            </p:sp>
            <p:sp>
              <p:nvSpPr>
                <p:cNvPr id="120893" name="Line 93"/>
                <p:cNvSpPr>
                  <a:spLocks noChangeShapeType="1"/>
                </p:cNvSpPr>
                <p:nvPr/>
              </p:nvSpPr>
              <p:spPr bwMode="auto">
                <a:xfrm>
                  <a:off x="0" y="2657"/>
                  <a:ext cx="62" cy="2"/>
                </a:xfrm>
                <a:prstGeom prst="line">
                  <a:avLst/>
                </a:prstGeom>
                <a:noFill/>
                <a:ln w="0">
                  <a:solidFill>
                    <a:srgbClr val="808080"/>
                  </a:solidFill>
                  <a:round/>
                  <a:headEnd/>
                  <a:tailEnd/>
                </a:ln>
              </p:spPr>
              <p:txBody>
                <a:bodyPr/>
                <a:lstStyle/>
                <a:p>
                  <a:endParaRPr lang="en-CA"/>
                </a:p>
              </p:txBody>
            </p:sp>
            <p:sp>
              <p:nvSpPr>
                <p:cNvPr id="120894" name="Line 94"/>
                <p:cNvSpPr>
                  <a:spLocks noChangeShapeType="1"/>
                </p:cNvSpPr>
                <p:nvPr/>
              </p:nvSpPr>
              <p:spPr bwMode="auto">
                <a:xfrm>
                  <a:off x="0" y="2326"/>
                  <a:ext cx="62" cy="1"/>
                </a:xfrm>
                <a:prstGeom prst="line">
                  <a:avLst/>
                </a:prstGeom>
                <a:noFill/>
                <a:ln w="0">
                  <a:solidFill>
                    <a:srgbClr val="808080"/>
                  </a:solidFill>
                  <a:round/>
                  <a:headEnd/>
                  <a:tailEnd/>
                </a:ln>
              </p:spPr>
              <p:txBody>
                <a:bodyPr/>
                <a:lstStyle/>
                <a:p>
                  <a:endParaRPr lang="en-CA"/>
                </a:p>
              </p:txBody>
            </p:sp>
            <p:sp>
              <p:nvSpPr>
                <p:cNvPr id="120895" name="Line 95"/>
                <p:cNvSpPr>
                  <a:spLocks noChangeShapeType="1"/>
                </p:cNvSpPr>
                <p:nvPr/>
              </p:nvSpPr>
              <p:spPr bwMode="auto">
                <a:xfrm>
                  <a:off x="0" y="1993"/>
                  <a:ext cx="62" cy="1"/>
                </a:xfrm>
                <a:prstGeom prst="line">
                  <a:avLst/>
                </a:prstGeom>
                <a:noFill/>
                <a:ln w="0">
                  <a:solidFill>
                    <a:srgbClr val="808080"/>
                  </a:solidFill>
                  <a:round/>
                  <a:headEnd/>
                  <a:tailEnd/>
                </a:ln>
              </p:spPr>
              <p:txBody>
                <a:bodyPr/>
                <a:lstStyle/>
                <a:p>
                  <a:endParaRPr lang="en-CA"/>
                </a:p>
              </p:txBody>
            </p:sp>
            <p:sp>
              <p:nvSpPr>
                <p:cNvPr id="120896" name="Line 96"/>
                <p:cNvSpPr>
                  <a:spLocks noChangeShapeType="1"/>
                </p:cNvSpPr>
                <p:nvPr/>
              </p:nvSpPr>
              <p:spPr bwMode="auto">
                <a:xfrm>
                  <a:off x="0" y="1661"/>
                  <a:ext cx="62" cy="2"/>
                </a:xfrm>
                <a:prstGeom prst="line">
                  <a:avLst/>
                </a:prstGeom>
                <a:noFill/>
                <a:ln w="0">
                  <a:solidFill>
                    <a:srgbClr val="808080"/>
                  </a:solidFill>
                  <a:round/>
                  <a:headEnd/>
                  <a:tailEnd/>
                </a:ln>
              </p:spPr>
              <p:txBody>
                <a:bodyPr/>
                <a:lstStyle/>
                <a:p>
                  <a:endParaRPr lang="en-CA"/>
                </a:p>
              </p:txBody>
            </p:sp>
            <p:sp>
              <p:nvSpPr>
                <p:cNvPr id="120897" name="Line 97"/>
                <p:cNvSpPr>
                  <a:spLocks noChangeShapeType="1"/>
                </p:cNvSpPr>
                <p:nvPr/>
              </p:nvSpPr>
              <p:spPr bwMode="auto">
                <a:xfrm>
                  <a:off x="0" y="1328"/>
                  <a:ext cx="62" cy="2"/>
                </a:xfrm>
                <a:prstGeom prst="line">
                  <a:avLst/>
                </a:prstGeom>
                <a:noFill/>
                <a:ln w="0">
                  <a:solidFill>
                    <a:srgbClr val="808080"/>
                  </a:solidFill>
                  <a:round/>
                  <a:headEnd/>
                  <a:tailEnd/>
                </a:ln>
              </p:spPr>
              <p:txBody>
                <a:bodyPr/>
                <a:lstStyle/>
                <a:p>
                  <a:endParaRPr lang="en-CA"/>
                </a:p>
              </p:txBody>
            </p:sp>
            <p:sp>
              <p:nvSpPr>
                <p:cNvPr id="120898" name="Line 98"/>
                <p:cNvSpPr>
                  <a:spLocks noChangeShapeType="1"/>
                </p:cNvSpPr>
                <p:nvPr/>
              </p:nvSpPr>
              <p:spPr bwMode="auto">
                <a:xfrm>
                  <a:off x="0" y="997"/>
                  <a:ext cx="62" cy="2"/>
                </a:xfrm>
                <a:prstGeom prst="line">
                  <a:avLst/>
                </a:prstGeom>
                <a:noFill/>
                <a:ln w="0">
                  <a:solidFill>
                    <a:srgbClr val="808080"/>
                  </a:solidFill>
                  <a:round/>
                  <a:headEnd/>
                  <a:tailEnd/>
                </a:ln>
              </p:spPr>
              <p:txBody>
                <a:bodyPr/>
                <a:lstStyle/>
                <a:p>
                  <a:endParaRPr lang="en-CA"/>
                </a:p>
              </p:txBody>
            </p:sp>
            <p:sp>
              <p:nvSpPr>
                <p:cNvPr id="120899" name="Line 99"/>
                <p:cNvSpPr>
                  <a:spLocks noChangeShapeType="1"/>
                </p:cNvSpPr>
                <p:nvPr/>
              </p:nvSpPr>
              <p:spPr bwMode="auto">
                <a:xfrm>
                  <a:off x="0" y="664"/>
                  <a:ext cx="62" cy="2"/>
                </a:xfrm>
                <a:prstGeom prst="line">
                  <a:avLst/>
                </a:prstGeom>
                <a:noFill/>
                <a:ln w="0">
                  <a:solidFill>
                    <a:srgbClr val="808080"/>
                  </a:solidFill>
                  <a:round/>
                  <a:headEnd/>
                  <a:tailEnd/>
                </a:ln>
              </p:spPr>
              <p:txBody>
                <a:bodyPr/>
                <a:lstStyle/>
                <a:p>
                  <a:endParaRPr lang="en-CA"/>
                </a:p>
              </p:txBody>
            </p:sp>
            <p:sp>
              <p:nvSpPr>
                <p:cNvPr id="120900" name="Line 100"/>
                <p:cNvSpPr>
                  <a:spLocks noChangeShapeType="1"/>
                </p:cNvSpPr>
                <p:nvPr/>
              </p:nvSpPr>
              <p:spPr bwMode="auto">
                <a:xfrm>
                  <a:off x="0" y="333"/>
                  <a:ext cx="62" cy="2"/>
                </a:xfrm>
                <a:prstGeom prst="line">
                  <a:avLst/>
                </a:prstGeom>
                <a:noFill/>
                <a:ln w="0">
                  <a:solidFill>
                    <a:srgbClr val="808080"/>
                  </a:solidFill>
                  <a:round/>
                  <a:headEnd/>
                  <a:tailEnd/>
                </a:ln>
              </p:spPr>
              <p:txBody>
                <a:bodyPr/>
                <a:lstStyle/>
                <a:p>
                  <a:endParaRPr lang="en-CA"/>
                </a:p>
              </p:txBody>
            </p:sp>
            <p:sp>
              <p:nvSpPr>
                <p:cNvPr id="120901" name="Line 101"/>
                <p:cNvSpPr>
                  <a:spLocks noChangeShapeType="1"/>
                </p:cNvSpPr>
                <p:nvPr/>
              </p:nvSpPr>
              <p:spPr bwMode="auto">
                <a:xfrm>
                  <a:off x="0" y="0"/>
                  <a:ext cx="62" cy="2"/>
                </a:xfrm>
                <a:prstGeom prst="line">
                  <a:avLst/>
                </a:prstGeom>
                <a:noFill/>
                <a:ln w="0">
                  <a:solidFill>
                    <a:srgbClr val="808080"/>
                  </a:solidFill>
                  <a:round/>
                  <a:headEnd/>
                  <a:tailEnd/>
                </a:ln>
              </p:spPr>
              <p:txBody>
                <a:bodyPr/>
                <a:lstStyle/>
                <a:p>
                  <a:endParaRPr lang="en-CA"/>
                </a:p>
              </p:txBody>
            </p:sp>
            <p:sp>
              <p:nvSpPr>
                <p:cNvPr id="120902" name="Line 102"/>
                <p:cNvSpPr>
                  <a:spLocks noChangeShapeType="1"/>
                </p:cNvSpPr>
                <p:nvPr/>
              </p:nvSpPr>
              <p:spPr bwMode="auto">
                <a:xfrm>
                  <a:off x="0" y="4318"/>
                  <a:ext cx="3166" cy="2"/>
                </a:xfrm>
                <a:prstGeom prst="line">
                  <a:avLst/>
                </a:prstGeom>
                <a:noFill/>
                <a:ln w="12700">
                  <a:solidFill>
                    <a:srgbClr val="808080"/>
                  </a:solidFill>
                  <a:round/>
                  <a:headEnd/>
                  <a:tailEnd/>
                </a:ln>
              </p:spPr>
              <p:txBody>
                <a:bodyPr/>
                <a:lstStyle/>
                <a:p>
                  <a:endParaRPr lang="en-CA"/>
                </a:p>
              </p:txBody>
            </p:sp>
            <p:sp>
              <p:nvSpPr>
                <p:cNvPr id="120903" name="Line 103"/>
                <p:cNvSpPr>
                  <a:spLocks noChangeShapeType="1"/>
                </p:cNvSpPr>
                <p:nvPr/>
              </p:nvSpPr>
              <p:spPr bwMode="auto">
                <a:xfrm>
                  <a:off x="0" y="0"/>
                  <a:ext cx="2" cy="4318"/>
                </a:xfrm>
                <a:prstGeom prst="line">
                  <a:avLst/>
                </a:prstGeom>
                <a:noFill/>
                <a:ln w="12700">
                  <a:solidFill>
                    <a:srgbClr val="808080"/>
                  </a:solidFill>
                  <a:round/>
                  <a:headEnd/>
                  <a:tailEnd/>
                </a:ln>
              </p:spPr>
              <p:txBody>
                <a:bodyPr/>
                <a:lstStyle/>
                <a:p>
                  <a:endParaRPr lang="en-CA"/>
                </a:p>
              </p:txBody>
            </p:sp>
          </p:grpSp>
          <p:grpSp>
            <p:nvGrpSpPr>
              <p:cNvPr id="120843" name="Group 104"/>
              <p:cNvGrpSpPr>
                <a:grpSpLocks/>
              </p:cNvGrpSpPr>
              <p:nvPr/>
            </p:nvGrpSpPr>
            <p:grpSpPr bwMode="auto">
              <a:xfrm>
                <a:off x="5072" y="1253"/>
                <a:ext cx="121" cy="3067"/>
                <a:chOff x="2256" y="0"/>
                <a:chExt cx="192" cy="4320"/>
              </a:xfrm>
            </p:grpSpPr>
            <p:sp>
              <p:nvSpPr>
                <p:cNvPr id="120867" name="Line 105"/>
                <p:cNvSpPr>
                  <a:spLocks noChangeShapeType="1"/>
                </p:cNvSpPr>
                <p:nvPr/>
              </p:nvSpPr>
              <p:spPr bwMode="auto">
                <a:xfrm>
                  <a:off x="2256" y="0"/>
                  <a:ext cx="0" cy="4320"/>
                </a:xfrm>
                <a:prstGeom prst="line">
                  <a:avLst/>
                </a:prstGeom>
                <a:noFill/>
                <a:ln w="19050">
                  <a:solidFill>
                    <a:srgbClr val="FFFF00"/>
                  </a:solidFill>
                  <a:round/>
                  <a:headEnd/>
                  <a:tailEnd/>
                </a:ln>
              </p:spPr>
              <p:txBody>
                <a:bodyPr/>
                <a:lstStyle/>
                <a:p>
                  <a:endParaRPr lang="en-CA"/>
                </a:p>
              </p:txBody>
            </p:sp>
            <p:sp>
              <p:nvSpPr>
                <p:cNvPr id="120868" name="Line 106"/>
                <p:cNvSpPr>
                  <a:spLocks noChangeShapeType="1"/>
                </p:cNvSpPr>
                <p:nvPr/>
              </p:nvSpPr>
              <p:spPr bwMode="auto">
                <a:xfrm>
                  <a:off x="2448" y="0"/>
                  <a:ext cx="0" cy="4320"/>
                </a:xfrm>
                <a:prstGeom prst="line">
                  <a:avLst/>
                </a:prstGeom>
                <a:noFill/>
                <a:ln w="19050">
                  <a:solidFill>
                    <a:srgbClr val="FFFF00"/>
                  </a:solidFill>
                  <a:round/>
                  <a:headEnd/>
                  <a:tailEnd/>
                </a:ln>
              </p:spPr>
              <p:txBody>
                <a:bodyPr/>
                <a:lstStyle/>
                <a:p>
                  <a:endParaRPr lang="en-CA"/>
                </a:p>
              </p:txBody>
            </p:sp>
          </p:grpSp>
          <p:grpSp>
            <p:nvGrpSpPr>
              <p:cNvPr id="120844" name="Group 107"/>
              <p:cNvGrpSpPr>
                <a:grpSpLocks/>
              </p:cNvGrpSpPr>
              <p:nvPr/>
            </p:nvGrpSpPr>
            <p:grpSpPr bwMode="auto">
              <a:xfrm>
                <a:off x="5193" y="1253"/>
                <a:ext cx="121" cy="3067"/>
                <a:chOff x="2256" y="0"/>
                <a:chExt cx="192" cy="4320"/>
              </a:xfrm>
            </p:grpSpPr>
            <p:sp>
              <p:nvSpPr>
                <p:cNvPr id="120865" name="Line 108"/>
                <p:cNvSpPr>
                  <a:spLocks noChangeShapeType="1"/>
                </p:cNvSpPr>
                <p:nvPr/>
              </p:nvSpPr>
              <p:spPr bwMode="auto">
                <a:xfrm>
                  <a:off x="2256" y="0"/>
                  <a:ext cx="0" cy="4320"/>
                </a:xfrm>
                <a:prstGeom prst="line">
                  <a:avLst/>
                </a:prstGeom>
                <a:noFill/>
                <a:ln w="19050">
                  <a:solidFill>
                    <a:srgbClr val="FFFF00"/>
                  </a:solidFill>
                  <a:round/>
                  <a:headEnd/>
                  <a:tailEnd/>
                </a:ln>
              </p:spPr>
              <p:txBody>
                <a:bodyPr/>
                <a:lstStyle/>
                <a:p>
                  <a:endParaRPr lang="en-CA"/>
                </a:p>
              </p:txBody>
            </p:sp>
            <p:sp>
              <p:nvSpPr>
                <p:cNvPr id="120866" name="Line 109"/>
                <p:cNvSpPr>
                  <a:spLocks noChangeShapeType="1"/>
                </p:cNvSpPr>
                <p:nvPr/>
              </p:nvSpPr>
              <p:spPr bwMode="auto">
                <a:xfrm>
                  <a:off x="2448" y="0"/>
                  <a:ext cx="0" cy="4320"/>
                </a:xfrm>
                <a:prstGeom prst="line">
                  <a:avLst/>
                </a:prstGeom>
                <a:noFill/>
                <a:ln w="19050">
                  <a:solidFill>
                    <a:srgbClr val="FFFF00"/>
                  </a:solidFill>
                  <a:round/>
                  <a:headEnd/>
                  <a:tailEnd/>
                </a:ln>
              </p:spPr>
              <p:txBody>
                <a:bodyPr/>
                <a:lstStyle/>
                <a:p>
                  <a:endParaRPr lang="en-CA"/>
                </a:p>
              </p:txBody>
            </p:sp>
          </p:grpSp>
          <p:grpSp>
            <p:nvGrpSpPr>
              <p:cNvPr id="120845" name="Group 110"/>
              <p:cNvGrpSpPr>
                <a:grpSpLocks/>
              </p:cNvGrpSpPr>
              <p:nvPr/>
            </p:nvGrpSpPr>
            <p:grpSpPr bwMode="auto">
              <a:xfrm>
                <a:off x="5314" y="1253"/>
                <a:ext cx="121" cy="3067"/>
                <a:chOff x="2256" y="0"/>
                <a:chExt cx="192" cy="4320"/>
              </a:xfrm>
            </p:grpSpPr>
            <p:sp>
              <p:nvSpPr>
                <p:cNvPr id="120863" name="Line 111"/>
                <p:cNvSpPr>
                  <a:spLocks noChangeShapeType="1"/>
                </p:cNvSpPr>
                <p:nvPr/>
              </p:nvSpPr>
              <p:spPr bwMode="auto">
                <a:xfrm>
                  <a:off x="2256" y="0"/>
                  <a:ext cx="0" cy="4320"/>
                </a:xfrm>
                <a:prstGeom prst="line">
                  <a:avLst/>
                </a:prstGeom>
                <a:noFill/>
                <a:ln w="19050">
                  <a:solidFill>
                    <a:srgbClr val="FFFF00"/>
                  </a:solidFill>
                  <a:round/>
                  <a:headEnd/>
                  <a:tailEnd/>
                </a:ln>
              </p:spPr>
              <p:txBody>
                <a:bodyPr/>
                <a:lstStyle/>
                <a:p>
                  <a:endParaRPr lang="en-CA"/>
                </a:p>
              </p:txBody>
            </p:sp>
            <p:sp>
              <p:nvSpPr>
                <p:cNvPr id="120864" name="Line 112"/>
                <p:cNvSpPr>
                  <a:spLocks noChangeShapeType="1"/>
                </p:cNvSpPr>
                <p:nvPr/>
              </p:nvSpPr>
              <p:spPr bwMode="auto">
                <a:xfrm>
                  <a:off x="2448" y="0"/>
                  <a:ext cx="0" cy="4320"/>
                </a:xfrm>
                <a:prstGeom prst="line">
                  <a:avLst/>
                </a:prstGeom>
                <a:noFill/>
                <a:ln w="19050">
                  <a:solidFill>
                    <a:srgbClr val="FFFF00"/>
                  </a:solidFill>
                  <a:round/>
                  <a:headEnd/>
                  <a:tailEnd/>
                </a:ln>
              </p:spPr>
              <p:txBody>
                <a:bodyPr/>
                <a:lstStyle/>
                <a:p>
                  <a:endParaRPr lang="en-CA"/>
                </a:p>
              </p:txBody>
            </p:sp>
          </p:grpSp>
          <p:grpSp>
            <p:nvGrpSpPr>
              <p:cNvPr id="120846" name="Group 113"/>
              <p:cNvGrpSpPr>
                <a:grpSpLocks/>
              </p:cNvGrpSpPr>
              <p:nvPr/>
            </p:nvGrpSpPr>
            <p:grpSpPr bwMode="auto">
              <a:xfrm>
                <a:off x="4951" y="1253"/>
                <a:ext cx="121" cy="3067"/>
                <a:chOff x="2256" y="0"/>
                <a:chExt cx="192" cy="4320"/>
              </a:xfrm>
            </p:grpSpPr>
            <p:sp>
              <p:nvSpPr>
                <p:cNvPr id="120861" name="Line 114"/>
                <p:cNvSpPr>
                  <a:spLocks noChangeShapeType="1"/>
                </p:cNvSpPr>
                <p:nvPr/>
              </p:nvSpPr>
              <p:spPr bwMode="auto">
                <a:xfrm>
                  <a:off x="2256" y="0"/>
                  <a:ext cx="0" cy="4320"/>
                </a:xfrm>
                <a:prstGeom prst="line">
                  <a:avLst/>
                </a:prstGeom>
                <a:noFill/>
                <a:ln w="19050">
                  <a:solidFill>
                    <a:srgbClr val="FFFF00"/>
                  </a:solidFill>
                  <a:round/>
                  <a:headEnd/>
                  <a:tailEnd/>
                </a:ln>
              </p:spPr>
              <p:txBody>
                <a:bodyPr/>
                <a:lstStyle/>
                <a:p>
                  <a:endParaRPr lang="en-CA"/>
                </a:p>
              </p:txBody>
            </p:sp>
            <p:sp>
              <p:nvSpPr>
                <p:cNvPr id="120862" name="Line 115"/>
                <p:cNvSpPr>
                  <a:spLocks noChangeShapeType="1"/>
                </p:cNvSpPr>
                <p:nvPr/>
              </p:nvSpPr>
              <p:spPr bwMode="auto">
                <a:xfrm>
                  <a:off x="2448" y="0"/>
                  <a:ext cx="0" cy="4320"/>
                </a:xfrm>
                <a:prstGeom prst="line">
                  <a:avLst/>
                </a:prstGeom>
                <a:noFill/>
                <a:ln w="19050">
                  <a:solidFill>
                    <a:srgbClr val="FFFF00"/>
                  </a:solidFill>
                  <a:round/>
                  <a:headEnd/>
                  <a:tailEnd/>
                </a:ln>
              </p:spPr>
              <p:txBody>
                <a:bodyPr/>
                <a:lstStyle/>
                <a:p>
                  <a:endParaRPr lang="en-CA"/>
                </a:p>
              </p:txBody>
            </p:sp>
          </p:grpSp>
          <p:sp>
            <p:nvSpPr>
              <p:cNvPr id="120847" name="Rectangle 116"/>
              <p:cNvSpPr>
                <a:spLocks noChangeArrowheads="1"/>
              </p:cNvSpPr>
              <p:nvPr/>
            </p:nvSpPr>
            <p:spPr bwMode="auto">
              <a:xfrm>
                <a:off x="4948" y="1696"/>
                <a:ext cx="121" cy="613"/>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20848" name="Rectangle 117"/>
              <p:cNvSpPr>
                <a:spLocks noChangeArrowheads="1"/>
              </p:cNvSpPr>
              <p:nvPr/>
            </p:nvSpPr>
            <p:spPr bwMode="auto">
              <a:xfrm>
                <a:off x="4951" y="1696"/>
                <a:ext cx="121" cy="613"/>
              </a:xfrm>
              <a:prstGeom prst="rect">
                <a:avLst/>
              </a:prstGeom>
              <a:solidFill>
                <a:srgbClr val="00FF00"/>
              </a:solidFill>
              <a:ln w="9525">
                <a:solidFill>
                  <a:schemeClr val="tx1"/>
                </a:solidFill>
                <a:miter lim="800000"/>
                <a:headEnd/>
                <a:tailEnd/>
              </a:ln>
            </p:spPr>
            <p:txBody>
              <a:bodyPr wrap="none" anchor="ctr"/>
              <a:lstStyle/>
              <a:p>
                <a:endParaRPr lang="en-US"/>
              </a:p>
            </p:txBody>
          </p:sp>
          <p:sp>
            <p:nvSpPr>
              <p:cNvPr id="120849" name="Rectangle 118"/>
              <p:cNvSpPr>
                <a:spLocks noChangeArrowheads="1"/>
              </p:cNvSpPr>
              <p:nvPr/>
            </p:nvSpPr>
            <p:spPr bwMode="auto">
              <a:xfrm>
                <a:off x="5072" y="1866"/>
                <a:ext cx="121" cy="614"/>
              </a:xfrm>
              <a:prstGeom prst="rect">
                <a:avLst/>
              </a:prstGeom>
              <a:solidFill>
                <a:srgbClr val="00FF00"/>
              </a:solidFill>
              <a:ln w="9525">
                <a:solidFill>
                  <a:schemeClr val="tx1"/>
                </a:solidFill>
                <a:miter lim="800000"/>
                <a:headEnd/>
                <a:tailEnd/>
              </a:ln>
            </p:spPr>
            <p:txBody>
              <a:bodyPr wrap="none" anchor="ctr"/>
              <a:lstStyle/>
              <a:p>
                <a:endParaRPr lang="en-US"/>
              </a:p>
            </p:txBody>
          </p:sp>
          <p:sp>
            <p:nvSpPr>
              <p:cNvPr id="120850" name="Rectangle 119"/>
              <p:cNvSpPr>
                <a:spLocks noChangeArrowheads="1"/>
              </p:cNvSpPr>
              <p:nvPr/>
            </p:nvSpPr>
            <p:spPr bwMode="auto">
              <a:xfrm>
                <a:off x="5193" y="2173"/>
                <a:ext cx="121" cy="614"/>
              </a:xfrm>
              <a:prstGeom prst="rect">
                <a:avLst/>
              </a:prstGeom>
              <a:solidFill>
                <a:srgbClr val="00FF00"/>
              </a:solidFill>
              <a:ln w="9525">
                <a:solidFill>
                  <a:schemeClr val="tx1"/>
                </a:solidFill>
                <a:miter lim="800000"/>
                <a:headEnd/>
                <a:tailEnd/>
              </a:ln>
            </p:spPr>
            <p:txBody>
              <a:bodyPr wrap="none" anchor="ctr"/>
              <a:lstStyle/>
              <a:p>
                <a:endParaRPr lang="en-US"/>
              </a:p>
            </p:txBody>
          </p:sp>
          <p:sp>
            <p:nvSpPr>
              <p:cNvPr id="120851" name="Rectangle 120"/>
              <p:cNvSpPr>
                <a:spLocks noChangeArrowheads="1"/>
              </p:cNvSpPr>
              <p:nvPr/>
            </p:nvSpPr>
            <p:spPr bwMode="auto">
              <a:xfrm>
                <a:off x="5314" y="2446"/>
                <a:ext cx="121" cy="613"/>
              </a:xfrm>
              <a:prstGeom prst="rect">
                <a:avLst/>
              </a:prstGeom>
              <a:solidFill>
                <a:srgbClr val="00FF00"/>
              </a:solidFill>
              <a:ln w="9525">
                <a:solidFill>
                  <a:schemeClr val="tx1"/>
                </a:solidFill>
                <a:miter lim="800000"/>
                <a:headEnd/>
                <a:tailEnd/>
              </a:ln>
            </p:spPr>
            <p:txBody>
              <a:bodyPr wrap="none" anchor="ctr"/>
              <a:lstStyle/>
              <a:p>
                <a:endParaRPr lang="en-US"/>
              </a:p>
            </p:txBody>
          </p:sp>
          <p:sp>
            <p:nvSpPr>
              <p:cNvPr id="120852" name="AutoShape 121"/>
              <p:cNvSpPr>
                <a:spLocks noChangeArrowheads="1"/>
              </p:cNvSpPr>
              <p:nvPr/>
            </p:nvSpPr>
            <p:spPr bwMode="auto">
              <a:xfrm>
                <a:off x="4581" y="1253"/>
                <a:ext cx="121" cy="3067"/>
              </a:xfrm>
              <a:prstGeom prst="triangle">
                <a:avLst>
                  <a:gd name="adj" fmla="val 64583"/>
                </a:avLst>
              </a:prstGeom>
              <a:solidFill>
                <a:srgbClr val="FF0000"/>
              </a:solidFill>
              <a:ln w="9525">
                <a:solidFill>
                  <a:schemeClr val="tx1"/>
                </a:solidFill>
                <a:miter lim="800000"/>
                <a:headEnd/>
                <a:tailEnd/>
              </a:ln>
            </p:spPr>
            <p:txBody>
              <a:bodyPr wrap="none" anchor="ctr"/>
              <a:lstStyle/>
              <a:p>
                <a:endParaRPr lang="en-US"/>
              </a:p>
            </p:txBody>
          </p:sp>
          <p:sp>
            <p:nvSpPr>
              <p:cNvPr id="120853" name="Rectangle 122"/>
              <p:cNvSpPr>
                <a:spLocks noChangeArrowheads="1"/>
              </p:cNvSpPr>
              <p:nvPr/>
            </p:nvSpPr>
            <p:spPr bwMode="auto">
              <a:xfrm>
                <a:off x="5314" y="3945"/>
                <a:ext cx="121" cy="205"/>
              </a:xfrm>
              <a:prstGeom prst="rect">
                <a:avLst/>
              </a:prstGeom>
              <a:solidFill>
                <a:srgbClr val="00FF00"/>
              </a:solidFill>
              <a:ln w="9525">
                <a:solidFill>
                  <a:schemeClr val="tx1"/>
                </a:solidFill>
                <a:miter lim="800000"/>
                <a:headEnd/>
                <a:tailEnd/>
              </a:ln>
            </p:spPr>
            <p:txBody>
              <a:bodyPr wrap="none" anchor="ctr"/>
              <a:lstStyle/>
              <a:p>
                <a:endParaRPr lang="en-US"/>
              </a:p>
            </p:txBody>
          </p:sp>
          <p:sp>
            <p:nvSpPr>
              <p:cNvPr id="120854" name="Rectangle 123"/>
              <p:cNvSpPr>
                <a:spLocks noChangeArrowheads="1"/>
              </p:cNvSpPr>
              <p:nvPr/>
            </p:nvSpPr>
            <p:spPr bwMode="auto">
              <a:xfrm>
                <a:off x="5193" y="3809"/>
                <a:ext cx="121" cy="204"/>
              </a:xfrm>
              <a:prstGeom prst="rect">
                <a:avLst/>
              </a:prstGeom>
              <a:solidFill>
                <a:srgbClr val="00FF00"/>
              </a:solidFill>
              <a:ln w="9525">
                <a:solidFill>
                  <a:schemeClr val="tx1"/>
                </a:solidFill>
                <a:miter lim="800000"/>
                <a:headEnd/>
                <a:tailEnd/>
              </a:ln>
            </p:spPr>
            <p:txBody>
              <a:bodyPr wrap="none" anchor="ctr"/>
              <a:lstStyle/>
              <a:p>
                <a:endParaRPr lang="en-US"/>
              </a:p>
            </p:txBody>
          </p:sp>
          <p:sp>
            <p:nvSpPr>
              <p:cNvPr id="120855" name="Rectangle 124"/>
              <p:cNvSpPr>
                <a:spLocks noChangeArrowheads="1"/>
              </p:cNvSpPr>
              <p:nvPr/>
            </p:nvSpPr>
            <p:spPr bwMode="auto">
              <a:xfrm>
                <a:off x="5072" y="3945"/>
                <a:ext cx="121" cy="205"/>
              </a:xfrm>
              <a:prstGeom prst="rect">
                <a:avLst/>
              </a:prstGeom>
              <a:solidFill>
                <a:srgbClr val="00FF00"/>
              </a:solidFill>
              <a:ln w="9525">
                <a:solidFill>
                  <a:schemeClr val="tx1"/>
                </a:solidFill>
                <a:miter lim="800000"/>
                <a:headEnd/>
                <a:tailEnd/>
              </a:ln>
            </p:spPr>
            <p:txBody>
              <a:bodyPr wrap="none" anchor="ctr"/>
              <a:lstStyle/>
              <a:p>
                <a:endParaRPr lang="en-US"/>
              </a:p>
            </p:txBody>
          </p:sp>
          <p:sp>
            <p:nvSpPr>
              <p:cNvPr id="120856" name="Line 125"/>
              <p:cNvSpPr>
                <a:spLocks noChangeShapeType="1"/>
              </p:cNvSpPr>
              <p:nvPr/>
            </p:nvSpPr>
            <p:spPr bwMode="auto">
              <a:xfrm>
                <a:off x="5260" y="4013"/>
                <a:ext cx="0" cy="307"/>
              </a:xfrm>
              <a:prstGeom prst="line">
                <a:avLst/>
              </a:prstGeom>
              <a:noFill/>
              <a:ln w="76200">
                <a:solidFill>
                  <a:srgbClr val="FF0000"/>
                </a:solidFill>
                <a:round/>
                <a:headEnd/>
                <a:tailEnd/>
              </a:ln>
            </p:spPr>
            <p:txBody>
              <a:bodyPr/>
              <a:lstStyle/>
              <a:p>
                <a:endParaRPr lang="en-CA"/>
              </a:p>
            </p:txBody>
          </p:sp>
          <p:grpSp>
            <p:nvGrpSpPr>
              <p:cNvPr id="120857" name="Group 126"/>
              <p:cNvGrpSpPr>
                <a:grpSpLocks/>
              </p:cNvGrpSpPr>
              <p:nvPr/>
            </p:nvGrpSpPr>
            <p:grpSpPr bwMode="auto">
              <a:xfrm>
                <a:off x="5435" y="1253"/>
                <a:ext cx="121" cy="3067"/>
                <a:chOff x="2256" y="0"/>
                <a:chExt cx="192" cy="4320"/>
              </a:xfrm>
            </p:grpSpPr>
            <p:sp>
              <p:nvSpPr>
                <p:cNvPr id="120859" name="Line 127"/>
                <p:cNvSpPr>
                  <a:spLocks noChangeShapeType="1"/>
                </p:cNvSpPr>
                <p:nvPr/>
              </p:nvSpPr>
              <p:spPr bwMode="auto">
                <a:xfrm>
                  <a:off x="2256" y="0"/>
                  <a:ext cx="0" cy="4320"/>
                </a:xfrm>
                <a:prstGeom prst="line">
                  <a:avLst/>
                </a:prstGeom>
                <a:noFill/>
                <a:ln w="19050">
                  <a:solidFill>
                    <a:srgbClr val="FFFF00"/>
                  </a:solidFill>
                  <a:round/>
                  <a:headEnd/>
                  <a:tailEnd/>
                </a:ln>
              </p:spPr>
              <p:txBody>
                <a:bodyPr/>
                <a:lstStyle/>
                <a:p>
                  <a:endParaRPr lang="en-CA"/>
                </a:p>
              </p:txBody>
            </p:sp>
            <p:sp>
              <p:nvSpPr>
                <p:cNvPr id="120860" name="Line 128"/>
                <p:cNvSpPr>
                  <a:spLocks noChangeShapeType="1"/>
                </p:cNvSpPr>
                <p:nvPr/>
              </p:nvSpPr>
              <p:spPr bwMode="auto">
                <a:xfrm>
                  <a:off x="2448" y="0"/>
                  <a:ext cx="0" cy="4320"/>
                </a:xfrm>
                <a:prstGeom prst="line">
                  <a:avLst/>
                </a:prstGeom>
                <a:noFill/>
                <a:ln w="19050">
                  <a:solidFill>
                    <a:srgbClr val="FFFF00"/>
                  </a:solidFill>
                  <a:round/>
                  <a:headEnd/>
                  <a:tailEnd/>
                </a:ln>
              </p:spPr>
              <p:txBody>
                <a:bodyPr/>
                <a:lstStyle/>
                <a:p>
                  <a:endParaRPr lang="en-CA"/>
                </a:p>
              </p:txBody>
            </p:sp>
          </p:grpSp>
          <p:sp>
            <p:nvSpPr>
              <p:cNvPr id="120858" name="Rectangle 129"/>
              <p:cNvSpPr>
                <a:spLocks noChangeArrowheads="1"/>
              </p:cNvSpPr>
              <p:nvPr/>
            </p:nvSpPr>
            <p:spPr bwMode="auto">
              <a:xfrm>
                <a:off x="4921" y="2105"/>
                <a:ext cx="121" cy="613"/>
              </a:xfrm>
              <a:prstGeom prst="rect">
                <a:avLst/>
              </a:prstGeom>
              <a:solidFill>
                <a:srgbClr val="009900"/>
              </a:solidFill>
              <a:ln w="9525">
                <a:solidFill>
                  <a:schemeClr val="tx1"/>
                </a:solidFill>
                <a:miter lim="800000"/>
                <a:headEnd/>
                <a:tailEnd/>
              </a:ln>
            </p:spPr>
            <p:txBody>
              <a:bodyPr wrap="none" anchor="ctr"/>
              <a:lstStyle/>
              <a:p>
                <a:endParaRPr lang="en-US"/>
              </a:p>
            </p:txBody>
          </p:sp>
        </p:grpSp>
        <p:sp>
          <p:nvSpPr>
            <p:cNvPr id="120839" name="Text Box 130"/>
            <p:cNvSpPr txBox="1">
              <a:spLocks noChangeArrowheads="1"/>
            </p:cNvSpPr>
            <p:nvPr/>
          </p:nvSpPr>
          <p:spPr bwMode="auto">
            <a:xfrm>
              <a:off x="5686426" y="5534026"/>
              <a:ext cx="3362324" cy="1200329"/>
            </a:xfrm>
            <a:prstGeom prst="rect">
              <a:avLst/>
            </a:prstGeom>
            <a:solidFill>
              <a:schemeClr val="bg1"/>
            </a:solidFill>
            <a:ln w="9525">
              <a:noFill/>
              <a:miter lim="800000"/>
              <a:headEnd/>
              <a:tailEnd/>
            </a:ln>
          </p:spPr>
          <p:txBody>
            <a:bodyPr>
              <a:spAutoFit/>
            </a:bodyPr>
            <a:lstStyle/>
            <a:p>
              <a:pPr>
                <a:spcBef>
                  <a:spcPct val="50000"/>
                </a:spcBef>
              </a:pPr>
              <a:r>
                <a:rPr lang="en-CA" sz="1800">
                  <a:latin typeface="Arial" pitchFamily="34" charset="0"/>
                  <a:cs typeface="Arial" pitchFamily="34" charset="0"/>
                </a:rPr>
                <a:t>Supports </a:t>
              </a:r>
              <a:r>
                <a:rPr lang="en-CA" sz="1800" u="sng">
                  <a:latin typeface="Arial" pitchFamily="34" charset="0"/>
                  <a:cs typeface="Arial" pitchFamily="34" charset="0"/>
                </a:rPr>
                <a:t>multiple</a:t>
              </a:r>
              <a:r>
                <a:rPr lang="en-CA" sz="1800">
                  <a:latin typeface="Arial" pitchFamily="34" charset="0"/>
                  <a:cs typeface="Arial" pitchFamily="34" charset="0"/>
                </a:rPr>
                <a:t> live canopy</a:t>
              </a:r>
              <a:br>
                <a:rPr lang="en-CA" sz="1800">
                  <a:latin typeface="Arial" pitchFamily="34" charset="0"/>
                  <a:cs typeface="Arial" pitchFamily="34" charset="0"/>
                </a:rPr>
              </a:br>
              <a:r>
                <a:rPr lang="en-CA" sz="1800">
                  <a:latin typeface="Arial" pitchFamily="34" charset="0"/>
                  <a:cs typeface="Arial" pitchFamily="34" charset="0"/>
                </a:rPr>
                <a:t>layers per grid column -       Light governs understory growth and mortality</a:t>
              </a:r>
              <a:endParaRPr lang="en-US" sz="2000">
                <a:latin typeface="Arial" pitchFamily="34" charset="0"/>
                <a:cs typeface="Arial" pitchFamily="34" charset="0"/>
              </a:endParaRPr>
            </a:p>
          </p:txBody>
        </p:sp>
        <p:sp>
          <p:nvSpPr>
            <p:cNvPr id="131" name="AutoShape 2"/>
            <p:cNvSpPr txBox="1">
              <a:spLocks noChangeArrowheads="1"/>
            </p:cNvSpPr>
            <p:nvPr/>
          </p:nvSpPr>
          <p:spPr bwMode="auto">
            <a:xfrm>
              <a:off x="5905500" y="903288"/>
              <a:ext cx="2324100" cy="709634"/>
            </a:xfrm>
            <a:prstGeom prst="rect">
              <a:avLst/>
            </a:prstGeom>
            <a:noFill/>
            <a:ln w="9525">
              <a:noFill/>
              <a:miter lim="800000"/>
              <a:headEnd/>
              <a:tailEnd/>
            </a:ln>
            <a:effectLst>
              <a:outerShdw dist="35921" dir="2700000" algn="ctr" rotWithShape="0">
                <a:schemeClr val="tx1"/>
              </a:outerShdw>
            </a:effectLst>
          </p:spPr>
          <p:txBody>
            <a:bodyPr anchor="ctr"/>
            <a:lstStyle/>
            <a:p>
              <a:pPr>
                <a:defRPr/>
              </a:pPr>
              <a:r>
                <a:rPr lang="en-CA" sz="3200" b="1" kern="0" dirty="0">
                  <a:solidFill>
                    <a:srgbClr val="FFFF00"/>
                  </a:solidFill>
                  <a:latin typeface="+mj-lt"/>
                  <a:ea typeface="+mj-ea"/>
                  <a:cs typeface="+mj-cs"/>
                </a:rPr>
                <a:t>     </a:t>
              </a:r>
              <a:r>
                <a:rPr lang="en-CA" sz="2800" b="1" kern="0" dirty="0">
                  <a:solidFill>
                    <a:srgbClr val="FFFF00"/>
                  </a:solidFill>
                  <a:latin typeface="+mj-lt"/>
                  <a:ea typeface="+mj-ea"/>
                  <a:cs typeface="+mj-cs"/>
                </a:rPr>
                <a:t>TASS III</a:t>
              </a:r>
              <a:endParaRPr lang="en-US" sz="2800" b="1" kern="0" dirty="0">
                <a:solidFill>
                  <a:srgbClr val="FFFF00"/>
                </a:solidFill>
                <a:latin typeface="+mj-lt"/>
                <a:ea typeface="+mj-ea"/>
                <a:cs typeface="+mj-cs"/>
              </a:endParaRPr>
            </a:p>
          </p:txBody>
        </p:sp>
        <p:sp>
          <p:nvSpPr>
            <p:cNvPr id="134" name="Right Arrow 133"/>
            <p:cNvSpPr/>
            <p:nvPr/>
          </p:nvSpPr>
          <p:spPr>
            <a:xfrm>
              <a:off x="4467225" y="3305249"/>
              <a:ext cx="977900" cy="4842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additive="base">
                                        <p:cTn id="7" dur="1000" fill="hold"/>
                                        <p:tgtEl>
                                          <p:spTgt spid="135"/>
                                        </p:tgtEl>
                                        <p:attrNameLst>
                                          <p:attrName>ppt_x</p:attrName>
                                        </p:attrNameLst>
                                      </p:cBhvr>
                                      <p:tavLst>
                                        <p:tav tm="0">
                                          <p:val>
                                            <p:strVal val="#ppt_x"/>
                                          </p:val>
                                        </p:tav>
                                        <p:tav tm="100000">
                                          <p:val>
                                            <p:strVal val="#ppt_x"/>
                                          </p:val>
                                        </p:tav>
                                      </p:tavLst>
                                    </p:anim>
                                    <p:anim calcmode="lin" valueType="num">
                                      <p:cBhvr additive="base">
                                        <p:cTn id="8" dur="1000" fill="hold"/>
                                        <p:tgtEl>
                                          <p:spTgt spid="1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AutoShape 2"/>
          <p:cNvSpPr>
            <a:spLocks noGrp="1" noChangeArrowheads="1"/>
          </p:cNvSpPr>
          <p:nvPr>
            <p:ph type="title"/>
          </p:nvPr>
        </p:nvSpPr>
        <p:spPr>
          <a:xfrm>
            <a:off x="0" y="255588"/>
            <a:ext cx="8805863" cy="709612"/>
          </a:xfrm>
        </p:spPr>
        <p:txBody>
          <a:bodyPr/>
          <a:lstStyle/>
          <a:p>
            <a:pPr algn="ctr">
              <a:defRPr/>
            </a:pPr>
            <a:r>
              <a:rPr lang="en-CA" dirty="0" smtClean="0"/>
              <a:t>     Crown - </a:t>
            </a:r>
            <a:r>
              <a:rPr lang="en-CA" dirty="0" smtClean="0">
                <a:latin typeface="Arial" pitchFamily="34" charset="0"/>
                <a:cs typeface="Arial" pitchFamily="34" charset="0"/>
              </a:rPr>
              <a:t>Competition</a:t>
            </a:r>
            <a:endParaRPr lang="en-US" dirty="0"/>
          </a:p>
        </p:txBody>
      </p:sp>
      <p:sp>
        <p:nvSpPr>
          <p:cNvPr id="130" name="AutoShape 2"/>
          <p:cNvSpPr txBox="1">
            <a:spLocks noChangeArrowheads="1"/>
          </p:cNvSpPr>
          <p:nvPr/>
        </p:nvSpPr>
        <p:spPr bwMode="auto">
          <a:xfrm>
            <a:off x="1114425" y="893763"/>
            <a:ext cx="2324100" cy="709612"/>
          </a:xfrm>
          <a:prstGeom prst="rect">
            <a:avLst/>
          </a:prstGeom>
          <a:noFill/>
          <a:ln w="9525">
            <a:noFill/>
            <a:miter lim="800000"/>
            <a:headEnd/>
            <a:tailEnd/>
          </a:ln>
          <a:effectLst>
            <a:outerShdw dist="35921" dir="2700000" algn="ctr" rotWithShape="0">
              <a:schemeClr val="tx1"/>
            </a:outerShdw>
          </a:effectLst>
        </p:spPr>
        <p:txBody>
          <a:bodyPr anchor="ctr"/>
          <a:lstStyle/>
          <a:p>
            <a:pPr>
              <a:defRPr/>
            </a:pPr>
            <a:r>
              <a:rPr lang="en-CA" sz="3200" b="1" kern="0" dirty="0">
                <a:solidFill>
                  <a:srgbClr val="FFFF00"/>
                </a:solidFill>
                <a:latin typeface="+mj-lt"/>
                <a:ea typeface="+mj-ea"/>
                <a:cs typeface="+mj-cs"/>
              </a:rPr>
              <a:t>     </a:t>
            </a:r>
            <a:endParaRPr lang="en-US" sz="2800" b="1" kern="0" dirty="0">
              <a:solidFill>
                <a:srgbClr val="FFFF00"/>
              </a:solidFill>
              <a:latin typeface="+mj-lt"/>
              <a:ea typeface="+mj-ea"/>
              <a:cs typeface="+mj-cs"/>
            </a:endParaRPr>
          </a:p>
        </p:txBody>
      </p:sp>
      <p:grpSp>
        <p:nvGrpSpPr>
          <p:cNvPr id="122883" name="Group 8"/>
          <p:cNvGrpSpPr>
            <a:grpSpLocks/>
          </p:cNvGrpSpPr>
          <p:nvPr/>
        </p:nvGrpSpPr>
        <p:grpSpPr bwMode="auto">
          <a:xfrm>
            <a:off x="2941638" y="1019175"/>
            <a:ext cx="3506787" cy="4895850"/>
            <a:chOff x="1817" y="432"/>
            <a:chExt cx="2213" cy="3600"/>
          </a:xfrm>
        </p:grpSpPr>
        <p:pic>
          <p:nvPicPr>
            <p:cNvPr id="122884" name="Picture 4" descr="tass"/>
            <p:cNvPicPr>
              <a:picLocks noChangeAspect="1" noChangeArrowheads="1"/>
            </p:cNvPicPr>
            <p:nvPr/>
          </p:nvPicPr>
          <p:blipFill>
            <a:blip r:embed="rId3" cstate="print"/>
            <a:srcRect/>
            <a:stretch>
              <a:fillRect/>
            </a:stretch>
          </p:blipFill>
          <p:spPr bwMode="auto">
            <a:xfrm>
              <a:off x="1817" y="432"/>
              <a:ext cx="2213" cy="3600"/>
            </a:xfrm>
            <a:prstGeom prst="rect">
              <a:avLst/>
            </a:prstGeom>
            <a:noFill/>
            <a:ln w="9525">
              <a:solidFill>
                <a:srgbClr val="002A20"/>
              </a:solidFill>
              <a:miter lim="800000"/>
              <a:headEnd/>
              <a:tailEnd/>
            </a:ln>
          </p:spPr>
        </p:pic>
        <p:sp>
          <p:nvSpPr>
            <p:cNvPr id="122885" name="Text Box 5"/>
            <p:cNvSpPr txBox="1">
              <a:spLocks noChangeArrowheads="1"/>
            </p:cNvSpPr>
            <p:nvPr/>
          </p:nvSpPr>
          <p:spPr bwMode="auto">
            <a:xfrm>
              <a:off x="2554" y="775"/>
              <a:ext cx="470" cy="192"/>
            </a:xfrm>
            <a:prstGeom prst="rect">
              <a:avLst/>
            </a:prstGeom>
            <a:noFill/>
            <a:ln w="9525">
              <a:solidFill>
                <a:srgbClr val="002A20"/>
              </a:solidFill>
              <a:miter lim="800000"/>
              <a:headEnd/>
              <a:tailEnd/>
            </a:ln>
          </p:spPr>
          <p:txBody>
            <a:bodyPr wrap="none">
              <a:spAutoFit/>
            </a:bodyPr>
            <a:lstStyle/>
            <a:p>
              <a:r>
                <a:rPr lang="en-CA" sz="1400"/>
                <a:t>Age 30</a:t>
              </a:r>
            </a:p>
          </p:txBody>
        </p:sp>
        <p:sp>
          <p:nvSpPr>
            <p:cNvPr id="122886" name="Text Box 6"/>
            <p:cNvSpPr txBox="1">
              <a:spLocks noChangeArrowheads="1"/>
            </p:cNvSpPr>
            <p:nvPr/>
          </p:nvSpPr>
          <p:spPr bwMode="auto">
            <a:xfrm>
              <a:off x="2554" y="1632"/>
              <a:ext cx="470" cy="192"/>
            </a:xfrm>
            <a:prstGeom prst="rect">
              <a:avLst/>
            </a:prstGeom>
            <a:noFill/>
            <a:ln w="9525">
              <a:solidFill>
                <a:srgbClr val="002A20"/>
              </a:solidFill>
              <a:miter lim="800000"/>
              <a:headEnd/>
              <a:tailEnd/>
            </a:ln>
          </p:spPr>
          <p:txBody>
            <a:bodyPr wrap="none">
              <a:spAutoFit/>
            </a:bodyPr>
            <a:lstStyle/>
            <a:p>
              <a:r>
                <a:rPr lang="en-CA" sz="1400"/>
                <a:t>Age 50</a:t>
              </a:r>
            </a:p>
          </p:txBody>
        </p:sp>
        <p:sp>
          <p:nvSpPr>
            <p:cNvPr id="122887" name="Text Box 7"/>
            <p:cNvSpPr txBox="1">
              <a:spLocks noChangeArrowheads="1"/>
            </p:cNvSpPr>
            <p:nvPr/>
          </p:nvSpPr>
          <p:spPr bwMode="auto">
            <a:xfrm>
              <a:off x="2554" y="2640"/>
              <a:ext cx="470" cy="192"/>
            </a:xfrm>
            <a:prstGeom prst="rect">
              <a:avLst/>
            </a:prstGeom>
            <a:noFill/>
            <a:ln w="9525">
              <a:solidFill>
                <a:srgbClr val="002A20"/>
              </a:solidFill>
              <a:miter lim="800000"/>
              <a:headEnd/>
              <a:tailEnd/>
            </a:ln>
          </p:spPr>
          <p:txBody>
            <a:bodyPr wrap="none">
              <a:spAutoFit/>
            </a:bodyPr>
            <a:lstStyle/>
            <a:p>
              <a:r>
                <a:rPr lang="en-CA" sz="1400"/>
                <a:t>Age 80</a:t>
              </a:r>
            </a:p>
          </p:txBody>
        </p:sp>
      </p:gr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CA" dirty="0" smtClean="0"/>
              <a:t>Outline</a:t>
            </a:r>
            <a:endParaRPr lang="en-CA" dirty="0">
              <a:noFill/>
            </a:endParaRPr>
          </a:p>
        </p:txBody>
      </p:sp>
      <p:sp>
        <p:nvSpPr>
          <p:cNvPr id="3" name="Content Placeholder 2"/>
          <p:cNvSpPr>
            <a:spLocks noGrp="1"/>
          </p:cNvSpPr>
          <p:nvPr>
            <p:ph idx="1"/>
          </p:nvPr>
        </p:nvSpPr>
        <p:spPr>
          <a:xfrm>
            <a:off x="1267207" y="1314449"/>
            <a:ext cx="5886068" cy="4183826"/>
          </a:xfrm>
          <a:solidFill>
            <a:schemeClr val="accent5">
              <a:lumMod val="60000"/>
              <a:lumOff val="40000"/>
              <a:alpha val="38000"/>
            </a:schemeClr>
          </a:solidFill>
          <a:effectLst/>
        </p:spPr>
        <p:txBody>
          <a:bodyPr/>
          <a:lstStyle/>
          <a:p>
            <a:pPr marL="533400" indent="-533400">
              <a:lnSpc>
                <a:spcPct val="90000"/>
              </a:lnSpc>
              <a:buClrTx/>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About TASS</a:t>
            </a:r>
          </a:p>
          <a:p>
            <a:pPr marL="533400" indent="-533400">
              <a:lnSpc>
                <a:spcPct val="90000"/>
              </a:lnSpc>
              <a:buClrTx/>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TASS I – II – III history</a:t>
            </a:r>
            <a:endParaRPr lang="en-CA" sz="3200"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marL="533400" indent="-533400">
              <a:lnSpc>
                <a:spcPct val="90000"/>
              </a:lnSpc>
              <a:buClrTx/>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TASS III modifications</a:t>
            </a:r>
            <a:endParaRPr lang="en-CA" sz="3200"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marL="933450" lvl="1" indent="-533400">
              <a:lnSpc>
                <a:spcPct val="90000"/>
              </a:lnSpc>
              <a:buClrTx/>
              <a:buFont typeface="Courier New" pitchFamily="49" charset="0"/>
              <a:buChar char="o"/>
              <a:defRPr/>
            </a:pPr>
            <a:r>
              <a:rPr lang="en-CA" dirty="0" err="1" smtClean="0">
                <a:solidFill>
                  <a:schemeClr val="tx1"/>
                </a:solidFill>
                <a:effectLst>
                  <a:outerShdw blurRad="38100" dist="38100" dir="2700000" algn="tl">
                    <a:srgbClr val="000000">
                      <a:alpha val="43137"/>
                    </a:srgbClr>
                  </a:outerShdw>
                </a:effectLst>
              </a:rPr>
              <a:t>tRAYci</a:t>
            </a:r>
            <a:r>
              <a:rPr lang="en-CA" dirty="0" smtClean="0">
                <a:solidFill>
                  <a:schemeClr val="tx1"/>
                </a:solidFill>
                <a:effectLst>
                  <a:outerShdw blurRad="38100" dist="38100" dir="2700000" algn="tl">
                    <a:srgbClr val="000000">
                      <a:alpha val="43137"/>
                    </a:srgbClr>
                  </a:outerShdw>
                </a:effectLst>
              </a:rPr>
              <a:t> light model</a:t>
            </a:r>
          </a:p>
          <a:p>
            <a:pPr marL="933450" lvl="1" indent="-533400">
              <a:lnSpc>
                <a:spcPct val="90000"/>
              </a:lnSpc>
              <a:buClrTx/>
              <a:buFont typeface="Courier New" pitchFamily="49" charset="0"/>
              <a:buChar char="o"/>
              <a:defRPr/>
            </a:pPr>
            <a:r>
              <a:rPr lang="en-CA" dirty="0" smtClean="0">
                <a:solidFill>
                  <a:schemeClr val="tx1"/>
                </a:solidFill>
                <a:effectLst>
                  <a:outerShdw blurRad="38100" dist="38100" dir="2700000" algn="tl">
                    <a:srgbClr val="000000">
                      <a:alpha val="43137"/>
                    </a:srgbClr>
                  </a:outerShdw>
                </a:effectLst>
              </a:rPr>
              <a:t>Crown profiles</a:t>
            </a:r>
          </a:p>
          <a:p>
            <a:pPr marL="933450" lvl="1" indent="-533400">
              <a:lnSpc>
                <a:spcPct val="90000"/>
              </a:lnSpc>
              <a:buClrTx/>
              <a:buFont typeface="Courier New" pitchFamily="49" charset="0"/>
              <a:buChar char="o"/>
              <a:defRPr/>
            </a:pPr>
            <a:r>
              <a:rPr lang="en-CA" dirty="0" smtClean="0">
                <a:solidFill>
                  <a:schemeClr val="tx1"/>
                </a:solidFill>
                <a:effectLst>
                  <a:outerShdw blurRad="38100" dist="38100" dir="2700000" algn="tl">
                    <a:srgbClr val="000000">
                      <a:alpha val="43137"/>
                    </a:srgbClr>
                  </a:outerShdw>
                </a:effectLst>
              </a:rPr>
              <a:t>Crown competition</a:t>
            </a:r>
          </a:p>
          <a:p>
            <a:pPr marL="933450" lvl="1" indent="-533400">
              <a:lnSpc>
                <a:spcPct val="90000"/>
              </a:lnSpc>
              <a:buClrTx/>
              <a:buFont typeface="Courier New" pitchFamily="49" charset="0"/>
              <a:buChar char="o"/>
              <a:defRPr/>
            </a:pPr>
            <a:r>
              <a:rPr lang="en-CA" dirty="0" smtClean="0">
                <a:solidFill>
                  <a:schemeClr val="tx2">
                    <a:lumMod val="60000"/>
                    <a:lumOff val="40000"/>
                  </a:schemeClr>
                </a:solidFill>
                <a:effectLst>
                  <a:outerShdw blurRad="38100" dist="38100" dir="2700000" algn="tl">
                    <a:srgbClr val="000000">
                      <a:alpha val="43137"/>
                    </a:srgbClr>
                  </a:outerShdw>
                </a:effectLst>
              </a:rPr>
              <a:t>Mortality (our nemesis, the Borg)</a:t>
            </a:r>
            <a:endParaRPr lang="en-CA" dirty="0" smtClean="0">
              <a:solidFill>
                <a:schemeClr val="tx2">
                  <a:lumMod val="60000"/>
                  <a:lumOff val="40000"/>
                </a:schemeClr>
              </a:solidFill>
              <a:effectLst>
                <a:outerShdw blurRad="38100" dist="38100" dir="2700000" algn="tl">
                  <a:srgbClr val="000000">
                    <a:alpha val="43137"/>
                  </a:srgbClr>
                </a:outerShdw>
              </a:effectLst>
            </a:endParaRPr>
          </a:p>
          <a:p>
            <a:pPr marL="533400" indent="-533400">
              <a:lnSpc>
                <a:spcPct val="90000"/>
              </a:lnSpc>
              <a:buClrTx/>
              <a:buFont typeface="Arial" pitchFamily="34" charset="0"/>
              <a:buChar char="•"/>
              <a:defRPr/>
            </a:pPr>
            <a:r>
              <a:rPr lang="en-CA" dirty="0" smtClean="0">
                <a:solidFill>
                  <a:schemeClr val="tx1"/>
                </a:solidFill>
                <a:effectLst>
                  <a:outerShdw blurRad="38100" dist="38100" dir="2700000" algn="tl">
                    <a:srgbClr val="000000">
                      <a:alpha val="43137"/>
                    </a:srgbClr>
                  </a:outerShdw>
                </a:effectLst>
              </a:rPr>
              <a:t>TASS Graphical User Interface</a:t>
            </a:r>
          </a:p>
          <a:p>
            <a:pPr marL="533400" indent="-533400">
              <a:lnSpc>
                <a:spcPct val="90000"/>
              </a:lnSpc>
              <a:buClrTx/>
              <a:buFont typeface="Arial" pitchFamily="34" charset="0"/>
              <a:buChar char="•"/>
              <a:defRPr/>
            </a:pPr>
            <a:r>
              <a:rPr lang="en-CA" dirty="0" smtClean="0">
                <a:solidFill>
                  <a:schemeClr val="tx1"/>
                </a:solidFill>
                <a:effectLst>
                  <a:outerShdw blurRad="38100" dist="38100" dir="2700000" algn="tl">
                    <a:srgbClr val="000000">
                      <a:alpha val="43137"/>
                    </a:srgbClr>
                  </a:outerShdw>
                </a:effectLst>
              </a:rPr>
              <a:t>PLOTSY </a:t>
            </a:r>
          </a:p>
          <a:p>
            <a:pPr marL="933450" lvl="1" indent="-533400">
              <a:lnSpc>
                <a:spcPct val="90000"/>
              </a:lnSpc>
              <a:buClrTx/>
              <a:buFont typeface="Courier New" pitchFamily="49" charset="0"/>
              <a:buChar char="o"/>
              <a:defRPr/>
            </a:pPr>
            <a:endParaRPr lang="en-CA"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a:buClrTx/>
              <a:buFont typeface="CommonBullets" pitchFamily="34" charset="2"/>
              <a:buChar char="6"/>
              <a:defRPr/>
            </a:pPr>
            <a:endParaRPr lang="en-CA" sz="32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pPr algn="ctr"/>
            <a:r>
              <a:rPr lang="en-CA" dirty="0" smtClean="0"/>
              <a:t>Mortality steps</a:t>
            </a:r>
            <a:endParaRPr lang="en-CA" dirty="0"/>
          </a:p>
        </p:txBody>
      </p:sp>
      <p:sp>
        <p:nvSpPr>
          <p:cNvPr id="3" name="Content Placeholder 2"/>
          <p:cNvSpPr>
            <a:spLocks noGrp="1"/>
          </p:cNvSpPr>
          <p:nvPr>
            <p:ph idx="1"/>
          </p:nvPr>
        </p:nvSpPr>
        <p:spPr>
          <a:xfrm>
            <a:off x="304800" y="1371600"/>
            <a:ext cx="8564563" cy="3486727"/>
          </a:xfrm>
          <a:solidFill>
            <a:schemeClr val="accent5">
              <a:lumMod val="60000"/>
              <a:lumOff val="40000"/>
            </a:schemeClr>
          </a:solidFill>
          <a:ln>
            <a:solidFill>
              <a:schemeClr val="accent5">
                <a:lumMod val="60000"/>
                <a:lumOff val="40000"/>
              </a:schemeClr>
            </a:solidFill>
          </a:ln>
          <a:effectLst/>
        </p:spPr>
        <p:txBody>
          <a:bodyPr/>
          <a:lstStyle/>
          <a:p>
            <a:pPr>
              <a:buClrTx/>
              <a:buFont typeface="Arial" pitchFamily="34" charset="0"/>
              <a:buChar char="•"/>
            </a:pPr>
            <a:r>
              <a:rPr lang="en-CA" dirty="0" smtClean="0">
                <a:solidFill>
                  <a:schemeClr val="tx1"/>
                </a:solidFill>
              </a:rPr>
              <a:t>Collected all stem-mapped PSPs</a:t>
            </a:r>
          </a:p>
          <a:p>
            <a:pPr>
              <a:buClrTx/>
              <a:buFont typeface="Arial" pitchFamily="34" charset="0"/>
              <a:buChar char="•"/>
            </a:pPr>
            <a:r>
              <a:rPr lang="en-CA" dirty="0" smtClean="0">
                <a:solidFill>
                  <a:schemeClr val="tx1"/>
                </a:solidFill>
              </a:rPr>
              <a:t>Input tree list and x-y coordinates into TASS</a:t>
            </a:r>
          </a:p>
          <a:p>
            <a:pPr>
              <a:buClrTx/>
              <a:buFont typeface="Arial" pitchFamily="34" charset="0"/>
              <a:buChar char="•"/>
            </a:pPr>
            <a:r>
              <a:rPr lang="en-CA" dirty="0" smtClean="0">
                <a:solidFill>
                  <a:schemeClr val="tx1"/>
                </a:solidFill>
              </a:rPr>
              <a:t>Estimated the PACL of each tree at each measurement</a:t>
            </a:r>
          </a:p>
          <a:p>
            <a:pPr>
              <a:buClrTx/>
              <a:buFont typeface="Arial" pitchFamily="34" charset="0"/>
              <a:buChar char="•"/>
            </a:pPr>
            <a:r>
              <a:rPr lang="en-CA" dirty="0" smtClean="0">
                <a:solidFill>
                  <a:schemeClr val="tx1"/>
                </a:solidFill>
              </a:rPr>
              <a:t>Used this derived PACL and other variables to predict the probability of death (or survival).</a:t>
            </a:r>
          </a:p>
          <a:p>
            <a:pPr>
              <a:buClrTx/>
              <a:buFont typeface="Arial" pitchFamily="34" charset="0"/>
              <a:buChar char="•"/>
            </a:pPr>
            <a:r>
              <a:rPr lang="en-CA" dirty="0" smtClean="0">
                <a:solidFill>
                  <a:schemeClr val="tx1"/>
                </a:solidFill>
              </a:rPr>
              <a:t>Tried several approaches but now,</a:t>
            </a:r>
            <a:endParaRPr lang="en-CA" dirty="0">
              <a:solidFill>
                <a:schemeClr val="tx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990600"/>
          </a:xfrm>
          <a:solidFill>
            <a:schemeClr val="accent5">
              <a:lumMod val="60000"/>
              <a:lumOff val="40000"/>
            </a:schemeClr>
          </a:solidFill>
        </p:spPr>
        <p:txBody>
          <a:bodyPr/>
          <a:lstStyle/>
          <a:p>
            <a:pPr algn="ctr"/>
            <a:r>
              <a:rPr lang="en-US" sz="2800" dirty="0" smtClean="0">
                <a:solidFill>
                  <a:schemeClr val="tx1"/>
                </a:solidFill>
              </a:rPr>
              <a:t>Classification And Regression Trees (CART)</a:t>
            </a:r>
            <a:endParaRPr lang="en-CA" sz="2800" dirty="0">
              <a:solidFill>
                <a:schemeClr val="tx1"/>
              </a:solidFill>
            </a:endParaRPr>
          </a:p>
        </p:txBody>
      </p:sp>
      <p:sp>
        <p:nvSpPr>
          <p:cNvPr id="5" name="Content Placeholder 4"/>
          <p:cNvSpPr>
            <a:spLocks noGrp="1"/>
          </p:cNvSpPr>
          <p:nvPr>
            <p:ph idx="1"/>
          </p:nvPr>
        </p:nvSpPr>
        <p:spPr>
          <a:xfrm>
            <a:off x="304800" y="1371600"/>
            <a:ext cx="8564563" cy="4364182"/>
          </a:xfrm>
          <a:solidFill>
            <a:schemeClr val="accent5">
              <a:lumMod val="60000"/>
              <a:lumOff val="40000"/>
            </a:schemeClr>
          </a:solidFill>
          <a:effectLst/>
        </p:spPr>
        <p:txBody>
          <a:bodyPr/>
          <a:lstStyle/>
          <a:p>
            <a:pPr>
              <a:buClrTx/>
              <a:buFont typeface="Arial" pitchFamily="34" charset="0"/>
              <a:buChar char="•"/>
            </a:pPr>
            <a:r>
              <a:rPr lang="en-CA" sz="2000" i="1" dirty="0" smtClean="0">
                <a:solidFill>
                  <a:schemeClr val="tx1"/>
                </a:solidFill>
              </a:rPr>
              <a:t>Classification</a:t>
            </a:r>
            <a:r>
              <a:rPr lang="en-CA" sz="2000" dirty="0" smtClean="0">
                <a:solidFill>
                  <a:schemeClr val="tx1"/>
                </a:solidFill>
              </a:rPr>
              <a:t> for categorical  variables (i.e. live or dead) or </a:t>
            </a:r>
            <a:r>
              <a:rPr lang="en-CA" sz="2000" i="1" dirty="0" smtClean="0">
                <a:solidFill>
                  <a:schemeClr val="tx1"/>
                </a:solidFill>
              </a:rPr>
              <a:t>Regression</a:t>
            </a:r>
            <a:r>
              <a:rPr lang="en-CA" sz="2000" dirty="0" smtClean="0">
                <a:solidFill>
                  <a:schemeClr val="tx1"/>
                </a:solidFill>
              </a:rPr>
              <a:t> for continuous variables</a:t>
            </a:r>
          </a:p>
          <a:p>
            <a:pPr>
              <a:buClrTx/>
              <a:buFont typeface="Arial" pitchFamily="34" charset="0"/>
              <a:buChar char="•"/>
            </a:pPr>
            <a:r>
              <a:rPr lang="en-CA" sz="2000" i="1" dirty="0" smtClean="0">
                <a:solidFill>
                  <a:schemeClr val="tx1"/>
                </a:solidFill>
              </a:rPr>
              <a:t>Random forests </a:t>
            </a:r>
            <a:r>
              <a:rPr lang="en-CA" sz="2000" dirty="0" smtClean="0">
                <a:solidFill>
                  <a:schemeClr val="tx1"/>
                </a:solidFill>
              </a:rPr>
              <a:t>is the most well known software</a:t>
            </a:r>
          </a:p>
          <a:p>
            <a:pPr>
              <a:buClrTx/>
              <a:buFont typeface="Arial" pitchFamily="34" charset="0"/>
              <a:buChar char="•"/>
            </a:pPr>
            <a:r>
              <a:rPr lang="en-CA" sz="2000" dirty="0" smtClean="0">
                <a:solidFill>
                  <a:schemeClr val="tx1"/>
                </a:solidFill>
              </a:rPr>
              <a:t>While similar in concept to principle components analysis (which creates linear combinations of variables), this routine is non-</a:t>
            </a:r>
            <a:r>
              <a:rPr lang="en-CA" sz="2000" dirty="0" err="1" smtClean="0">
                <a:solidFill>
                  <a:schemeClr val="tx1"/>
                </a:solidFill>
              </a:rPr>
              <a:t>paramentric</a:t>
            </a:r>
            <a:r>
              <a:rPr lang="en-CA" sz="2000" dirty="0" smtClean="0">
                <a:solidFill>
                  <a:schemeClr val="tx1"/>
                </a:solidFill>
              </a:rPr>
              <a:t>  (no assumptions necessary about the underlying distribution) and uses if-then-else logic.</a:t>
            </a:r>
          </a:p>
          <a:p>
            <a:pPr>
              <a:buClrTx/>
              <a:buFont typeface="Arial" pitchFamily="34" charset="0"/>
              <a:buChar char="•"/>
            </a:pPr>
            <a:r>
              <a:rPr lang="en-CA" sz="2000" dirty="0" smtClean="0">
                <a:solidFill>
                  <a:schemeClr val="tx1"/>
                </a:solidFill>
              </a:rPr>
              <a:t>Results are fairly straightforward to interpret, however, the algorithms are very complex</a:t>
            </a:r>
          </a:p>
          <a:p>
            <a:pPr>
              <a:buClrTx/>
              <a:buFont typeface="Arial" pitchFamily="34" charset="0"/>
              <a:buChar char="•"/>
            </a:pPr>
            <a:r>
              <a:rPr lang="en-CA" sz="2000" dirty="0" smtClean="0">
                <a:solidFill>
                  <a:schemeClr val="tx1"/>
                </a:solidFill>
              </a:rPr>
              <a:t>Need to decide:</a:t>
            </a:r>
            <a:endParaRPr lang="en-CA" sz="1800" dirty="0" smtClean="0">
              <a:solidFill>
                <a:schemeClr val="tx1"/>
              </a:solidFill>
            </a:endParaRPr>
          </a:p>
          <a:p>
            <a:pPr lvl="1">
              <a:buClrTx/>
              <a:buFont typeface="Arial" pitchFamily="34" charset="0"/>
              <a:buChar char="•"/>
            </a:pPr>
            <a:r>
              <a:rPr lang="en-CA" sz="1800" dirty="0" smtClean="0">
                <a:solidFill>
                  <a:schemeClr val="tx1"/>
                </a:solidFill>
              </a:rPr>
              <a:t>The criteria for predictive accuracy</a:t>
            </a:r>
          </a:p>
          <a:p>
            <a:pPr lvl="1">
              <a:buClrTx/>
              <a:buFont typeface="Arial" pitchFamily="34" charset="0"/>
              <a:buChar char="•"/>
            </a:pPr>
            <a:r>
              <a:rPr lang="en-CA" sz="1800" dirty="0" smtClean="0">
                <a:solidFill>
                  <a:schemeClr val="tx1"/>
                </a:solidFill>
              </a:rPr>
              <a:t>When to stop splitting </a:t>
            </a:r>
          </a:p>
          <a:p>
            <a:pPr lvl="1">
              <a:buClrTx/>
              <a:buFont typeface="Arial" pitchFamily="34" charset="0"/>
              <a:buChar char="•"/>
            </a:pPr>
            <a:r>
              <a:rPr lang="en-CA" sz="1800" dirty="0" smtClean="0">
                <a:solidFill>
                  <a:schemeClr val="tx1"/>
                </a:solidFill>
              </a:rPr>
              <a:t>What is the "right-sized" tree (i.e., over fitting can be a problem)</a:t>
            </a:r>
          </a:p>
          <a:p>
            <a:pPr lvl="1">
              <a:buClrTx/>
              <a:buFont typeface="Arial" pitchFamily="34" charset="0"/>
              <a:buChar char="•"/>
            </a:pPr>
            <a:endParaRPr lang="en-CA" sz="1400" dirty="0" smtClean="0">
              <a:solidFill>
                <a:schemeClr val="tx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srcRect l="9525" t="21448" r="45079" b="10641"/>
          <a:stretch>
            <a:fillRect/>
          </a:stretch>
        </p:blipFill>
        <p:spPr bwMode="auto">
          <a:xfrm>
            <a:off x="535992" y="860426"/>
            <a:ext cx="6093407" cy="5512666"/>
          </a:xfrm>
          <a:prstGeom prst="rect">
            <a:avLst/>
          </a:prstGeom>
          <a:noFill/>
          <a:ln w="9525">
            <a:noFill/>
            <a:miter lim="800000"/>
            <a:headEnd/>
            <a:tailEnd/>
          </a:ln>
          <a:effectLst/>
        </p:spPr>
      </p:pic>
      <p:sp>
        <p:nvSpPr>
          <p:cNvPr id="13315" name="Text Box 3"/>
          <p:cNvSpPr txBox="1">
            <a:spLocks noChangeArrowheads="1"/>
          </p:cNvSpPr>
          <p:nvPr/>
        </p:nvSpPr>
        <p:spPr bwMode="auto">
          <a:xfrm>
            <a:off x="381000" y="381000"/>
            <a:ext cx="5736892" cy="461665"/>
          </a:xfrm>
          <a:prstGeom prst="rect">
            <a:avLst/>
          </a:prstGeom>
          <a:solidFill>
            <a:schemeClr val="accent5">
              <a:lumMod val="60000"/>
              <a:lumOff val="40000"/>
            </a:schemeClr>
          </a:solidFill>
          <a:ln w="9525">
            <a:noFill/>
            <a:miter lim="800000"/>
            <a:headEnd/>
            <a:tailEnd/>
          </a:ln>
          <a:effectLst/>
        </p:spPr>
        <p:txBody>
          <a:bodyPr wrap="none">
            <a:spAutoFit/>
          </a:bodyPr>
          <a:lstStyle/>
          <a:p>
            <a:r>
              <a:rPr lang="en-US" dirty="0" smtClean="0"/>
              <a:t>Classification And Regression Trees (CART)</a:t>
            </a:r>
            <a:endParaRPr lang="en-US" dirty="0"/>
          </a:p>
        </p:txBody>
      </p:sp>
      <p:sp>
        <p:nvSpPr>
          <p:cNvPr id="13316" name="Text Box 4"/>
          <p:cNvSpPr txBox="1">
            <a:spLocks noChangeArrowheads="1"/>
          </p:cNvSpPr>
          <p:nvPr/>
        </p:nvSpPr>
        <p:spPr bwMode="auto">
          <a:xfrm>
            <a:off x="6728692" y="249382"/>
            <a:ext cx="2276764" cy="923330"/>
          </a:xfrm>
          <a:prstGeom prst="rect">
            <a:avLst/>
          </a:prstGeom>
          <a:solidFill>
            <a:schemeClr val="accent5">
              <a:lumMod val="60000"/>
              <a:lumOff val="40000"/>
            </a:schemeClr>
          </a:solidFill>
          <a:ln w="9525">
            <a:noFill/>
            <a:miter lim="800000"/>
            <a:headEnd/>
            <a:tailEnd/>
          </a:ln>
          <a:effectLst/>
        </p:spPr>
        <p:txBody>
          <a:bodyPr wrap="square">
            <a:spAutoFit/>
          </a:bodyPr>
          <a:lstStyle/>
          <a:p>
            <a:r>
              <a:rPr lang="en-US" sz="1800" dirty="0"/>
              <a:t>Leaf Label is </a:t>
            </a:r>
            <a:r>
              <a:rPr lang="en-US" sz="1800" dirty="0" smtClean="0"/>
              <a:t>node number  </a:t>
            </a:r>
            <a:r>
              <a:rPr lang="en-US" sz="1800" dirty="0"/>
              <a:t>and </a:t>
            </a:r>
            <a:r>
              <a:rPr lang="en-US" sz="1800" dirty="0" smtClean="0"/>
              <a:t>probability </a:t>
            </a:r>
            <a:r>
              <a:rPr lang="en-US" sz="1800" dirty="0"/>
              <a:t>of survival</a:t>
            </a:r>
          </a:p>
        </p:txBody>
      </p:sp>
      <p:sp>
        <p:nvSpPr>
          <p:cNvPr id="13317" name="Text Box 5"/>
          <p:cNvSpPr txBox="1">
            <a:spLocks noChangeArrowheads="1"/>
          </p:cNvSpPr>
          <p:nvPr/>
        </p:nvSpPr>
        <p:spPr bwMode="auto">
          <a:xfrm>
            <a:off x="6733310" y="2057400"/>
            <a:ext cx="2274166" cy="3970318"/>
          </a:xfrm>
          <a:prstGeom prst="rect">
            <a:avLst/>
          </a:prstGeom>
          <a:solidFill>
            <a:schemeClr val="accent5">
              <a:lumMod val="60000"/>
              <a:lumOff val="40000"/>
            </a:schemeClr>
          </a:solidFill>
          <a:ln w="9525">
            <a:noFill/>
            <a:miter lim="800000"/>
            <a:headEnd/>
            <a:tailEnd/>
          </a:ln>
          <a:effectLst/>
        </p:spPr>
        <p:txBody>
          <a:bodyPr wrap="square">
            <a:spAutoFit/>
          </a:bodyPr>
          <a:lstStyle/>
          <a:p>
            <a:r>
              <a:rPr lang="en-US" sz="1800" dirty="0"/>
              <a:t>Lives/Dies label is simply based on probability of survival:</a:t>
            </a:r>
          </a:p>
          <a:p>
            <a:r>
              <a:rPr lang="en-US" sz="1800" dirty="0" smtClean="0"/>
              <a:t>e.g., at node 2</a:t>
            </a:r>
            <a:endParaRPr lang="en-US" sz="1800" dirty="0"/>
          </a:p>
          <a:p>
            <a:r>
              <a:rPr lang="en-US" sz="1800" dirty="0" smtClean="0"/>
              <a:t>&lt; =0.979 </a:t>
            </a:r>
            <a:r>
              <a:rPr lang="en-US" sz="1800" dirty="0">
                <a:sym typeface="Wingdings" pitchFamily="2" charset="2"/>
              </a:rPr>
              <a:t> Lives</a:t>
            </a:r>
          </a:p>
          <a:p>
            <a:r>
              <a:rPr lang="en-US" sz="1800" dirty="0" smtClean="0">
                <a:sym typeface="Wingdings" pitchFamily="2" charset="2"/>
              </a:rPr>
              <a:t>&lt;  0.070 </a:t>
            </a:r>
            <a:r>
              <a:rPr lang="en-US" sz="1800" dirty="0">
                <a:sym typeface="Wingdings" pitchFamily="2" charset="2"/>
              </a:rPr>
              <a:t> Dies</a:t>
            </a:r>
          </a:p>
          <a:p>
            <a:endParaRPr lang="en-US" sz="1800" dirty="0">
              <a:sym typeface="Wingdings" pitchFamily="2" charset="2"/>
            </a:endParaRPr>
          </a:p>
          <a:p>
            <a:r>
              <a:rPr lang="en-US" sz="1800" dirty="0">
                <a:sym typeface="Wingdings" pitchFamily="2" charset="2"/>
              </a:rPr>
              <a:t>Individuals will live or die based on probabilities and random draws, not the Lives/Dies label.</a:t>
            </a:r>
          </a:p>
          <a:p>
            <a:endParaRPr lang="en-US" sz="1800" dirty="0"/>
          </a:p>
        </p:txBody>
      </p:sp>
      <p:sp>
        <p:nvSpPr>
          <p:cNvPr id="13318" name="Text Box 6"/>
          <p:cNvSpPr txBox="1">
            <a:spLocks noChangeArrowheads="1"/>
          </p:cNvSpPr>
          <p:nvPr/>
        </p:nvSpPr>
        <p:spPr bwMode="auto">
          <a:xfrm>
            <a:off x="524163" y="5708073"/>
            <a:ext cx="3538661" cy="646331"/>
          </a:xfrm>
          <a:prstGeom prst="rect">
            <a:avLst/>
          </a:prstGeom>
          <a:noFill/>
          <a:ln w="9525">
            <a:noFill/>
            <a:miter lim="800000"/>
            <a:headEnd/>
            <a:tailEnd/>
          </a:ln>
          <a:effectLst/>
        </p:spPr>
        <p:txBody>
          <a:bodyPr wrap="none">
            <a:spAutoFit/>
          </a:bodyPr>
          <a:lstStyle/>
          <a:p>
            <a:r>
              <a:rPr lang="en-US" sz="1800" dirty="0"/>
              <a:t>Moving through the Tree</a:t>
            </a:r>
          </a:p>
          <a:p>
            <a:r>
              <a:rPr lang="en-US" sz="1800" dirty="0"/>
              <a:t>- If the test statement is True, go left</a:t>
            </a:r>
          </a:p>
        </p:txBody>
      </p:sp>
      <p:sp>
        <p:nvSpPr>
          <p:cNvPr id="7" name="Oval 6"/>
          <p:cNvSpPr/>
          <p:nvPr/>
        </p:nvSpPr>
        <p:spPr>
          <a:xfrm>
            <a:off x="600364" y="1413164"/>
            <a:ext cx="517236" cy="48952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175491" y="877455"/>
            <a:ext cx="8691418" cy="20412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364" name="Text Box 4"/>
          <p:cNvSpPr txBox="1">
            <a:spLocks noChangeArrowheads="1"/>
          </p:cNvSpPr>
          <p:nvPr/>
        </p:nvSpPr>
        <p:spPr bwMode="auto">
          <a:xfrm>
            <a:off x="3428999" y="228600"/>
            <a:ext cx="1992745" cy="461665"/>
          </a:xfrm>
          <a:prstGeom prst="rect">
            <a:avLst/>
          </a:prstGeom>
          <a:solidFill>
            <a:schemeClr val="accent5">
              <a:lumMod val="60000"/>
              <a:lumOff val="40000"/>
            </a:schemeClr>
          </a:solidFill>
          <a:ln w="9525">
            <a:noFill/>
            <a:miter lim="800000"/>
            <a:headEnd/>
            <a:tailEnd/>
          </a:ln>
          <a:effectLst/>
        </p:spPr>
        <p:txBody>
          <a:bodyPr wrap="square">
            <a:spAutoFit/>
          </a:bodyPr>
          <a:lstStyle/>
          <a:p>
            <a:r>
              <a:rPr lang="en-US" dirty="0" smtClean="0"/>
              <a:t>Simple </a:t>
            </a:r>
            <a:r>
              <a:rPr lang="en-US" dirty="0"/>
              <a:t>Tree</a:t>
            </a:r>
          </a:p>
        </p:txBody>
      </p:sp>
      <p:grpSp>
        <p:nvGrpSpPr>
          <p:cNvPr id="2" name="Group 32"/>
          <p:cNvGrpSpPr>
            <a:grpSpLocks/>
          </p:cNvGrpSpPr>
          <p:nvPr/>
        </p:nvGrpSpPr>
        <p:grpSpPr bwMode="auto">
          <a:xfrm>
            <a:off x="217488" y="838200"/>
            <a:ext cx="8534400" cy="1687513"/>
            <a:chOff x="137" y="528"/>
            <a:chExt cx="5376" cy="1063"/>
          </a:xfrm>
          <a:noFill/>
        </p:grpSpPr>
        <p:sp>
          <p:nvSpPr>
            <p:cNvPr id="15365" name="Line 5"/>
            <p:cNvSpPr>
              <a:spLocks noChangeShapeType="1"/>
            </p:cNvSpPr>
            <p:nvPr/>
          </p:nvSpPr>
          <p:spPr bwMode="auto">
            <a:xfrm>
              <a:off x="2640" y="576"/>
              <a:ext cx="0" cy="192"/>
            </a:xfrm>
            <a:prstGeom prst="line">
              <a:avLst/>
            </a:prstGeom>
            <a:grpFill/>
            <a:ln w="9525">
              <a:solidFill>
                <a:schemeClr val="tx1"/>
              </a:solidFill>
              <a:round/>
              <a:headEnd/>
              <a:tailEnd/>
            </a:ln>
            <a:effectLst/>
          </p:spPr>
          <p:txBody>
            <a:bodyPr/>
            <a:lstStyle/>
            <a:p>
              <a:endParaRPr lang="en-CA"/>
            </a:p>
          </p:txBody>
        </p:sp>
        <p:sp>
          <p:nvSpPr>
            <p:cNvPr id="15366" name="Line 6"/>
            <p:cNvSpPr>
              <a:spLocks noChangeShapeType="1"/>
            </p:cNvSpPr>
            <p:nvPr/>
          </p:nvSpPr>
          <p:spPr bwMode="auto">
            <a:xfrm>
              <a:off x="1248" y="768"/>
              <a:ext cx="3216" cy="0"/>
            </a:xfrm>
            <a:prstGeom prst="line">
              <a:avLst/>
            </a:prstGeom>
            <a:grpFill/>
            <a:ln w="9525">
              <a:solidFill>
                <a:schemeClr val="tx1"/>
              </a:solidFill>
              <a:round/>
              <a:headEnd/>
              <a:tailEnd/>
            </a:ln>
            <a:effectLst/>
          </p:spPr>
          <p:txBody>
            <a:bodyPr/>
            <a:lstStyle/>
            <a:p>
              <a:endParaRPr lang="en-CA"/>
            </a:p>
          </p:txBody>
        </p:sp>
        <p:sp>
          <p:nvSpPr>
            <p:cNvPr id="15367" name="Line 7"/>
            <p:cNvSpPr>
              <a:spLocks noChangeShapeType="1"/>
            </p:cNvSpPr>
            <p:nvPr/>
          </p:nvSpPr>
          <p:spPr bwMode="auto">
            <a:xfrm>
              <a:off x="1248" y="768"/>
              <a:ext cx="0" cy="288"/>
            </a:xfrm>
            <a:prstGeom prst="line">
              <a:avLst/>
            </a:prstGeom>
            <a:grpFill/>
            <a:ln w="9525">
              <a:solidFill>
                <a:schemeClr val="tx1"/>
              </a:solidFill>
              <a:round/>
              <a:headEnd/>
              <a:tailEnd/>
            </a:ln>
            <a:effectLst/>
          </p:spPr>
          <p:txBody>
            <a:bodyPr/>
            <a:lstStyle/>
            <a:p>
              <a:endParaRPr lang="en-CA"/>
            </a:p>
          </p:txBody>
        </p:sp>
        <p:sp>
          <p:nvSpPr>
            <p:cNvPr id="15368" name="Line 8"/>
            <p:cNvSpPr>
              <a:spLocks noChangeShapeType="1"/>
            </p:cNvSpPr>
            <p:nvPr/>
          </p:nvSpPr>
          <p:spPr bwMode="auto">
            <a:xfrm>
              <a:off x="5232" y="1056"/>
              <a:ext cx="0" cy="288"/>
            </a:xfrm>
            <a:prstGeom prst="line">
              <a:avLst/>
            </a:prstGeom>
            <a:grpFill/>
            <a:ln w="9525">
              <a:solidFill>
                <a:schemeClr val="tx1"/>
              </a:solidFill>
              <a:round/>
              <a:headEnd/>
              <a:tailEnd/>
            </a:ln>
            <a:effectLst/>
          </p:spPr>
          <p:txBody>
            <a:bodyPr/>
            <a:lstStyle/>
            <a:p>
              <a:endParaRPr lang="en-CA"/>
            </a:p>
          </p:txBody>
        </p:sp>
        <p:sp>
          <p:nvSpPr>
            <p:cNvPr id="15370" name="Line 10"/>
            <p:cNvSpPr>
              <a:spLocks noChangeShapeType="1"/>
            </p:cNvSpPr>
            <p:nvPr/>
          </p:nvSpPr>
          <p:spPr bwMode="auto">
            <a:xfrm>
              <a:off x="528" y="1056"/>
              <a:ext cx="1488" cy="0"/>
            </a:xfrm>
            <a:prstGeom prst="line">
              <a:avLst/>
            </a:prstGeom>
            <a:grpFill/>
            <a:ln w="9525">
              <a:solidFill>
                <a:schemeClr val="tx1"/>
              </a:solidFill>
              <a:round/>
              <a:headEnd/>
              <a:tailEnd/>
            </a:ln>
            <a:effectLst/>
          </p:spPr>
          <p:txBody>
            <a:bodyPr/>
            <a:lstStyle/>
            <a:p>
              <a:endParaRPr lang="en-CA"/>
            </a:p>
          </p:txBody>
        </p:sp>
        <p:sp>
          <p:nvSpPr>
            <p:cNvPr id="15371" name="Line 11"/>
            <p:cNvSpPr>
              <a:spLocks noChangeShapeType="1"/>
            </p:cNvSpPr>
            <p:nvPr/>
          </p:nvSpPr>
          <p:spPr bwMode="auto">
            <a:xfrm>
              <a:off x="4464" y="768"/>
              <a:ext cx="0" cy="288"/>
            </a:xfrm>
            <a:prstGeom prst="line">
              <a:avLst/>
            </a:prstGeom>
            <a:grpFill/>
            <a:ln w="9525">
              <a:solidFill>
                <a:schemeClr val="tx1"/>
              </a:solidFill>
              <a:round/>
              <a:headEnd/>
              <a:tailEnd/>
            </a:ln>
            <a:effectLst/>
          </p:spPr>
          <p:txBody>
            <a:bodyPr/>
            <a:lstStyle/>
            <a:p>
              <a:endParaRPr lang="en-CA"/>
            </a:p>
          </p:txBody>
        </p:sp>
        <p:sp>
          <p:nvSpPr>
            <p:cNvPr id="15372" name="Line 12"/>
            <p:cNvSpPr>
              <a:spLocks noChangeShapeType="1"/>
            </p:cNvSpPr>
            <p:nvPr/>
          </p:nvSpPr>
          <p:spPr bwMode="auto">
            <a:xfrm>
              <a:off x="3744" y="1056"/>
              <a:ext cx="1488" cy="0"/>
            </a:xfrm>
            <a:prstGeom prst="line">
              <a:avLst/>
            </a:prstGeom>
            <a:grpFill/>
            <a:ln w="9525">
              <a:solidFill>
                <a:schemeClr val="tx1"/>
              </a:solidFill>
              <a:round/>
              <a:headEnd/>
              <a:tailEnd/>
            </a:ln>
            <a:effectLst/>
          </p:spPr>
          <p:txBody>
            <a:bodyPr/>
            <a:lstStyle/>
            <a:p>
              <a:endParaRPr lang="en-CA"/>
            </a:p>
          </p:txBody>
        </p:sp>
        <p:sp>
          <p:nvSpPr>
            <p:cNvPr id="15373" name="Line 13"/>
            <p:cNvSpPr>
              <a:spLocks noChangeShapeType="1"/>
            </p:cNvSpPr>
            <p:nvPr/>
          </p:nvSpPr>
          <p:spPr bwMode="auto">
            <a:xfrm>
              <a:off x="3744" y="1056"/>
              <a:ext cx="0" cy="288"/>
            </a:xfrm>
            <a:prstGeom prst="line">
              <a:avLst/>
            </a:prstGeom>
            <a:grpFill/>
            <a:ln w="9525">
              <a:solidFill>
                <a:schemeClr val="tx1"/>
              </a:solidFill>
              <a:round/>
              <a:headEnd/>
              <a:tailEnd/>
            </a:ln>
            <a:effectLst/>
          </p:spPr>
          <p:txBody>
            <a:bodyPr/>
            <a:lstStyle/>
            <a:p>
              <a:endParaRPr lang="en-CA"/>
            </a:p>
          </p:txBody>
        </p:sp>
        <p:sp>
          <p:nvSpPr>
            <p:cNvPr id="15374" name="Line 14"/>
            <p:cNvSpPr>
              <a:spLocks noChangeShapeType="1"/>
            </p:cNvSpPr>
            <p:nvPr/>
          </p:nvSpPr>
          <p:spPr bwMode="auto">
            <a:xfrm>
              <a:off x="528" y="1056"/>
              <a:ext cx="0" cy="288"/>
            </a:xfrm>
            <a:prstGeom prst="line">
              <a:avLst/>
            </a:prstGeom>
            <a:grpFill/>
            <a:ln w="9525">
              <a:solidFill>
                <a:schemeClr val="tx1"/>
              </a:solidFill>
              <a:round/>
              <a:headEnd/>
              <a:tailEnd/>
            </a:ln>
            <a:effectLst/>
          </p:spPr>
          <p:txBody>
            <a:bodyPr/>
            <a:lstStyle/>
            <a:p>
              <a:endParaRPr lang="en-CA"/>
            </a:p>
          </p:txBody>
        </p:sp>
        <p:sp>
          <p:nvSpPr>
            <p:cNvPr id="15375" name="Line 15"/>
            <p:cNvSpPr>
              <a:spLocks noChangeShapeType="1"/>
            </p:cNvSpPr>
            <p:nvPr/>
          </p:nvSpPr>
          <p:spPr bwMode="auto">
            <a:xfrm>
              <a:off x="2016" y="1056"/>
              <a:ext cx="0" cy="288"/>
            </a:xfrm>
            <a:prstGeom prst="line">
              <a:avLst/>
            </a:prstGeom>
            <a:grpFill/>
            <a:ln w="9525">
              <a:solidFill>
                <a:schemeClr val="tx1"/>
              </a:solidFill>
              <a:round/>
              <a:headEnd/>
              <a:tailEnd/>
            </a:ln>
            <a:effectLst/>
          </p:spPr>
          <p:txBody>
            <a:bodyPr/>
            <a:lstStyle/>
            <a:p>
              <a:endParaRPr lang="en-CA"/>
            </a:p>
          </p:txBody>
        </p:sp>
        <p:sp>
          <p:nvSpPr>
            <p:cNvPr id="15376" name="Text Box 16"/>
            <p:cNvSpPr txBox="1">
              <a:spLocks noChangeArrowheads="1"/>
            </p:cNvSpPr>
            <p:nvPr/>
          </p:nvSpPr>
          <p:spPr bwMode="auto">
            <a:xfrm>
              <a:off x="2688" y="528"/>
              <a:ext cx="178" cy="192"/>
            </a:xfrm>
            <a:prstGeom prst="rect">
              <a:avLst/>
            </a:prstGeom>
            <a:grpFill/>
            <a:ln w="9525">
              <a:noFill/>
              <a:miter lim="800000"/>
              <a:headEnd/>
              <a:tailEnd/>
            </a:ln>
            <a:effectLst/>
          </p:spPr>
          <p:txBody>
            <a:bodyPr wrap="none">
              <a:spAutoFit/>
            </a:bodyPr>
            <a:lstStyle/>
            <a:p>
              <a:r>
                <a:rPr lang="en-US" sz="1400"/>
                <a:t>1</a:t>
              </a:r>
            </a:p>
          </p:txBody>
        </p:sp>
        <p:sp>
          <p:nvSpPr>
            <p:cNvPr id="15377" name="Text Box 17"/>
            <p:cNvSpPr txBox="1">
              <a:spLocks noChangeArrowheads="1"/>
            </p:cNvSpPr>
            <p:nvPr/>
          </p:nvSpPr>
          <p:spPr bwMode="auto">
            <a:xfrm>
              <a:off x="336" y="1152"/>
              <a:ext cx="178" cy="192"/>
            </a:xfrm>
            <a:prstGeom prst="rect">
              <a:avLst/>
            </a:prstGeom>
            <a:grpFill/>
            <a:ln w="9525">
              <a:noFill/>
              <a:miter lim="800000"/>
              <a:headEnd/>
              <a:tailEnd/>
            </a:ln>
            <a:effectLst/>
          </p:spPr>
          <p:txBody>
            <a:bodyPr wrap="none">
              <a:spAutoFit/>
            </a:bodyPr>
            <a:lstStyle/>
            <a:p>
              <a:r>
                <a:rPr lang="en-US" sz="1400"/>
                <a:t>4</a:t>
              </a:r>
            </a:p>
          </p:txBody>
        </p:sp>
        <p:sp>
          <p:nvSpPr>
            <p:cNvPr id="15378" name="Text Box 18"/>
            <p:cNvSpPr txBox="1">
              <a:spLocks noChangeArrowheads="1"/>
            </p:cNvSpPr>
            <p:nvPr/>
          </p:nvSpPr>
          <p:spPr bwMode="auto">
            <a:xfrm>
              <a:off x="4520" y="816"/>
              <a:ext cx="178" cy="192"/>
            </a:xfrm>
            <a:prstGeom prst="rect">
              <a:avLst/>
            </a:prstGeom>
            <a:grpFill/>
            <a:ln w="9525">
              <a:noFill/>
              <a:miter lim="800000"/>
              <a:headEnd/>
              <a:tailEnd/>
            </a:ln>
            <a:effectLst/>
          </p:spPr>
          <p:txBody>
            <a:bodyPr wrap="none">
              <a:spAutoFit/>
            </a:bodyPr>
            <a:lstStyle/>
            <a:p>
              <a:r>
                <a:rPr lang="en-US" sz="1400"/>
                <a:t>3</a:t>
              </a:r>
            </a:p>
          </p:txBody>
        </p:sp>
        <p:sp>
          <p:nvSpPr>
            <p:cNvPr id="15379" name="Text Box 19"/>
            <p:cNvSpPr txBox="1">
              <a:spLocks noChangeArrowheads="1"/>
            </p:cNvSpPr>
            <p:nvPr/>
          </p:nvSpPr>
          <p:spPr bwMode="auto">
            <a:xfrm>
              <a:off x="2016" y="1152"/>
              <a:ext cx="178" cy="192"/>
            </a:xfrm>
            <a:prstGeom prst="rect">
              <a:avLst/>
            </a:prstGeom>
            <a:grpFill/>
            <a:ln w="9525">
              <a:noFill/>
              <a:miter lim="800000"/>
              <a:headEnd/>
              <a:tailEnd/>
            </a:ln>
            <a:effectLst/>
          </p:spPr>
          <p:txBody>
            <a:bodyPr wrap="none">
              <a:spAutoFit/>
            </a:bodyPr>
            <a:lstStyle/>
            <a:p>
              <a:r>
                <a:rPr lang="en-US" sz="1400"/>
                <a:t>5</a:t>
              </a:r>
            </a:p>
          </p:txBody>
        </p:sp>
        <p:sp>
          <p:nvSpPr>
            <p:cNvPr id="15380" name="Text Box 20"/>
            <p:cNvSpPr txBox="1">
              <a:spLocks noChangeArrowheads="1"/>
            </p:cNvSpPr>
            <p:nvPr/>
          </p:nvSpPr>
          <p:spPr bwMode="auto">
            <a:xfrm>
              <a:off x="3600" y="1152"/>
              <a:ext cx="178" cy="192"/>
            </a:xfrm>
            <a:prstGeom prst="rect">
              <a:avLst/>
            </a:prstGeom>
            <a:grpFill/>
            <a:ln w="9525">
              <a:noFill/>
              <a:miter lim="800000"/>
              <a:headEnd/>
              <a:tailEnd/>
            </a:ln>
            <a:effectLst/>
          </p:spPr>
          <p:txBody>
            <a:bodyPr wrap="none">
              <a:spAutoFit/>
            </a:bodyPr>
            <a:lstStyle/>
            <a:p>
              <a:r>
                <a:rPr lang="en-US" sz="1400"/>
                <a:t>6</a:t>
              </a:r>
            </a:p>
          </p:txBody>
        </p:sp>
        <p:sp>
          <p:nvSpPr>
            <p:cNvPr id="15381" name="Text Box 21"/>
            <p:cNvSpPr txBox="1">
              <a:spLocks noChangeArrowheads="1"/>
            </p:cNvSpPr>
            <p:nvPr/>
          </p:nvSpPr>
          <p:spPr bwMode="auto">
            <a:xfrm>
              <a:off x="5294" y="1152"/>
              <a:ext cx="178" cy="192"/>
            </a:xfrm>
            <a:prstGeom prst="rect">
              <a:avLst/>
            </a:prstGeom>
            <a:grpFill/>
            <a:ln w="9525">
              <a:noFill/>
              <a:miter lim="800000"/>
              <a:headEnd/>
              <a:tailEnd/>
            </a:ln>
            <a:effectLst/>
          </p:spPr>
          <p:txBody>
            <a:bodyPr wrap="none">
              <a:spAutoFit/>
            </a:bodyPr>
            <a:lstStyle/>
            <a:p>
              <a:r>
                <a:rPr lang="en-US" sz="1400"/>
                <a:t>7</a:t>
              </a:r>
            </a:p>
          </p:txBody>
        </p:sp>
        <p:sp>
          <p:nvSpPr>
            <p:cNvPr id="15382" name="Text Box 22"/>
            <p:cNvSpPr txBox="1">
              <a:spLocks noChangeArrowheads="1"/>
            </p:cNvSpPr>
            <p:nvPr/>
          </p:nvSpPr>
          <p:spPr bwMode="auto">
            <a:xfrm>
              <a:off x="1022" y="816"/>
              <a:ext cx="178" cy="192"/>
            </a:xfrm>
            <a:prstGeom prst="rect">
              <a:avLst/>
            </a:prstGeom>
            <a:grpFill/>
            <a:ln w="9525">
              <a:noFill/>
              <a:miter lim="800000"/>
              <a:headEnd/>
              <a:tailEnd/>
            </a:ln>
            <a:effectLst/>
          </p:spPr>
          <p:txBody>
            <a:bodyPr wrap="none">
              <a:spAutoFit/>
            </a:bodyPr>
            <a:lstStyle/>
            <a:p>
              <a:r>
                <a:rPr lang="en-US" sz="1400"/>
                <a:t>2</a:t>
              </a:r>
            </a:p>
          </p:txBody>
        </p:sp>
        <p:sp>
          <p:nvSpPr>
            <p:cNvPr id="15384" name="Text Box 24"/>
            <p:cNvSpPr txBox="1">
              <a:spLocks noChangeArrowheads="1"/>
            </p:cNvSpPr>
            <p:nvPr/>
          </p:nvSpPr>
          <p:spPr bwMode="auto">
            <a:xfrm>
              <a:off x="1728" y="576"/>
              <a:ext cx="974" cy="173"/>
            </a:xfrm>
            <a:prstGeom prst="rect">
              <a:avLst/>
            </a:prstGeom>
            <a:grpFill/>
            <a:ln w="9525">
              <a:noFill/>
              <a:miter lim="800000"/>
              <a:headEnd/>
              <a:tailEnd/>
            </a:ln>
            <a:effectLst/>
          </p:spPr>
          <p:txBody>
            <a:bodyPr wrap="none">
              <a:spAutoFit/>
            </a:bodyPr>
            <a:lstStyle/>
            <a:p>
              <a:r>
                <a:rPr lang="en-US" sz="1200"/>
                <a:t>HG_HGSite &gt;= 0.65</a:t>
              </a:r>
            </a:p>
          </p:txBody>
        </p:sp>
        <p:sp>
          <p:nvSpPr>
            <p:cNvPr id="15386" name="Text Box 26"/>
            <p:cNvSpPr txBox="1">
              <a:spLocks noChangeArrowheads="1"/>
            </p:cNvSpPr>
            <p:nvPr/>
          </p:nvSpPr>
          <p:spPr bwMode="auto">
            <a:xfrm>
              <a:off x="3730" y="883"/>
              <a:ext cx="718" cy="173"/>
            </a:xfrm>
            <a:prstGeom prst="rect">
              <a:avLst/>
            </a:prstGeom>
            <a:grpFill/>
            <a:ln w="9525">
              <a:noFill/>
              <a:miter lim="800000"/>
              <a:headEnd/>
              <a:tailEnd/>
            </a:ln>
            <a:effectLst/>
          </p:spPr>
          <p:txBody>
            <a:bodyPr wrap="none">
              <a:spAutoFit/>
            </a:bodyPr>
            <a:lstStyle/>
            <a:p>
              <a:r>
                <a:rPr lang="en-US" sz="1200"/>
                <a:t>PACL &gt;= 0.25</a:t>
              </a:r>
            </a:p>
          </p:txBody>
        </p:sp>
        <p:sp>
          <p:nvSpPr>
            <p:cNvPr id="15387" name="Text Box 27"/>
            <p:cNvSpPr txBox="1">
              <a:spLocks noChangeArrowheads="1"/>
            </p:cNvSpPr>
            <p:nvPr/>
          </p:nvSpPr>
          <p:spPr bwMode="auto">
            <a:xfrm>
              <a:off x="3350" y="1399"/>
              <a:ext cx="727" cy="192"/>
            </a:xfrm>
            <a:prstGeom prst="rect">
              <a:avLst/>
            </a:prstGeom>
            <a:grpFill/>
            <a:ln w="9525">
              <a:noFill/>
              <a:miter lim="800000"/>
              <a:headEnd/>
              <a:tailEnd/>
            </a:ln>
            <a:effectLst/>
          </p:spPr>
          <p:txBody>
            <a:bodyPr wrap="none">
              <a:spAutoFit/>
            </a:bodyPr>
            <a:lstStyle/>
            <a:p>
              <a:r>
                <a:rPr lang="en-US" sz="1400"/>
                <a:t>P(s) = 0.835</a:t>
              </a:r>
            </a:p>
          </p:txBody>
        </p:sp>
        <p:sp>
          <p:nvSpPr>
            <p:cNvPr id="15388" name="Text Box 28"/>
            <p:cNvSpPr txBox="1">
              <a:spLocks noChangeArrowheads="1"/>
            </p:cNvSpPr>
            <p:nvPr/>
          </p:nvSpPr>
          <p:spPr bwMode="auto">
            <a:xfrm>
              <a:off x="4848" y="1392"/>
              <a:ext cx="665" cy="192"/>
            </a:xfrm>
            <a:prstGeom prst="rect">
              <a:avLst/>
            </a:prstGeom>
            <a:grpFill/>
            <a:ln w="9525">
              <a:noFill/>
              <a:miter lim="800000"/>
              <a:headEnd/>
              <a:tailEnd/>
            </a:ln>
            <a:effectLst/>
          </p:spPr>
          <p:txBody>
            <a:bodyPr wrap="none">
              <a:spAutoFit/>
            </a:bodyPr>
            <a:lstStyle/>
            <a:p>
              <a:r>
                <a:rPr lang="en-US" sz="1400"/>
                <a:t>P(s) = 0.10</a:t>
              </a:r>
            </a:p>
          </p:txBody>
        </p:sp>
        <p:sp>
          <p:nvSpPr>
            <p:cNvPr id="15389" name="Text Box 29"/>
            <p:cNvSpPr txBox="1">
              <a:spLocks noChangeArrowheads="1"/>
            </p:cNvSpPr>
            <p:nvPr/>
          </p:nvSpPr>
          <p:spPr bwMode="auto">
            <a:xfrm>
              <a:off x="1238" y="885"/>
              <a:ext cx="789" cy="173"/>
            </a:xfrm>
            <a:prstGeom prst="rect">
              <a:avLst/>
            </a:prstGeom>
            <a:grpFill/>
            <a:ln w="9525">
              <a:noFill/>
              <a:miter lim="800000"/>
              <a:headEnd/>
              <a:tailEnd/>
            </a:ln>
            <a:effectLst/>
          </p:spPr>
          <p:txBody>
            <a:bodyPr wrap="none">
              <a:spAutoFit/>
            </a:bodyPr>
            <a:lstStyle/>
            <a:p>
              <a:r>
                <a:rPr lang="en-US" sz="1200"/>
                <a:t>CrnRatio &lt; 0.15</a:t>
              </a:r>
            </a:p>
          </p:txBody>
        </p:sp>
        <p:sp>
          <p:nvSpPr>
            <p:cNvPr id="15390" name="Text Box 30"/>
            <p:cNvSpPr txBox="1">
              <a:spLocks noChangeArrowheads="1"/>
            </p:cNvSpPr>
            <p:nvPr/>
          </p:nvSpPr>
          <p:spPr bwMode="auto">
            <a:xfrm>
              <a:off x="137" y="1392"/>
              <a:ext cx="727" cy="192"/>
            </a:xfrm>
            <a:prstGeom prst="rect">
              <a:avLst/>
            </a:prstGeom>
            <a:grpFill/>
            <a:ln w="9525">
              <a:noFill/>
              <a:miter lim="800000"/>
              <a:headEnd/>
              <a:tailEnd/>
            </a:ln>
            <a:effectLst/>
          </p:spPr>
          <p:txBody>
            <a:bodyPr wrap="none">
              <a:spAutoFit/>
            </a:bodyPr>
            <a:lstStyle/>
            <a:p>
              <a:r>
                <a:rPr lang="en-US" sz="1400"/>
                <a:t>P(s) = 0.225</a:t>
              </a:r>
            </a:p>
          </p:txBody>
        </p:sp>
        <p:sp>
          <p:nvSpPr>
            <p:cNvPr id="15391" name="Text Box 31"/>
            <p:cNvSpPr txBox="1">
              <a:spLocks noChangeArrowheads="1"/>
            </p:cNvSpPr>
            <p:nvPr/>
          </p:nvSpPr>
          <p:spPr bwMode="auto">
            <a:xfrm>
              <a:off x="1680" y="1392"/>
              <a:ext cx="727" cy="192"/>
            </a:xfrm>
            <a:prstGeom prst="rect">
              <a:avLst/>
            </a:prstGeom>
            <a:grpFill/>
            <a:ln w="9525">
              <a:noFill/>
              <a:miter lim="800000"/>
              <a:headEnd/>
              <a:tailEnd/>
            </a:ln>
            <a:effectLst/>
          </p:spPr>
          <p:txBody>
            <a:bodyPr wrap="none">
              <a:spAutoFit/>
            </a:bodyPr>
            <a:lstStyle/>
            <a:p>
              <a:r>
                <a:rPr lang="en-US" sz="1400"/>
                <a:t>P(s) = 0.985</a:t>
              </a:r>
            </a:p>
          </p:txBody>
        </p:sp>
      </p:grpSp>
      <p:sp>
        <p:nvSpPr>
          <p:cNvPr id="28" name="TextBox 27"/>
          <p:cNvSpPr txBox="1"/>
          <p:nvPr/>
        </p:nvSpPr>
        <p:spPr>
          <a:xfrm>
            <a:off x="942109" y="3278909"/>
            <a:ext cx="7093527" cy="1938992"/>
          </a:xfrm>
          <a:prstGeom prst="rect">
            <a:avLst/>
          </a:prstGeom>
          <a:solidFill>
            <a:schemeClr val="accent5">
              <a:lumMod val="60000"/>
              <a:lumOff val="40000"/>
            </a:schemeClr>
          </a:solidFill>
        </p:spPr>
        <p:txBody>
          <a:bodyPr wrap="square" rtlCol="0">
            <a:spAutoFit/>
          </a:bodyPr>
          <a:lstStyle/>
          <a:p>
            <a:r>
              <a:rPr lang="en-CA" dirty="0" smtClean="0"/>
              <a:t>We have coded in the CART mortality algorithm for testing purposes. When satisfied that it is working “correctly” (i.e., passes test of reasonableness), then we  use the information (e.g., variables, interactions) to conduct logistic regression.....</a:t>
            </a:r>
            <a:endParaRPr lang="en-CA"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708892" y="459509"/>
            <a:ext cx="7219950" cy="1569660"/>
          </a:xfrm>
          <a:prstGeom prst="rect">
            <a:avLst/>
          </a:prstGeom>
          <a:solidFill>
            <a:schemeClr val="accent5">
              <a:lumMod val="60000"/>
              <a:lumOff val="40000"/>
            </a:schemeClr>
          </a:solidFill>
          <a:ln w="9525">
            <a:noFill/>
            <a:miter lim="800000"/>
            <a:headEnd/>
            <a:tailEnd/>
          </a:ln>
          <a:effectLst/>
        </p:spPr>
        <p:txBody>
          <a:bodyPr>
            <a:spAutoFit/>
          </a:bodyPr>
          <a:lstStyle/>
          <a:p>
            <a:r>
              <a:rPr lang="en-US" u="sng" dirty="0"/>
              <a:t>Logistic Regression</a:t>
            </a:r>
          </a:p>
          <a:p>
            <a:r>
              <a:rPr lang="en-US" dirty="0"/>
              <a:t>   - generic </a:t>
            </a:r>
            <a:r>
              <a:rPr lang="en-US" dirty="0" smtClean="0"/>
              <a:t>tool </a:t>
            </a:r>
            <a:r>
              <a:rPr lang="en-US" dirty="0"/>
              <a:t>for </a:t>
            </a:r>
            <a:r>
              <a:rPr lang="en-US" dirty="0" smtClean="0"/>
              <a:t>fitting a dichotomous dependent variable </a:t>
            </a:r>
            <a:r>
              <a:rPr lang="en-US" dirty="0"/>
              <a:t>(e.g. </a:t>
            </a:r>
            <a:r>
              <a:rPr lang="en-US" sz="2000" dirty="0"/>
              <a:t>Live-Dead</a:t>
            </a:r>
            <a:r>
              <a:rPr lang="en-US" dirty="0" smtClean="0"/>
              <a:t>) to categorical and continuous independent variables .</a:t>
            </a:r>
            <a:endParaRPr lang="en-US" dirty="0"/>
          </a:p>
        </p:txBody>
      </p:sp>
      <p:pic>
        <p:nvPicPr>
          <p:cNvPr id="17412" name="Picture 4"/>
          <p:cNvPicPr>
            <a:picLocks noChangeAspect="1" noChangeArrowheads="1"/>
          </p:cNvPicPr>
          <p:nvPr/>
        </p:nvPicPr>
        <p:blipFill>
          <a:blip r:embed="rId3" cstate="print"/>
          <a:srcRect l="13092" t="27553" r="33350" b="38991"/>
          <a:stretch>
            <a:fillRect/>
          </a:stretch>
        </p:blipFill>
        <p:spPr bwMode="auto">
          <a:xfrm>
            <a:off x="2161021" y="2221345"/>
            <a:ext cx="4038600" cy="1525588"/>
          </a:xfrm>
          <a:prstGeom prst="rect">
            <a:avLst/>
          </a:prstGeom>
          <a:noFill/>
          <a:ln w="9525">
            <a:noFill/>
            <a:miter lim="800000"/>
            <a:headEnd/>
            <a:tailEnd/>
          </a:ln>
          <a:effectLst/>
        </p:spPr>
      </p:pic>
      <p:sp>
        <p:nvSpPr>
          <p:cNvPr id="17413" name="Text Box 5"/>
          <p:cNvSpPr txBox="1">
            <a:spLocks noChangeArrowheads="1"/>
          </p:cNvSpPr>
          <p:nvPr/>
        </p:nvSpPr>
        <p:spPr bwMode="auto">
          <a:xfrm>
            <a:off x="1257157" y="3994728"/>
            <a:ext cx="6437457" cy="1261884"/>
          </a:xfrm>
          <a:prstGeom prst="rect">
            <a:avLst/>
          </a:prstGeom>
          <a:solidFill>
            <a:schemeClr val="accent5">
              <a:lumMod val="60000"/>
              <a:lumOff val="40000"/>
            </a:schemeClr>
          </a:solidFill>
          <a:ln w="9525">
            <a:noFill/>
            <a:miter lim="800000"/>
            <a:headEnd/>
            <a:tailEnd/>
          </a:ln>
          <a:effectLst/>
        </p:spPr>
        <p:txBody>
          <a:bodyPr wrap="square">
            <a:spAutoFit/>
          </a:bodyPr>
          <a:lstStyle/>
          <a:p>
            <a:r>
              <a:rPr lang="el-GR" sz="1800" dirty="0">
                <a:cs typeface="Arial" charset="0"/>
              </a:rPr>
              <a:t>β</a:t>
            </a:r>
            <a:r>
              <a:rPr lang="en-US" sz="1800" dirty="0"/>
              <a:t>X = </a:t>
            </a:r>
            <a:r>
              <a:rPr lang="en-US" sz="1800" dirty="0" smtClean="0"/>
              <a:t>b</a:t>
            </a:r>
            <a:r>
              <a:rPr lang="en-US" sz="1800" baseline="-25000" dirty="0" smtClean="0"/>
              <a:t>0</a:t>
            </a:r>
            <a:r>
              <a:rPr lang="en-US" sz="1800" dirty="0" smtClean="0"/>
              <a:t> </a:t>
            </a:r>
            <a:r>
              <a:rPr lang="en-US" sz="1800" dirty="0"/>
              <a:t>+ </a:t>
            </a:r>
            <a:r>
              <a:rPr lang="en-US" sz="1800" dirty="0" smtClean="0"/>
              <a:t>b</a:t>
            </a:r>
            <a:r>
              <a:rPr lang="en-US" sz="1800" baseline="-25000" dirty="0" smtClean="0"/>
              <a:t>1</a:t>
            </a:r>
            <a:r>
              <a:rPr lang="en-US" sz="1800" dirty="0" smtClean="0"/>
              <a:t>C</a:t>
            </a:r>
            <a:r>
              <a:rPr lang="en-US" sz="1800" baseline="-25000" dirty="0" smtClean="0"/>
              <a:t>1</a:t>
            </a:r>
            <a:r>
              <a:rPr lang="en-US" sz="1800" dirty="0" smtClean="0"/>
              <a:t> </a:t>
            </a:r>
            <a:r>
              <a:rPr lang="en-US" sz="1800" dirty="0"/>
              <a:t>+  </a:t>
            </a:r>
            <a:r>
              <a:rPr lang="en-US" sz="1800" dirty="0" smtClean="0"/>
              <a:t>b</a:t>
            </a:r>
            <a:r>
              <a:rPr lang="en-US" sz="1800" baseline="-25000" dirty="0" smtClean="0"/>
              <a:t>2</a:t>
            </a:r>
            <a:r>
              <a:rPr lang="en-US" sz="1800" dirty="0" smtClean="0"/>
              <a:t>C</a:t>
            </a:r>
            <a:r>
              <a:rPr lang="en-US" sz="1800" baseline="-25000" dirty="0" smtClean="0"/>
              <a:t>2</a:t>
            </a:r>
            <a:r>
              <a:rPr lang="en-US" sz="1800" dirty="0" smtClean="0"/>
              <a:t>  … </a:t>
            </a:r>
            <a:r>
              <a:rPr lang="en-US" sz="1800" dirty="0"/>
              <a:t>+ </a:t>
            </a:r>
            <a:r>
              <a:rPr lang="en-US" sz="1800" dirty="0" err="1" smtClean="0"/>
              <a:t>b</a:t>
            </a:r>
            <a:r>
              <a:rPr lang="en-US" sz="1800" baseline="-25000" dirty="0" err="1" smtClean="0"/>
              <a:t>n</a:t>
            </a:r>
            <a:r>
              <a:rPr lang="en-US" sz="1800" dirty="0" err="1" smtClean="0"/>
              <a:t>C</a:t>
            </a:r>
            <a:r>
              <a:rPr lang="en-US" sz="1800" baseline="-25000" dirty="0" err="1" smtClean="0"/>
              <a:t>n</a:t>
            </a:r>
            <a:r>
              <a:rPr lang="en-US" sz="1800" dirty="0" smtClean="0"/>
              <a:t>+ b</a:t>
            </a:r>
            <a:r>
              <a:rPr lang="en-US" sz="1800" baseline="-25000" dirty="0" smtClean="0"/>
              <a:t>12</a:t>
            </a:r>
            <a:r>
              <a:rPr lang="en-US" sz="1800" dirty="0" smtClean="0"/>
              <a:t>C</a:t>
            </a:r>
            <a:r>
              <a:rPr lang="en-US" sz="1800" baseline="-25000" dirty="0" smtClean="0"/>
              <a:t>1</a:t>
            </a:r>
            <a:r>
              <a:rPr lang="en-US" sz="1800" dirty="0" smtClean="0"/>
              <a:t>C</a:t>
            </a:r>
            <a:r>
              <a:rPr lang="en-US" sz="1800" baseline="-25000" dirty="0" smtClean="0"/>
              <a:t>2</a:t>
            </a:r>
            <a:r>
              <a:rPr lang="en-US" sz="1800" dirty="0" smtClean="0"/>
              <a:t> +  … + </a:t>
            </a:r>
            <a:r>
              <a:rPr lang="en-US" sz="1800" dirty="0" err="1" smtClean="0"/>
              <a:t>b</a:t>
            </a:r>
            <a:r>
              <a:rPr lang="en-US" sz="1800" baseline="-25000" dirty="0" err="1" smtClean="0"/>
              <a:t>nm</a:t>
            </a:r>
            <a:r>
              <a:rPr lang="en-US" sz="1800" dirty="0" err="1" smtClean="0"/>
              <a:t>C</a:t>
            </a:r>
            <a:r>
              <a:rPr lang="en-US" sz="1800" baseline="-25000" dirty="0" err="1" smtClean="0"/>
              <a:t>n</a:t>
            </a:r>
            <a:r>
              <a:rPr lang="en-US" sz="1800" dirty="0" err="1" smtClean="0"/>
              <a:t>C</a:t>
            </a:r>
            <a:r>
              <a:rPr lang="en-US" sz="1800" baseline="-25000" dirty="0" err="1" smtClean="0"/>
              <a:t>m</a:t>
            </a:r>
            <a:endParaRPr lang="en-US" sz="1800" baseline="-25000" dirty="0"/>
          </a:p>
          <a:p>
            <a:endParaRPr lang="en-US" baseline="-25000" dirty="0"/>
          </a:p>
          <a:p>
            <a:r>
              <a:rPr lang="en-US" dirty="0"/>
              <a:t> </a:t>
            </a:r>
            <a:r>
              <a:rPr lang="en-US" sz="1800" dirty="0"/>
              <a:t>with </a:t>
            </a:r>
            <a:r>
              <a:rPr lang="en-US" sz="1800" dirty="0" smtClean="0"/>
              <a:t>individual covariates (</a:t>
            </a:r>
            <a:r>
              <a:rPr lang="en-US" sz="1800" dirty="0" err="1" smtClean="0"/>
              <a:t>C</a:t>
            </a:r>
            <a:r>
              <a:rPr lang="en-US" sz="1800" baseline="-25000" dirty="0" err="1" smtClean="0"/>
              <a:t>i</a:t>
            </a:r>
            <a:r>
              <a:rPr lang="en-US" sz="1800" dirty="0" smtClean="0"/>
              <a:t>) and possible interaction </a:t>
            </a:r>
            <a:r>
              <a:rPr lang="en-US" sz="1800" dirty="0" smtClean="0"/>
              <a:t>terms that are selected in part from the CART results.</a:t>
            </a:r>
            <a:endParaRPr lang="en-US" sz="1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CA" dirty="0" smtClean="0"/>
              <a:t>Outline</a:t>
            </a:r>
            <a:endParaRPr lang="en-CA" dirty="0">
              <a:noFill/>
            </a:endParaRPr>
          </a:p>
        </p:txBody>
      </p:sp>
      <p:sp>
        <p:nvSpPr>
          <p:cNvPr id="3" name="Content Placeholder 2"/>
          <p:cNvSpPr>
            <a:spLocks noGrp="1"/>
          </p:cNvSpPr>
          <p:nvPr>
            <p:ph idx="1"/>
          </p:nvPr>
        </p:nvSpPr>
        <p:spPr>
          <a:xfrm>
            <a:off x="1267207" y="1314449"/>
            <a:ext cx="5886068" cy="4541406"/>
          </a:xfrm>
          <a:solidFill>
            <a:schemeClr val="accent5">
              <a:lumMod val="60000"/>
              <a:lumOff val="40000"/>
              <a:alpha val="69000"/>
            </a:schemeClr>
          </a:solidFill>
          <a:effectLst/>
        </p:spPr>
        <p:txBody>
          <a:bodyPr/>
          <a:lstStyle/>
          <a:p>
            <a:pPr marL="533400" indent="-533400">
              <a:lnSpc>
                <a:spcPct val="90000"/>
              </a:lnSpc>
              <a:buClrTx/>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About TASS</a:t>
            </a:r>
          </a:p>
          <a:p>
            <a:pPr marL="533400" indent="-533400">
              <a:lnSpc>
                <a:spcPct val="90000"/>
              </a:lnSpc>
              <a:buClrTx/>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TASS I – II – III history</a:t>
            </a:r>
            <a:endParaRPr lang="en-CA" sz="3200"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marL="533400" indent="-533400">
              <a:lnSpc>
                <a:spcPct val="90000"/>
              </a:lnSpc>
              <a:buClrTx/>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TASS III modifications</a:t>
            </a:r>
            <a:endParaRPr lang="en-CA" sz="3200"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marL="933450" lvl="1" indent="-533400">
              <a:lnSpc>
                <a:spcPct val="90000"/>
              </a:lnSpc>
              <a:buClrTx/>
              <a:buFont typeface="Courier New" pitchFamily="49" charset="0"/>
              <a:buChar char="o"/>
              <a:defRPr/>
            </a:pPr>
            <a:r>
              <a:rPr lang="en-CA" dirty="0" err="1" smtClean="0">
                <a:solidFill>
                  <a:schemeClr val="tx1"/>
                </a:solidFill>
                <a:effectLst>
                  <a:outerShdw blurRad="38100" dist="38100" dir="2700000" algn="tl">
                    <a:srgbClr val="000000">
                      <a:alpha val="43137"/>
                    </a:srgbClr>
                  </a:outerShdw>
                </a:effectLst>
              </a:rPr>
              <a:t>tRAYci</a:t>
            </a:r>
            <a:r>
              <a:rPr lang="en-CA" dirty="0" smtClean="0">
                <a:solidFill>
                  <a:schemeClr val="tx1"/>
                </a:solidFill>
                <a:effectLst>
                  <a:outerShdw blurRad="38100" dist="38100" dir="2700000" algn="tl">
                    <a:srgbClr val="000000">
                      <a:alpha val="43137"/>
                    </a:srgbClr>
                  </a:outerShdw>
                </a:effectLst>
              </a:rPr>
              <a:t> light model</a:t>
            </a:r>
          </a:p>
          <a:p>
            <a:pPr marL="933450" lvl="1" indent="-533400">
              <a:lnSpc>
                <a:spcPct val="90000"/>
              </a:lnSpc>
              <a:buClrTx/>
              <a:buFont typeface="Courier New" pitchFamily="49" charset="0"/>
              <a:buChar char="o"/>
              <a:defRPr/>
            </a:pPr>
            <a:r>
              <a:rPr lang="en-CA" dirty="0" smtClean="0">
                <a:solidFill>
                  <a:schemeClr val="tx1"/>
                </a:solidFill>
                <a:effectLst>
                  <a:outerShdw blurRad="38100" dist="38100" dir="2700000" algn="tl">
                    <a:srgbClr val="000000">
                      <a:alpha val="43137"/>
                    </a:srgbClr>
                  </a:outerShdw>
                </a:effectLst>
              </a:rPr>
              <a:t>Crown profiles</a:t>
            </a:r>
          </a:p>
          <a:p>
            <a:pPr marL="933450" lvl="1" indent="-533400">
              <a:lnSpc>
                <a:spcPct val="90000"/>
              </a:lnSpc>
              <a:buClrTx/>
              <a:buFont typeface="Courier New" pitchFamily="49" charset="0"/>
              <a:buChar char="o"/>
              <a:defRPr/>
            </a:pPr>
            <a:r>
              <a:rPr lang="en-CA" dirty="0" smtClean="0">
                <a:solidFill>
                  <a:schemeClr val="tx1"/>
                </a:solidFill>
                <a:effectLst>
                  <a:outerShdw blurRad="38100" dist="38100" dir="2700000" algn="tl">
                    <a:srgbClr val="000000">
                      <a:alpha val="43137"/>
                    </a:srgbClr>
                  </a:outerShdw>
                </a:effectLst>
              </a:rPr>
              <a:t>Crown competition</a:t>
            </a:r>
          </a:p>
          <a:p>
            <a:pPr marL="933450" lvl="1" indent="-533400">
              <a:lnSpc>
                <a:spcPct val="90000"/>
              </a:lnSpc>
              <a:buClrTx/>
              <a:buFont typeface="Courier New" pitchFamily="49" charset="0"/>
              <a:buChar char="o"/>
              <a:defRPr/>
            </a:pPr>
            <a:r>
              <a:rPr lang="en-CA" dirty="0" smtClean="0">
                <a:solidFill>
                  <a:schemeClr val="tx1"/>
                </a:solidFill>
                <a:effectLst>
                  <a:outerShdw blurRad="38100" dist="38100" dir="2700000" algn="tl">
                    <a:srgbClr val="000000">
                      <a:alpha val="43137"/>
                    </a:srgbClr>
                  </a:outerShdw>
                </a:effectLst>
              </a:rPr>
              <a:t>Mortality</a:t>
            </a:r>
          </a:p>
          <a:p>
            <a:pPr marL="533400" indent="-533400">
              <a:lnSpc>
                <a:spcPct val="90000"/>
              </a:lnSpc>
              <a:buClrTx/>
              <a:buFont typeface="Arial" pitchFamily="34" charset="0"/>
              <a:buChar char="•"/>
              <a:defRPr/>
            </a:pPr>
            <a:r>
              <a:rPr lang="en-CA" dirty="0" smtClean="0">
                <a:solidFill>
                  <a:schemeClr val="tx2">
                    <a:lumMod val="60000"/>
                    <a:lumOff val="40000"/>
                  </a:schemeClr>
                </a:solidFill>
                <a:effectLst>
                  <a:outerShdw blurRad="38100" dist="38100" dir="2700000" algn="tl">
                    <a:srgbClr val="000000">
                      <a:alpha val="43137"/>
                    </a:srgbClr>
                  </a:outerShdw>
                </a:effectLst>
              </a:rPr>
              <a:t>TASS Graphical User </a:t>
            </a:r>
            <a:r>
              <a:rPr lang="en-CA" dirty="0" smtClean="0">
                <a:solidFill>
                  <a:schemeClr val="tx2">
                    <a:lumMod val="60000"/>
                    <a:lumOff val="40000"/>
                  </a:schemeClr>
                </a:solidFill>
                <a:effectLst>
                  <a:outerShdw blurRad="38100" dist="38100" dir="2700000" algn="tl">
                    <a:srgbClr val="000000">
                      <a:alpha val="43137"/>
                    </a:srgbClr>
                  </a:outerShdw>
                </a:effectLst>
              </a:rPr>
              <a:t>Interface (the </a:t>
            </a:r>
            <a:r>
              <a:rPr lang="en-CA" dirty="0" err="1" smtClean="0">
                <a:solidFill>
                  <a:schemeClr val="tx2">
                    <a:lumMod val="60000"/>
                    <a:lumOff val="40000"/>
                  </a:schemeClr>
                </a:solidFill>
                <a:effectLst>
                  <a:outerShdw blurRad="38100" dist="38100" dir="2700000" algn="tl">
                    <a:srgbClr val="000000">
                      <a:alpha val="43137"/>
                    </a:srgbClr>
                  </a:outerShdw>
                </a:effectLst>
              </a:rPr>
              <a:t>holodeck</a:t>
            </a:r>
            <a:r>
              <a:rPr lang="en-CA" dirty="0" smtClean="0">
                <a:solidFill>
                  <a:schemeClr val="tx2">
                    <a:lumMod val="60000"/>
                    <a:lumOff val="40000"/>
                  </a:schemeClr>
                </a:solidFill>
                <a:effectLst>
                  <a:outerShdw blurRad="38100" dist="38100" dir="2700000" algn="tl">
                    <a:srgbClr val="000000">
                      <a:alpha val="43137"/>
                    </a:srgbClr>
                  </a:outerShdw>
                </a:effectLst>
              </a:rPr>
              <a:t>)</a:t>
            </a:r>
            <a:endParaRPr lang="en-CA" dirty="0" smtClean="0">
              <a:solidFill>
                <a:schemeClr val="tx2">
                  <a:lumMod val="60000"/>
                  <a:lumOff val="40000"/>
                </a:schemeClr>
              </a:solidFill>
              <a:effectLst>
                <a:outerShdw blurRad="38100" dist="38100" dir="2700000" algn="tl">
                  <a:srgbClr val="000000">
                    <a:alpha val="43137"/>
                  </a:srgbClr>
                </a:outerShdw>
              </a:effectLst>
            </a:endParaRPr>
          </a:p>
          <a:p>
            <a:pPr marL="533400" indent="-533400">
              <a:lnSpc>
                <a:spcPct val="90000"/>
              </a:lnSpc>
              <a:buClrTx/>
              <a:buFont typeface="Arial" pitchFamily="34" charset="0"/>
              <a:buChar char="•"/>
              <a:defRPr/>
            </a:pPr>
            <a:r>
              <a:rPr lang="en-CA" dirty="0" smtClean="0">
                <a:solidFill>
                  <a:schemeClr val="tx1"/>
                </a:solidFill>
                <a:effectLst>
                  <a:outerShdw blurRad="38100" dist="38100" dir="2700000" algn="tl">
                    <a:srgbClr val="000000">
                      <a:alpha val="43137"/>
                    </a:srgbClr>
                  </a:outerShdw>
                </a:effectLst>
              </a:rPr>
              <a:t>PLOTSY </a:t>
            </a:r>
          </a:p>
          <a:p>
            <a:pPr marL="933450" lvl="1" indent="-533400">
              <a:lnSpc>
                <a:spcPct val="90000"/>
              </a:lnSpc>
              <a:buClrTx/>
              <a:buFont typeface="Courier New" pitchFamily="49" charset="0"/>
              <a:buChar char="o"/>
              <a:defRPr/>
            </a:pPr>
            <a:endParaRPr lang="en-CA"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a:buClrTx/>
              <a:buFont typeface="CommonBullets" pitchFamily="34" charset="2"/>
              <a:buChar char="6"/>
              <a:defRPr/>
            </a:pPr>
            <a:endParaRPr lang="en-CA" sz="32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p:cNvPicPr>
            <a:picLocks noChangeAspect="1" noChangeArrowheads="1"/>
          </p:cNvPicPr>
          <p:nvPr/>
        </p:nvPicPr>
        <p:blipFill>
          <a:blip r:embed="rId2" cstate="print"/>
          <a:srcRect/>
          <a:stretch>
            <a:fillRect/>
          </a:stretch>
        </p:blipFill>
        <p:spPr bwMode="auto">
          <a:xfrm>
            <a:off x="28575" y="419100"/>
            <a:ext cx="2690813" cy="2533650"/>
          </a:xfrm>
          <a:prstGeom prst="rect">
            <a:avLst/>
          </a:prstGeom>
          <a:noFill/>
          <a:ln w="9525">
            <a:noFill/>
            <a:miter lim="800000"/>
            <a:headEnd/>
            <a:tailEnd/>
          </a:ln>
        </p:spPr>
      </p:pic>
      <p:pic>
        <p:nvPicPr>
          <p:cNvPr id="2051" name="Picture 6"/>
          <p:cNvPicPr>
            <a:picLocks noChangeAspect="1" noChangeArrowheads="1"/>
          </p:cNvPicPr>
          <p:nvPr/>
        </p:nvPicPr>
        <p:blipFill>
          <a:blip r:embed="rId3" cstate="print"/>
          <a:srcRect/>
          <a:stretch>
            <a:fillRect/>
          </a:stretch>
        </p:blipFill>
        <p:spPr bwMode="auto">
          <a:xfrm>
            <a:off x="2781300" y="1543050"/>
            <a:ext cx="6249988" cy="3648075"/>
          </a:xfrm>
          <a:prstGeom prst="rect">
            <a:avLst/>
          </a:prstGeom>
          <a:noFill/>
          <a:ln w="9525">
            <a:noFill/>
            <a:miter lim="800000"/>
            <a:headEnd/>
            <a:tailEnd/>
          </a:ln>
        </p:spPr>
      </p:pic>
      <p:sp>
        <p:nvSpPr>
          <p:cNvPr id="4" name="TextBox 3"/>
          <p:cNvSpPr txBox="1"/>
          <p:nvPr/>
        </p:nvSpPr>
        <p:spPr>
          <a:xfrm>
            <a:off x="3749963" y="415636"/>
            <a:ext cx="4106637" cy="830997"/>
          </a:xfrm>
          <a:prstGeom prst="rect">
            <a:avLst/>
          </a:prstGeom>
          <a:solidFill>
            <a:schemeClr val="accent5">
              <a:lumMod val="60000"/>
              <a:lumOff val="40000"/>
            </a:schemeClr>
          </a:solidFill>
          <a:ln>
            <a:solidFill>
              <a:schemeClr val="accent5">
                <a:lumMod val="60000"/>
                <a:lumOff val="40000"/>
              </a:schemeClr>
            </a:solidFill>
          </a:ln>
        </p:spPr>
        <p:txBody>
          <a:bodyPr wrap="none" rtlCol="0">
            <a:spAutoFit/>
          </a:bodyPr>
          <a:lstStyle/>
          <a:p>
            <a:pPr algn="ctr"/>
            <a:r>
              <a:rPr lang="en-CA" dirty="0" smtClean="0">
                <a:effectLst>
                  <a:outerShdw blurRad="38100" dist="38100" dir="2700000" algn="tl">
                    <a:srgbClr val="000000">
                      <a:alpha val="43137"/>
                    </a:srgbClr>
                  </a:outerShdw>
                </a:effectLst>
              </a:rPr>
              <a:t>TASS Graphical User Interface </a:t>
            </a:r>
            <a:endParaRPr lang="en-CA" dirty="0" smtClean="0">
              <a:effectLst>
                <a:outerShdw blurRad="38100" dist="38100" dir="2700000" algn="tl">
                  <a:srgbClr val="000000">
                    <a:alpha val="43137"/>
                  </a:srgbClr>
                </a:outerShdw>
              </a:effectLst>
            </a:endParaRPr>
          </a:p>
          <a:p>
            <a:pPr algn="ctr"/>
            <a:r>
              <a:rPr lang="en-CA" dirty="0" smtClean="0">
                <a:effectLst>
                  <a:outerShdw blurRad="38100" dist="38100" dir="2700000" algn="tl">
                    <a:srgbClr val="000000">
                      <a:alpha val="43137"/>
                    </a:srgbClr>
                  </a:outerShdw>
                </a:effectLst>
              </a:rPr>
              <a:t>(the </a:t>
            </a:r>
            <a:r>
              <a:rPr lang="en-CA" dirty="0" err="1" smtClean="0">
                <a:effectLst>
                  <a:outerShdw blurRad="38100" dist="38100" dir="2700000" algn="tl">
                    <a:srgbClr val="000000">
                      <a:alpha val="43137"/>
                    </a:srgbClr>
                  </a:outerShdw>
                </a:effectLst>
              </a:rPr>
              <a:t>holodeck</a:t>
            </a:r>
            <a:r>
              <a:rPr lang="en-CA" dirty="0" smtClean="0">
                <a:effectLst>
                  <a:outerShdw blurRad="38100" dist="38100" dir="2700000" algn="tl">
                    <a:srgbClr val="000000">
                      <a:alpha val="43137"/>
                    </a:srgbClr>
                  </a:outerShdw>
                </a:effectLst>
              </a:rPr>
              <a:t>)</a:t>
            </a:r>
            <a:endParaRPr lang="en-CA"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
          <p:cNvPicPr>
            <a:picLocks noChangeAspect="1" noChangeArrowheads="1"/>
          </p:cNvPicPr>
          <p:nvPr/>
        </p:nvPicPr>
        <p:blipFill>
          <a:blip r:embed="rId2" cstate="print"/>
          <a:srcRect/>
          <a:stretch>
            <a:fillRect/>
          </a:stretch>
        </p:blipFill>
        <p:spPr bwMode="auto">
          <a:xfrm>
            <a:off x="88900" y="28575"/>
            <a:ext cx="8602663" cy="5848350"/>
          </a:xfrm>
          <a:prstGeom prst="rect">
            <a:avLst/>
          </a:prstGeom>
          <a:noFill/>
          <a:ln w="9525">
            <a:noFill/>
            <a:miter lim="800000"/>
            <a:headEnd/>
            <a:tailEnd/>
          </a:ln>
        </p:spPr>
      </p:pic>
      <p:grpSp>
        <p:nvGrpSpPr>
          <p:cNvPr id="2" name="Group 20"/>
          <p:cNvGrpSpPr>
            <a:grpSpLocks/>
          </p:cNvGrpSpPr>
          <p:nvPr/>
        </p:nvGrpSpPr>
        <p:grpSpPr bwMode="auto">
          <a:xfrm>
            <a:off x="2971800" y="1866900"/>
            <a:ext cx="1524000" cy="352425"/>
            <a:chOff x="2971800" y="1866897"/>
            <a:chExt cx="1524000" cy="352425"/>
          </a:xfrm>
        </p:grpSpPr>
        <p:sp>
          <p:nvSpPr>
            <p:cNvPr id="6" name="Right Arrow 5"/>
            <p:cNvSpPr/>
            <p:nvPr/>
          </p:nvSpPr>
          <p:spPr>
            <a:xfrm>
              <a:off x="2971800" y="1866897"/>
              <a:ext cx="647700" cy="352425"/>
            </a:xfrm>
            <a:prstGeom prst="righ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cxnSp>
          <p:nvCxnSpPr>
            <p:cNvPr id="14" name="Straight Connector 13"/>
            <p:cNvCxnSpPr/>
            <p:nvPr/>
          </p:nvCxnSpPr>
          <p:spPr>
            <a:xfrm>
              <a:off x="3705225" y="2143122"/>
              <a:ext cx="790575"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3" name="Group 21"/>
          <p:cNvGrpSpPr>
            <a:grpSpLocks/>
          </p:cNvGrpSpPr>
          <p:nvPr/>
        </p:nvGrpSpPr>
        <p:grpSpPr bwMode="auto">
          <a:xfrm>
            <a:off x="3000375" y="2333625"/>
            <a:ext cx="2286000" cy="352425"/>
            <a:chOff x="3000375" y="2333622"/>
            <a:chExt cx="2286000" cy="352425"/>
          </a:xfrm>
        </p:grpSpPr>
        <p:cxnSp>
          <p:nvCxnSpPr>
            <p:cNvPr id="15" name="Straight Connector 14"/>
            <p:cNvCxnSpPr/>
            <p:nvPr/>
          </p:nvCxnSpPr>
          <p:spPr>
            <a:xfrm>
              <a:off x="3724275" y="2609847"/>
              <a:ext cx="1562100" cy="0"/>
            </a:xfrm>
            <a:prstGeom prst="line">
              <a:avLst/>
            </a:prstGeom>
            <a:ln/>
          </p:spPr>
          <p:style>
            <a:lnRef idx="2">
              <a:schemeClr val="accent2"/>
            </a:lnRef>
            <a:fillRef idx="0">
              <a:schemeClr val="accent2"/>
            </a:fillRef>
            <a:effectRef idx="1">
              <a:schemeClr val="accent2"/>
            </a:effectRef>
            <a:fontRef idx="minor">
              <a:schemeClr val="tx1"/>
            </a:fontRef>
          </p:style>
        </p:cxnSp>
        <p:sp>
          <p:nvSpPr>
            <p:cNvPr id="16" name="Right Arrow 15"/>
            <p:cNvSpPr/>
            <p:nvPr/>
          </p:nvSpPr>
          <p:spPr>
            <a:xfrm>
              <a:off x="3000375" y="2333622"/>
              <a:ext cx="647700" cy="352425"/>
            </a:xfrm>
            <a:prstGeom prst="righ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grpSp>
      <p:grpSp>
        <p:nvGrpSpPr>
          <p:cNvPr id="4" name="Group 22"/>
          <p:cNvGrpSpPr>
            <a:grpSpLocks/>
          </p:cNvGrpSpPr>
          <p:nvPr/>
        </p:nvGrpSpPr>
        <p:grpSpPr bwMode="auto">
          <a:xfrm>
            <a:off x="2981325" y="2838450"/>
            <a:ext cx="2962275" cy="352425"/>
            <a:chOff x="2981325" y="2838447"/>
            <a:chExt cx="2962275" cy="352425"/>
          </a:xfrm>
        </p:grpSpPr>
        <p:cxnSp>
          <p:nvCxnSpPr>
            <p:cNvPr id="18" name="Straight Connector 17"/>
            <p:cNvCxnSpPr/>
            <p:nvPr/>
          </p:nvCxnSpPr>
          <p:spPr>
            <a:xfrm>
              <a:off x="3695700" y="3047997"/>
              <a:ext cx="2247900" cy="0"/>
            </a:xfrm>
            <a:prstGeom prst="line">
              <a:avLst/>
            </a:prstGeom>
            <a:ln/>
          </p:spPr>
          <p:style>
            <a:lnRef idx="2">
              <a:schemeClr val="accent2"/>
            </a:lnRef>
            <a:fillRef idx="0">
              <a:schemeClr val="accent2"/>
            </a:fillRef>
            <a:effectRef idx="1">
              <a:schemeClr val="accent2"/>
            </a:effectRef>
            <a:fontRef idx="minor">
              <a:schemeClr val="tx1"/>
            </a:fontRef>
          </p:style>
        </p:cxnSp>
        <p:sp>
          <p:nvSpPr>
            <p:cNvPr id="19" name="Right Arrow 18"/>
            <p:cNvSpPr/>
            <p:nvPr/>
          </p:nvSpPr>
          <p:spPr>
            <a:xfrm>
              <a:off x="2981325" y="2838447"/>
              <a:ext cx="647700" cy="352425"/>
            </a:xfrm>
            <a:prstGeom prst="righ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endParaRPr lang="en-CA"/>
          </a:p>
        </p:txBody>
      </p:sp>
      <p:sp>
        <p:nvSpPr>
          <p:cNvPr id="3" name="Subtitle 2"/>
          <p:cNvSpPr>
            <a:spLocks noGrp="1"/>
          </p:cNvSpPr>
          <p:nvPr>
            <p:ph type="subTitle" idx="1"/>
          </p:nvPr>
        </p:nvSpPr>
        <p:spPr/>
        <p:txBody>
          <a:bodyPr/>
          <a:lstStyle/>
          <a:p>
            <a:pPr>
              <a:defRPr/>
            </a:pPr>
            <a:endParaRPr lang="en-CA" dirty="0"/>
          </a:p>
        </p:txBody>
      </p:sp>
      <p:grpSp>
        <p:nvGrpSpPr>
          <p:cNvPr id="4" name="Group 3"/>
          <p:cNvGrpSpPr>
            <a:grpSpLocks/>
          </p:cNvGrpSpPr>
          <p:nvPr/>
        </p:nvGrpSpPr>
        <p:grpSpPr bwMode="auto">
          <a:xfrm>
            <a:off x="2519363" y="895350"/>
            <a:ext cx="3852862" cy="3822700"/>
            <a:chOff x="333375" y="409575"/>
            <a:chExt cx="3852863" cy="3822700"/>
          </a:xfrm>
        </p:grpSpPr>
        <p:pic>
          <p:nvPicPr>
            <p:cNvPr id="4119" name="Picture 2"/>
            <p:cNvPicPr>
              <a:picLocks noChangeAspect="1" noChangeArrowheads="1"/>
            </p:cNvPicPr>
            <p:nvPr/>
          </p:nvPicPr>
          <p:blipFill>
            <a:blip r:embed="rId2" cstate="print"/>
            <a:srcRect/>
            <a:stretch>
              <a:fillRect/>
            </a:stretch>
          </p:blipFill>
          <p:spPr bwMode="auto">
            <a:xfrm>
              <a:off x="384175" y="452438"/>
              <a:ext cx="3802063" cy="3779837"/>
            </a:xfrm>
            <a:prstGeom prst="rect">
              <a:avLst/>
            </a:prstGeom>
            <a:noFill/>
            <a:ln w="9525">
              <a:noFill/>
              <a:miter lim="800000"/>
              <a:headEnd/>
              <a:tailEnd/>
            </a:ln>
          </p:spPr>
        </p:pic>
        <p:sp>
          <p:nvSpPr>
            <p:cNvPr id="6" name="TextBox 5"/>
            <p:cNvSpPr txBox="1"/>
            <p:nvPr/>
          </p:nvSpPr>
          <p:spPr>
            <a:xfrm>
              <a:off x="333375" y="409575"/>
              <a:ext cx="928687" cy="461963"/>
            </a:xfrm>
            <a:prstGeom prst="rect">
              <a:avLst/>
            </a:prstGeom>
            <a:noFill/>
          </p:spPr>
          <p:txBody>
            <a:bodyPr wrap="none">
              <a:spAutoFit/>
            </a:bodyPr>
            <a:lstStyle/>
            <a:p>
              <a:pPr algn="ctr">
                <a:defRPr/>
              </a:pPr>
              <a:r>
                <a:rPr lang="en-CA" b="1" dirty="0">
                  <a:solidFill>
                    <a:schemeClr val="tx2">
                      <a:lumMod val="60000"/>
                      <a:lumOff val="40000"/>
                    </a:schemeClr>
                  </a:solidFill>
                  <a:effectLst>
                    <a:outerShdw blurRad="38100" dist="38100" dir="2700000" algn="tl">
                      <a:srgbClr val="000000">
                        <a:alpha val="43137"/>
                      </a:srgbClr>
                    </a:outerShdw>
                  </a:effectLst>
                </a:rPr>
                <a:t>Age 5</a:t>
              </a:r>
            </a:p>
          </p:txBody>
        </p:sp>
      </p:grpSp>
      <p:grpSp>
        <p:nvGrpSpPr>
          <p:cNvPr id="5" name="Group 6"/>
          <p:cNvGrpSpPr>
            <a:grpSpLocks/>
          </p:cNvGrpSpPr>
          <p:nvPr/>
        </p:nvGrpSpPr>
        <p:grpSpPr bwMode="auto">
          <a:xfrm>
            <a:off x="2528888" y="923925"/>
            <a:ext cx="3833812" cy="3824288"/>
            <a:chOff x="1143000" y="1323975"/>
            <a:chExt cx="3833813" cy="3824288"/>
          </a:xfrm>
        </p:grpSpPr>
        <p:pic>
          <p:nvPicPr>
            <p:cNvPr id="4117" name="Picture 3"/>
            <p:cNvPicPr>
              <a:picLocks noChangeAspect="1" noChangeArrowheads="1"/>
            </p:cNvPicPr>
            <p:nvPr/>
          </p:nvPicPr>
          <p:blipFill>
            <a:blip r:embed="rId3" cstate="print"/>
            <a:srcRect/>
            <a:stretch>
              <a:fillRect/>
            </a:stretch>
          </p:blipFill>
          <p:spPr bwMode="auto">
            <a:xfrm>
              <a:off x="1212850" y="1384300"/>
              <a:ext cx="3763963" cy="3763963"/>
            </a:xfrm>
            <a:prstGeom prst="rect">
              <a:avLst/>
            </a:prstGeom>
            <a:noFill/>
            <a:ln w="9525">
              <a:noFill/>
              <a:miter lim="800000"/>
              <a:headEnd/>
              <a:tailEnd/>
            </a:ln>
          </p:spPr>
        </p:pic>
        <p:sp>
          <p:nvSpPr>
            <p:cNvPr id="9" name="TextBox 8"/>
            <p:cNvSpPr txBox="1"/>
            <p:nvPr/>
          </p:nvSpPr>
          <p:spPr>
            <a:xfrm>
              <a:off x="1143000" y="1323975"/>
              <a:ext cx="1082675" cy="461963"/>
            </a:xfrm>
            <a:prstGeom prst="rect">
              <a:avLst/>
            </a:prstGeom>
            <a:noFill/>
          </p:spPr>
          <p:txBody>
            <a:bodyPr wrap="none">
              <a:spAutoFit/>
            </a:bodyPr>
            <a:lstStyle/>
            <a:p>
              <a:pPr algn="ctr">
                <a:defRPr/>
              </a:pPr>
              <a:r>
                <a:rPr lang="en-CA" b="1" dirty="0">
                  <a:solidFill>
                    <a:schemeClr val="tx2">
                      <a:lumMod val="60000"/>
                      <a:lumOff val="40000"/>
                    </a:schemeClr>
                  </a:solidFill>
                  <a:effectLst>
                    <a:outerShdw blurRad="38100" dist="38100" dir="2700000" algn="tl">
                      <a:srgbClr val="000000">
                        <a:alpha val="43137"/>
                      </a:srgbClr>
                    </a:outerShdw>
                  </a:effectLst>
                </a:rPr>
                <a:t>Age 10</a:t>
              </a:r>
            </a:p>
          </p:txBody>
        </p:sp>
      </p:grpSp>
      <p:grpSp>
        <p:nvGrpSpPr>
          <p:cNvPr id="7" name="Group 9"/>
          <p:cNvGrpSpPr>
            <a:grpSpLocks/>
          </p:cNvGrpSpPr>
          <p:nvPr/>
        </p:nvGrpSpPr>
        <p:grpSpPr bwMode="auto">
          <a:xfrm>
            <a:off x="2528888" y="914400"/>
            <a:ext cx="3832225" cy="3838575"/>
            <a:chOff x="2847975" y="1304925"/>
            <a:chExt cx="3832225" cy="3838575"/>
          </a:xfrm>
        </p:grpSpPr>
        <p:pic>
          <p:nvPicPr>
            <p:cNvPr id="4115" name="Picture 4"/>
            <p:cNvPicPr>
              <a:picLocks noChangeAspect="1" noChangeArrowheads="1"/>
            </p:cNvPicPr>
            <p:nvPr/>
          </p:nvPicPr>
          <p:blipFill>
            <a:blip r:embed="rId4" cstate="print"/>
            <a:srcRect/>
            <a:stretch>
              <a:fillRect/>
            </a:stretch>
          </p:blipFill>
          <p:spPr bwMode="auto">
            <a:xfrm>
              <a:off x="2900363" y="1371600"/>
              <a:ext cx="3779837" cy="3771900"/>
            </a:xfrm>
            <a:prstGeom prst="rect">
              <a:avLst/>
            </a:prstGeom>
            <a:noFill/>
            <a:ln w="9525">
              <a:noFill/>
              <a:miter lim="800000"/>
              <a:headEnd/>
              <a:tailEnd/>
            </a:ln>
          </p:spPr>
        </p:pic>
        <p:sp>
          <p:nvSpPr>
            <p:cNvPr id="12" name="TextBox 11"/>
            <p:cNvSpPr txBox="1"/>
            <p:nvPr/>
          </p:nvSpPr>
          <p:spPr>
            <a:xfrm>
              <a:off x="2847975" y="1304925"/>
              <a:ext cx="1082675" cy="461963"/>
            </a:xfrm>
            <a:prstGeom prst="rect">
              <a:avLst/>
            </a:prstGeom>
            <a:noFill/>
          </p:spPr>
          <p:txBody>
            <a:bodyPr wrap="none">
              <a:spAutoFit/>
            </a:bodyPr>
            <a:lstStyle/>
            <a:p>
              <a:pPr algn="ctr">
                <a:defRPr/>
              </a:pPr>
              <a:r>
                <a:rPr lang="en-CA" b="1" dirty="0">
                  <a:solidFill>
                    <a:schemeClr val="tx2">
                      <a:lumMod val="60000"/>
                      <a:lumOff val="40000"/>
                    </a:schemeClr>
                  </a:solidFill>
                  <a:effectLst>
                    <a:outerShdw blurRad="38100" dist="38100" dir="2700000" algn="tl">
                      <a:srgbClr val="000000">
                        <a:alpha val="43137"/>
                      </a:srgbClr>
                    </a:outerShdw>
                  </a:effectLst>
                </a:rPr>
                <a:t>Age 20</a:t>
              </a:r>
            </a:p>
          </p:txBody>
        </p:sp>
      </p:grpSp>
      <p:grpSp>
        <p:nvGrpSpPr>
          <p:cNvPr id="8" name="Group 12"/>
          <p:cNvGrpSpPr>
            <a:grpSpLocks/>
          </p:cNvGrpSpPr>
          <p:nvPr/>
        </p:nvGrpSpPr>
        <p:grpSpPr bwMode="auto">
          <a:xfrm>
            <a:off x="2516188" y="866775"/>
            <a:ext cx="3857625" cy="3846513"/>
            <a:chOff x="1876424" y="800100"/>
            <a:chExt cx="3857626" cy="3846513"/>
          </a:xfrm>
        </p:grpSpPr>
        <p:pic>
          <p:nvPicPr>
            <p:cNvPr id="4113" name="Picture 5"/>
            <p:cNvPicPr>
              <a:picLocks noChangeAspect="1" noChangeArrowheads="1"/>
            </p:cNvPicPr>
            <p:nvPr/>
          </p:nvPicPr>
          <p:blipFill>
            <a:blip r:embed="rId5" cstate="print"/>
            <a:srcRect/>
            <a:stretch>
              <a:fillRect/>
            </a:stretch>
          </p:blipFill>
          <p:spPr bwMode="auto">
            <a:xfrm>
              <a:off x="1962150" y="858838"/>
              <a:ext cx="3771900" cy="3787775"/>
            </a:xfrm>
            <a:prstGeom prst="rect">
              <a:avLst/>
            </a:prstGeom>
            <a:noFill/>
            <a:ln w="9525">
              <a:noFill/>
              <a:miter lim="800000"/>
              <a:headEnd/>
              <a:tailEnd/>
            </a:ln>
          </p:spPr>
        </p:pic>
        <p:sp>
          <p:nvSpPr>
            <p:cNvPr id="15" name="TextBox 14"/>
            <p:cNvSpPr txBox="1"/>
            <p:nvPr/>
          </p:nvSpPr>
          <p:spPr>
            <a:xfrm>
              <a:off x="1876424" y="800100"/>
              <a:ext cx="2847976" cy="461963"/>
            </a:xfrm>
            <a:prstGeom prst="rect">
              <a:avLst/>
            </a:prstGeom>
            <a:noFill/>
          </p:spPr>
          <p:txBody>
            <a:bodyPr>
              <a:spAutoFit/>
            </a:bodyPr>
            <a:lstStyle/>
            <a:p>
              <a:pPr algn="ctr">
                <a:defRPr/>
              </a:pPr>
              <a:r>
                <a:rPr lang="en-CA" b="1" dirty="0">
                  <a:solidFill>
                    <a:schemeClr val="tx2">
                      <a:lumMod val="60000"/>
                      <a:lumOff val="40000"/>
                    </a:schemeClr>
                  </a:solidFill>
                  <a:effectLst>
                    <a:outerShdw blurRad="38100" dist="38100" dir="2700000" algn="tl">
                      <a:srgbClr val="000000">
                        <a:alpha val="43137"/>
                      </a:srgbClr>
                    </a:outerShdw>
                  </a:effectLst>
                </a:rPr>
                <a:t>Age 20 PCT 500 </a:t>
              </a:r>
              <a:r>
                <a:rPr lang="en-CA" b="1" dirty="0" err="1">
                  <a:solidFill>
                    <a:schemeClr val="tx2">
                      <a:lumMod val="60000"/>
                      <a:lumOff val="40000"/>
                    </a:schemeClr>
                  </a:solidFill>
                  <a:effectLst>
                    <a:outerShdw blurRad="38100" dist="38100" dir="2700000" algn="tl">
                      <a:srgbClr val="000000">
                        <a:alpha val="43137"/>
                      </a:srgbClr>
                    </a:outerShdw>
                  </a:effectLst>
                </a:rPr>
                <a:t>sph</a:t>
              </a:r>
              <a:endParaRPr lang="en-CA" b="1" dirty="0">
                <a:solidFill>
                  <a:schemeClr val="tx2">
                    <a:lumMod val="60000"/>
                    <a:lumOff val="40000"/>
                  </a:schemeClr>
                </a:solidFill>
                <a:effectLst>
                  <a:outerShdw blurRad="38100" dist="38100" dir="2700000" algn="tl">
                    <a:srgbClr val="000000">
                      <a:alpha val="43137"/>
                    </a:srgbClr>
                  </a:outerShdw>
                </a:effectLst>
              </a:endParaRPr>
            </a:p>
          </p:txBody>
        </p:sp>
      </p:grpSp>
      <p:grpSp>
        <p:nvGrpSpPr>
          <p:cNvPr id="10" name="Group 17"/>
          <p:cNvGrpSpPr>
            <a:grpSpLocks/>
          </p:cNvGrpSpPr>
          <p:nvPr/>
        </p:nvGrpSpPr>
        <p:grpSpPr bwMode="auto">
          <a:xfrm>
            <a:off x="2506663" y="914400"/>
            <a:ext cx="3878262" cy="3846513"/>
            <a:chOff x="4257675" y="2847975"/>
            <a:chExt cx="3878263" cy="3846513"/>
          </a:xfrm>
        </p:grpSpPr>
        <p:pic>
          <p:nvPicPr>
            <p:cNvPr id="4111" name="Picture 8"/>
            <p:cNvPicPr>
              <a:picLocks noChangeAspect="1" noChangeArrowheads="1"/>
            </p:cNvPicPr>
            <p:nvPr/>
          </p:nvPicPr>
          <p:blipFill>
            <a:blip r:embed="rId6" cstate="print"/>
            <a:srcRect/>
            <a:stretch>
              <a:fillRect/>
            </a:stretch>
          </p:blipFill>
          <p:spPr bwMode="auto">
            <a:xfrm>
              <a:off x="4340225" y="2906713"/>
              <a:ext cx="3795713" cy="3787775"/>
            </a:xfrm>
            <a:prstGeom prst="rect">
              <a:avLst/>
            </a:prstGeom>
            <a:noFill/>
            <a:ln w="9525">
              <a:noFill/>
              <a:miter lim="800000"/>
              <a:headEnd/>
              <a:tailEnd/>
            </a:ln>
          </p:spPr>
        </p:pic>
        <p:sp>
          <p:nvSpPr>
            <p:cNvPr id="17" name="TextBox 16"/>
            <p:cNvSpPr txBox="1"/>
            <p:nvPr/>
          </p:nvSpPr>
          <p:spPr>
            <a:xfrm>
              <a:off x="4257675" y="2847975"/>
              <a:ext cx="1082675" cy="461963"/>
            </a:xfrm>
            <a:prstGeom prst="rect">
              <a:avLst/>
            </a:prstGeom>
            <a:noFill/>
          </p:spPr>
          <p:txBody>
            <a:bodyPr wrap="none">
              <a:spAutoFit/>
            </a:bodyPr>
            <a:lstStyle/>
            <a:p>
              <a:pPr algn="ctr">
                <a:defRPr/>
              </a:pPr>
              <a:r>
                <a:rPr lang="en-CA" b="1" dirty="0">
                  <a:solidFill>
                    <a:schemeClr val="tx2">
                      <a:lumMod val="60000"/>
                      <a:lumOff val="40000"/>
                    </a:schemeClr>
                  </a:solidFill>
                  <a:effectLst>
                    <a:outerShdw blurRad="38100" dist="38100" dir="2700000" algn="tl">
                      <a:srgbClr val="000000">
                        <a:alpha val="43137"/>
                      </a:srgbClr>
                    </a:outerShdw>
                  </a:effectLst>
                </a:rPr>
                <a:t>Age 30</a:t>
              </a:r>
            </a:p>
          </p:txBody>
        </p:sp>
      </p:grpSp>
      <p:grpSp>
        <p:nvGrpSpPr>
          <p:cNvPr id="11" name="Group 18"/>
          <p:cNvGrpSpPr>
            <a:grpSpLocks/>
          </p:cNvGrpSpPr>
          <p:nvPr/>
        </p:nvGrpSpPr>
        <p:grpSpPr bwMode="auto">
          <a:xfrm>
            <a:off x="2513013" y="806450"/>
            <a:ext cx="3865562" cy="3851275"/>
            <a:chOff x="4295774" y="514350"/>
            <a:chExt cx="3865564" cy="3851275"/>
          </a:xfrm>
        </p:grpSpPr>
        <p:pic>
          <p:nvPicPr>
            <p:cNvPr id="4109" name="Picture 9"/>
            <p:cNvPicPr>
              <a:picLocks noChangeAspect="1" noChangeArrowheads="1"/>
            </p:cNvPicPr>
            <p:nvPr/>
          </p:nvPicPr>
          <p:blipFill>
            <a:blip r:embed="rId7" cstate="print"/>
            <a:srcRect/>
            <a:stretch>
              <a:fillRect/>
            </a:stretch>
          </p:blipFill>
          <p:spPr bwMode="auto">
            <a:xfrm>
              <a:off x="4373563" y="585788"/>
              <a:ext cx="3787775" cy="3779837"/>
            </a:xfrm>
            <a:prstGeom prst="rect">
              <a:avLst/>
            </a:prstGeom>
            <a:noFill/>
            <a:ln w="9525">
              <a:noFill/>
              <a:miter lim="800000"/>
              <a:headEnd/>
              <a:tailEnd/>
            </a:ln>
          </p:spPr>
        </p:pic>
        <p:sp>
          <p:nvSpPr>
            <p:cNvPr id="21" name="TextBox 20"/>
            <p:cNvSpPr txBox="1"/>
            <p:nvPr/>
          </p:nvSpPr>
          <p:spPr>
            <a:xfrm>
              <a:off x="4295774" y="514350"/>
              <a:ext cx="2847976" cy="461963"/>
            </a:xfrm>
            <a:prstGeom prst="rect">
              <a:avLst/>
            </a:prstGeom>
            <a:noFill/>
          </p:spPr>
          <p:txBody>
            <a:bodyPr>
              <a:spAutoFit/>
            </a:bodyPr>
            <a:lstStyle/>
            <a:p>
              <a:pPr algn="ctr">
                <a:defRPr/>
              </a:pPr>
              <a:r>
                <a:rPr lang="en-CA" b="1" dirty="0">
                  <a:solidFill>
                    <a:schemeClr val="tx2">
                      <a:lumMod val="60000"/>
                      <a:lumOff val="40000"/>
                    </a:schemeClr>
                  </a:solidFill>
                  <a:effectLst>
                    <a:outerShdw blurRad="38100" dist="38100" dir="2700000" algn="tl">
                      <a:srgbClr val="000000">
                        <a:alpha val="43137"/>
                      </a:srgbClr>
                    </a:outerShdw>
                  </a:effectLst>
                </a:rPr>
                <a:t>Age 30 VR 400 </a:t>
              </a:r>
              <a:r>
                <a:rPr lang="en-CA" b="1" dirty="0" err="1">
                  <a:solidFill>
                    <a:schemeClr val="tx2">
                      <a:lumMod val="60000"/>
                      <a:lumOff val="40000"/>
                    </a:schemeClr>
                  </a:solidFill>
                  <a:effectLst>
                    <a:outerShdw blurRad="38100" dist="38100" dir="2700000" algn="tl">
                      <a:srgbClr val="000000">
                        <a:alpha val="43137"/>
                      </a:srgbClr>
                    </a:outerShdw>
                  </a:effectLst>
                </a:rPr>
                <a:t>sph</a:t>
              </a:r>
              <a:endParaRPr lang="en-CA" b="1" dirty="0">
                <a:solidFill>
                  <a:schemeClr val="tx2">
                    <a:lumMod val="60000"/>
                    <a:lumOff val="40000"/>
                  </a:schemeClr>
                </a:solidFill>
                <a:effectLst>
                  <a:outerShdw blurRad="38100" dist="38100" dir="2700000" algn="tl">
                    <a:srgbClr val="000000">
                      <a:alpha val="43137"/>
                    </a:srgbClr>
                  </a:outerShdw>
                </a:effectLst>
              </a:endParaRPr>
            </a:p>
          </p:txBody>
        </p:sp>
      </p:grpSp>
      <p:grpSp>
        <p:nvGrpSpPr>
          <p:cNvPr id="13" name="Group 21"/>
          <p:cNvGrpSpPr>
            <a:grpSpLocks/>
          </p:cNvGrpSpPr>
          <p:nvPr/>
        </p:nvGrpSpPr>
        <p:grpSpPr bwMode="auto">
          <a:xfrm>
            <a:off x="2540000" y="828675"/>
            <a:ext cx="3810000" cy="3862388"/>
            <a:chOff x="4581525" y="542925"/>
            <a:chExt cx="3810000" cy="3862388"/>
          </a:xfrm>
        </p:grpSpPr>
        <p:pic>
          <p:nvPicPr>
            <p:cNvPr id="4107" name="Picture 10"/>
            <p:cNvPicPr>
              <a:picLocks noChangeAspect="1" noChangeArrowheads="1"/>
            </p:cNvPicPr>
            <p:nvPr/>
          </p:nvPicPr>
          <p:blipFill>
            <a:blip r:embed="rId8" cstate="print"/>
            <a:srcRect/>
            <a:stretch>
              <a:fillRect/>
            </a:stretch>
          </p:blipFill>
          <p:spPr bwMode="auto">
            <a:xfrm>
              <a:off x="4603750" y="641350"/>
              <a:ext cx="3787775" cy="3763963"/>
            </a:xfrm>
            <a:prstGeom prst="rect">
              <a:avLst/>
            </a:prstGeom>
            <a:noFill/>
            <a:ln w="9525">
              <a:noFill/>
              <a:miter lim="800000"/>
              <a:headEnd/>
              <a:tailEnd/>
            </a:ln>
          </p:spPr>
        </p:pic>
        <p:sp>
          <p:nvSpPr>
            <p:cNvPr id="24" name="TextBox 23"/>
            <p:cNvSpPr txBox="1"/>
            <p:nvPr/>
          </p:nvSpPr>
          <p:spPr>
            <a:xfrm>
              <a:off x="4581525" y="542925"/>
              <a:ext cx="1082675" cy="461963"/>
            </a:xfrm>
            <a:prstGeom prst="rect">
              <a:avLst/>
            </a:prstGeom>
            <a:noFill/>
          </p:spPr>
          <p:txBody>
            <a:bodyPr wrap="none">
              <a:spAutoFit/>
            </a:bodyPr>
            <a:lstStyle/>
            <a:p>
              <a:pPr algn="ctr">
                <a:defRPr/>
              </a:pPr>
              <a:r>
                <a:rPr lang="en-CA" b="1" dirty="0">
                  <a:solidFill>
                    <a:schemeClr val="tx2">
                      <a:lumMod val="60000"/>
                      <a:lumOff val="40000"/>
                    </a:schemeClr>
                  </a:solidFill>
                  <a:effectLst>
                    <a:outerShdw blurRad="38100" dist="38100" dir="2700000" algn="tl">
                      <a:srgbClr val="000000">
                        <a:alpha val="43137"/>
                      </a:srgbClr>
                    </a:outerShdw>
                  </a:effectLst>
                </a:rPr>
                <a:t>Age 50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linds(horizontal)">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lang="en-CA"/>
          </a:p>
        </p:txBody>
      </p:sp>
      <p:sp>
        <p:nvSpPr>
          <p:cNvPr id="3" name="Content Placeholder 2"/>
          <p:cNvSpPr>
            <a:spLocks noGrp="1"/>
          </p:cNvSpPr>
          <p:nvPr>
            <p:ph idx="1"/>
          </p:nvPr>
        </p:nvSpPr>
        <p:spPr/>
        <p:txBody>
          <a:bodyPr/>
          <a:lstStyle/>
          <a:p>
            <a:pPr eaLnBrk="1" hangingPunct="1">
              <a:defRPr/>
            </a:pPr>
            <a:endParaRPr lang="en-CA" dirty="0"/>
          </a:p>
        </p:txBody>
      </p:sp>
      <p:pic>
        <p:nvPicPr>
          <p:cNvPr id="5124" name="Picture 2"/>
          <p:cNvPicPr>
            <a:picLocks noChangeAspect="1" noChangeArrowheads="1"/>
          </p:cNvPicPr>
          <p:nvPr/>
        </p:nvPicPr>
        <p:blipFill>
          <a:blip r:embed="rId2" cstate="print"/>
          <a:srcRect/>
          <a:stretch>
            <a:fillRect/>
          </a:stretch>
        </p:blipFill>
        <p:spPr bwMode="auto">
          <a:xfrm>
            <a:off x="153988" y="28575"/>
            <a:ext cx="3743325" cy="3905250"/>
          </a:xfrm>
          <a:prstGeom prst="rect">
            <a:avLst/>
          </a:prstGeom>
          <a:noFill/>
          <a:ln w="9525">
            <a:noFill/>
            <a:miter lim="800000"/>
            <a:headEnd/>
            <a:tailEnd/>
          </a:ln>
        </p:spPr>
      </p:pic>
      <p:pic>
        <p:nvPicPr>
          <p:cNvPr id="5125" name="Picture 3"/>
          <p:cNvPicPr>
            <a:picLocks noChangeAspect="1" noChangeArrowheads="1"/>
          </p:cNvPicPr>
          <p:nvPr/>
        </p:nvPicPr>
        <p:blipFill>
          <a:blip r:embed="rId3" cstate="print"/>
          <a:srcRect/>
          <a:stretch>
            <a:fillRect/>
          </a:stretch>
        </p:blipFill>
        <p:spPr bwMode="auto">
          <a:xfrm>
            <a:off x="4752975" y="128588"/>
            <a:ext cx="3248025" cy="3255962"/>
          </a:xfrm>
          <a:prstGeom prst="rect">
            <a:avLst/>
          </a:prstGeom>
          <a:noFill/>
          <a:ln w="9525">
            <a:noFill/>
            <a:miter lim="800000"/>
            <a:headEnd/>
            <a:tailEnd/>
          </a:ln>
        </p:spPr>
      </p:pic>
      <p:pic>
        <p:nvPicPr>
          <p:cNvPr id="5126" name="Picture 4"/>
          <p:cNvPicPr>
            <a:picLocks noChangeAspect="1" noChangeArrowheads="1"/>
          </p:cNvPicPr>
          <p:nvPr/>
        </p:nvPicPr>
        <p:blipFill>
          <a:blip r:embed="rId4" cstate="print"/>
          <a:srcRect/>
          <a:stretch>
            <a:fillRect/>
          </a:stretch>
        </p:blipFill>
        <p:spPr bwMode="auto">
          <a:xfrm>
            <a:off x="258763" y="3514725"/>
            <a:ext cx="3665537" cy="3367088"/>
          </a:xfrm>
          <a:prstGeom prst="rect">
            <a:avLst/>
          </a:prstGeom>
          <a:noFill/>
          <a:ln w="9525">
            <a:noFill/>
            <a:miter lim="800000"/>
            <a:headEnd/>
            <a:tailEnd/>
          </a:ln>
        </p:spPr>
      </p:pic>
      <p:pic>
        <p:nvPicPr>
          <p:cNvPr id="5127" name="Picture 5"/>
          <p:cNvPicPr>
            <a:picLocks noChangeAspect="1" noChangeArrowheads="1"/>
          </p:cNvPicPr>
          <p:nvPr/>
        </p:nvPicPr>
        <p:blipFill>
          <a:blip r:embed="rId5" cstate="print"/>
          <a:srcRect/>
          <a:stretch>
            <a:fillRect/>
          </a:stretch>
        </p:blipFill>
        <p:spPr bwMode="auto">
          <a:xfrm>
            <a:off x="4667250" y="3498850"/>
            <a:ext cx="3448050" cy="3317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endParaRPr lang="en-CA"/>
          </a:p>
        </p:txBody>
      </p:sp>
      <p:sp>
        <p:nvSpPr>
          <p:cNvPr id="3" name="Subtitle 2"/>
          <p:cNvSpPr>
            <a:spLocks noGrp="1"/>
          </p:cNvSpPr>
          <p:nvPr>
            <p:ph type="subTitle" idx="1"/>
          </p:nvPr>
        </p:nvSpPr>
        <p:spPr/>
        <p:txBody>
          <a:bodyPr/>
          <a:lstStyle/>
          <a:p>
            <a:pPr>
              <a:defRPr/>
            </a:pPr>
            <a:endParaRPr lang="en-CA"/>
          </a:p>
        </p:txBody>
      </p:sp>
      <p:pic>
        <p:nvPicPr>
          <p:cNvPr id="9220" name="Picture 3"/>
          <p:cNvPicPr>
            <a:picLocks noChangeAspect="1" noChangeArrowheads="1"/>
          </p:cNvPicPr>
          <p:nvPr/>
        </p:nvPicPr>
        <p:blipFill>
          <a:blip r:embed="rId2" cstate="print"/>
          <a:srcRect/>
          <a:stretch>
            <a:fillRect/>
          </a:stretch>
        </p:blipFill>
        <p:spPr bwMode="auto">
          <a:xfrm>
            <a:off x="228600" y="228600"/>
            <a:ext cx="6416675" cy="4648200"/>
          </a:xfrm>
          <a:prstGeom prst="rect">
            <a:avLst/>
          </a:prstGeom>
          <a:noFill/>
          <a:ln w="9525">
            <a:noFill/>
            <a:miter lim="800000"/>
            <a:headEnd/>
            <a:tailEnd/>
          </a:ln>
        </p:spPr>
      </p:pic>
      <p:pic>
        <p:nvPicPr>
          <p:cNvPr id="5" name="Picture 4"/>
          <p:cNvPicPr>
            <a:picLocks noChangeAspect="1" noChangeArrowheads="1"/>
          </p:cNvPicPr>
          <p:nvPr/>
        </p:nvPicPr>
        <p:blipFill>
          <a:blip r:embed="rId3" cstate="print"/>
          <a:srcRect/>
          <a:stretch>
            <a:fillRect/>
          </a:stretch>
        </p:blipFill>
        <p:spPr bwMode="auto">
          <a:xfrm>
            <a:off x="614940" y="623022"/>
            <a:ext cx="6419850" cy="3862387"/>
          </a:xfrm>
          <a:prstGeom prst="rect">
            <a:avLst/>
          </a:prstGeom>
          <a:noFill/>
          <a:ln w="9525">
            <a:noFill/>
            <a:miter lim="800000"/>
            <a:headEnd/>
            <a:tailEnd/>
          </a:ln>
        </p:spPr>
      </p:pic>
      <p:pic>
        <p:nvPicPr>
          <p:cNvPr id="6" name="Picture 5"/>
          <p:cNvPicPr>
            <a:picLocks noChangeAspect="1" noChangeArrowheads="1"/>
          </p:cNvPicPr>
          <p:nvPr/>
        </p:nvPicPr>
        <p:blipFill>
          <a:blip r:embed="rId4" cstate="print"/>
          <a:srcRect/>
          <a:stretch>
            <a:fillRect/>
          </a:stretch>
        </p:blipFill>
        <p:spPr bwMode="auto">
          <a:xfrm>
            <a:off x="933883" y="1029710"/>
            <a:ext cx="6416675" cy="3741737"/>
          </a:xfrm>
          <a:prstGeom prst="rect">
            <a:avLst/>
          </a:prstGeom>
          <a:noFill/>
          <a:ln w="9525">
            <a:noFill/>
            <a:miter lim="800000"/>
            <a:headEnd/>
            <a:tailEnd/>
          </a:ln>
        </p:spPr>
      </p:pic>
      <p:pic>
        <p:nvPicPr>
          <p:cNvPr id="7" name="Picture 6"/>
          <p:cNvPicPr>
            <a:picLocks noChangeAspect="1" noChangeArrowheads="1"/>
          </p:cNvPicPr>
          <p:nvPr/>
        </p:nvPicPr>
        <p:blipFill>
          <a:blip r:embed="rId5" cstate="print"/>
          <a:srcRect/>
          <a:stretch>
            <a:fillRect/>
          </a:stretch>
        </p:blipFill>
        <p:spPr bwMode="auto">
          <a:xfrm>
            <a:off x="1336675" y="1429327"/>
            <a:ext cx="6532707" cy="3375025"/>
          </a:xfrm>
          <a:prstGeom prst="rect">
            <a:avLst/>
          </a:prstGeom>
          <a:noFill/>
          <a:ln w="9525">
            <a:noFill/>
            <a:miter lim="800000"/>
            <a:headEnd/>
            <a:tailEnd/>
          </a:ln>
        </p:spPr>
      </p:pic>
      <p:pic>
        <p:nvPicPr>
          <p:cNvPr id="8" name="Picture 7"/>
          <p:cNvPicPr>
            <a:picLocks noChangeAspect="1" noChangeArrowheads="1"/>
          </p:cNvPicPr>
          <p:nvPr/>
        </p:nvPicPr>
        <p:blipFill>
          <a:blip r:embed="rId6" cstate="print"/>
          <a:srcRect/>
          <a:stretch>
            <a:fillRect/>
          </a:stretch>
        </p:blipFill>
        <p:spPr bwMode="auto">
          <a:xfrm>
            <a:off x="1642631" y="1816389"/>
            <a:ext cx="6623916" cy="3267075"/>
          </a:xfrm>
          <a:prstGeom prst="rect">
            <a:avLst/>
          </a:prstGeom>
          <a:noFill/>
          <a:ln w="9525">
            <a:noFill/>
            <a:miter lim="800000"/>
            <a:headEnd/>
            <a:tailEnd/>
          </a:ln>
        </p:spPr>
      </p:pic>
      <p:pic>
        <p:nvPicPr>
          <p:cNvPr id="9" name="Picture 8"/>
          <p:cNvPicPr>
            <a:picLocks noChangeAspect="1" noChangeArrowheads="1"/>
          </p:cNvPicPr>
          <p:nvPr/>
        </p:nvPicPr>
        <p:blipFill>
          <a:blip r:embed="rId7" cstate="print"/>
          <a:srcRect/>
          <a:stretch>
            <a:fillRect/>
          </a:stretch>
        </p:blipFill>
        <p:spPr bwMode="auto">
          <a:xfrm>
            <a:off x="2330738" y="2209945"/>
            <a:ext cx="6400800" cy="38941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7"/>
          <p:cNvPicPr>
            <a:picLocks noChangeAspect="1" noChangeArrowheads="1"/>
          </p:cNvPicPr>
          <p:nvPr/>
        </p:nvPicPr>
        <p:blipFill>
          <a:blip r:embed="rId2" cstate="print"/>
          <a:srcRect/>
          <a:stretch>
            <a:fillRect/>
          </a:stretch>
        </p:blipFill>
        <p:spPr bwMode="auto">
          <a:xfrm>
            <a:off x="190500" y="981075"/>
            <a:ext cx="4362450" cy="3752850"/>
          </a:xfrm>
          <a:prstGeom prst="rect">
            <a:avLst/>
          </a:prstGeom>
          <a:noFill/>
          <a:ln w="9525">
            <a:noFill/>
            <a:miter lim="800000"/>
            <a:headEnd/>
            <a:tailEnd/>
          </a:ln>
        </p:spPr>
      </p:pic>
      <p:pic>
        <p:nvPicPr>
          <p:cNvPr id="10243" name="Picture 8"/>
          <p:cNvPicPr>
            <a:picLocks noChangeAspect="1" noChangeArrowheads="1"/>
          </p:cNvPicPr>
          <p:nvPr/>
        </p:nvPicPr>
        <p:blipFill>
          <a:blip r:embed="rId3" cstate="print"/>
          <a:srcRect/>
          <a:stretch>
            <a:fillRect/>
          </a:stretch>
        </p:blipFill>
        <p:spPr bwMode="auto">
          <a:xfrm>
            <a:off x="4686300" y="1000125"/>
            <a:ext cx="4314825" cy="3752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7"/>
          <p:cNvPicPr>
            <a:picLocks noChangeAspect="1" noChangeArrowheads="1"/>
          </p:cNvPicPr>
          <p:nvPr/>
        </p:nvPicPr>
        <p:blipFill>
          <a:blip r:embed="rId2" cstate="print"/>
          <a:srcRect/>
          <a:stretch>
            <a:fillRect/>
          </a:stretch>
        </p:blipFill>
        <p:spPr bwMode="auto">
          <a:xfrm>
            <a:off x="200025" y="942975"/>
            <a:ext cx="4295775" cy="3762375"/>
          </a:xfrm>
          <a:prstGeom prst="rect">
            <a:avLst/>
          </a:prstGeom>
          <a:noFill/>
          <a:ln w="9525">
            <a:noFill/>
            <a:miter lim="800000"/>
            <a:headEnd/>
            <a:tailEnd/>
          </a:ln>
        </p:spPr>
      </p:pic>
      <p:pic>
        <p:nvPicPr>
          <p:cNvPr id="11267" name="Picture 8"/>
          <p:cNvPicPr>
            <a:picLocks noChangeAspect="1" noChangeArrowheads="1"/>
          </p:cNvPicPr>
          <p:nvPr/>
        </p:nvPicPr>
        <p:blipFill>
          <a:blip r:embed="rId3" cstate="print"/>
          <a:srcRect/>
          <a:stretch>
            <a:fillRect/>
          </a:stretch>
        </p:blipFill>
        <p:spPr bwMode="auto">
          <a:xfrm>
            <a:off x="4681538" y="966788"/>
            <a:ext cx="4243387" cy="3757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3"/>
          <p:cNvPicPr>
            <a:picLocks noChangeAspect="1" noChangeArrowheads="1"/>
          </p:cNvPicPr>
          <p:nvPr/>
        </p:nvPicPr>
        <p:blipFill>
          <a:blip r:embed="rId2" cstate="print"/>
          <a:srcRect/>
          <a:stretch>
            <a:fillRect/>
          </a:stretch>
        </p:blipFill>
        <p:spPr bwMode="auto">
          <a:xfrm>
            <a:off x="190500" y="895350"/>
            <a:ext cx="4295775" cy="3810000"/>
          </a:xfrm>
          <a:prstGeom prst="rect">
            <a:avLst/>
          </a:prstGeom>
          <a:noFill/>
          <a:ln w="9525">
            <a:noFill/>
            <a:miter lim="800000"/>
            <a:headEnd/>
            <a:tailEnd/>
          </a:ln>
        </p:spPr>
      </p:pic>
      <p:pic>
        <p:nvPicPr>
          <p:cNvPr id="12291" name="Picture 4" descr="G:\Clients\MOF-Victoria.1004\1004-056 TASS User Interface\Project Documentation\03 - Software Requirements\TASS Images\Outrput - Vistas.bmp"/>
          <p:cNvPicPr>
            <a:picLocks noChangeAspect="1" noChangeArrowheads="1"/>
          </p:cNvPicPr>
          <p:nvPr/>
        </p:nvPicPr>
        <p:blipFill>
          <a:blip r:embed="rId3" cstate="print"/>
          <a:srcRect/>
          <a:stretch>
            <a:fillRect/>
          </a:stretch>
        </p:blipFill>
        <p:spPr bwMode="auto">
          <a:xfrm>
            <a:off x="4629150" y="895350"/>
            <a:ext cx="4333875" cy="3790950"/>
          </a:xfrm>
          <a:prstGeom prst="rect">
            <a:avLst/>
          </a:prstGeom>
          <a:noFill/>
          <a:ln w="6350">
            <a:solidFill>
              <a:srgbClr val="000000"/>
            </a:solid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CA" dirty="0" smtClean="0"/>
              <a:t>Outline</a:t>
            </a:r>
            <a:endParaRPr lang="en-CA" dirty="0">
              <a:noFill/>
            </a:endParaRPr>
          </a:p>
        </p:txBody>
      </p:sp>
      <p:sp>
        <p:nvSpPr>
          <p:cNvPr id="3" name="Content Placeholder 2"/>
          <p:cNvSpPr>
            <a:spLocks noGrp="1"/>
          </p:cNvSpPr>
          <p:nvPr>
            <p:ph idx="1"/>
          </p:nvPr>
        </p:nvSpPr>
        <p:spPr>
          <a:xfrm>
            <a:off x="1267206" y="1314449"/>
            <a:ext cx="6352793" cy="4183826"/>
          </a:xfrm>
          <a:solidFill>
            <a:schemeClr val="accent5">
              <a:lumMod val="60000"/>
              <a:lumOff val="40000"/>
              <a:alpha val="74000"/>
            </a:schemeClr>
          </a:solidFill>
          <a:effectLst/>
        </p:spPr>
        <p:txBody>
          <a:bodyPr/>
          <a:lstStyle/>
          <a:p>
            <a:pPr marL="533400" indent="-533400">
              <a:lnSpc>
                <a:spcPct val="90000"/>
              </a:lnSpc>
              <a:buClrTx/>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About TASS</a:t>
            </a:r>
          </a:p>
          <a:p>
            <a:pPr marL="533400" indent="-533400">
              <a:lnSpc>
                <a:spcPct val="90000"/>
              </a:lnSpc>
              <a:buClrTx/>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TASS I – II – III history</a:t>
            </a:r>
            <a:endParaRPr lang="en-CA" sz="3200"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marL="533400" indent="-533400">
              <a:lnSpc>
                <a:spcPct val="90000"/>
              </a:lnSpc>
              <a:buClrTx/>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TASS III modifications</a:t>
            </a:r>
            <a:endParaRPr lang="en-CA" sz="3200"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marL="933450" lvl="1" indent="-533400">
              <a:lnSpc>
                <a:spcPct val="90000"/>
              </a:lnSpc>
              <a:buClrTx/>
              <a:buFont typeface="Courier New" pitchFamily="49" charset="0"/>
              <a:buChar char="o"/>
              <a:defRPr/>
            </a:pPr>
            <a:r>
              <a:rPr lang="en-CA" dirty="0" err="1" smtClean="0">
                <a:solidFill>
                  <a:schemeClr val="tx1"/>
                </a:solidFill>
                <a:effectLst>
                  <a:outerShdw blurRad="38100" dist="38100" dir="2700000" algn="tl">
                    <a:srgbClr val="000000">
                      <a:alpha val="43137"/>
                    </a:srgbClr>
                  </a:outerShdw>
                </a:effectLst>
              </a:rPr>
              <a:t>tRAYci</a:t>
            </a:r>
            <a:r>
              <a:rPr lang="en-CA" dirty="0" smtClean="0">
                <a:solidFill>
                  <a:schemeClr val="tx1"/>
                </a:solidFill>
                <a:effectLst>
                  <a:outerShdw blurRad="38100" dist="38100" dir="2700000" algn="tl">
                    <a:srgbClr val="000000">
                      <a:alpha val="43137"/>
                    </a:srgbClr>
                  </a:outerShdw>
                </a:effectLst>
              </a:rPr>
              <a:t> light model</a:t>
            </a:r>
          </a:p>
          <a:p>
            <a:pPr marL="933450" lvl="1" indent="-533400">
              <a:lnSpc>
                <a:spcPct val="90000"/>
              </a:lnSpc>
              <a:buClrTx/>
              <a:buFont typeface="Courier New" pitchFamily="49" charset="0"/>
              <a:buChar char="o"/>
              <a:defRPr/>
            </a:pPr>
            <a:r>
              <a:rPr lang="en-CA" dirty="0" smtClean="0">
                <a:solidFill>
                  <a:schemeClr val="tx1"/>
                </a:solidFill>
                <a:effectLst>
                  <a:outerShdw blurRad="38100" dist="38100" dir="2700000" algn="tl">
                    <a:srgbClr val="000000">
                      <a:alpha val="43137"/>
                    </a:srgbClr>
                  </a:outerShdw>
                </a:effectLst>
              </a:rPr>
              <a:t>Crown profiles</a:t>
            </a:r>
          </a:p>
          <a:p>
            <a:pPr marL="933450" lvl="1" indent="-533400">
              <a:lnSpc>
                <a:spcPct val="90000"/>
              </a:lnSpc>
              <a:buClrTx/>
              <a:buFont typeface="Courier New" pitchFamily="49" charset="0"/>
              <a:buChar char="o"/>
              <a:defRPr/>
            </a:pPr>
            <a:r>
              <a:rPr lang="en-CA" dirty="0" smtClean="0">
                <a:solidFill>
                  <a:schemeClr val="tx1"/>
                </a:solidFill>
                <a:effectLst>
                  <a:outerShdw blurRad="38100" dist="38100" dir="2700000" algn="tl">
                    <a:srgbClr val="000000">
                      <a:alpha val="43137"/>
                    </a:srgbClr>
                  </a:outerShdw>
                </a:effectLst>
              </a:rPr>
              <a:t>Crown competition</a:t>
            </a:r>
          </a:p>
          <a:p>
            <a:pPr marL="933450" lvl="1" indent="-533400">
              <a:lnSpc>
                <a:spcPct val="90000"/>
              </a:lnSpc>
              <a:buClrTx/>
              <a:buFont typeface="Courier New" pitchFamily="49" charset="0"/>
              <a:buChar char="o"/>
              <a:defRPr/>
            </a:pPr>
            <a:r>
              <a:rPr lang="en-CA" dirty="0" smtClean="0">
                <a:solidFill>
                  <a:schemeClr val="tx1"/>
                </a:solidFill>
                <a:effectLst>
                  <a:outerShdw blurRad="38100" dist="38100" dir="2700000" algn="tl">
                    <a:srgbClr val="000000">
                      <a:alpha val="43137"/>
                    </a:srgbClr>
                  </a:outerShdw>
                </a:effectLst>
              </a:rPr>
              <a:t>Mortality</a:t>
            </a:r>
          </a:p>
          <a:p>
            <a:pPr marL="533400" indent="-533400">
              <a:lnSpc>
                <a:spcPct val="90000"/>
              </a:lnSpc>
              <a:buClrTx/>
              <a:buFont typeface="Arial" pitchFamily="34" charset="0"/>
              <a:buChar char="•"/>
              <a:defRPr/>
            </a:pPr>
            <a:r>
              <a:rPr lang="en-CA" sz="3200" dirty="0" smtClean="0">
                <a:solidFill>
                  <a:schemeClr val="tx1"/>
                </a:solidFill>
                <a:effectLst>
                  <a:outerShdw blurRad="38100" dist="38100" dir="2700000" algn="tl">
                    <a:srgbClr val="000000">
                      <a:alpha val="43137"/>
                    </a:srgbClr>
                  </a:outerShdw>
                </a:effectLst>
              </a:rPr>
              <a:t>TASS Graphical User Interface</a:t>
            </a:r>
          </a:p>
          <a:p>
            <a:pPr marL="533400" indent="-533400">
              <a:lnSpc>
                <a:spcPct val="90000"/>
              </a:lnSpc>
              <a:buClrTx/>
              <a:buFont typeface="Arial" pitchFamily="34" charset="0"/>
              <a:buChar char="•"/>
              <a:defRPr/>
            </a:pPr>
            <a:r>
              <a:rPr lang="en-CA" dirty="0" smtClean="0">
                <a:solidFill>
                  <a:schemeClr val="tx2">
                    <a:lumMod val="60000"/>
                    <a:lumOff val="40000"/>
                  </a:schemeClr>
                </a:solidFill>
                <a:effectLst>
                  <a:outerShdw blurRad="38100" dist="38100" dir="2700000" algn="tl">
                    <a:srgbClr val="000000">
                      <a:alpha val="43137"/>
                    </a:srgbClr>
                  </a:outerShdw>
                </a:effectLst>
              </a:rPr>
              <a:t>PLOTSY</a:t>
            </a:r>
            <a:r>
              <a:rPr lang="en-CA" dirty="0" smtClean="0">
                <a:solidFill>
                  <a:schemeClr val="tx1"/>
                </a:solidFill>
                <a:effectLst>
                  <a:outerShdw blurRad="38100" dist="38100" dir="2700000" algn="tl">
                    <a:srgbClr val="000000">
                      <a:alpha val="43137"/>
                    </a:srgbClr>
                  </a:outerShdw>
                </a:effectLst>
              </a:rPr>
              <a:t> </a:t>
            </a:r>
          </a:p>
          <a:p>
            <a:pPr marL="933450" lvl="1" indent="-533400">
              <a:lnSpc>
                <a:spcPct val="90000"/>
              </a:lnSpc>
              <a:buClrTx/>
              <a:buFont typeface="Courier New" pitchFamily="49" charset="0"/>
              <a:buChar char="o"/>
              <a:defRPr/>
            </a:pPr>
            <a:endParaRPr lang="en-CA" dirty="0" smtClean="0">
              <a:ln w="12700">
                <a:solidFill>
                  <a:schemeClr val="tx2">
                    <a:satMod val="155000"/>
                  </a:schemeClr>
                </a:solidFill>
                <a:prstDash val="solid"/>
              </a:ln>
              <a:solidFill>
                <a:schemeClr val="tx1"/>
              </a:solidFill>
              <a:effectLst>
                <a:outerShdw blurRad="38100" dist="38100" dir="2700000" algn="tl">
                  <a:srgbClr val="000000">
                    <a:alpha val="43137"/>
                  </a:srgbClr>
                </a:outerShdw>
              </a:effectLst>
              <a:cs typeface="Arial" pitchFamily="34" charset="0"/>
            </a:endParaRPr>
          </a:p>
          <a:p>
            <a:pPr>
              <a:buClrTx/>
              <a:buFont typeface="CommonBullets" pitchFamily="34" charset="2"/>
              <a:buChar char="6"/>
              <a:defRPr/>
            </a:pPr>
            <a:endParaRPr lang="en-CA" sz="32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lang="en-CA" dirty="0"/>
          </a:p>
        </p:txBody>
      </p:sp>
      <p:sp>
        <p:nvSpPr>
          <p:cNvPr id="3" name="Content Placeholder 2"/>
          <p:cNvSpPr>
            <a:spLocks noGrp="1"/>
          </p:cNvSpPr>
          <p:nvPr>
            <p:ph idx="1"/>
          </p:nvPr>
        </p:nvSpPr>
        <p:spPr/>
        <p:txBody>
          <a:bodyPr/>
          <a:lstStyle/>
          <a:p>
            <a:pPr eaLnBrk="1" hangingPunct="1">
              <a:defRPr/>
            </a:pPr>
            <a:endParaRPr lang="en-CA"/>
          </a:p>
        </p:txBody>
      </p:sp>
      <p:pic>
        <p:nvPicPr>
          <p:cNvPr id="6148" name="Picture 6"/>
          <p:cNvPicPr>
            <a:picLocks noChangeAspect="1" noChangeArrowheads="1"/>
          </p:cNvPicPr>
          <p:nvPr/>
        </p:nvPicPr>
        <p:blipFill>
          <a:blip r:embed="rId2" cstate="print"/>
          <a:srcRect/>
          <a:stretch>
            <a:fillRect/>
          </a:stretch>
        </p:blipFill>
        <p:spPr bwMode="auto">
          <a:xfrm>
            <a:off x="149225" y="771525"/>
            <a:ext cx="8893175" cy="4857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CA"/>
          </a:p>
        </p:txBody>
      </p:sp>
      <p:sp>
        <p:nvSpPr>
          <p:cNvPr id="3" name="Content Placeholder 2"/>
          <p:cNvSpPr>
            <a:spLocks noGrp="1"/>
          </p:cNvSpPr>
          <p:nvPr>
            <p:ph idx="1"/>
          </p:nvPr>
        </p:nvSpPr>
        <p:spPr/>
        <p:txBody>
          <a:bodyPr/>
          <a:lstStyle/>
          <a:p>
            <a:pPr>
              <a:defRPr/>
            </a:pPr>
            <a:endParaRPr lang="en-CA"/>
          </a:p>
        </p:txBody>
      </p:sp>
      <p:pic>
        <p:nvPicPr>
          <p:cNvPr id="7172" name="Picture 2"/>
          <p:cNvPicPr>
            <a:picLocks noChangeAspect="1" noChangeArrowheads="1"/>
          </p:cNvPicPr>
          <p:nvPr/>
        </p:nvPicPr>
        <p:blipFill>
          <a:blip r:embed="rId2" cstate="print"/>
          <a:srcRect/>
          <a:stretch>
            <a:fillRect/>
          </a:stretch>
        </p:blipFill>
        <p:spPr bwMode="auto">
          <a:xfrm>
            <a:off x="352425" y="873125"/>
            <a:ext cx="8418513" cy="4594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448675" cy="990600"/>
          </a:xfrm>
        </p:spPr>
        <p:txBody>
          <a:bodyPr/>
          <a:lstStyle/>
          <a:p>
            <a:pPr>
              <a:defRPr/>
            </a:pPr>
            <a:r>
              <a:rPr lang="en-CA" dirty="0" err="1" smtClean="0"/>
              <a:t>Merch</a:t>
            </a:r>
            <a:r>
              <a:rPr lang="en-CA" dirty="0" smtClean="0"/>
              <a:t> Volume &amp; Juvenile Wood Volume</a:t>
            </a:r>
            <a:endParaRPr lang="en-CA" dirty="0"/>
          </a:p>
        </p:txBody>
      </p:sp>
      <p:sp>
        <p:nvSpPr>
          <p:cNvPr id="3" name="Content Placeholder 2"/>
          <p:cNvSpPr>
            <a:spLocks noGrp="1"/>
          </p:cNvSpPr>
          <p:nvPr>
            <p:ph idx="1"/>
          </p:nvPr>
        </p:nvSpPr>
        <p:spPr/>
        <p:txBody>
          <a:bodyPr/>
          <a:lstStyle/>
          <a:p>
            <a:pPr>
              <a:defRPr/>
            </a:pPr>
            <a:endParaRPr lang="en-CA"/>
          </a:p>
        </p:txBody>
      </p:sp>
      <p:pic>
        <p:nvPicPr>
          <p:cNvPr id="8196" name="Picture 2"/>
          <p:cNvPicPr>
            <a:picLocks noChangeAspect="1" noChangeArrowheads="1"/>
          </p:cNvPicPr>
          <p:nvPr/>
        </p:nvPicPr>
        <p:blipFill>
          <a:blip r:embed="rId2" cstate="print"/>
          <a:srcRect/>
          <a:stretch>
            <a:fillRect/>
          </a:stretch>
        </p:blipFill>
        <p:spPr bwMode="auto">
          <a:xfrm>
            <a:off x="904875" y="836613"/>
            <a:ext cx="7210425" cy="5405437"/>
          </a:xfrm>
          <a:prstGeom prst="rect">
            <a:avLst/>
          </a:prstGeom>
          <a:noFill/>
          <a:ln w="9525">
            <a:noFill/>
            <a:miter lim="800000"/>
            <a:headEnd/>
            <a:tailEnd/>
          </a:ln>
        </p:spPr>
      </p:pic>
      <p:cxnSp>
        <p:nvCxnSpPr>
          <p:cNvPr id="6" name="Straight Connector 5"/>
          <p:cNvCxnSpPr/>
          <p:nvPr/>
        </p:nvCxnSpPr>
        <p:spPr>
          <a:xfrm rot="5400000">
            <a:off x="3238500" y="3648075"/>
            <a:ext cx="2971800" cy="0"/>
          </a:xfrm>
          <a:prstGeom prst="line">
            <a:avLst/>
          </a:prstGeom>
          <a:ln w="22225" cmpd="dbl">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8198" name="TextBox 6"/>
          <p:cNvSpPr txBox="1">
            <a:spLocks noChangeArrowheads="1"/>
          </p:cNvSpPr>
          <p:nvPr/>
        </p:nvSpPr>
        <p:spPr bwMode="auto">
          <a:xfrm>
            <a:off x="5391150" y="1381125"/>
            <a:ext cx="2009775" cy="461963"/>
          </a:xfrm>
          <a:prstGeom prst="rect">
            <a:avLst/>
          </a:prstGeom>
          <a:noFill/>
          <a:ln w="9525">
            <a:noFill/>
            <a:miter lim="800000"/>
            <a:headEnd/>
            <a:tailEnd/>
          </a:ln>
        </p:spPr>
        <p:txBody>
          <a:bodyPr wrap="none">
            <a:spAutoFit/>
          </a:bodyPr>
          <a:lstStyle/>
          <a:p>
            <a:r>
              <a:rPr lang="en-CA">
                <a:solidFill>
                  <a:srgbClr val="FF0000"/>
                </a:solidFill>
              </a:rPr>
              <a:t>Merch Volume</a:t>
            </a:r>
          </a:p>
        </p:txBody>
      </p:sp>
      <p:sp>
        <p:nvSpPr>
          <p:cNvPr id="8199" name="TextBox 7"/>
          <p:cNvSpPr txBox="1">
            <a:spLocks noChangeArrowheads="1"/>
          </p:cNvSpPr>
          <p:nvPr/>
        </p:nvSpPr>
        <p:spPr bwMode="auto">
          <a:xfrm>
            <a:off x="7038975" y="2047875"/>
            <a:ext cx="812800" cy="338138"/>
          </a:xfrm>
          <a:prstGeom prst="rect">
            <a:avLst/>
          </a:prstGeom>
          <a:noFill/>
          <a:ln w="9525">
            <a:noFill/>
            <a:miter lim="800000"/>
            <a:headEnd/>
            <a:tailEnd/>
          </a:ln>
        </p:spPr>
        <p:txBody>
          <a:bodyPr>
            <a:spAutoFit/>
          </a:bodyPr>
          <a:lstStyle/>
          <a:p>
            <a:r>
              <a:rPr lang="en-CA" sz="1600">
                <a:solidFill>
                  <a:srgbClr val="FF0000"/>
                </a:solidFill>
              </a:rPr>
              <a:t>Control</a:t>
            </a:r>
          </a:p>
        </p:txBody>
      </p:sp>
      <p:sp>
        <p:nvSpPr>
          <p:cNvPr id="8200" name="TextBox 8"/>
          <p:cNvSpPr txBox="1">
            <a:spLocks noChangeArrowheads="1"/>
          </p:cNvSpPr>
          <p:nvPr/>
        </p:nvSpPr>
        <p:spPr bwMode="auto">
          <a:xfrm>
            <a:off x="7353300" y="1476375"/>
            <a:ext cx="560388" cy="338138"/>
          </a:xfrm>
          <a:prstGeom prst="rect">
            <a:avLst/>
          </a:prstGeom>
          <a:noFill/>
          <a:ln w="9525">
            <a:noFill/>
            <a:miter lim="800000"/>
            <a:headEnd/>
            <a:tailEnd/>
          </a:ln>
        </p:spPr>
        <p:txBody>
          <a:bodyPr wrap="none">
            <a:spAutoFit/>
          </a:bodyPr>
          <a:lstStyle/>
          <a:p>
            <a:r>
              <a:rPr lang="en-CA" sz="1600">
                <a:solidFill>
                  <a:srgbClr val="FF0000"/>
                </a:solidFill>
              </a:rPr>
              <a:t>PCT</a:t>
            </a:r>
          </a:p>
        </p:txBody>
      </p:sp>
      <p:sp>
        <p:nvSpPr>
          <p:cNvPr id="8201" name="TextBox 9"/>
          <p:cNvSpPr txBox="1">
            <a:spLocks noChangeArrowheads="1"/>
          </p:cNvSpPr>
          <p:nvPr/>
        </p:nvSpPr>
        <p:spPr bwMode="auto">
          <a:xfrm>
            <a:off x="7048500" y="3895725"/>
            <a:ext cx="812800" cy="338138"/>
          </a:xfrm>
          <a:prstGeom prst="rect">
            <a:avLst/>
          </a:prstGeom>
          <a:noFill/>
          <a:ln w="9525">
            <a:noFill/>
            <a:miter lim="800000"/>
            <a:headEnd/>
            <a:tailEnd/>
          </a:ln>
        </p:spPr>
        <p:txBody>
          <a:bodyPr>
            <a:spAutoFit/>
          </a:bodyPr>
          <a:lstStyle/>
          <a:p>
            <a:r>
              <a:rPr lang="en-CA" sz="1600">
                <a:solidFill>
                  <a:srgbClr val="0000FF"/>
                </a:solidFill>
              </a:rPr>
              <a:t>Control</a:t>
            </a:r>
          </a:p>
        </p:txBody>
      </p:sp>
      <p:sp>
        <p:nvSpPr>
          <p:cNvPr id="8202" name="TextBox 10"/>
          <p:cNvSpPr txBox="1">
            <a:spLocks noChangeArrowheads="1"/>
          </p:cNvSpPr>
          <p:nvPr/>
        </p:nvSpPr>
        <p:spPr bwMode="auto">
          <a:xfrm>
            <a:off x="7258050" y="3381375"/>
            <a:ext cx="560388" cy="338138"/>
          </a:xfrm>
          <a:prstGeom prst="rect">
            <a:avLst/>
          </a:prstGeom>
          <a:noFill/>
          <a:ln w="9525">
            <a:noFill/>
            <a:miter lim="800000"/>
            <a:headEnd/>
            <a:tailEnd/>
          </a:ln>
        </p:spPr>
        <p:txBody>
          <a:bodyPr wrap="none">
            <a:spAutoFit/>
          </a:bodyPr>
          <a:lstStyle/>
          <a:p>
            <a:r>
              <a:rPr lang="en-CA" sz="1600">
                <a:solidFill>
                  <a:srgbClr val="0000FF"/>
                </a:solidFill>
              </a:rPr>
              <a:t>PCT</a:t>
            </a:r>
          </a:p>
        </p:txBody>
      </p:sp>
      <p:sp>
        <p:nvSpPr>
          <p:cNvPr id="8203" name="TextBox 11"/>
          <p:cNvSpPr txBox="1">
            <a:spLocks noChangeArrowheads="1"/>
          </p:cNvSpPr>
          <p:nvPr/>
        </p:nvSpPr>
        <p:spPr bwMode="auto">
          <a:xfrm>
            <a:off x="5676900" y="3171825"/>
            <a:ext cx="1611313" cy="461963"/>
          </a:xfrm>
          <a:prstGeom prst="rect">
            <a:avLst/>
          </a:prstGeom>
          <a:noFill/>
          <a:ln w="9525">
            <a:noFill/>
            <a:miter lim="800000"/>
            <a:headEnd/>
            <a:tailEnd/>
          </a:ln>
        </p:spPr>
        <p:txBody>
          <a:bodyPr wrap="none">
            <a:spAutoFit/>
          </a:bodyPr>
          <a:lstStyle/>
          <a:p>
            <a:r>
              <a:rPr lang="en-CA">
                <a:solidFill>
                  <a:srgbClr val="0000FF"/>
                </a:solidFill>
              </a:rPr>
              <a:t>JW Volume</a:t>
            </a:r>
          </a:p>
        </p:txBody>
      </p:sp>
      <p:sp>
        <p:nvSpPr>
          <p:cNvPr id="8204" name="TextBox 12"/>
          <p:cNvSpPr txBox="1">
            <a:spLocks noChangeArrowheads="1"/>
          </p:cNvSpPr>
          <p:nvPr/>
        </p:nvSpPr>
        <p:spPr bwMode="auto">
          <a:xfrm>
            <a:off x="3467100" y="2343150"/>
            <a:ext cx="1319213" cy="461963"/>
          </a:xfrm>
          <a:prstGeom prst="rect">
            <a:avLst/>
          </a:prstGeom>
          <a:noFill/>
          <a:ln w="9525">
            <a:noFill/>
            <a:miter lim="800000"/>
            <a:headEnd/>
            <a:tailEnd/>
          </a:ln>
        </p:spPr>
        <p:txBody>
          <a:bodyPr wrap="none">
            <a:spAutoFit/>
          </a:bodyPr>
          <a:lstStyle/>
          <a:p>
            <a:r>
              <a:rPr lang="en-CA">
                <a:solidFill>
                  <a:srgbClr val="FF0000"/>
                </a:solidFill>
              </a:rPr>
              <a:t>+23 </a:t>
            </a:r>
            <a:r>
              <a:rPr lang="en-CA" sz="1800">
                <a:solidFill>
                  <a:srgbClr val="FF0000"/>
                </a:solidFill>
              </a:rPr>
              <a:t>m</a:t>
            </a:r>
            <a:r>
              <a:rPr lang="en-CA" sz="1800" baseline="30000">
                <a:solidFill>
                  <a:srgbClr val="FF0000"/>
                </a:solidFill>
              </a:rPr>
              <a:t>3</a:t>
            </a:r>
            <a:r>
              <a:rPr lang="en-CA" sz="1800">
                <a:solidFill>
                  <a:srgbClr val="FF0000"/>
                </a:solidFill>
              </a:rPr>
              <a:t>/ha</a:t>
            </a:r>
            <a:endParaRPr lang="en-CA">
              <a:solidFill>
                <a:srgbClr val="FF0000"/>
              </a:solidFill>
            </a:endParaRPr>
          </a:p>
        </p:txBody>
      </p:sp>
      <p:sp>
        <p:nvSpPr>
          <p:cNvPr id="8205" name="TextBox 14"/>
          <p:cNvSpPr txBox="1">
            <a:spLocks noChangeArrowheads="1"/>
          </p:cNvSpPr>
          <p:nvPr/>
        </p:nvSpPr>
        <p:spPr bwMode="auto">
          <a:xfrm>
            <a:off x="4686300" y="3924300"/>
            <a:ext cx="1319213" cy="461963"/>
          </a:xfrm>
          <a:prstGeom prst="rect">
            <a:avLst/>
          </a:prstGeom>
          <a:noFill/>
          <a:ln w="9525">
            <a:noFill/>
            <a:miter lim="800000"/>
            <a:headEnd/>
            <a:tailEnd/>
          </a:ln>
        </p:spPr>
        <p:txBody>
          <a:bodyPr wrap="none">
            <a:spAutoFit/>
          </a:bodyPr>
          <a:lstStyle/>
          <a:p>
            <a:r>
              <a:rPr lang="en-CA">
                <a:solidFill>
                  <a:srgbClr val="0000FF"/>
                </a:solidFill>
              </a:rPr>
              <a:t>+27 </a:t>
            </a:r>
            <a:r>
              <a:rPr lang="en-CA" sz="1800">
                <a:solidFill>
                  <a:srgbClr val="0000FF"/>
                </a:solidFill>
              </a:rPr>
              <a:t>m</a:t>
            </a:r>
            <a:r>
              <a:rPr lang="en-CA" sz="1800" baseline="30000">
                <a:solidFill>
                  <a:srgbClr val="0000FF"/>
                </a:solidFill>
              </a:rPr>
              <a:t>3</a:t>
            </a:r>
            <a:r>
              <a:rPr lang="en-CA" sz="1800">
                <a:solidFill>
                  <a:srgbClr val="0000FF"/>
                </a:solidFill>
              </a:rPr>
              <a:t>/ha</a:t>
            </a:r>
            <a:endParaRPr lang="en-CA">
              <a:solidFill>
                <a:srgbClr val="0000FF"/>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glow rad="101600">
              <a:schemeClr val="accent4">
                <a:satMod val="175000"/>
                <a:alpha val="40000"/>
              </a:schemeClr>
            </a:glow>
            <a:outerShdw dist="35921" dir="2700000" algn="ctr" rotWithShape="0">
              <a:schemeClr val="tx1"/>
            </a:outerShdw>
          </a:effectLst>
        </p:spPr>
        <p:txBody>
          <a:bodyPr/>
          <a:lstStyle/>
          <a:p>
            <a:pPr>
              <a:defRPr/>
            </a:pPr>
            <a:r>
              <a:rPr lang="en-CA" dirty="0" smtClean="0"/>
              <a:t>TASS III</a:t>
            </a:r>
            <a:endParaRPr lang="en-CA" dirty="0"/>
          </a:p>
        </p:txBody>
      </p:sp>
      <p:sp>
        <p:nvSpPr>
          <p:cNvPr id="3" name="Content Placeholder 2"/>
          <p:cNvSpPr>
            <a:spLocks noGrp="1"/>
          </p:cNvSpPr>
          <p:nvPr>
            <p:ph idx="1"/>
          </p:nvPr>
        </p:nvSpPr>
        <p:spPr>
          <a:solidFill>
            <a:schemeClr val="accent5">
              <a:lumMod val="60000"/>
              <a:lumOff val="40000"/>
              <a:alpha val="63000"/>
            </a:schemeClr>
          </a:solidFill>
          <a:effectLst>
            <a:glow rad="63500">
              <a:schemeClr val="accent4">
                <a:satMod val="175000"/>
                <a:alpha val="40000"/>
              </a:schemeClr>
            </a:glow>
          </a:effectLst>
        </p:spPr>
        <p:txBody>
          <a:bodyPr/>
          <a:lstStyle/>
          <a:p>
            <a:pPr>
              <a:buFont typeface="Wingdings" pitchFamily="-128" charset="2"/>
              <a:buNone/>
              <a:defRPr/>
            </a:pPr>
            <a:r>
              <a:rPr lang="en-CA" sz="3600" dirty="0" smtClean="0">
                <a:solidFill>
                  <a:srgbClr val="FF0066"/>
                </a:solidFill>
                <a:latin typeface="Arial" pitchFamily="34" charset="0"/>
                <a:cs typeface="Arial" pitchFamily="34" charset="0"/>
              </a:rPr>
              <a:t>Underlying philosophy unchanged:</a:t>
            </a:r>
          </a:p>
          <a:p>
            <a:pPr>
              <a:buFont typeface="Wingdings" pitchFamily="-128" charset="2"/>
              <a:buNone/>
              <a:defRPr/>
            </a:pPr>
            <a:endParaRPr lang="en-CA" sz="1800" dirty="0" smtClean="0">
              <a:solidFill>
                <a:srgbClr val="FF0066"/>
              </a:solidFill>
              <a:latin typeface="Arial" pitchFamily="34" charset="0"/>
              <a:cs typeface="Arial" pitchFamily="34" charset="0"/>
            </a:endParaRPr>
          </a:p>
          <a:p>
            <a:pPr>
              <a:buFont typeface="Wingdings" pitchFamily="-128" charset="2"/>
              <a:buNone/>
              <a:defRPr/>
            </a:pPr>
            <a:r>
              <a:rPr lang="en-CA" dirty="0" smtClean="0">
                <a:solidFill>
                  <a:schemeClr val="tx1"/>
                </a:solidFill>
                <a:latin typeface="Arial" pitchFamily="34" charset="0"/>
                <a:cs typeface="Arial" pitchFamily="34" charset="0"/>
              </a:rPr>
              <a:t>Advancing the prediction of stand growth and yield by focusing on the spatial dynamics of individual tree crowns, the biological engine of tree growth.</a:t>
            </a:r>
          </a:p>
          <a:p>
            <a:pPr>
              <a:buFont typeface="Wingdings" pitchFamily="-128" charset="2"/>
              <a:buNone/>
              <a:defRPr/>
            </a:pPr>
            <a:endParaRPr lang="en-CA" sz="1050" dirty="0" smtClean="0">
              <a:solidFill>
                <a:schemeClr val="tx1"/>
              </a:solidFill>
              <a:latin typeface="Arial" pitchFamily="34" charset="0"/>
              <a:cs typeface="Arial" pitchFamily="34" charset="0"/>
            </a:endParaRPr>
          </a:p>
          <a:p>
            <a:pPr>
              <a:buFont typeface="Wingdings" pitchFamily="-128" charset="2"/>
              <a:buNone/>
              <a:defRPr/>
            </a:pPr>
            <a:r>
              <a:rPr lang="en-CA" dirty="0" smtClean="0">
                <a:solidFill>
                  <a:schemeClr val="tx1"/>
                </a:solidFill>
                <a:latin typeface="Arial" pitchFamily="34" charset="0"/>
                <a:cs typeface="Arial" pitchFamily="34" charset="0"/>
              </a:rPr>
              <a:t>TASS is a framework for synthesis of world-wide research on tree growth and stand development, with a focus on treatment response.</a:t>
            </a:r>
            <a:r>
              <a:rPr lang="en-US" dirty="0" smtClean="0">
                <a:solidFill>
                  <a:schemeClr val="tx1"/>
                </a:solidFill>
                <a:latin typeface="Arial" pitchFamily="34" charset="0"/>
                <a:cs typeface="Arial" pitchFamily="34" charset="0"/>
              </a:rPr>
              <a:t> </a:t>
            </a:r>
          </a:p>
          <a:p>
            <a:pPr>
              <a:buFont typeface="CommonBullets" pitchFamily="34" charset="2"/>
              <a:buChar char="6"/>
              <a:defRPr/>
            </a:pPr>
            <a:endParaRPr lang="en-CA"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Forest Service logo on crowns"/>
          <p:cNvPicPr>
            <a:picLocks noChangeAspect="1" noChangeArrowheads="1"/>
          </p:cNvPicPr>
          <p:nvPr/>
        </p:nvPicPr>
        <p:blipFill>
          <a:blip r:embed="rId2" cstate="print"/>
          <a:srcRect/>
          <a:stretch>
            <a:fillRect/>
          </a:stretch>
        </p:blipFill>
        <p:spPr bwMode="auto">
          <a:xfrm>
            <a:off x="695325" y="390525"/>
            <a:ext cx="6108700" cy="4581525"/>
          </a:xfrm>
          <a:prstGeom prst="rect">
            <a:avLst/>
          </a:prstGeom>
          <a:noFill/>
          <a:ln w="9525">
            <a:noFill/>
            <a:miter lim="800000"/>
            <a:headEnd/>
            <a:tailEnd/>
          </a:ln>
        </p:spPr>
      </p:pic>
      <p:sp>
        <p:nvSpPr>
          <p:cNvPr id="3" name="Text Box 7"/>
          <p:cNvSpPr txBox="1">
            <a:spLocks noChangeArrowheads="1"/>
          </p:cNvSpPr>
          <p:nvPr/>
        </p:nvSpPr>
        <p:spPr bwMode="auto">
          <a:xfrm>
            <a:off x="5257800" y="4924425"/>
            <a:ext cx="3533775" cy="1200150"/>
          </a:xfrm>
          <a:prstGeom prst="rect">
            <a:avLst/>
          </a:prstGeom>
          <a:noFill/>
          <a:ln w="9525">
            <a:noFill/>
            <a:miter lim="800000"/>
            <a:headEnd/>
            <a:tailEnd/>
          </a:ln>
          <a:effectLst/>
        </p:spPr>
        <p:txBody>
          <a:bodyPr>
            <a:spAutoFit/>
          </a:bodyPr>
          <a:lstStyle/>
          <a:p>
            <a:pPr algn="ctr">
              <a:defRPr/>
            </a:pPr>
            <a:r>
              <a:rPr lang="en-GB" sz="3200" dirty="0">
                <a:solidFill>
                  <a:schemeClr val="bg1"/>
                </a:solidFill>
                <a:effectLst>
                  <a:outerShdw blurRad="38100" dist="38100" dir="2700000" algn="tl">
                    <a:srgbClr val="000000">
                      <a:alpha val="43137"/>
                    </a:srgbClr>
                  </a:outerShdw>
                </a:effectLst>
                <a:latin typeface="+mj-lt"/>
              </a:rPr>
              <a:t> </a:t>
            </a:r>
            <a:r>
              <a:rPr lang="en-GB" sz="3600" dirty="0">
                <a:effectLst>
                  <a:outerShdw blurRad="38100" dist="38100" dir="2700000" algn="tl">
                    <a:srgbClr val="000000">
                      <a:alpha val="43137"/>
                    </a:srgbClr>
                  </a:outerShdw>
                </a:effectLst>
                <a:latin typeface="+mj-lt"/>
              </a:rPr>
              <a:t>Thank you for your attention</a:t>
            </a:r>
            <a:r>
              <a:rPr lang="en-GB" sz="3200" dirty="0">
                <a:effectLst>
                  <a:outerShdw blurRad="38100" dist="38100" dir="2700000" algn="tl">
                    <a:srgbClr val="000000">
                      <a:alpha val="43137"/>
                    </a:srgbClr>
                  </a:outerShdw>
                </a:effectLst>
                <a:latin typeface="+mj-lt"/>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Template 2b">
  <a:themeElements>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Office Theme">
      <a:majorFont>
        <a:latin typeface="ZapfHumnst BT"/>
        <a:ea typeface=""/>
        <a:cs typeface=""/>
      </a:majorFont>
      <a:minorFont>
        <a:latin typeface="ZapfHumnst B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11429</TotalTime>
  <Words>1466</Words>
  <Application>Microsoft Office PowerPoint</Application>
  <PresentationFormat>On-screen Show (4:3)</PresentationFormat>
  <Paragraphs>374</Paragraphs>
  <Slides>52</Slides>
  <Notes>15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54" baseType="lpstr">
      <vt:lpstr>Template 2b</vt:lpstr>
      <vt:lpstr>Equation</vt:lpstr>
      <vt:lpstr>Slide 1</vt:lpstr>
      <vt:lpstr>The star ship TASS crew</vt:lpstr>
      <vt:lpstr>Slide 3</vt:lpstr>
      <vt:lpstr>Outline</vt:lpstr>
      <vt:lpstr>TASS – Tree And Stand Simulator  </vt:lpstr>
      <vt:lpstr>TASS I:</vt:lpstr>
      <vt:lpstr>TASS II:</vt:lpstr>
      <vt:lpstr>TASS III</vt:lpstr>
      <vt:lpstr> </vt:lpstr>
      <vt:lpstr>Slide 10</vt:lpstr>
      <vt:lpstr>Slide 11</vt:lpstr>
      <vt:lpstr>Slide 12</vt:lpstr>
      <vt:lpstr>Slide 13</vt:lpstr>
      <vt:lpstr>Outline</vt:lpstr>
      <vt:lpstr>tRAYci light model  (Brunner, 1998)</vt:lpstr>
      <vt:lpstr>tRAYci light model  (Brunner, 1998)</vt:lpstr>
      <vt:lpstr>tRAYci light model  (Brunner, 1998)</vt:lpstr>
      <vt:lpstr>tRAYci light model  (Brunner, 1998)</vt:lpstr>
      <vt:lpstr>tRAYci light model  (Brunner, 1998)</vt:lpstr>
      <vt:lpstr>tRAYci light model  (Brunner, 1998)</vt:lpstr>
      <vt:lpstr>Relative height growth</vt:lpstr>
      <vt:lpstr>Outline</vt:lpstr>
      <vt:lpstr>Slide 23</vt:lpstr>
      <vt:lpstr>Slide 24</vt:lpstr>
      <vt:lpstr>Slide 25</vt:lpstr>
      <vt:lpstr>Crown profile samples</vt:lpstr>
      <vt:lpstr>Slide 27</vt:lpstr>
      <vt:lpstr>Slide 28</vt:lpstr>
      <vt:lpstr>Outline</vt:lpstr>
      <vt:lpstr>     Crown - columns of growing space</vt:lpstr>
      <vt:lpstr>     Crown - Competition</vt:lpstr>
      <vt:lpstr>Outline</vt:lpstr>
      <vt:lpstr>Mortality steps</vt:lpstr>
      <vt:lpstr>Classification And Regression Trees (CART)</vt:lpstr>
      <vt:lpstr>Slide 35</vt:lpstr>
      <vt:lpstr>Slide 36</vt:lpstr>
      <vt:lpstr>Slide 37</vt:lpstr>
      <vt:lpstr>Outline</vt:lpstr>
      <vt:lpstr>Slide 39</vt:lpstr>
      <vt:lpstr>Slide 40</vt:lpstr>
      <vt:lpstr>Slide 41</vt:lpstr>
      <vt:lpstr>Slide 42</vt:lpstr>
      <vt:lpstr>Slide 43</vt:lpstr>
      <vt:lpstr>Slide 44</vt:lpstr>
      <vt:lpstr>Slide 45</vt:lpstr>
      <vt:lpstr>Slide 46</vt:lpstr>
      <vt:lpstr>Outline</vt:lpstr>
      <vt:lpstr>Slide 48</vt:lpstr>
      <vt:lpstr>Slide 49</vt:lpstr>
      <vt:lpstr>Merch Volume &amp; Juvenile Wood Volume</vt:lpstr>
      <vt:lpstr>TASS III</vt:lpstr>
      <vt:lpstr>Slide 52</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Ministry of Forests</dc:title>
  <dc:creator>mdilucca</dc:creator>
  <cp:lastModifiedBy>Jim Goudie</cp:lastModifiedBy>
  <cp:revision>200</cp:revision>
  <dcterms:created xsi:type="dcterms:W3CDTF">2009-09-09T22:44:39Z</dcterms:created>
  <dcterms:modified xsi:type="dcterms:W3CDTF">2010-04-07T16:26:20Z</dcterms:modified>
</cp:coreProperties>
</file>