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284" r:id="rId2"/>
    <p:sldId id="426" r:id="rId3"/>
    <p:sldId id="372" r:id="rId4"/>
    <p:sldId id="428" r:id="rId5"/>
    <p:sldId id="373" r:id="rId6"/>
    <p:sldId id="392" r:id="rId7"/>
    <p:sldId id="374" r:id="rId8"/>
    <p:sldId id="375" r:id="rId9"/>
    <p:sldId id="393" r:id="rId10"/>
    <p:sldId id="395" r:id="rId11"/>
    <p:sldId id="376" r:id="rId12"/>
    <p:sldId id="396" r:id="rId13"/>
    <p:sldId id="378" r:id="rId14"/>
    <p:sldId id="397" r:id="rId15"/>
    <p:sldId id="379" r:id="rId16"/>
    <p:sldId id="398" r:id="rId17"/>
    <p:sldId id="404" r:id="rId18"/>
    <p:sldId id="403" r:id="rId19"/>
    <p:sldId id="402" r:id="rId20"/>
    <p:sldId id="401" r:id="rId21"/>
    <p:sldId id="400" r:id="rId22"/>
    <p:sldId id="399" r:id="rId23"/>
    <p:sldId id="405" r:id="rId24"/>
    <p:sldId id="409" r:id="rId25"/>
    <p:sldId id="410" r:id="rId26"/>
    <p:sldId id="380" r:id="rId27"/>
    <p:sldId id="381" r:id="rId28"/>
    <p:sldId id="382" r:id="rId29"/>
    <p:sldId id="383" r:id="rId30"/>
    <p:sldId id="411" r:id="rId31"/>
    <p:sldId id="408" r:id="rId32"/>
    <p:sldId id="412" r:id="rId33"/>
    <p:sldId id="420" r:id="rId34"/>
    <p:sldId id="419" r:id="rId35"/>
    <p:sldId id="418" r:id="rId36"/>
    <p:sldId id="417" r:id="rId37"/>
    <p:sldId id="416" r:id="rId38"/>
    <p:sldId id="415" r:id="rId39"/>
    <p:sldId id="414" r:id="rId40"/>
    <p:sldId id="413" r:id="rId41"/>
    <p:sldId id="384" r:id="rId42"/>
    <p:sldId id="386" r:id="rId43"/>
    <p:sldId id="387" r:id="rId44"/>
    <p:sldId id="388" r:id="rId45"/>
    <p:sldId id="389" r:id="rId46"/>
    <p:sldId id="429" r:id="rId47"/>
    <p:sldId id="390" r:id="rId48"/>
    <p:sldId id="424" r:id="rId49"/>
    <p:sldId id="430" r:id="rId50"/>
    <p:sldId id="391" r:id="rId51"/>
    <p:sldId id="425" r:id="rId52"/>
    <p:sldId id="427" r:id="rId53"/>
  </p:sldIdLst>
  <p:sldSz cx="9144000" cy="6858000" type="screen4x3"/>
  <p:notesSz cx="68580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FF00"/>
    <a:srgbClr val="000066"/>
    <a:srgbClr val="CC66FF"/>
    <a:srgbClr val="333399"/>
    <a:srgbClr val="000099"/>
    <a:srgbClr val="003399"/>
    <a:srgbClr val="0000CC"/>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79" autoAdjust="0"/>
    <p:restoredTop sz="66471" autoAdjust="0"/>
  </p:normalViewPr>
  <p:slideViewPr>
    <p:cSldViewPr snapToGrid="0">
      <p:cViewPr varScale="1">
        <p:scale>
          <a:sx n="70" d="100"/>
          <a:sy n="70" d="100"/>
        </p:scale>
        <p:origin x="-1980" y="-102"/>
      </p:cViewPr>
      <p:guideLst>
        <p:guide orient="horz" pos="2147"/>
        <p:guide pos="2873"/>
      </p:guideLst>
    </p:cSldViewPr>
  </p:slideViewPr>
  <p:outlineViewPr>
    <p:cViewPr>
      <p:scale>
        <a:sx n="33" d="100"/>
        <a:sy n="33" d="100"/>
      </p:scale>
      <p:origin x="0" y="4686"/>
    </p:cViewPr>
  </p:outlineViewPr>
  <p:notesTextViewPr>
    <p:cViewPr>
      <p:scale>
        <a:sx n="150" d="100"/>
        <a:sy n="150" d="100"/>
      </p:scale>
      <p:origin x="0" y="0"/>
    </p:cViewPr>
  </p:notesTextViewPr>
  <p:sorterViewPr>
    <p:cViewPr>
      <p:scale>
        <a:sx n="66" d="100"/>
        <a:sy n="66" d="100"/>
      </p:scale>
      <p:origin x="0" y="0"/>
    </p:cViewPr>
  </p:sorterViewPr>
  <p:notesViewPr>
    <p:cSldViewPr snapToGrid="0">
      <p:cViewPr>
        <p:scale>
          <a:sx n="150" d="100"/>
          <a:sy n="150" d="100"/>
        </p:scale>
        <p:origin x="-396" y="-72"/>
      </p:cViewPr>
      <p:guideLst>
        <p:guide orient="horz" pos="2928"/>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416425"/>
            <a:ext cx="5029200" cy="4183063"/>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3" name="Rectangle 3"/>
          <p:cNvSpPr>
            <a:spLocks noGrp="1" noRot="1" noChangeAspect="1" noChangeArrowheads="1" noTextEdit="1"/>
          </p:cNvSpPr>
          <p:nvPr>
            <p:ph type="sldImg" idx="2"/>
          </p:nvPr>
        </p:nvSpPr>
        <p:spPr bwMode="auto">
          <a:xfrm>
            <a:off x="1104900" y="696913"/>
            <a:ext cx="4648200" cy="3486150"/>
          </a:xfrm>
          <a:prstGeom prst="rect">
            <a:avLst/>
          </a:prstGeom>
          <a:noFill/>
          <a:ln w="12700">
            <a:solidFill>
              <a:schemeClr val="tx1"/>
            </a:solidFill>
            <a:miter lim="800000"/>
            <a:headEnd/>
            <a:tailEnd/>
          </a:ln>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solidFill>
            <a:srgbClr val="FFFFFF"/>
          </a:solidFill>
          <a:ln/>
        </p:spPr>
      </p:sp>
      <p:sp>
        <p:nvSpPr>
          <p:cNvPr id="16387" name="Rectangle 3"/>
          <p:cNvSpPr>
            <a:spLocks noGrp="1" noChangeArrowheads="1"/>
          </p:cNvSpPr>
          <p:nvPr>
            <p:ph type="body" idx="1"/>
          </p:nvPr>
        </p:nvSpPr>
        <p:spPr>
          <a:solidFill>
            <a:srgbClr val="FFFFFF"/>
          </a:solidFill>
          <a:ln>
            <a:solidFill>
              <a:srgbClr val="000000"/>
            </a:solidFill>
          </a:ln>
        </p:spPr>
        <p:txBody>
          <a:bodyPr/>
          <a:lstStyle/>
          <a:p>
            <a:endParaRPr lang="en-CA"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is what</a:t>
            </a:r>
            <a:r>
              <a:rPr lang="en-CA" baseline="0" dirty="0" smtClean="0"/>
              <a:t> the mountain pine beetle looks like.</a:t>
            </a:r>
          </a:p>
          <a:p>
            <a:r>
              <a:rPr lang="en-CA" baseline="0" dirty="0" smtClean="0"/>
              <a:t>It is about the size of grain of rice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aseline="0" dirty="0" smtClean="0"/>
              <a:t>A female gets under the bark of a tree, lays some eggs, they hatch, the larvae feed on the phloem, they go through the pupae stage, as adults they feed some more on the tree bark, then they leave and attack another tree.</a:t>
            </a:r>
          </a:p>
          <a:p>
            <a:endParaRPr lang="en-CA" baseline="0" dirty="0" smtClean="0"/>
          </a:p>
          <a:p>
            <a:r>
              <a:rPr lang="en-CA" b="1" baseline="0" dirty="0" smtClean="0"/>
              <a:t>Most times they fly a short distance</a:t>
            </a:r>
            <a:r>
              <a:rPr lang="en-CA" baseline="0" dirty="0" smtClean="0"/>
              <a:t>, but if there is a whole bunch of them then they sometimes decide to take a chance on a long trip.</a:t>
            </a:r>
          </a:p>
          <a:p>
            <a:endParaRPr lang="en-CA"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CA" baseline="0" dirty="0" smtClean="0"/>
              <a:t>The problem is that </a:t>
            </a:r>
            <a:r>
              <a:rPr lang="en-CA" b="1" baseline="0" dirty="0" smtClean="0"/>
              <a:t>in significant numbers</a:t>
            </a:r>
            <a:r>
              <a:rPr lang="en-CA" baseline="0" dirty="0" smtClean="0"/>
              <a:t>, the MPB can </a:t>
            </a:r>
            <a:r>
              <a:rPr lang="en-CA" b="1" baseline="0" dirty="0" smtClean="0"/>
              <a:t>kill</a:t>
            </a:r>
            <a:r>
              <a:rPr lang="en-CA" baseline="0" dirty="0" smtClean="0"/>
              <a:t> the host tree.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So here</a:t>
            </a:r>
            <a:r>
              <a:rPr lang="en-CA" baseline="0" dirty="0" smtClean="0"/>
              <a:t> is what can happen when a whole bunch of mountain pine beetles attack and kill a whole bunch of pine.</a:t>
            </a:r>
          </a:p>
          <a:p>
            <a:r>
              <a:rPr lang="en-CA" baseline="0" dirty="0" smtClean="0"/>
              <a:t/>
            </a:r>
            <a:br>
              <a:rPr lang="en-CA" baseline="0" dirty="0" smtClean="0"/>
            </a:br>
            <a:r>
              <a:rPr lang="en-CA" baseline="0" dirty="0" smtClean="0"/>
              <a:t>These red trees were attacked by the MPB approximately one year prior to this photo</a:t>
            </a:r>
            <a:endParaRPr lang="en-C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aseline="0" dirty="0" smtClean="0"/>
              <a:t>This is a good point discuss the stages a tree goes through as a result of a Mountain Pine Beetle attack</a:t>
            </a:r>
          </a:p>
          <a:p>
            <a:endParaRPr lang="en-CA" baseline="0" dirty="0" smtClean="0"/>
          </a:p>
          <a:p>
            <a:r>
              <a:rPr lang="en-CA" baseline="0" dirty="0" smtClean="0"/>
              <a:t>Green-attack: August to June</a:t>
            </a:r>
          </a:p>
          <a:p>
            <a:r>
              <a:rPr lang="en-CA" baseline="0" dirty="0" smtClean="0"/>
              <a:t>Red-attack: June to August/September (one year after attack)</a:t>
            </a:r>
          </a:p>
          <a:p>
            <a:r>
              <a:rPr lang="en-CA" baseline="0" dirty="0" smtClean="0"/>
              <a:t>Grey-attack: 2 to 3 years after attack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So why is this a concern for Province</a:t>
            </a:r>
            <a:r>
              <a:rPr lang="en-CA" b="1" baseline="0" dirty="0" smtClean="0"/>
              <a:t> </a:t>
            </a:r>
            <a:r>
              <a:rPr lang="en-CA" baseline="0" dirty="0" smtClean="0"/>
              <a:t>and the province’s forest industry?</a:t>
            </a:r>
          </a:p>
          <a:p>
            <a:endParaRPr lang="en-CA" baseline="0" dirty="0" smtClean="0"/>
          </a:p>
          <a:p>
            <a:r>
              <a:rPr lang="en-CA" baseline="0" dirty="0" smtClean="0"/>
              <a:t>Well, here is a provincial map of the distribution of pine.</a:t>
            </a:r>
          </a:p>
          <a:p>
            <a:endParaRPr lang="en-CA" baseline="0" dirty="0" smtClean="0"/>
          </a:p>
          <a:p>
            <a:r>
              <a:rPr lang="en-CA" baseline="0" dirty="0" smtClean="0"/>
              <a:t>The pine is shown here in green.</a:t>
            </a:r>
          </a:p>
          <a:p>
            <a:endParaRPr lang="en-CA" baseline="0" dirty="0" smtClean="0"/>
          </a:p>
          <a:p>
            <a:r>
              <a:rPr lang="en-CA" baseline="0" dirty="0" smtClean="0"/>
              <a:t>There is a lot of green on the map –meaning there is a lot of pine in BC</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Here are some </a:t>
            </a:r>
            <a:r>
              <a:rPr lang="en-CA" b="1" dirty="0" smtClean="0"/>
              <a:t>approximate</a:t>
            </a:r>
            <a:r>
              <a:rPr lang="en-CA" baseline="0" dirty="0" smtClean="0"/>
              <a:t> area estimates for the province.</a:t>
            </a:r>
          </a:p>
          <a:p>
            <a:endParaRPr lang="en-CA" baseline="0" dirty="0" smtClean="0"/>
          </a:p>
          <a:p>
            <a:r>
              <a:rPr lang="en-CA" baseline="0" dirty="0" smtClean="0"/>
              <a:t>The province is approximately 95 million hectares</a:t>
            </a:r>
          </a:p>
          <a:p>
            <a:endParaRPr lang="en-CA" baseline="0" dirty="0" smtClean="0"/>
          </a:p>
          <a:p>
            <a:r>
              <a:rPr lang="en-CA" baseline="0" dirty="0" smtClean="0"/>
              <a:t>Mature forest covers approximately 48 million hectares (</a:t>
            </a:r>
            <a:r>
              <a:rPr lang="en-CA" b="1" baseline="0" dirty="0" smtClean="0"/>
              <a:t>51% of province</a:t>
            </a:r>
            <a:r>
              <a:rPr lang="en-CA" baseline="0" dirty="0" smtClean="0"/>
              <a:t>)</a:t>
            </a:r>
          </a:p>
          <a:p>
            <a:endParaRPr lang="en-CA" baseline="0" dirty="0" smtClean="0"/>
          </a:p>
          <a:p>
            <a:r>
              <a:rPr lang="en-CA" baseline="0" dirty="0" smtClean="0"/>
              <a:t>Mature “pine forest” –this is forest with any presence of pine- covers approximately 26 million hectares </a:t>
            </a:r>
            <a:r>
              <a:rPr lang="en-CA" b="1" baseline="0" dirty="0" smtClean="0"/>
              <a:t>(~54%)</a:t>
            </a:r>
          </a:p>
          <a:p>
            <a:endParaRPr lang="en-CA" baseline="0" dirty="0" smtClean="0"/>
          </a:p>
          <a:p>
            <a:r>
              <a:rPr lang="en-CA" baseline="0" dirty="0" smtClean="0"/>
              <a:t>Of the approximately 18 million hectare provincial THLB, 12 million hectares contain “pine forest” (67%)</a:t>
            </a:r>
          </a:p>
          <a:p>
            <a:endParaRPr lang="en-CA" baseline="0" dirty="0" smtClean="0"/>
          </a:p>
          <a:p>
            <a:r>
              <a:rPr lang="en-CA" baseline="0" dirty="0" smtClean="0"/>
              <a:t>10 million hectares of this 12 million is in the interior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Here</a:t>
            </a:r>
            <a:r>
              <a:rPr lang="en-CA" baseline="0" dirty="0" smtClean="0"/>
              <a:t> is the breakdown of the pine component within the 12 million hectares of “pine forest” on the provincial THLB.</a:t>
            </a:r>
          </a:p>
          <a:p>
            <a:endParaRPr lang="en-CA" baseline="0" dirty="0" smtClean="0"/>
          </a:p>
          <a:p>
            <a:r>
              <a:rPr lang="en-CA" baseline="0" dirty="0" smtClean="0"/>
              <a:t>Again, these estimates are based on the coarse grained data used in the MPB spread model</a:t>
            </a:r>
          </a:p>
          <a:p>
            <a:endParaRPr lang="en-CA" baseline="0" dirty="0" smtClean="0"/>
          </a:p>
          <a:p>
            <a:pPr>
              <a:buFont typeface="Arial" pitchFamily="34" charset="0"/>
              <a:buChar char="•"/>
            </a:pPr>
            <a:r>
              <a:rPr lang="en-CA" baseline="0" dirty="0" smtClean="0"/>
              <a:t>Well over 1/3</a:t>
            </a:r>
            <a:r>
              <a:rPr lang="en-CA" baseline="30000" dirty="0" smtClean="0"/>
              <a:t>rd</a:t>
            </a:r>
            <a:r>
              <a:rPr lang="en-CA" baseline="0" dirty="0" smtClean="0"/>
              <a:t> of the 12 million hectares contain over 75% pine</a:t>
            </a:r>
          </a:p>
          <a:p>
            <a:pPr>
              <a:buFont typeface="Arial" pitchFamily="34" charset="0"/>
              <a:buChar char="•"/>
            </a:pPr>
            <a:endParaRPr lang="en-CA" baseline="0" dirty="0" smtClean="0"/>
          </a:p>
          <a:p>
            <a:pPr>
              <a:buFont typeface="Arial" pitchFamily="34" charset="0"/>
              <a:buChar char="•"/>
            </a:pPr>
            <a:r>
              <a:rPr lang="en-CA" baseline="0" dirty="0" smtClean="0"/>
              <a:t>Over half of the 12 million hectares contains over 50% pine.</a:t>
            </a:r>
          </a:p>
          <a:p>
            <a:pPr>
              <a:buFont typeface="Arial" pitchFamily="34" charset="0"/>
              <a:buChar char="•"/>
            </a:pPr>
            <a:endParaRPr lang="en-CA" baseline="0" dirty="0" smtClean="0"/>
          </a:p>
          <a:p>
            <a:pPr>
              <a:buFont typeface="Arial" pitchFamily="34" charset="0"/>
              <a:buChar char="•"/>
            </a:pPr>
            <a:r>
              <a:rPr lang="en-CA" baseline="0" dirty="0" smtClean="0"/>
              <a:t>Over 2/3</a:t>
            </a:r>
            <a:r>
              <a:rPr lang="en-CA" baseline="30000" dirty="0" smtClean="0"/>
              <a:t>rds</a:t>
            </a:r>
            <a:r>
              <a:rPr lang="en-CA" baseline="0" dirty="0" smtClean="0"/>
              <a:t> contain over 25% pine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What about volumes</a:t>
            </a:r>
            <a:r>
              <a:rPr lang="en-CA" baseline="0" dirty="0" smtClean="0"/>
              <a:t> of pine in BC?</a:t>
            </a:r>
          </a:p>
          <a:p>
            <a:endParaRPr lang="en-CA" baseline="0" dirty="0" smtClean="0"/>
          </a:p>
          <a:p>
            <a:r>
              <a:rPr lang="en-CA" baseline="0" dirty="0" smtClean="0"/>
              <a:t>Again these are approximate, but a bit finer grained than the area estimates.</a:t>
            </a:r>
          </a:p>
          <a:p>
            <a:r>
              <a:rPr lang="en-CA" baseline="0" dirty="0" smtClean="0"/>
              <a:t>Also, they reflect the </a:t>
            </a:r>
            <a:r>
              <a:rPr lang="en-CA" b="1" baseline="0" dirty="0" smtClean="0"/>
              <a:t>conditions at the start of the current provincial MPB infestation</a:t>
            </a:r>
            <a:r>
              <a:rPr lang="en-CA" baseline="0" dirty="0" smtClean="0"/>
              <a:t>, which we take to be </a:t>
            </a:r>
            <a:r>
              <a:rPr lang="en-CA" b="1" baseline="0" dirty="0" smtClean="0"/>
              <a:t>1999</a:t>
            </a:r>
            <a:r>
              <a:rPr lang="en-CA" baseline="0" dirty="0" smtClean="0"/>
              <a:t> for our modelling purposes</a:t>
            </a:r>
          </a:p>
          <a:p>
            <a:endParaRPr lang="en-CA" baseline="0" dirty="0" smtClean="0"/>
          </a:p>
          <a:p>
            <a:r>
              <a:rPr lang="en-CA" baseline="0" dirty="0" smtClean="0"/>
              <a:t>Approximately </a:t>
            </a:r>
            <a:r>
              <a:rPr lang="en-CA" b="1" baseline="0" dirty="0" smtClean="0"/>
              <a:t>4.6 billion m3 </a:t>
            </a:r>
            <a:r>
              <a:rPr lang="en-CA" baseline="0" dirty="0" smtClean="0"/>
              <a:t>of mature volume </a:t>
            </a:r>
            <a:r>
              <a:rPr lang="en-CA" b="1" baseline="0" dirty="0" smtClean="0"/>
              <a:t>on the THLB</a:t>
            </a:r>
          </a:p>
          <a:p>
            <a:endParaRPr lang="en-CA" baseline="0" dirty="0" smtClean="0"/>
          </a:p>
          <a:p>
            <a:r>
              <a:rPr lang="en-CA" b="1" baseline="0" dirty="0" smtClean="0"/>
              <a:t>1.35 billion m3 </a:t>
            </a:r>
            <a:r>
              <a:rPr lang="en-CA" baseline="0" dirty="0" smtClean="0"/>
              <a:t>(or approximately </a:t>
            </a:r>
            <a:r>
              <a:rPr lang="en-CA" b="1" baseline="0" dirty="0" smtClean="0"/>
              <a:t>29%</a:t>
            </a:r>
            <a:r>
              <a:rPr lang="en-CA" baseline="0" dirty="0" smtClean="0"/>
              <a:t>) of the mature harvestable volume is pine</a:t>
            </a:r>
          </a:p>
          <a:p>
            <a:endParaRPr lang="en-CA" baseline="0" dirty="0" smtClean="0"/>
          </a:p>
          <a:p>
            <a:r>
              <a:rPr lang="en-CA" b="1" baseline="0" dirty="0" smtClean="0"/>
              <a:t>1.34 billion m3 </a:t>
            </a:r>
            <a:r>
              <a:rPr lang="en-CA" baseline="0" dirty="0" smtClean="0"/>
              <a:t>of the mature harvestable pine is in the </a:t>
            </a:r>
            <a:r>
              <a:rPr lang="en-CA" b="1" baseline="0" dirty="0" smtClean="0"/>
              <a:t>interior</a:t>
            </a:r>
          </a:p>
          <a:p>
            <a:r>
              <a:rPr lang="en-CA" baseline="0" dirty="0" smtClean="0"/>
              <a:t>   Pine is a higher component in the interior, making up </a:t>
            </a:r>
            <a:r>
              <a:rPr lang="en-CA" b="1" baseline="0" dirty="0" smtClean="0"/>
              <a:t>37% of the mature harvestable volume</a:t>
            </a:r>
          </a:p>
          <a:p>
            <a:endParaRPr lang="en-CA" baseline="0"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In</a:t>
            </a:r>
            <a:r>
              <a:rPr lang="en-CA" baseline="0" dirty="0" smtClean="0"/>
              <a:t> 2003, Marvin Eng initiated a project to answer the following question with respect to the current MPB infestation:</a:t>
            </a:r>
          </a:p>
          <a:p>
            <a:pPr lvl="1">
              <a:buFont typeface="Arial" pitchFamily="34" charset="0"/>
              <a:buChar char="•"/>
            </a:pPr>
            <a:r>
              <a:rPr lang="en-CA" b="1" baseline="0" dirty="0" smtClean="0"/>
              <a:t>How big will the infestation get, and how fast?</a:t>
            </a:r>
          </a:p>
          <a:p>
            <a:endParaRPr lang="en-CA" baseline="0" dirty="0" smtClean="0"/>
          </a:p>
          <a:p>
            <a:r>
              <a:rPr lang="en-CA" baseline="0" dirty="0" smtClean="0"/>
              <a:t>And with respect to forest management:</a:t>
            </a:r>
          </a:p>
          <a:p>
            <a:pPr lvl="1">
              <a:buFont typeface="Arial" pitchFamily="34" charset="0"/>
              <a:buChar char="•"/>
            </a:pPr>
            <a:r>
              <a:rPr lang="en-CA" b="1" baseline="0" dirty="0" smtClean="0"/>
              <a:t>Does beetle control slow the infestation?</a:t>
            </a:r>
          </a:p>
          <a:p>
            <a:pPr lvl="1">
              <a:buFont typeface="Arial" pitchFamily="34" charset="0"/>
              <a:buChar char="•"/>
            </a:pPr>
            <a:r>
              <a:rPr lang="en-CA" b="1" baseline="0" dirty="0" smtClean="0"/>
              <a:t>How much wood will be lost?</a:t>
            </a:r>
            <a:endParaRPr lang="en-CA" b="1"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With respect to </a:t>
            </a:r>
            <a:r>
              <a:rPr lang="en-CA" b="1" baseline="0" dirty="0" smtClean="0"/>
              <a:t>Forest Management</a:t>
            </a:r>
            <a:r>
              <a:rPr lang="en-CA" baseline="0" dirty="0" smtClean="0"/>
              <a:t>, the project findings were that:</a:t>
            </a:r>
          </a:p>
          <a:p>
            <a:endParaRPr lang="en-CA" baseline="0" dirty="0" smtClean="0"/>
          </a:p>
          <a:p>
            <a:pPr>
              <a:buFont typeface="Arial" pitchFamily="34" charset="0"/>
              <a:buChar char="•"/>
            </a:pPr>
            <a:r>
              <a:rPr lang="en-CA" baseline="0" dirty="0" smtClean="0"/>
              <a:t>Beetle control has limited effectiveness,</a:t>
            </a:r>
          </a:p>
          <a:p>
            <a:pPr>
              <a:buFont typeface="Arial" pitchFamily="34" charset="0"/>
              <a:buChar char="•"/>
            </a:pPr>
            <a:r>
              <a:rPr lang="en-CA" baseline="0" dirty="0" smtClean="0"/>
              <a:t>The amount of dead wood will vary in space and in time,</a:t>
            </a:r>
          </a:p>
          <a:p>
            <a:pPr>
              <a:buFont typeface="Arial" pitchFamily="34" charset="0"/>
              <a:buChar char="•"/>
            </a:pPr>
            <a:r>
              <a:rPr lang="en-CA" baseline="0" dirty="0" smtClean="0"/>
              <a:t>The non-recovered losses will be very high, and</a:t>
            </a:r>
          </a:p>
          <a:p>
            <a:pPr>
              <a:buFont typeface="Arial" pitchFamily="34" charset="0"/>
              <a:buChar char="•"/>
            </a:pPr>
            <a:r>
              <a:rPr lang="en-CA" baseline="0" dirty="0" smtClean="0"/>
              <a:t>The things we don’t know matter.</a:t>
            </a:r>
          </a:p>
          <a:p>
            <a:pPr lvl="1">
              <a:buFont typeface="Arial" pitchFamily="34" charset="0"/>
              <a:buChar char="•"/>
            </a:pPr>
            <a:r>
              <a:rPr lang="en-CA" baseline="0" dirty="0" smtClean="0"/>
              <a:t>For example, </a:t>
            </a:r>
            <a:r>
              <a:rPr lang="en-CA" b="1" baseline="0" dirty="0" smtClean="0"/>
              <a:t>assumptions about shelf life </a:t>
            </a:r>
            <a:r>
              <a:rPr lang="en-CA" baseline="0" dirty="0" smtClean="0"/>
              <a:t>have a </a:t>
            </a:r>
            <a:r>
              <a:rPr lang="en-CA" b="1" baseline="0" dirty="0" smtClean="0"/>
              <a:t>large impact on estimated non-recovered losses</a:t>
            </a:r>
            <a:r>
              <a:rPr lang="en-CA" baseline="0" dirty="0" smtClean="0"/>
              <a:t>.</a:t>
            </a:r>
          </a:p>
          <a:p>
            <a:endParaRPr lang="en-CA" baseline="0" dirty="0" smtClean="0"/>
          </a:p>
          <a:p>
            <a:r>
              <a:rPr lang="en-CA" b="0" baseline="0" dirty="0" smtClean="0"/>
              <a:t>Since these</a:t>
            </a:r>
            <a:r>
              <a:rPr lang="en-CA" b="1" baseline="0" dirty="0" smtClean="0"/>
              <a:t> findings were reported during the first two years </a:t>
            </a:r>
            <a:r>
              <a:rPr lang="en-CA" b="0" baseline="0" dirty="0" smtClean="0"/>
              <a:t>of the project</a:t>
            </a:r>
            <a:r>
              <a:rPr lang="en-CA" baseline="0" dirty="0" smtClean="0"/>
              <a:t>, the focus of this project has been to provide an update on the current and projected impact of the MPB on the supply of merchantable pine as new MPB spread information becomes available.</a:t>
            </a:r>
          </a:p>
          <a:p>
            <a:endParaRPr lang="en-CA"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Provincial-level Mountain Pine Beetle</a:t>
            </a:r>
            <a:r>
              <a:rPr lang="en-CA" baseline="0" dirty="0" smtClean="0"/>
              <a:t> Projection Model (aka BCMPB) combines:</a:t>
            </a:r>
          </a:p>
          <a:p>
            <a:pPr lvl="1"/>
            <a:r>
              <a:rPr lang="en-CA" dirty="0" smtClean="0"/>
              <a:t>Aerial </a:t>
            </a:r>
            <a:r>
              <a:rPr lang="en-CA" b="1" dirty="0" smtClean="0"/>
              <a:t>Overview</a:t>
            </a:r>
            <a:r>
              <a:rPr lang="en-CA" b="1" baseline="0" dirty="0" smtClean="0"/>
              <a:t> Surveys </a:t>
            </a:r>
            <a:r>
              <a:rPr lang="en-CA" baseline="0" dirty="0" smtClean="0"/>
              <a:t>of Forest Health,</a:t>
            </a:r>
          </a:p>
          <a:p>
            <a:pPr lvl="1"/>
            <a:r>
              <a:rPr lang="en-CA" baseline="0" dirty="0" smtClean="0"/>
              <a:t>Forest cover maps (</a:t>
            </a:r>
            <a:r>
              <a:rPr lang="en-CA" b="1" baseline="0" dirty="0" smtClean="0"/>
              <a:t>VRI</a:t>
            </a:r>
            <a:r>
              <a:rPr lang="en-CA" baseline="0" dirty="0" smtClean="0"/>
              <a:t>),</a:t>
            </a:r>
          </a:p>
          <a:p>
            <a:pPr lvl="1"/>
            <a:r>
              <a:rPr lang="en-CA" b="1" baseline="0" dirty="0" smtClean="0"/>
              <a:t>Logging and harvesting </a:t>
            </a:r>
            <a:r>
              <a:rPr lang="en-CA" baseline="0" dirty="0" smtClean="0"/>
              <a:t>history, and</a:t>
            </a:r>
          </a:p>
          <a:p>
            <a:pPr lvl="1"/>
            <a:r>
              <a:rPr lang="en-CA" b="1" baseline="0" dirty="0" smtClean="0"/>
              <a:t>Stand-level mountain pine beetle model </a:t>
            </a:r>
            <a:r>
              <a:rPr lang="en-CA" baseline="0" dirty="0" smtClean="0"/>
              <a:t>(Canadian Forest Service).</a:t>
            </a:r>
          </a:p>
          <a:p>
            <a:pPr lvl="0"/>
            <a:endParaRPr lang="en-CA" baseline="0" dirty="0" smtClean="0"/>
          </a:p>
          <a:p>
            <a:pPr lvl="0"/>
            <a:r>
              <a:rPr lang="en-CA" baseline="0" dirty="0" smtClean="0"/>
              <a:t>Raster-based model that </a:t>
            </a:r>
            <a:r>
              <a:rPr lang="en-CA" b="1" baseline="0" dirty="0" smtClean="0"/>
              <a:t>runs in SELES </a:t>
            </a:r>
            <a:r>
              <a:rPr lang="en-CA" baseline="0" dirty="0" smtClean="0"/>
              <a:t>(spatially explicit landscape event simulator).</a:t>
            </a:r>
          </a:p>
          <a:p>
            <a:pPr lvl="0"/>
            <a:r>
              <a:rPr lang="en-CA" b="1" baseline="0" dirty="0" smtClean="0"/>
              <a:t>16 hectare cell size = Low spatial precision </a:t>
            </a:r>
            <a:r>
              <a:rPr lang="en-CA" b="0" baseline="0" dirty="0" smtClean="0"/>
              <a:t>(no better than Aerial Overview)</a:t>
            </a:r>
            <a:endParaRPr lang="en-CA" b="1" baseline="0" dirty="0" smtClean="0"/>
          </a:p>
          <a:p>
            <a:pPr lvl="0"/>
            <a:endParaRPr lang="en-CA" baseline="0" dirty="0" smtClean="0"/>
          </a:p>
          <a:p>
            <a:pPr lvl="0"/>
            <a:r>
              <a:rPr lang="en-CA" baseline="0" dirty="0" smtClean="0"/>
              <a:t>The estimates of future losses of pine </a:t>
            </a:r>
            <a:r>
              <a:rPr lang="en-CA" b="1" baseline="0" dirty="0" smtClean="0"/>
              <a:t>assume that no beetle control is being employed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For those of you not familiar with the Aerial </a:t>
            </a:r>
            <a:r>
              <a:rPr lang="en-CA" b="1" dirty="0" smtClean="0"/>
              <a:t>Overview Surveys </a:t>
            </a:r>
            <a:r>
              <a:rPr lang="en-CA" dirty="0" smtClean="0"/>
              <a:t>of Forest Health,</a:t>
            </a:r>
          </a:p>
          <a:p>
            <a:endParaRPr lang="en-CA" dirty="0" smtClean="0"/>
          </a:p>
          <a:p>
            <a:r>
              <a:rPr lang="en-CA" dirty="0" smtClean="0"/>
              <a:t>They are coordinated </a:t>
            </a:r>
            <a:r>
              <a:rPr lang="en-CA" b="1" dirty="0" smtClean="0"/>
              <a:t>annually</a:t>
            </a:r>
            <a:r>
              <a:rPr lang="en-CA" dirty="0" smtClean="0"/>
              <a:t> by the MFR</a:t>
            </a:r>
            <a:r>
              <a:rPr lang="en-CA" baseline="0" dirty="0" smtClean="0"/>
              <a:t> Forest Practices Branch, and survey the amount of new red-attack.</a:t>
            </a:r>
          </a:p>
          <a:p>
            <a:endParaRPr lang="en-CA" baseline="0" dirty="0" smtClean="0"/>
          </a:p>
          <a:p>
            <a:r>
              <a:rPr lang="en-CA" baseline="0" dirty="0" smtClean="0"/>
              <a:t>They are quite coarse and have </a:t>
            </a:r>
            <a:r>
              <a:rPr lang="en-CA" b="1" baseline="0" dirty="0" smtClean="0"/>
              <a:t>low spatial and thematic precision</a:t>
            </a:r>
            <a:r>
              <a:rPr lang="en-CA" baseline="0" dirty="0" smtClean="0"/>
              <a:t>.</a:t>
            </a:r>
          </a:p>
          <a:p>
            <a:endParaRPr lang="en-CA" baseline="0" dirty="0" smtClean="0"/>
          </a:p>
          <a:p>
            <a:r>
              <a:rPr lang="en-CA" baseline="0" dirty="0" smtClean="0"/>
              <a:t>This image shows an example of the severity polygons what would be transcribed to a map.</a:t>
            </a:r>
          </a:p>
          <a:p>
            <a:endParaRPr lang="en-CA" baseline="0" dirty="0" smtClean="0"/>
          </a:p>
          <a:p>
            <a:r>
              <a:rPr lang="en-CA" baseline="0" dirty="0" smtClean="0"/>
              <a:t>As you can see from the severity classes, the </a:t>
            </a:r>
            <a:r>
              <a:rPr lang="en-CA" b="1" baseline="0" dirty="0" smtClean="0"/>
              <a:t>classes are quite broad</a:t>
            </a:r>
          </a:p>
          <a:p>
            <a:pPr lvl="1"/>
            <a:r>
              <a:rPr lang="en-CA" baseline="0" dirty="0" smtClean="0"/>
              <a:t>For example, Very Severe is used when greater than 50% of the non-grey trees are red</a:t>
            </a:r>
          </a:p>
          <a:p>
            <a:endParaRPr lang="en-CA" baseline="0" dirty="0" smtClean="0"/>
          </a:p>
          <a:p>
            <a:endParaRPr lang="en-CA" baseline="0" dirty="0" smtClean="0"/>
          </a:p>
          <a:p>
            <a:endParaRPr lang="en-CA"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CA" dirty="0" smtClean="0"/>
              <a:t>Taking this</a:t>
            </a:r>
            <a:r>
              <a:rPr lang="en-CA" baseline="0" dirty="0" smtClean="0"/>
              <a:t> input information (Overview Surveys, logging history, forest cover maps and the stand-level MPB model), </a:t>
            </a:r>
            <a:r>
              <a:rPr lang="en-CA" b="1" baseline="0" dirty="0" smtClean="0"/>
              <a:t>BCMPB </a:t>
            </a:r>
            <a:r>
              <a:rPr lang="en-CA" b="0" baseline="0" dirty="0" smtClean="0"/>
              <a:t>estimates</a:t>
            </a:r>
            <a:r>
              <a:rPr lang="en-CA" b="1" baseline="0" dirty="0" smtClean="0"/>
              <a:t> </a:t>
            </a:r>
            <a:r>
              <a:rPr lang="en-CA" b="0" baseline="0" dirty="0" smtClean="0"/>
              <a:t>the</a:t>
            </a:r>
            <a:r>
              <a:rPr lang="en-CA" b="1" baseline="0" dirty="0" smtClean="0"/>
              <a:t> annual </a:t>
            </a:r>
            <a:r>
              <a:rPr lang="en-CA" b="0" baseline="0" dirty="0" smtClean="0"/>
              <a:t>and</a:t>
            </a:r>
            <a:r>
              <a:rPr lang="en-CA" b="1" baseline="0" dirty="0" smtClean="0"/>
              <a:t> cumulative pine loss</a:t>
            </a:r>
            <a:r>
              <a:rPr lang="en-CA" baseline="0" dirty="0" smtClean="0"/>
              <a:t> for both the </a:t>
            </a:r>
            <a:r>
              <a:rPr lang="en-CA" b="1" baseline="0" dirty="0" smtClean="0"/>
              <a:t>“observed” years </a:t>
            </a:r>
            <a:r>
              <a:rPr lang="en-CA" baseline="0" dirty="0" smtClean="0"/>
              <a:t>(those years that have received an Overview Survey) and </a:t>
            </a:r>
            <a:r>
              <a:rPr lang="en-CA" b="1" baseline="0" dirty="0" smtClean="0"/>
              <a:t>future years</a:t>
            </a:r>
            <a:r>
              <a:rPr lang="en-CA" baseline="0" dirty="0" smtClean="0"/>
              <a:t>.</a:t>
            </a:r>
            <a:endParaRPr lang="en-CA" dirty="0" smtClean="0"/>
          </a:p>
          <a:p>
            <a:endParaRPr lang="en-CA" baseline="0" dirty="0" smtClean="0"/>
          </a:p>
          <a:p>
            <a:r>
              <a:rPr lang="en-CA" baseline="0" dirty="0" smtClean="0"/>
              <a:t>The </a:t>
            </a:r>
            <a:r>
              <a:rPr lang="en-CA" b="1" baseline="0" dirty="0" smtClean="0"/>
              <a:t>following maps </a:t>
            </a:r>
            <a:r>
              <a:rPr lang="en-CA" baseline="0" dirty="0" smtClean="0"/>
              <a:t>show the extent and severity of the </a:t>
            </a:r>
            <a:r>
              <a:rPr lang="en-CA" b="1" baseline="0" dirty="0" smtClean="0"/>
              <a:t>pine volume loss </a:t>
            </a:r>
            <a:r>
              <a:rPr lang="en-CA" b="0" baseline="0" dirty="0" smtClean="0"/>
              <a:t>for the years </a:t>
            </a:r>
            <a:r>
              <a:rPr lang="en-CA" b="1" baseline="0" dirty="0" smtClean="0"/>
              <a:t>1999 to 2009 </a:t>
            </a:r>
            <a:r>
              <a:rPr lang="en-CA" baseline="0" dirty="0" smtClean="0"/>
              <a:t>(the observed years)</a:t>
            </a:r>
            <a:endParaRPr lang="en-CA"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a:t>
            </a:r>
            <a:r>
              <a:rPr lang="en-CA" b="1" baseline="0" dirty="0" smtClean="0"/>
              <a:t>peak</a:t>
            </a:r>
            <a:r>
              <a:rPr lang="en-CA" baseline="0" dirty="0" smtClean="0"/>
              <a:t> annual red-attack was in </a:t>
            </a:r>
            <a:r>
              <a:rPr lang="en-CA" b="1" baseline="0" dirty="0" smtClean="0"/>
              <a:t>2005</a:t>
            </a:r>
            <a:r>
              <a:rPr lang="en-CA" baseline="0" dirty="0" smtClean="0"/>
              <a:t>, with approximately </a:t>
            </a:r>
            <a:r>
              <a:rPr lang="en-CA" b="1" baseline="0" dirty="0" smtClean="0"/>
              <a:t>141 million m3 </a:t>
            </a:r>
            <a:r>
              <a:rPr lang="en-CA" baseline="0" dirty="0" smtClean="0"/>
              <a:t>as red-attack.</a:t>
            </a:r>
          </a:p>
          <a:p>
            <a:r>
              <a:rPr lang="en-CA" baseline="0" dirty="0" smtClean="0"/>
              <a:t>The infestation has </a:t>
            </a:r>
            <a:r>
              <a:rPr lang="en-CA" b="1" baseline="0" dirty="0" smtClean="0"/>
              <a:t>decreased significantly since then </a:t>
            </a:r>
            <a:r>
              <a:rPr lang="en-CA" baseline="0" dirty="0" smtClean="0"/>
              <a:t>and now is estimated to have </a:t>
            </a:r>
            <a:r>
              <a:rPr lang="en-CA" b="1" baseline="0" dirty="0" smtClean="0"/>
              <a:t>45 million m3 </a:t>
            </a:r>
            <a:r>
              <a:rPr lang="en-CA" baseline="0" dirty="0" smtClean="0"/>
              <a:t>of red-attack in 2009.</a:t>
            </a:r>
          </a:p>
          <a:p>
            <a:endParaRPr lang="en-CA" dirty="0" smtClean="0"/>
          </a:p>
          <a:p>
            <a:r>
              <a:rPr lang="en-CA" dirty="0" smtClean="0"/>
              <a:t>Note</a:t>
            </a:r>
            <a:r>
              <a:rPr lang="en-CA" baseline="0" dirty="0" smtClean="0"/>
              <a:t> the </a:t>
            </a:r>
            <a:r>
              <a:rPr lang="en-CA" b="1" baseline="0" dirty="0" smtClean="0"/>
              <a:t>dip in “observed” red-attack in 2008</a:t>
            </a:r>
            <a:r>
              <a:rPr lang="en-CA" baseline="0" dirty="0" smtClean="0"/>
              <a:t>.  This is most likely an artefact of problems with the 2008 Aerial Overview Survey.</a:t>
            </a:r>
            <a:endParaRPr lang="en-CA" dirty="0" smtClean="0"/>
          </a:p>
          <a:p>
            <a:endParaRPr lang="en-CA"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map show</a:t>
            </a:r>
            <a:r>
              <a:rPr lang="en-CA" baseline="0" dirty="0" smtClean="0"/>
              <a:t>s the problem areas with the 2008 Aerial Overview of Forest Health.</a:t>
            </a:r>
          </a:p>
          <a:p>
            <a:endParaRPr lang="en-CA" baseline="0" dirty="0" smtClean="0"/>
          </a:p>
          <a:p>
            <a:r>
              <a:rPr lang="en-CA" baseline="0" dirty="0" smtClean="0"/>
              <a:t>The areas (primarily map sheets) with diagonal hatching are the areas that received aerial overview surveys that did not follow the survey standards.  Mostly, these area received surveys that were performed too late in the fall, when the red needles had already fallen off the red-attack pines.  Also, some of the flight lines were widely spaced (possibly due to time constraints) which results lower precision severity mapping.</a:t>
            </a:r>
          </a:p>
          <a:p>
            <a:endParaRPr lang="en-CA" baseline="0" dirty="0" smtClean="0"/>
          </a:p>
          <a:p>
            <a:r>
              <a:rPr lang="en-CA" baseline="0" dirty="0" smtClean="0"/>
              <a:t>The areas with dots (SE Vanderhoof, East PG, and Southern Dawson Creek) did not receive any overview surveys.</a:t>
            </a:r>
          </a:p>
          <a:p>
            <a:endParaRPr lang="en-CA" baseline="0" dirty="0" smtClean="0"/>
          </a:p>
          <a:p>
            <a:r>
              <a:rPr lang="en-CA" baseline="0" dirty="0" smtClean="0"/>
              <a:t>These problems with the overview surveys most likely resulted in an underestimation of the 2008 annual kill in the affected areas.</a:t>
            </a:r>
            <a:endParaRPr lang="en-CA"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1" dirty="0" smtClean="0"/>
              <a:t>Mackenzie TSA </a:t>
            </a:r>
            <a:r>
              <a:rPr lang="en-CA" dirty="0" smtClean="0"/>
              <a:t>is a perfect </a:t>
            </a:r>
            <a:r>
              <a:rPr lang="en-CA" b="1" dirty="0" smtClean="0"/>
              <a:t>example</a:t>
            </a:r>
            <a:r>
              <a:rPr lang="en-CA" b="1" baseline="0" dirty="0" smtClean="0"/>
              <a:t> of the impact </a:t>
            </a:r>
            <a:r>
              <a:rPr lang="en-CA" baseline="0" dirty="0" smtClean="0"/>
              <a:t>of the problems with the 2008 aerial overview survey.</a:t>
            </a:r>
          </a:p>
          <a:p>
            <a:endParaRPr lang="en-CA" baseline="0" dirty="0" smtClean="0"/>
          </a:p>
          <a:p>
            <a:r>
              <a:rPr lang="en-CA" baseline="0" dirty="0" smtClean="0"/>
              <a:t>Note the </a:t>
            </a:r>
            <a:r>
              <a:rPr lang="en-CA" b="1" baseline="0" dirty="0" smtClean="0"/>
              <a:t>drop in the volume</a:t>
            </a:r>
            <a:r>
              <a:rPr lang="en-CA" baseline="0" dirty="0" smtClean="0"/>
              <a:t> of red-attack in </a:t>
            </a:r>
            <a:r>
              <a:rPr lang="en-CA" b="1" baseline="0" dirty="0" smtClean="0"/>
              <a:t>2008</a:t>
            </a:r>
            <a:r>
              <a:rPr lang="en-CA" baseline="0" dirty="0" smtClean="0"/>
              <a:t>.</a:t>
            </a:r>
          </a:p>
          <a:p>
            <a:endParaRPr lang="en-CA" baseline="0" dirty="0" smtClean="0"/>
          </a:p>
          <a:p>
            <a:r>
              <a:rPr lang="en-CA" baseline="0" dirty="0" smtClean="0"/>
              <a:t>A </a:t>
            </a:r>
            <a:r>
              <a:rPr lang="en-CA" b="1" baseline="0" dirty="0" smtClean="0"/>
              <a:t>more likely </a:t>
            </a:r>
            <a:r>
              <a:rPr lang="en-CA" baseline="0" dirty="0" smtClean="0"/>
              <a:t>estimate is that the annual red-attack </a:t>
            </a:r>
            <a:r>
              <a:rPr lang="en-CA" b="1" baseline="0" dirty="0" smtClean="0"/>
              <a:t>increased steadily </a:t>
            </a:r>
            <a:r>
              <a:rPr lang="en-CA" baseline="0" dirty="0" smtClean="0"/>
              <a:t>between </a:t>
            </a:r>
            <a:r>
              <a:rPr lang="en-CA" b="1" baseline="0" dirty="0" smtClean="0"/>
              <a:t>2007</a:t>
            </a:r>
            <a:r>
              <a:rPr lang="en-CA" baseline="0" dirty="0" smtClean="0"/>
              <a:t> and </a:t>
            </a:r>
            <a:r>
              <a:rPr lang="en-CA" b="1" baseline="0" dirty="0" smtClean="0"/>
              <a:t>2009</a:t>
            </a:r>
            <a:r>
              <a:rPr lang="en-CA" baseline="0" dirty="0" smtClean="0"/>
              <a:t>.</a:t>
            </a:r>
          </a:p>
          <a:p>
            <a:endParaRPr lang="en-CA" baseline="0" dirty="0" smtClean="0"/>
          </a:p>
          <a:p>
            <a:r>
              <a:rPr lang="en-CA" baseline="0" dirty="0" smtClean="0"/>
              <a:t>This would </a:t>
            </a:r>
            <a:r>
              <a:rPr lang="en-CA" b="1" baseline="0" dirty="0" smtClean="0"/>
              <a:t>increase</a:t>
            </a:r>
            <a:r>
              <a:rPr lang="en-CA" baseline="0" dirty="0" smtClean="0"/>
              <a:t> the </a:t>
            </a:r>
            <a:r>
              <a:rPr lang="en-CA" b="1" baseline="0" dirty="0" smtClean="0"/>
              <a:t>estimate</a:t>
            </a:r>
            <a:r>
              <a:rPr lang="en-CA" baseline="0" dirty="0" smtClean="0"/>
              <a:t> of annual kill for 2008 </a:t>
            </a:r>
            <a:r>
              <a:rPr lang="en-CA" b="1" baseline="0" dirty="0" smtClean="0"/>
              <a:t>from 3 million m</a:t>
            </a:r>
            <a:r>
              <a:rPr lang="en-CA" b="1" baseline="30000" dirty="0" smtClean="0"/>
              <a:t>3</a:t>
            </a:r>
            <a:r>
              <a:rPr lang="en-CA" b="1" baseline="0" dirty="0" smtClean="0"/>
              <a:t> to 12 million m</a:t>
            </a:r>
            <a:r>
              <a:rPr lang="en-CA" b="1" baseline="30000" dirty="0" smtClean="0"/>
              <a:t>3</a:t>
            </a:r>
          </a:p>
          <a:p>
            <a:endParaRPr lang="en-CA" baseline="0" dirty="0" smtClean="0"/>
          </a:p>
          <a:p>
            <a:r>
              <a:rPr lang="en-CA" baseline="0" dirty="0" smtClean="0"/>
              <a:t>If this were the case then the provincial estimate of annual kill for 2008 would increase similarly.</a:t>
            </a:r>
            <a:endParaRPr lang="en-CA"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CA" dirty="0" smtClean="0"/>
              <a:t>If the</a:t>
            </a:r>
            <a:r>
              <a:rPr lang="en-CA" baseline="0" dirty="0" smtClean="0"/>
              <a:t> provincial 2008 estimate is increased by at least 9 million m3 then the infestation has been decreasing each year for the past four years.</a:t>
            </a:r>
            <a:endParaRPr lang="en-CA" dirty="0" smtClean="0"/>
          </a:p>
          <a:p>
            <a:endParaRPr lang="en-CA"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Now I want to move</a:t>
            </a:r>
            <a:r>
              <a:rPr lang="en-CA" baseline="0" dirty="0" smtClean="0"/>
              <a:t> on to the next thing the BCMPB model can do.</a:t>
            </a:r>
          </a:p>
          <a:p>
            <a:endParaRPr lang="en-CA" baseline="0" dirty="0" smtClean="0"/>
          </a:p>
          <a:p>
            <a:r>
              <a:rPr lang="en-CA" baseline="0" dirty="0" smtClean="0"/>
              <a:t>It can project forward the possible impact of the MPB in the future.</a:t>
            </a:r>
          </a:p>
          <a:p>
            <a:endParaRPr lang="en-CA" baseline="0" dirty="0" smtClean="0"/>
          </a:p>
          <a:p>
            <a:r>
              <a:rPr lang="en-CA" baseline="0" dirty="0" smtClean="0"/>
              <a:t>The following maps show the projected cumulative percent of pine volume killed.</a:t>
            </a:r>
            <a:endParaRPr lang="en-CA"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 stop the</a:t>
            </a:r>
            <a:r>
              <a:rPr lang="en-CA" baseline="0" dirty="0" smtClean="0"/>
              <a:t> maps here because the infestation is essentially over by this time.</a:t>
            </a:r>
          </a:p>
          <a:p>
            <a:endParaRPr lang="en-CA" baseline="0" dirty="0" smtClean="0"/>
          </a:p>
          <a:p>
            <a:r>
              <a:rPr lang="en-CA" b="1" baseline="0" dirty="0" smtClean="0"/>
              <a:t>Note the northern extent </a:t>
            </a:r>
            <a:r>
              <a:rPr lang="en-CA" baseline="0" dirty="0" smtClean="0"/>
              <a:t>of the projected pine losses.</a:t>
            </a:r>
          </a:p>
          <a:p>
            <a:r>
              <a:rPr lang="en-CA" baseline="0" dirty="0" smtClean="0"/>
              <a:t>The area the MPB can potentially infest is </a:t>
            </a:r>
            <a:r>
              <a:rPr lang="en-CA" b="1" baseline="0" dirty="0" smtClean="0"/>
              <a:t>defined by the extent of past observations of MPB killed trees</a:t>
            </a:r>
            <a:r>
              <a:rPr lang="en-CA" baseline="0" dirty="0" smtClean="0"/>
              <a:t>.</a:t>
            </a:r>
          </a:p>
          <a:p>
            <a:r>
              <a:rPr lang="en-CA" baseline="0" dirty="0" smtClean="0"/>
              <a:t>The exception being the </a:t>
            </a:r>
            <a:r>
              <a:rPr lang="en-CA" b="1" baseline="0" dirty="0" smtClean="0"/>
              <a:t>northern extent</a:t>
            </a:r>
            <a:r>
              <a:rPr lang="en-CA" baseline="0" dirty="0" smtClean="0"/>
              <a:t>, where the MPB must have been present for at least two sequential years to be considered habitat.</a:t>
            </a:r>
            <a:endParaRPr lang="en-CA"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Here is a simple map showin</a:t>
            </a:r>
            <a:r>
              <a:rPr lang="en-CA" baseline="0" dirty="0" smtClean="0"/>
              <a:t>g the </a:t>
            </a:r>
            <a:r>
              <a:rPr lang="en-CA" b="1" baseline="0" dirty="0" smtClean="0"/>
              <a:t>year of peak annual kill </a:t>
            </a:r>
            <a:r>
              <a:rPr lang="en-CA" baseline="0" dirty="0" smtClean="0"/>
              <a:t>within each of the management units that are comprised of </a:t>
            </a:r>
            <a:r>
              <a:rPr lang="en-CA" b="1" baseline="0" dirty="0" smtClean="0"/>
              <a:t>more than 10% pine in their harvest profile</a:t>
            </a:r>
            <a:r>
              <a:rPr lang="en-CA" baseline="0" dirty="0" smtClean="0"/>
              <a:t>.</a:t>
            </a:r>
          </a:p>
          <a:p>
            <a:endParaRPr lang="en-CA" baseline="0" dirty="0" smtClean="0"/>
          </a:p>
          <a:p>
            <a:pPr>
              <a:buFont typeface="Arial" pitchFamily="34" charset="0"/>
              <a:buChar char="•"/>
            </a:pPr>
            <a:r>
              <a:rPr lang="en-CA" baseline="0" dirty="0" smtClean="0"/>
              <a:t>Note that the “heart of the out break” experienced peak annual kill 2005.</a:t>
            </a:r>
          </a:p>
          <a:p>
            <a:pPr>
              <a:buFont typeface="Arial" pitchFamily="34" charset="0"/>
              <a:buChar char="•"/>
            </a:pPr>
            <a:r>
              <a:rPr lang="en-CA" baseline="0" dirty="0" smtClean="0"/>
              <a:t>Management units southeast from the “heart of the outbreak” peaked in 2006</a:t>
            </a:r>
          </a:p>
          <a:p>
            <a:pPr>
              <a:buFont typeface="Arial" pitchFamily="34" charset="0"/>
              <a:buChar char="•"/>
            </a:pPr>
            <a:r>
              <a:rPr lang="en-CA" baseline="0" dirty="0" smtClean="0"/>
              <a:t>Units to the northwest (Morice and Fort St James) and southwest (Lillooet) peaked in 2007</a:t>
            </a:r>
          </a:p>
          <a:p>
            <a:pPr>
              <a:buFont typeface="Arial" pitchFamily="34" charset="0"/>
              <a:buChar char="•"/>
            </a:pPr>
            <a:r>
              <a:rPr lang="en-CA" baseline="0" dirty="0" smtClean="0"/>
              <a:t>Mackenzie most likely peaked in 2009</a:t>
            </a:r>
          </a:p>
          <a:p>
            <a:pPr>
              <a:buFont typeface="Arial" pitchFamily="34" charset="0"/>
              <a:buChar char="•"/>
            </a:pPr>
            <a:r>
              <a:rPr lang="en-CA" baseline="0" dirty="0" smtClean="0"/>
              <a:t>The remaining units will peak some time in the future.</a:t>
            </a:r>
          </a:p>
          <a:p>
            <a:endParaRPr lang="en-CA" baseline="0" dirty="0" smtClean="0"/>
          </a:p>
          <a:p>
            <a:r>
              <a:rPr lang="en-CA" baseline="0" dirty="0" smtClean="0"/>
              <a:t>There is actually quite a lot of </a:t>
            </a:r>
            <a:r>
              <a:rPr lang="en-CA" b="1" baseline="0" dirty="0" smtClean="0"/>
              <a:t>uncertainty about how the infestation will progress in these periphery units</a:t>
            </a:r>
            <a:r>
              <a:rPr lang="en-CA" baseline="0" dirty="0" smtClean="0"/>
              <a:t>, which I’ll talk about in a moment.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b="1" baseline="0" dirty="0" smtClean="0"/>
              <a:t>Current BCMPB estimates </a:t>
            </a:r>
            <a:r>
              <a:rPr lang="en-CA" baseline="0" dirty="0" smtClean="0"/>
              <a:t>project that the annual red-attack volume will </a:t>
            </a:r>
            <a:r>
              <a:rPr lang="en-CA" b="1" baseline="0" dirty="0" smtClean="0"/>
              <a:t>remain relatively stable </a:t>
            </a:r>
            <a:r>
              <a:rPr lang="en-CA" baseline="0" dirty="0" smtClean="0"/>
              <a:t>for the </a:t>
            </a:r>
            <a:r>
              <a:rPr lang="en-CA" b="1" baseline="0" dirty="0" smtClean="0"/>
              <a:t>next three years</a:t>
            </a:r>
            <a:r>
              <a:rPr lang="en-CA"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CA" b="1" baseline="0" dirty="0" smtClean="0"/>
              <a:t>After that </a:t>
            </a:r>
            <a:r>
              <a:rPr lang="en-CA" baseline="0" dirty="0" smtClean="0"/>
              <a:t>the infestation will </a:t>
            </a:r>
            <a:r>
              <a:rPr lang="en-CA" b="1" baseline="0" dirty="0" smtClean="0"/>
              <a:t>subside</a:t>
            </a:r>
            <a:r>
              <a:rPr lang="en-CA" baseline="0" dirty="0" smtClean="0"/>
              <a:t> and </a:t>
            </a:r>
            <a:r>
              <a:rPr lang="en-CA" b="1" baseline="0" dirty="0" smtClean="0"/>
              <a:t>kill less than 5 million m3 per year after 2020</a:t>
            </a:r>
            <a:r>
              <a:rPr lang="en-CA"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CA" baseline="0" dirty="0" smtClean="0"/>
              <a:t>However, as stated a couple of slides back, </a:t>
            </a:r>
            <a:r>
              <a:rPr lang="en-CA" b="1" baseline="0" dirty="0" smtClean="0"/>
              <a:t>there is uncertainty surrounding the future infestation levels </a:t>
            </a:r>
            <a:r>
              <a:rPr lang="en-CA" baseline="0" dirty="0" smtClean="0"/>
              <a:t>in the periphery management units.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dirty="0" smtClean="0"/>
              <a:t>Four units in</a:t>
            </a:r>
            <a:r>
              <a:rPr lang="en-CA" baseline="0" dirty="0" smtClean="0"/>
              <a:t> particular have substantial volumes of mature pine (Mackenzie, Merritt, Okanagan and Dawson Creek)</a:t>
            </a:r>
          </a:p>
          <a:p>
            <a:r>
              <a:rPr lang="en-CA" baseline="0" dirty="0" smtClean="0"/>
              <a:t>How the infestation progresses in these units will have substantial impact on the future provincial projections. </a:t>
            </a:r>
          </a:p>
          <a:p>
            <a:endParaRPr lang="en-CA" b="1" baseline="0" dirty="0" smtClean="0"/>
          </a:p>
          <a:p>
            <a:r>
              <a:rPr lang="en-CA" b="1" baseline="0" dirty="0" smtClean="0"/>
              <a:t>The other periphery units also have the same uncertainty</a:t>
            </a:r>
            <a:r>
              <a:rPr lang="en-CA" baseline="0" dirty="0" smtClean="0"/>
              <a:t>.  However, these units do not contain as large amounts of pine, and so will have less impact on the provincial estimates.</a:t>
            </a:r>
          </a:p>
          <a:p>
            <a:endParaRPr lang="en-CA" baseline="0" dirty="0" smtClean="0"/>
          </a:p>
          <a:p>
            <a:r>
              <a:rPr lang="en-CA" baseline="0" dirty="0" smtClean="0"/>
              <a:t>The source of uncertainty is that the infestation </a:t>
            </a:r>
            <a:r>
              <a:rPr lang="en-CA" b="1" baseline="0" dirty="0" smtClean="0"/>
              <a:t>may not progress in the same manner in the periphery units </a:t>
            </a:r>
            <a:r>
              <a:rPr lang="en-CA" baseline="0" dirty="0" smtClean="0"/>
              <a:t>as it has in the central management units (BCMPB assumes the future will resemble the past).</a:t>
            </a:r>
          </a:p>
          <a:p>
            <a:endParaRPr lang="en-CA" baseline="0" dirty="0" smtClean="0"/>
          </a:p>
          <a:p>
            <a:r>
              <a:rPr lang="en-CA" baseline="0" dirty="0" smtClean="0"/>
              <a:t>The </a:t>
            </a:r>
            <a:r>
              <a:rPr lang="en-CA" b="1" baseline="0" dirty="0" smtClean="0"/>
              <a:t>periphery units are unique from the central units </a:t>
            </a:r>
            <a:r>
              <a:rPr lang="en-CA" baseline="0" dirty="0" smtClean="0"/>
              <a:t>in that they have marginally suitable climate, high relief and a lower pine component.</a:t>
            </a:r>
          </a:p>
          <a:p>
            <a:endParaRPr lang="en-CA" baseline="0" dirty="0" smtClean="0"/>
          </a:p>
          <a:p>
            <a:r>
              <a:rPr lang="en-CA" b="1" baseline="0" dirty="0" smtClean="0"/>
              <a:t>Also</a:t>
            </a:r>
            <a:r>
              <a:rPr lang="en-CA" baseline="0" dirty="0" smtClean="0"/>
              <a:t>, it is uncertain how the infestation will progress in the periphery units </a:t>
            </a:r>
            <a:r>
              <a:rPr lang="en-CA" b="1" baseline="0" dirty="0" smtClean="0"/>
              <a:t>as long distance dispersal pressure is reduced </a:t>
            </a:r>
            <a:r>
              <a:rPr lang="en-CA" baseline="0" dirty="0" smtClean="0"/>
              <a:t>from the </a:t>
            </a:r>
            <a:r>
              <a:rPr lang="en-CA" b="1" baseline="0" dirty="0" smtClean="0"/>
              <a:t>collapsing outbreak core</a:t>
            </a:r>
            <a:r>
              <a:rPr lang="en-CA" baseline="0" dirty="0" smtClean="0"/>
              <a:t>.</a:t>
            </a:r>
          </a:p>
          <a:p>
            <a:endParaRPr lang="en-CA" baseline="0" dirty="0" smtClean="0"/>
          </a:p>
          <a:p>
            <a:r>
              <a:rPr lang="en-CA" b="1" baseline="0" dirty="0" smtClean="0"/>
              <a:t>Note drop in Mackenzie and Dawson Creek 2008</a:t>
            </a:r>
          </a:p>
          <a:p>
            <a:endParaRPr lang="en-CA"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As a</a:t>
            </a:r>
            <a:r>
              <a:rPr lang="en-CA" baseline="0" dirty="0" smtClean="0"/>
              <a:t> result, the long term estimates of annual kill may be lower than currently projected by BCMPB.</a:t>
            </a:r>
            <a:endParaRPr lang="en-CA"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Now lets turn</a:t>
            </a:r>
            <a:r>
              <a:rPr lang="en-CA" baseline="0" dirty="0" smtClean="0"/>
              <a:t> our attention to the cumulative pine loss</a:t>
            </a:r>
          </a:p>
          <a:p>
            <a:endParaRPr lang="en-CA" baseline="0" dirty="0" smtClean="0"/>
          </a:p>
          <a:p>
            <a:r>
              <a:rPr lang="en-CA" baseline="0" dirty="0" smtClean="0"/>
              <a:t>The current estimate of cumulative pine loss (red-attack and grey-attack, not including green-attack) is 630 million m3.</a:t>
            </a:r>
          </a:p>
          <a:p>
            <a:endParaRPr lang="en-CA" baseline="0" dirty="0" smtClean="0"/>
          </a:p>
          <a:p>
            <a:r>
              <a:rPr lang="en-CA" baseline="0" dirty="0" smtClean="0"/>
              <a:t>This is approximately </a:t>
            </a:r>
            <a:r>
              <a:rPr lang="en-CA" b="1" baseline="0" dirty="0" smtClean="0"/>
              <a:t>47% of the provincial </a:t>
            </a:r>
            <a:r>
              <a:rPr lang="en-CA" baseline="0" dirty="0" smtClean="0"/>
              <a:t>harvestable pine volume.</a:t>
            </a:r>
          </a:p>
          <a:p>
            <a:endParaRPr lang="en-CA" baseline="0" dirty="0" smtClean="0"/>
          </a:p>
          <a:p>
            <a:r>
              <a:rPr lang="en-CA" baseline="0" dirty="0" smtClean="0"/>
              <a:t>The cumulative pine loss </a:t>
            </a:r>
            <a:r>
              <a:rPr lang="en-CA" b="1" baseline="0" dirty="0" smtClean="0"/>
              <a:t>may be up to 9 million m3 higher </a:t>
            </a:r>
            <a:r>
              <a:rPr lang="en-CA" baseline="0" dirty="0" smtClean="0"/>
              <a:t>(so 639 million m3) if adjustments are made for the problem areas of the 2008 aerial overview</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aseline="0" dirty="0" smtClean="0"/>
              <a:t>If we </a:t>
            </a:r>
            <a:r>
              <a:rPr lang="en-CA" b="1" baseline="0" dirty="0" smtClean="0"/>
              <a:t>include the 2009 green-attack</a:t>
            </a:r>
            <a:r>
              <a:rPr lang="en-CA" baseline="0" dirty="0" smtClean="0"/>
              <a:t>, which is really just one year forward in the projected red- and grey-attack estimate (so the 2010 estimate), the </a:t>
            </a:r>
            <a:r>
              <a:rPr lang="en-CA" b="1" baseline="0" dirty="0" smtClean="0"/>
              <a:t>cumulative pine loss is 675 million m3</a:t>
            </a:r>
          </a:p>
          <a:p>
            <a:endParaRPr lang="en-CA" baseline="0" dirty="0" smtClean="0"/>
          </a:p>
          <a:p>
            <a:r>
              <a:rPr lang="en-CA" baseline="0" dirty="0" smtClean="0"/>
              <a:t>Again, the estimate </a:t>
            </a:r>
            <a:r>
              <a:rPr lang="en-CA" b="1" baseline="0" dirty="0" smtClean="0"/>
              <a:t>may be up to 9 million m3 higher (684 million m3) </a:t>
            </a:r>
            <a:r>
              <a:rPr lang="en-CA" baseline="0" dirty="0" smtClean="0"/>
              <a:t>if adjustments are made because of the problems with the 2008 aerial overview.</a:t>
            </a:r>
          </a:p>
          <a:p>
            <a:endParaRPr lang="en-CA" baseline="0"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By the time the infestation is </a:t>
            </a:r>
            <a:r>
              <a:rPr lang="en-CA" b="1" dirty="0" smtClean="0"/>
              <a:t>mostly over in 2020</a:t>
            </a:r>
            <a:r>
              <a:rPr lang="en-CA" dirty="0" smtClean="0"/>
              <a:t>, the projected total loss cumulative pine loss is estimated to be approximately </a:t>
            </a:r>
            <a:r>
              <a:rPr lang="en-CA" b="1" dirty="0" smtClean="0"/>
              <a:t>900 million m3</a:t>
            </a:r>
          </a:p>
          <a:p>
            <a:endParaRPr lang="en-CA" dirty="0" smtClean="0"/>
          </a:p>
          <a:p>
            <a:r>
              <a:rPr lang="en-CA" dirty="0" smtClean="0"/>
              <a:t>This is </a:t>
            </a:r>
            <a:r>
              <a:rPr lang="en-CA" b="1" dirty="0" smtClean="0"/>
              <a:t>67% of the provincial harvestable</a:t>
            </a:r>
            <a:r>
              <a:rPr lang="en-CA" b="1" baseline="0" dirty="0" smtClean="0"/>
              <a:t> pine volume</a:t>
            </a:r>
            <a:endParaRPr lang="en-CA" b="1" dirty="0" smtClean="0"/>
          </a:p>
          <a:p>
            <a:endParaRPr lang="en-CA"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Projecting int</a:t>
            </a:r>
            <a:r>
              <a:rPr lang="en-CA" baseline="0" dirty="0" smtClean="0"/>
              <a:t>o the future, the long term estimate </a:t>
            </a:r>
            <a:r>
              <a:rPr lang="en-CA" b="1" baseline="0" dirty="0" smtClean="0"/>
              <a:t>may be higher due to problems with the 2008 aerial overview</a:t>
            </a:r>
            <a:r>
              <a:rPr lang="en-CA" baseline="0" dirty="0" smtClean="0"/>
              <a:t>.</a:t>
            </a:r>
          </a:p>
          <a:p>
            <a:endParaRPr lang="en-CA" baseline="0" dirty="0" smtClean="0"/>
          </a:p>
          <a:p>
            <a:r>
              <a:rPr lang="en-CA" baseline="0" dirty="0" smtClean="0"/>
              <a:t>But it </a:t>
            </a:r>
            <a:r>
              <a:rPr lang="en-CA" b="1" baseline="0" dirty="0" smtClean="0"/>
              <a:t>may be lower if the infestation does not progress as projected in the peripheral management units </a:t>
            </a:r>
            <a:r>
              <a:rPr lang="en-CA" baseline="0" dirty="0" smtClean="0"/>
              <a:t>which are comprised of poor climatic conditions, low percentages of pine and high relief.</a:t>
            </a:r>
            <a:endParaRPr lang="en-CA" dirty="0" smtClean="0"/>
          </a:p>
          <a:p>
            <a:endParaRPr lang="en-CA"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Here are the current and</a:t>
            </a:r>
            <a:r>
              <a:rPr lang="en-CA" baseline="0" dirty="0" smtClean="0"/>
              <a:t> projected </a:t>
            </a:r>
            <a:r>
              <a:rPr lang="en-CA" dirty="0" smtClean="0"/>
              <a:t>estimates on</a:t>
            </a:r>
            <a:r>
              <a:rPr lang="en-CA" baseline="0" dirty="0" smtClean="0"/>
              <a:t> the impact of current</a:t>
            </a:r>
            <a:r>
              <a:rPr lang="en-CA" dirty="0" smtClean="0"/>
              <a:t> the MPB infestation:</a:t>
            </a:r>
          </a:p>
          <a:p>
            <a:endParaRPr lang="en-CA" dirty="0" smtClean="0"/>
          </a:p>
          <a:p>
            <a:r>
              <a:rPr lang="en-CA" dirty="0" smtClean="0"/>
              <a:t>The worst year</a:t>
            </a:r>
            <a:r>
              <a:rPr lang="en-CA" baseline="0" dirty="0" smtClean="0"/>
              <a:t> 2005</a:t>
            </a:r>
          </a:p>
          <a:p>
            <a:r>
              <a:rPr lang="en-CA" baseline="0" dirty="0" smtClean="0"/>
              <a:t>The amount killed annually has dropped significantly since 2005</a:t>
            </a:r>
          </a:p>
          <a:p>
            <a:r>
              <a:rPr lang="en-CA" baseline="0" dirty="0" smtClean="0"/>
              <a:t>As of today, approximately 630 million m3 of pine have been observed killed (red-attack) on the THLB.</a:t>
            </a:r>
          </a:p>
          <a:p>
            <a:r>
              <a:rPr lang="en-CA" baseline="0" dirty="0" smtClean="0"/>
              <a:t>	This is approximately 50% of the Province’s 1999 stock of merchantable pine volume</a:t>
            </a:r>
          </a:p>
          <a:p>
            <a:r>
              <a:rPr lang="en-CA" baseline="0" dirty="0" smtClean="0"/>
              <a:t>For those of you that like to include the projected green-attack (which won’t surveyed until late summer 2010), the estimate is 675 million m3.  But that number will most likely change when the red-attack is surveyed later this summer.</a:t>
            </a:r>
          </a:p>
          <a:p>
            <a:endParaRPr lang="en-CA" baseline="0" dirty="0" smtClean="0"/>
          </a:p>
          <a:p>
            <a:r>
              <a:rPr lang="en-CA" baseline="0" dirty="0" smtClean="0"/>
              <a:t>As for the future, approximately 900 million m3 of pine will be killed by the time the infestation is essentially over in approximately 2020.</a:t>
            </a:r>
          </a:p>
          <a:p>
            <a:r>
              <a:rPr lang="en-CA" baseline="0" dirty="0" smtClean="0"/>
              <a:t>	This is approximately 67% of the Province’s 1999 stock of merchantable pine </a:t>
            </a:r>
          </a:p>
          <a:p>
            <a:endParaRPr lang="en-CA"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highlights some</a:t>
            </a:r>
            <a:r>
              <a:rPr lang="en-CA" baseline="0" dirty="0" smtClean="0"/>
              <a:t> important points regarding the conclusions.</a:t>
            </a:r>
          </a:p>
          <a:p>
            <a:endParaRPr lang="en-CA" baseline="0" dirty="0" smtClean="0"/>
          </a:p>
          <a:p>
            <a:r>
              <a:rPr lang="en-CA" dirty="0" smtClean="0"/>
              <a:t>Estimates of observed and projected pine mortality are </a:t>
            </a:r>
            <a:r>
              <a:rPr lang="en-CA" b="1" dirty="0" smtClean="0"/>
              <a:t>based entirely on an analysis of the Provincial Aerial Overview of Forest Health</a:t>
            </a:r>
            <a:r>
              <a:rPr lang="en-CA" dirty="0" smtClean="0"/>
              <a:t>, which is an observation of red-attack (</a:t>
            </a:r>
            <a:r>
              <a:rPr lang="en-CA" b="1" dirty="0" smtClean="0"/>
              <a:t>not cumulative</a:t>
            </a:r>
            <a:r>
              <a:rPr lang="en-CA" dirty="0" smtClean="0"/>
              <a:t>) with </a:t>
            </a:r>
            <a:r>
              <a:rPr lang="en-CA" b="1" dirty="0" smtClean="0"/>
              <a:t>low spatial and thematic precision</a:t>
            </a:r>
            <a:r>
              <a:rPr lang="en-CA" dirty="0" smtClean="0"/>
              <a:t>.</a:t>
            </a:r>
          </a:p>
          <a:p>
            <a:endParaRPr lang="en-CA" dirty="0" smtClean="0"/>
          </a:p>
          <a:p>
            <a:r>
              <a:rPr lang="en-CA" dirty="0" smtClean="0"/>
              <a:t>These </a:t>
            </a:r>
            <a:r>
              <a:rPr lang="en-CA" b="1" dirty="0" smtClean="0"/>
              <a:t>estimates are unverified</a:t>
            </a:r>
            <a:r>
              <a:rPr lang="en-CA" dirty="0" smtClean="0"/>
              <a:t>.</a:t>
            </a:r>
          </a:p>
          <a:p>
            <a:endParaRPr lang="en-CA" dirty="0" smtClean="0"/>
          </a:p>
          <a:p>
            <a:r>
              <a:rPr lang="en-US" dirty="0" smtClean="0"/>
              <a:t>BCMPB </a:t>
            </a:r>
            <a:r>
              <a:rPr lang="en-US" b="1" dirty="0" smtClean="0"/>
              <a:t>assumes the </a:t>
            </a:r>
            <a:r>
              <a:rPr lang="en-US" sz="800" b="1" kern="1200" dirty="0" smtClean="0">
                <a:solidFill>
                  <a:schemeClr val="tx1"/>
                </a:solidFill>
                <a:latin typeface="Times New Roman" pitchFamily="18" charset="0"/>
                <a:ea typeface="+mn-ea"/>
                <a:cs typeface="+mn-cs"/>
              </a:rPr>
              <a:t>future will resemble the past</a:t>
            </a:r>
            <a:r>
              <a:rPr lang="en-US" sz="800" kern="1200" dirty="0" smtClean="0">
                <a:solidFill>
                  <a:schemeClr val="tx1"/>
                </a:solidFill>
                <a:latin typeface="Times New Roman" pitchFamily="18" charset="0"/>
                <a:ea typeface="+mn-ea"/>
                <a:cs typeface="+mn-cs"/>
              </a:rPr>
              <a:t>, </a:t>
            </a:r>
            <a:r>
              <a:rPr lang="en-US" sz="800" b="0" kern="1200" dirty="0" smtClean="0">
                <a:solidFill>
                  <a:schemeClr val="tx1"/>
                </a:solidFill>
                <a:latin typeface="Times New Roman" pitchFamily="18" charset="0"/>
                <a:ea typeface="+mn-ea"/>
                <a:cs typeface="+mn-cs"/>
              </a:rPr>
              <a:t>and</a:t>
            </a:r>
            <a:r>
              <a:rPr lang="en-US" sz="800" b="1" kern="1200" dirty="0" smtClean="0">
                <a:solidFill>
                  <a:schemeClr val="tx1"/>
                </a:solidFill>
                <a:latin typeface="Times New Roman" pitchFamily="18" charset="0"/>
                <a:ea typeface="+mn-ea"/>
                <a:cs typeface="+mn-cs"/>
              </a:rPr>
              <a:t> d</a:t>
            </a:r>
            <a:r>
              <a:rPr lang="en-US" b="1" dirty="0" smtClean="0"/>
              <a:t>oes not simulate future weather events</a:t>
            </a:r>
            <a:r>
              <a:rPr lang="en-US" dirty="0" smtClean="0"/>
              <a:t>.</a:t>
            </a:r>
          </a:p>
          <a:p>
            <a:r>
              <a:rPr lang="en-US" sz="800" kern="1200" dirty="0" smtClean="0">
                <a:solidFill>
                  <a:schemeClr val="tx1"/>
                </a:solidFill>
                <a:latin typeface="Times New Roman" pitchFamily="18" charset="0"/>
                <a:ea typeface="+mn-ea"/>
                <a:cs typeface="+mn-cs"/>
              </a:rPr>
              <a:t> </a:t>
            </a:r>
            <a:endParaRPr lang="en-CA" dirty="0" smtClean="0"/>
          </a:p>
          <a:p>
            <a:r>
              <a:rPr lang="en-CA" b="1" dirty="0" smtClean="0">
                <a:solidFill>
                  <a:srgbClr val="FFFF00"/>
                </a:solidFill>
              </a:rPr>
              <a:t>Field sampling or airphoto interpretation techniques must be used to collect spatially precise estimates of cumulative pine loss.</a:t>
            </a:r>
          </a:p>
          <a:p>
            <a:endParaRPr lang="en-CA"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39"/>
          <p:cNvGrpSpPr>
            <a:grpSpLocks/>
          </p:cNvGrpSpPr>
          <p:nvPr userDrawn="1"/>
        </p:nvGrpSpPr>
        <p:grpSpPr bwMode="auto">
          <a:xfrm>
            <a:off x="0" y="3611563"/>
            <a:ext cx="9144000" cy="3132137"/>
            <a:chOff x="0" y="2275"/>
            <a:chExt cx="5760" cy="1973"/>
          </a:xfrm>
        </p:grpSpPr>
        <p:sp>
          <p:nvSpPr>
            <p:cNvPr id="3" name="Line 40"/>
            <p:cNvSpPr>
              <a:spLocks noChangeShapeType="1"/>
            </p:cNvSpPr>
            <p:nvPr userDrawn="1"/>
          </p:nvSpPr>
          <p:spPr bwMode="auto">
            <a:xfrm>
              <a:off x="0" y="4248"/>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4" name="Line 41"/>
            <p:cNvSpPr>
              <a:spLocks noChangeShapeType="1"/>
            </p:cNvSpPr>
            <p:nvPr userDrawn="1"/>
          </p:nvSpPr>
          <p:spPr bwMode="auto">
            <a:xfrm>
              <a:off x="0" y="4166"/>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5" name="Line 42"/>
            <p:cNvSpPr>
              <a:spLocks noChangeShapeType="1"/>
            </p:cNvSpPr>
            <p:nvPr userDrawn="1"/>
          </p:nvSpPr>
          <p:spPr bwMode="auto">
            <a:xfrm>
              <a:off x="0" y="4084"/>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6" name="Line 43"/>
            <p:cNvSpPr>
              <a:spLocks noChangeShapeType="1"/>
            </p:cNvSpPr>
            <p:nvPr userDrawn="1"/>
          </p:nvSpPr>
          <p:spPr bwMode="auto">
            <a:xfrm>
              <a:off x="0" y="4001"/>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7" name="Line 44"/>
            <p:cNvSpPr>
              <a:spLocks noChangeShapeType="1"/>
            </p:cNvSpPr>
            <p:nvPr userDrawn="1"/>
          </p:nvSpPr>
          <p:spPr bwMode="auto">
            <a:xfrm>
              <a:off x="0" y="3919"/>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8" name="Line 45"/>
            <p:cNvSpPr>
              <a:spLocks noChangeShapeType="1"/>
            </p:cNvSpPr>
            <p:nvPr userDrawn="1"/>
          </p:nvSpPr>
          <p:spPr bwMode="auto">
            <a:xfrm>
              <a:off x="0" y="3837"/>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9" name="Line 46"/>
            <p:cNvSpPr>
              <a:spLocks noChangeShapeType="1"/>
            </p:cNvSpPr>
            <p:nvPr userDrawn="1"/>
          </p:nvSpPr>
          <p:spPr bwMode="auto">
            <a:xfrm>
              <a:off x="0" y="3755"/>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 name="Line 47"/>
            <p:cNvSpPr>
              <a:spLocks noChangeShapeType="1"/>
            </p:cNvSpPr>
            <p:nvPr userDrawn="1"/>
          </p:nvSpPr>
          <p:spPr bwMode="auto">
            <a:xfrm>
              <a:off x="0" y="3673"/>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1" name="Line 48"/>
            <p:cNvSpPr>
              <a:spLocks noChangeShapeType="1"/>
            </p:cNvSpPr>
            <p:nvPr userDrawn="1"/>
          </p:nvSpPr>
          <p:spPr bwMode="auto">
            <a:xfrm>
              <a:off x="0" y="3590"/>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2" name="Line 49"/>
            <p:cNvSpPr>
              <a:spLocks noChangeShapeType="1"/>
            </p:cNvSpPr>
            <p:nvPr userDrawn="1"/>
          </p:nvSpPr>
          <p:spPr bwMode="auto">
            <a:xfrm>
              <a:off x="0" y="3508"/>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3" name="Line 50"/>
            <p:cNvSpPr>
              <a:spLocks noChangeShapeType="1"/>
            </p:cNvSpPr>
            <p:nvPr userDrawn="1"/>
          </p:nvSpPr>
          <p:spPr bwMode="auto">
            <a:xfrm>
              <a:off x="0" y="3426"/>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4" name="Line 51"/>
            <p:cNvSpPr>
              <a:spLocks noChangeShapeType="1"/>
            </p:cNvSpPr>
            <p:nvPr userDrawn="1"/>
          </p:nvSpPr>
          <p:spPr bwMode="auto">
            <a:xfrm>
              <a:off x="0" y="3344"/>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5" name="Line 52"/>
            <p:cNvSpPr>
              <a:spLocks noChangeShapeType="1"/>
            </p:cNvSpPr>
            <p:nvPr userDrawn="1"/>
          </p:nvSpPr>
          <p:spPr bwMode="auto">
            <a:xfrm>
              <a:off x="0" y="3262"/>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6" name="Line 53"/>
            <p:cNvSpPr>
              <a:spLocks noChangeShapeType="1"/>
            </p:cNvSpPr>
            <p:nvPr userDrawn="1"/>
          </p:nvSpPr>
          <p:spPr bwMode="auto">
            <a:xfrm>
              <a:off x="0" y="3179"/>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7" name="Line 54"/>
            <p:cNvSpPr>
              <a:spLocks noChangeShapeType="1"/>
            </p:cNvSpPr>
            <p:nvPr userDrawn="1"/>
          </p:nvSpPr>
          <p:spPr bwMode="auto">
            <a:xfrm>
              <a:off x="0" y="3097"/>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8" name="Line 55"/>
            <p:cNvSpPr>
              <a:spLocks noChangeShapeType="1"/>
            </p:cNvSpPr>
            <p:nvPr userDrawn="1"/>
          </p:nvSpPr>
          <p:spPr bwMode="auto">
            <a:xfrm>
              <a:off x="0" y="3015"/>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9" name="Line 56"/>
            <p:cNvSpPr>
              <a:spLocks noChangeShapeType="1"/>
            </p:cNvSpPr>
            <p:nvPr userDrawn="1"/>
          </p:nvSpPr>
          <p:spPr bwMode="auto">
            <a:xfrm>
              <a:off x="0" y="2933"/>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20" name="Line 57"/>
            <p:cNvSpPr>
              <a:spLocks noChangeShapeType="1"/>
            </p:cNvSpPr>
            <p:nvPr userDrawn="1"/>
          </p:nvSpPr>
          <p:spPr bwMode="auto">
            <a:xfrm>
              <a:off x="0" y="2850"/>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21" name="Line 58"/>
            <p:cNvSpPr>
              <a:spLocks noChangeShapeType="1"/>
            </p:cNvSpPr>
            <p:nvPr userDrawn="1"/>
          </p:nvSpPr>
          <p:spPr bwMode="auto">
            <a:xfrm>
              <a:off x="0" y="2768"/>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22" name="Line 59"/>
            <p:cNvSpPr>
              <a:spLocks noChangeShapeType="1"/>
            </p:cNvSpPr>
            <p:nvPr userDrawn="1"/>
          </p:nvSpPr>
          <p:spPr bwMode="auto">
            <a:xfrm>
              <a:off x="0" y="2686"/>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23" name="Line 60"/>
            <p:cNvSpPr>
              <a:spLocks noChangeShapeType="1"/>
            </p:cNvSpPr>
            <p:nvPr userDrawn="1"/>
          </p:nvSpPr>
          <p:spPr bwMode="auto">
            <a:xfrm>
              <a:off x="0" y="2604"/>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24" name="Line 61"/>
            <p:cNvSpPr>
              <a:spLocks noChangeShapeType="1"/>
            </p:cNvSpPr>
            <p:nvPr userDrawn="1"/>
          </p:nvSpPr>
          <p:spPr bwMode="auto">
            <a:xfrm>
              <a:off x="0" y="2522"/>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25" name="Line 62"/>
            <p:cNvSpPr>
              <a:spLocks noChangeShapeType="1"/>
            </p:cNvSpPr>
            <p:nvPr userDrawn="1"/>
          </p:nvSpPr>
          <p:spPr bwMode="auto">
            <a:xfrm>
              <a:off x="0" y="2439"/>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26" name="Line 63"/>
            <p:cNvSpPr>
              <a:spLocks noChangeShapeType="1"/>
            </p:cNvSpPr>
            <p:nvPr userDrawn="1"/>
          </p:nvSpPr>
          <p:spPr bwMode="auto">
            <a:xfrm>
              <a:off x="0" y="2357"/>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27" name="Line 64"/>
            <p:cNvSpPr>
              <a:spLocks noChangeShapeType="1"/>
            </p:cNvSpPr>
            <p:nvPr userDrawn="1"/>
          </p:nvSpPr>
          <p:spPr bwMode="auto">
            <a:xfrm>
              <a:off x="0" y="2275"/>
              <a:ext cx="5760" cy="0"/>
            </a:xfrm>
            <a:prstGeom prst="line">
              <a:avLst/>
            </a:prstGeom>
            <a:noFill/>
            <a:ln w="28575">
              <a:solidFill>
                <a:srgbClr val="1E5078"/>
              </a:solidFill>
              <a:round/>
              <a:headEnd/>
              <a:tailEnd/>
            </a:ln>
            <a:effectLst/>
          </p:spPr>
          <p:txBody>
            <a:bodyPr wrap="none" anchor="ctr"/>
            <a:lstStyle/>
            <a:p>
              <a:pPr>
                <a:defRPr/>
              </a:pPr>
              <a:endParaRPr lang="en-CA" dirty="0"/>
            </a:p>
          </p:txBody>
        </p:sp>
      </p:grpSp>
      <p:pic>
        <p:nvPicPr>
          <p:cNvPr id="28" name="Picture 37" descr="FservOval-BlueBig"/>
          <p:cNvPicPr>
            <a:picLocks noChangeAspect="1" noChangeArrowheads="1"/>
          </p:cNvPicPr>
          <p:nvPr userDrawn="1"/>
        </p:nvPicPr>
        <p:blipFill>
          <a:blip r:embed="rId2" cstate="print"/>
          <a:srcRect/>
          <a:stretch>
            <a:fillRect/>
          </a:stretch>
        </p:blipFill>
        <p:spPr bwMode="auto">
          <a:xfrm>
            <a:off x="2093913" y="485775"/>
            <a:ext cx="4922837" cy="6142038"/>
          </a:xfrm>
          <a:prstGeom prst="rect">
            <a:avLst/>
          </a:prstGeom>
          <a:noFill/>
          <a:ln w="9525">
            <a:noFill/>
            <a:miter lim="800000"/>
            <a:headEnd/>
            <a:tailEnd/>
          </a:ln>
        </p:spPr>
      </p:pic>
      <p:sp>
        <p:nvSpPr>
          <p:cNvPr id="29" name="Rectangle 36"/>
          <p:cNvSpPr>
            <a:spLocks noChangeArrowheads="1"/>
          </p:cNvSpPr>
          <p:nvPr userDrawn="1"/>
        </p:nvSpPr>
        <p:spPr bwMode="auto">
          <a:xfrm>
            <a:off x="0" y="0"/>
            <a:ext cx="8466138" cy="228600"/>
          </a:xfrm>
          <a:prstGeom prst="rect">
            <a:avLst/>
          </a:prstGeom>
          <a:gradFill rotWithShape="0">
            <a:gsLst>
              <a:gs pos="0">
                <a:schemeClr val="accent2"/>
              </a:gs>
              <a:gs pos="100000">
                <a:schemeClr val="accent1"/>
              </a:gs>
            </a:gsLst>
            <a:lin ang="0" scaled="1"/>
          </a:gradFill>
          <a:ln w="12700">
            <a:noFill/>
            <a:miter lim="800000"/>
            <a:headEnd/>
            <a:tailEnd/>
          </a:ln>
          <a:effectLst/>
        </p:spPr>
        <p:txBody>
          <a:bodyPr wrap="none" anchor="ctr"/>
          <a:lstStyle/>
          <a:p>
            <a:pPr>
              <a:defRPr/>
            </a:pPr>
            <a:endParaRPr lang="en-CA" dirty="0"/>
          </a:p>
        </p:txBody>
      </p:sp>
      <p:pic>
        <p:nvPicPr>
          <p:cNvPr id="30" name="Picture 38" descr="FSOval-SmallBlueGrey"/>
          <p:cNvPicPr>
            <a:picLocks noChangeAspect="1" noChangeArrowheads="1"/>
          </p:cNvPicPr>
          <p:nvPr userDrawn="1"/>
        </p:nvPicPr>
        <p:blipFill>
          <a:blip r:embed="rId3" cstate="print"/>
          <a:srcRect/>
          <a:stretch>
            <a:fillRect/>
          </a:stretch>
        </p:blipFill>
        <p:spPr bwMode="auto">
          <a:xfrm>
            <a:off x="212725" y="436563"/>
            <a:ext cx="693738" cy="841375"/>
          </a:xfrm>
          <a:prstGeom prst="rect">
            <a:avLst/>
          </a:prstGeom>
          <a:noFill/>
          <a:ln w="9525">
            <a:noFill/>
            <a:miter lim="800000"/>
            <a:headEnd/>
            <a:tailEnd/>
          </a:ln>
        </p:spPr>
      </p:pic>
      <p:sp>
        <p:nvSpPr>
          <p:cNvPr id="31" name="Rectangle 65"/>
          <p:cNvSpPr>
            <a:spLocks noGrp="1" noChangeArrowheads="1"/>
          </p:cNvSpPr>
          <p:nvPr>
            <p:ph type="sldNum" sz="quarter" idx="10"/>
          </p:nvPr>
        </p:nvSpPr>
        <p:spPr/>
        <p:txBody>
          <a:bodyPr/>
          <a:lstStyle>
            <a:lvl1pPr>
              <a:defRPr smtClean="0"/>
            </a:lvl1pPr>
          </a:lstStyle>
          <a:p>
            <a:pPr>
              <a:defRPr/>
            </a:pPr>
            <a:fld id="{1B7CD1CE-7FB6-40C4-A970-C93C99148BE6}" type="slidenum">
              <a:rPr lang="en-CA"/>
              <a:pPr>
                <a:defRPr/>
              </a:pPr>
              <a:t>‹#›</a:t>
            </a:fld>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52"/>
          <p:cNvSpPr>
            <a:spLocks noGrp="1" noChangeArrowheads="1"/>
          </p:cNvSpPr>
          <p:nvPr>
            <p:ph type="sldNum" sz="quarter" idx="10"/>
          </p:nvPr>
        </p:nvSpPr>
        <p:spPr>
          <a:ln/>
        </p:spPr>
        <p:txBody>
          <a:bodyPr/>
          <a:lstStyle>
            <a:lvl1pPr>
              <a:defRPr/>
            </a:lvl1pPr>
          </a:lstStyle>
          <a:p>
            <a:pPr>
              <a:defRPr/>
            </a:pPr>
            <a:fld id="{E7B6DD4C-8E76-48C2-ABB6-DA4E70F23F39}" type="slidenum">
              <a:rPr lang="en-CA"/>
              <a:pPr>
                <a:defRPr/>
              </a:pPr>
              <a:t>‹#›</a:t>
            </a:fld>
            <a:endParaRPr lang="en-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2"/>
          <p:cNvSpPr>
            <a:spLocks noGrp="1" noChangeArrowheads="1"/>
          </p:cNvSpPr>
          <p:nvPr>
            <p:ph type="sldNum" sz="quarter" idx="10"/>
          </p:nvPr>
        </p:nvSpPr>
        <p:spPr>
          <a:ln/>
        </p:spPr>
        <p:txBody>
          <a:bodyPr/>
          <a:lstStyle>
            <a:lvl1pPr>
              <a:defRPr/>
            </a:lvl1pPr>
          </a:lstStyle>
          <a:p>
            <a:pPr>
              <a:defRPr/>
            </a:pPr>
            <a:fld id="{66D95E5D-25AB-4C0F-8EB1-3D8DA9FA19FA}" type="slidenum">
              <a:rPr lang="en-CA"/>
              <a:pPr>
                <a:defRPr/>
              </a:pPr>
              <a:t>‹#›</a:t>
            </a:fld>
            <a:endParaRPr lang="en-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1084263" y="1676400"/>
            <a:ext cx="3665537"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902200" y="1676400"/>
            <a:ext cx="3665538"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52"/>
          <p:cNvSpPr>
            <a:spLocks noGrp="1" noChangeArrowheads="1"/>
          </p:cNvSpPr>
          <p:nvPr>
            <p:ph type="sldNum" sz="quarter" idx="10"/>
          </p:nvPr>
        </p:nvSpPr>
        <p:spPr>
          <a:ln/>
        </p:spPr>
        <p:txBody>
          <a:bodyPr/>
          <a:lstStyle>
            <a:lvl1pPr>
              <a:defRPr/>
            </a:lvl1pPr>
          </a:lstStyle>
          <a:p>
            <a:pPr>
              <a:defRPr/>
            </a:pPr>
            <a:fld id="{1412E0DD-3570-451C-9172-040903CA5437}" type="slidenum">
              <a:rPr lang="en-CA"/>
              <a:pPr>
                <a:defRPr/>
              </a:pPr>
              <a:t>‹#›</a:t>
            </a:fld>
            <a:endParaRPr lang="en-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52"/>
          <p:cNvSpPr>
            <a:spLocks noGrp="1" noChangeArrowheads="1"/>
          </p:cNvSpPr>
          <p:nvPr>
            <p:ph type="sldNum" sz="quarter" idx="10"/>
          </p:nvPr>
        </p:nvSpPr>
        <p:spPr>
          <a:ln/>
        </p:spPr>
        <p:txBody>
          <a:bodyPr/>
          <a:lstStyle>
            <a:lvl1pPr>
              <a:defRPr/>
            </a:lvl1pPr>
          </a:lstStyle>
          <a:p>
            <a:pPr>
              <a:defRPr/>
            </a:pPr>
            <a:fld id="{7704383B-5967-4FF2-9657-136429286409}" type="slidenum">
              <a:rPr lang="en-CA"/>
              <a:pPr>
                <a:defRPr/>
              </a:pPr>
              <a:t>‹#›</a:t>
            </a:fld>
            <a:endParaRPr lang="en-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52"/>
          <p:cNvSpPr>
            <a:spLocks noGrp="1" noChangeArrowheads="1"/>
          </p:cNvSpPr>
          <p:nvPr>
            <p:ph type="sldNum" sz="quarter" idx="10"/>
          </p:nvPr>
        </p:nvSpPr>
        <p:spPr>
          <a:ln/>
        </p:spPr>
        <p:txBody>
          <a:bodyPr/>
          <a:lstStyle>
            <a:lvl1pPr>
              <a:defRPr/>
            </a:lvl1pPr>
          </a:lstStyle>
          <a:p>
            <a:pPr>
              <a:defRPr/>
            </a:pPr>
            <a:fld id="{C1CA18AE-BEE8-4056-ACEE-711D7767A6D7}" type="slidenum">
              <a:rPr lang="en-CA"/>
              <a:pPr>
                <a:defRPr/>
              </a:pPr>
              <a:t>‹#›</a:t>
            </a:fld>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2"/>
          <p:cNvSpPr>
            <a:spLocks noGrp="1" noChangeArrowheads="1"/>
          </p:cNvSpPr>
          <p:nvPr>
            <p:ph type="sldNum" sz="quarter" idx="10"/>
          </p:nvPr>
        </p:nvSpPr>
        <p:spPr>
          <a:ln/>
        </p:spPr>
        <p:txBody>
          <a:bodyPr/>
          <a:lstStyle>
            <a:lvl1pPr>
              <a:defRPr/>
            </a:lvl1pPr>
          </a:lstStyle>
          <a:p>
            <a:pPr>
              <a:defRPr/>
            </a:pPr>
            <a:fld id="{208F8A17-5EB0-46AC-B485-03B6F0A3628D}" type="slidenum">
              <a:rPr lang="en-CA"/>
              <a:pPr>
                <a:defRPr/>
              </a:pPr>
              <a:t>‹#›</a:t>
            </a:fld>
            <a:endParaRPr lang="en-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2"/>
          <p:cNvSpPr>
            <a:spLocks noGrp="1" noChangeArrowheads="1"/>
          </p:cNvSpPr>
          <p:nvPr>
            <p:ph type="sldNum" sz="quarter" idx="10"/>
          </p:nvPr>
        </p:nvSpPr>
        <p:spPr>
          <a:ln/>
        </p:spPr>
        <p:txBody>
          <a:bodyPr/>
          <a:lstStyle>
            <a:lvl1pPr>
              <a:defRPr/>
            </a:lvl1pPr>
          </a:lstStyle>
          <a:p>
            <a:pPr>
              <a:defRPr/>
            </a:pPr>
            <a:fld id="{D88C5936-E4CF-42CA-A6E9-BA69B29C0B9B}" type="slidenum">
              <a:rPr lang="en-CA"/>
              <a:pPr>
                <a:defRPr/>
              </a:pPr>
              <a:t>‹#›</a:t>
            </a:fld>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2"/>
          <p:cNvSpPr>
            <a:spLocks noGrp="1" noChangeArrowheads="1"/>
          </p:cNvSpPr>
          <p:nvPr>
            <p:ph type="sldNum" sz="quarter" idx="10"/>
          </p:nvPr>
        </p:nvSpPr>
        <p:spPr>
          <a:ln/>
        </p:spPr>
        <p:txBody>
          <a:bodyPr/>
          <a:lstStyle>
            <a:lvl1pPr>
              <a:defRPr/>
            </a:lvl1pPr>
          </a:lstStyle>
          <a:p>
            <a:pPr>
              <a:defRPr/>
            </a:pPr>
            <a:fld id="{F2B2D8F1-3B25-447E-8645-B47BC4A51350}" type="slidenum">
              <a:rPr lang="en-CA"/>
              <a:pPr>
                <a:defRPr/>
              </a:pPr>
              <a:t>‹#›</a:t>
            </a:fld>
            <a:endParaRPr lang="en-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52"/>
          <p:cNvSpPr>
            <a:spLocks noGrp="1" noChangeArrowheads="1"/>
          </p:cNvSpPr>
          <p:nvPr>
            <p:ph type="sldNum" sz="quarter" idx="10"/>
          </p:nvPr>
        </p:nvSpPr>
        <p:spPr>
          <a:ln/>
        </p:spPr>
        <p:txBody>
          <a:bodyPr/>
          <a:lstStyle>
            <a:lvl1pPr>
              <a:defRPr/>
            </a:lvl1pPr>
          </a:lstStyle>
          <a:p>
            <a:pPr>
              <a:defRPr/>
            </a:pPr>
            <a:fld id="{E4B9A04F-7D1F-427D-947A-E8A2FC712FB2}" type="slidenum">
              <a:rPr lang="en-CA"/>
              <a:pPr>
                <a:defRPr/>
              </a:pPr>
              <a:t>‹#›</a:t>
            </a:fld>
            <a:endParaRPr lang="en-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381000"/>
            <a:ext cx="1870075" cy="57912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1084263" y="381000"/>
            <a:ext cx="546100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52"/>
          <p:cNvSpPr>
            <a:spLocks noGrp="1" noChangeArrowheads="1"/>
          </p:cNvSpPr>
          <p:nvPr>
            <p:ph type="sldNum" sz="quarter" idx="10"/>
          </p:nvPr>
        </p:nvSpPr>
        <p:spPr>
          <a:ln/>
        </p:spPr>
        <p:txBody>
          <a:bodyPr/>
          <a:lstStyle>
            <a:lvl1pPr>
              <a:defRPr/>
            </a:lvl1pPr>
          </a:lstStyle>
          <a:p>
            <a:pPr>
              <a:defRPr/>
            </a:pPr>
            <a:fld id="{FB48D094-7EA7-4094-A5B1-C963D4FA542B}" type="slidenum">
              <a:rPr lang="en-CA"/>
              <a:pPr>
                <a:defRPr/>
              </a:pPr>
              <a:t>‹#›</a:t>
            </a:fld>
            <a:endParaRPr lang="en-CA"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84263" y="381000"/>
            <a:ext cx="7483475" cy="1143000"/>
          </a:xfrm>
        </p:spPr>
        <p:txBody>
          <a:bodyPr/>
          <a:lstStyle/>
          <a:p>
            <a:r>
              <a:rPr lang="en-US" smtClean="0"/>
              <a:t>Click to edit Master title style</a:t>
            </a:r>
            <a:endParaRPr lang="en-CA"/>
          </a:p>
        </p:txBody>
      </p:sp>
      <p:sp>
        <p:nvSpPr>
          <p:cNvPr id="3" name="Content Placeholder 2"/>
          <p:cNvSpPr>
            <a:spLocks noGrp="1"/>
          </p:cNvSpPr>
          <p:nvPr>
            <p:ph sz="half" idx="1"/>
          </p:nvPr>
        </p:nvSpPr>
        <p:spPr>
          <a:xfrm>
            <a:off x="1084263" y="1676400"/>
            <a:ext cx="3665537"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902200" y="1676400"/>
            <a:ext cx="3665538"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4902200" y="4000500"/>
            <a:ext cx="3665538"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Rectangle 52"/>
          <p:cNvSpPr>
            <a:spLocks noGrp="1" noChangeArrowheads="1"/>
          </p:cNvSpPr>
          <p:nvPr>
            <p:ph type="sldNum" sz="quarter" idx="10"/>
          </p:nvPr>
        </p:nvSpPr>
        <p:spPr>
          <a:ln/>
        </p:spPr>
        <p:txBody>
          <a:bodyPr/>
          <a:lstStyle>
            <a:lvl1pPr>
              <a:defRPr/>
            </a:lvl1pPr>
          </a:lstStyle>
          <a:p>
            <a:pPr>
              <a:defRPr/>
            </a:pPr>
            <a:fld id="{D5B48066-961D-471F-B8DC-21622037B0D0}" type="slidenum">
              <a:rPr lang="en-CA"/>
              <a:pPr>
                <a:defRPr/>
              </a:pPr>
              <a:t>‹#›</a:t>
            </a:fld>
            <a:endParaRPr lang="en-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1"/>
            </a:gs>
            <a:gs pos="100000">
              <a:schemeClr val="accent1">
                <a:gamma/>
                <a:tint val="79608"/>
                <a:invGamma/>
              </a:schemeClr>
            </a:gs>
          </a:gsLst>
          <a:lin ang="5400000" scaled="1"/>
        </a:gradFill>
        <a:effectLst/>
      </p:bgPr>
    </p:bg>
    <p:spTree>
      <p:nvGrpSpPr>
        <p:cNvPr id="1" name=""/>
        <p:cNvGrpSpPr/>
        <p:nvPr/>
      </p:nvGrpSpPr>
      <p:grpSpPr>
        <a:xfrm>
          <a:off x="0" y="0"/>
          <a:ext cx="0" cy="0"/>
          <a:chOff x="0" y="0"/>
          <a:chExt cx="0" cy="0"/>
        </a:xfrm>
      </p:grpSpPr>
      <p:pic>
        <p:nvPicPr>
          <p:cNvPr id="2050" name="Picture 51" descr="FSOval-SmallBlueGrey"/>
          <p:cNvPicPr>
            <a:picLocks noChangeAspect="1" noChangeArrowheads="1"/>
          </p:cNvPicPr>
          <p:nvPr userDrawn="1"/>
        </p:nvPicPr>
        <p:blipFill>
          <a:blip r:embed="rId14" cstate="print"/>
          <a:srcRect/>
          <a:stretch>
            <a:fillRect/>
          </a:stretch>
        </p:blipFill>
        <p:spPr bwMode="auto">
          <a:xfrm>
            <a:off x="212725" y="436563"/>
            <a:ext cx="693738" cy="841375"/>
          </a:xfrm>
          <a:prstGeom prst="rect">
            <a:avLst/>
          </a:prstGeom>
          <a:noFill/>
          <a:ln w="9525">
            <a:noFill/>
            <a:miter lim="800000"/>
            <a:headEnd/>
            <a:tailEnd/>
          </a:ln>
        </p:spPr>
      </p:pic>
      <p:grpSp>
        <p:nvGrpSpPr>
          <p:cNvPr id="2051" name="Group 49"/>
          <p:cNvGrpSpPr>
            <a:grpSpLocks/>
          </p:cNvGrpSpPr>
          <p:nvPr userDrawn="1"/>
        </p:nvGrpSpPr>
        <p:grpSpPr bwMode="auto">
          <a:xfrm>
            <a:off x="0" y="3611563"/>
            <a:ext cx="9144000" cy="3132137"/>
            <a:chOff x="0" y="2275"/>
            <a:chExt cx="5760" cy="1973"/>
          </a:xfrm>
        </p:grpSpPr>
        <p:sp>
          <p:nvSpPr>
            <p:cNvPr id="1042" name="Line 18"/>
            <p:cNvSpPr>
              <a:spLocks noChangeShapeType="1"/>
            </p:cNvSpPr>
            <p:nvPr userDrawn="1"/>
          </p:nvSpPr>
          <p:spPr bwMode="auto">
            <a:xfrm>
              <a:off x="0" y="4248"/>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43" name="Line 19"/>
            <p:cNvSpPr>
              <a:spLocks noChangeShapeType="1"/>
            </p:cNvSpPr>
            <p:nvPr userDrawn="1"/>
          </p:nvSpPr>
          <p:spPr bwMode="auto">
            <a:xfrm>
              <a:off x="0" y="4166"/>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44" name="Line 20"/>
            <p:cNvSpPr>
              <a:spLocks noChangeShapeType="1"/>
            </p:cNvSpPr>
            <p:nvPr userDrawn="1"/>
          </p:nvSpPr>
          <p:spPr bwMode="auto">
            <a:xfrm>
              <a:off x="0" y="4084"/>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45" name="Line 21"/>
            <p:cNvSpPr>
              <a:spLocks noChangeShapeType="1"/>
            </p:cNvSpPr>
            <p:nvPr userDrawn="1"/>
          </p:nvSpPr>
          <p:spPr bwMode="auto">
            <a:xfrm>
              <a:off x="0" y="4001"/>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46" name="Line 22"/>
            <p:cNvSpPr>
              <a:spLocks noChangeShapeType="1"/>
            </p:cNvSpPr>
            <p:nvPr userDrawn="1"/>
          </p:nvSpPr>
          <p:spPr bwMode="auto">
            <a:xfrm>
              <a:off x="0" y="3919"/>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47" name="Line 23"/>
            <p:cNvSpPr>
              <a:spLocks noChangeShapeType="1"/>
            </p:cNvSpPr>
            <p:nvPr userDrawn="1"/>
          </p:nvSpPr>
          <p:spPr bwMode="auto">
            <a:xfrm>
              <a:off x="0" y="3837"/>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48" name="Line 24"/>
            <p:cNvSpPr>
              <a:spLocks noChangeShapeType="1"/>
            </p:cNvSpPr>
            <p:nvPr userDrawn="1"/>
          </p:nvSpPr>
          <p:spPr bwMode="auto">
            <a:xfrm>
              <a:off x="0" y="3755"/>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49" name="Line 25"/>
            <p:cNvSpPr>
              <a:spLocks noChangeShapeType="1"/>
            </p:cNvSpPr>
            <p:nvPr userDrawn="1"/>
          </p:nvSpPr>
          <p:spPr bwMode="auto">
            <a:xfrm>
              <a:off x="0" y="3673"/>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50" name="Line 26"/>
            <p:cNvSpPr>
              <a:spLocks noChangeShapeType="1"/>
            </p:cNvSpPr>
            <p:nvPr userDrawn="1"/>
          </p:nvSpPr>
          <p:spPr bwMode="auto">
            <a:xfrm>
              <a:off x="0" y="3590"/>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51" name="Line 27"/>
            <p:cNvSpPr>
              <a:spLocks noChangeShapeType="1"/>
            </p:cNvSpPr>
            <p:nvPr userDrawn="1"/>
          </p:nvSpPr>
          <p:spPr bwMode="auto">
            <a:xfrm>
              <a:off x="0" y="3508"/>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52" name="Line 28"/>
            <p:cNvSpPr>
              <a:spLocks noChangeShapeType="1"/>
            </p:cNvSpPr>
            <p:nvPr userDrawn="1"/>
          </p:nvSpPr>
          <p:spPr bwMode="auto">
            <a:xfrm>
              <a:off x="0" y="3426"/>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53" name="Line 29"/>
            <p:cNvSpPr>
              <a:spLocks noChangeShapeType="1"/>
            </p:cNvSpPr>
            <p:nvPr userDrawn="1"/>
          </p:nvSpPr>
          <p:spPr bwMode="auto">
            <a:xfrm>
              <a:off x="0" y="3344"/>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54" name="Line 30"/>
            <p:cNvSpPr>
              <a:spLocks noChangeShapeType="1"/>
            </p:cNvSpPr>
            <p:nvPr userDrawn="1"/>
          </p:nvSpPr>
          <p:spPr bwMode="auto">
            <a:xfrm>
              <a:off x="0" y="3262"/>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55" name="Line 31"/>
            <p:cNvSpPr>
              <a:spLocks noChangeShapeType="1"/>
            </p:cNvSpPr>
            <p:nvPr userDrawn="1"/>
          </p:nvSpPr>
          <p:spPr bwMode="auto">
            <a:xfrm>
              <a:off x="0" y="3179"/>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56" name="Line 32"/>
            <p:cNvSpPr>
              <a:spLocks noChangeShapeType="1"/>
            </p:cNvSpPr>
            <p:nvPr userDrawn="1"/>
          </p:nvSpPr>
          <p:spPr bwMode="auto">
            <a:xfrm>
              <a:off x="0" y="3097"/>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57" name="Line 33"/>
            <p:cNvSpPr>
              <a:spLocks noChangeShapeType="1"/>
            </p:cNvSpPr>
            <p:nvPr userDrawn="1"/>
          </p:nvSpPr>
          <p:spPr bwMode="auto">
            <a:xfrm>
              <a:off x="0" y="3015"/>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58" name="Line 34"/>
            <p:cNvSpPr>
              <a:spLocks noChangeShapeType="1"/>
            </p:cNvSpPr>
            <p:nvPr userDrawn="1"/>
          </p:nvSpPr>
          <p:spPr bwMode="auto">
            <a:xfrm>
              <a:off x="0" y="2933"/>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59" name="Line 35"/>
            <p:cNvSpPr>
              <a:spLocks noChangeShapeType="1"/>
            </p:cNvSpPr>
            <p:nvPr userDrawn="1"/>
          </p:nvSpPr>
          <p:spPr bwMode="auto">
            <a:xfrm>
              <a:off x="0" y="2850"/>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60" name="Line 36"/>
            <p:cNvSpPr>
              <a:spLocks noChangeShapeType="1"/>
            </p:cNvSpPr>
            <p:nvPr userDrawn="1"/>
          </p:nvSpPr>
          <p:spPr bwMode="auto">
            <a:xfrm>
              <a:off x="0" y="2768"/>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61" name="Line 37"/>
            <p:cNvSpPr>
              <a:spLocks noChangeShapeType="1"/>
            </p:cNvSpPr>
            <p:nvPr userDrawn="1"/>
          </p:nvSpPr>
          <p:spPr bwMode="auto">
            <a:xfrm>
              <a:off x="0" y="2686"/>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62" name="Line 38"/>
            <p:cNvSpPr>
              <a:spLocks noChangeShapeType="1"/>
            </p:cNvSpPr>
            <p:nvPr userDrawn="1"/>
          </p:nvSpPr>
          <p:spPr bwMode="auto">
            <a:xfrm>
              <a:off x="0" y="2604"/>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63" name="Line 39"/>
            <p:cNvSpPr>
              <a:spLocks noChangeShapeType="1"/>
            </p:cNvSpPr>
            <p:nvPr userDrawn="1"/>
          </p:nvSpPr>
          <p:spPr bwMode="auto">
            <a:xfrm>
              <a:off x="0" y="2522"/>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64" name="Line 40"/>
            <p:cNvSpPr>
              <a:spLocks noChangeShapeType="1"/>
            </p:cNvSpPr>
            <p:nvPr userDrawn="1"/>
          </p:nvSpPr>
          <p:spPr bwMode="auto">
            <a:xfrm>
              <a:off x="0" y="2439"/>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65" name="Line 41"/>
            <p:cNvSpPr>
              <a:spLocks noChangeShapeType="1"/>
            </p:cNvSpPr>
            <p:nvPr userDrawn="1"/>
          </p:nvSpPr>
          <p:spPr bwMode="auto">
            <a:xfrm>
              <a:off x="0" y="2357"/>
              <a:ext cx="5760" cy="0"/>
            </a:xfrm>
            <a:prstGeom prst="line">
              <a:avLst/>
            </a:prstGeom>
            <a:noFill/>
            <a:ln w="28575">
              <a:solidFill>
                <a:srgbClr val="1E5078"/>
              </a:solidFill>
              <a:round/>
              <a:headEnd/>
              <a:tailEnd/>
            </a:ln>
            <a:effectLst/>
          </p:spPr>
          <p:txBody>
            <a:bodyPr wrap="none" anchor="ctr"/>
            <a:lstStyle/>
            <a:p>
              <a:pPr>
                <a:defRPr/>
              </a:pPr>
              <a:endParaRPr lang="en-CA" dirty="0"/>
            </a:p>
          </p:txBody>
        </p:sp>
        <p:sp>
          <p:nvSpPr>
            <p:cNvPr id="1066" name="Line 42"/>
            <p:cNvSpPr>
              <a:spLocks noChangeShapeType="1"/>
            </p:cNvSpPr>
            <p:nvPr userDrawn="1"/>
          </p:nvSpPr>
          <p:spPr bwMode="auto">
            <a:xfrm>
              <a:off x="0" y="2275"/>
              <a:ext cx="5760" cy="0"/>
            </a:xfrm>
            <a:prstGeom prst="line">
              <a:avLst/>
            </a:prstGeom>
            <a:noFill/>
            <a:ln w="28575">
              <a:solidFill>
                <a:srgbClr val="1E5078"/>
              </a:solidFill>
              <a:round/>
              <a:headEnd/>
              <a:tailEnd/>
            </a:ln>
            <a:effectLst/>
          </p:spPr>
          <p:txBody>
            <a:bodyPr wrap="none" anchor="ctr"/>
            <a:lstStyle/>
            <a:p>
              <a:pPr>
                <a:defRPr/>
              </a:pPr>
              <a:endParaRPr lang="en-CA" dirty="0"/>
            </a:p>
          </p:txBody>
        </p:sp>
      </p:grpSp>
      <p:sp>
        <p:nvSpPr>
          <p:cNvPr id="2052" name="Rectangle 6"/>
          <p:cNvSpPr>
            <a:spLocks noGrp="1" noChangeArrowheads="1"/>
          </p:cNvSpPr>
          <p:nvPr>
            <p:ph type="title"/>
          </p:nvPr>
        </p:nvSpPr>
        <p:spPr bwMode="auto">
          <a:xfrm>
            <a:off x="1084263" y="381000"/>
            <a:ext cx="7483475" cy="1143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Click to edit Master title style</a:t>
            </a:r>
          </a:p>
        </p:txBody>
      </p:sp>
      <p:sp>
        <p:nvSpPr>
          <p:cNvPr id="2053" name="Rectangle 7"/>
          <p:cNvSpPr>
            <a:spLocks noGrp="1" noChangeArrowheads="1"/>
          </p:cNvSpPr>
          <p:nvPr>
            <p:ph type="body" idx="1"/>
          </p:nvPr>
        </p:nvSpPr>
        <p:spPr bwMode="auto">
          <a:xfrm>
            <a:off x="1084263" y="1676400"/>
            <a:ext cx="7483475" cy="44958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8" name="Rectangle 14"/>
          <p:cNvSpPr>
            <a:spLocks noChangeArrowheads="1"/>
          </p:cNvSpPr>
          <p:nvPr userDrawn="1"/>
        </p:nvSpPr>
        <p:spPr bwMode="auto">
          <a:xfrm>
            <a:off x="0" y="0"/>
            <a:ext cx="8466138" cy="228600"/>
          </a:xfrm>
          <a:prstGeom prst="rect">
            <a:avLst/>
          </a:prstGeom>
          <a:gradFill rotWithShape="0">
            <a:gsLst>
              <a:gs pos="0">
                <a:schemeClr val="accent2"/>
              </a:gs>
              <a:gs pos="100000">
                <a:schemeClr val="accent1"/>
              </a:gs>
            </a:gsLst>
            <a:lin ang="0" scaled="1"/>
          </a:gradFill>
          <a:ln w="12700">
            <a:noFill/>
            <a:miter lim="800000"/>
            <a:headEnd/>
            <a:tailEnd/>
          </a:ln>
          <a:effectLst/>
        </p:spPr>
        <p:txBody>
          <a:bodyPr wrap="none" anchor="ctr"/>
          <a:lstStyle/>
          <a:p>
            <a:pPr>
              <a:defRPr/>
            </a:pPr>
            <a:endParaRPr lang="en-CA" dirty="0"/>
          </a:p>
        </p:txBody>
      </p:sp>
      <p:sp>
        <p:nvSpPr>
          <p:cNvPr id="1040" name="Line 16"/>
          <p:cNvSpPr>
            <a:spLocks noChangeShapeType="1"/>
          </p:cNvSpPr>
          <p:nvPr userDrawn="1"/>
        </p:nvSpPr>
        <p:spPr bwMode="auto">
          <a:xfrm>
            <a:off x="0" y="1524000"/>
            <a:ext cx="8534400" cy="0"/>
          </a:xfrm>
          <a:prstGeom prst="line">
            <a:avLst/>
          </a:prstGeom>
          <a:noFill/>
          <a:ln w="12700">
            <a:solidFill>
              <a:schemeClr val="accent2"/>
            </a:solidFill>
            <a:round/>
            <a:headEnd/>
            <a:tailEnd/>
          </a:ln>
          <a:effectLst/>
        </p:spPr>
        <p:txBody>
          <a:bodyPr wrap="none" anchor="ctr"/>
          <a:lstStyle/>
          <a:p>
            <a:pPr>
              <a:defRPr/>
            </a:pPr>
            <a:endParaRPr lang="en-CA" dirty="0"/>
          </a:p>
        </p:txBody>
      </p:sp>
      <p:sp>
        <p:nvSpPr>
          <p:cNvPr id="1076" name="Rectangle 52"/>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06059AFC-CC20-4D19-A3D1-D43961B6BEA0}" type="slidenum">
              <a:rPr lang="en-CA"/>
              <a:pPr>
                <a:defRPr/>
              </a:pPr>
              <a:t>‹#›</a:t>
            </a:fld>
            <a:endParaRPr lang="en-CA" dirty="0"/>
          </a:p>
        </p:txBody>
      </p:sp>
    </p:spTree>
  </p:cSld>
  <p:clrMap bg1="dk2" tx1="lt1" bg2="dk1" tx2="lt2" accent1="accent1" accent2="accent2" accent3="accent3" accent4="accent4" accent5="accent5" accent6="accent6" hlink="hlink" folHlink="folHlink"/>
  <p:sldLayoutIdLst>
    <p:sldLayoutId id="2147483673"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0" fontAlgn="base" hangingPunct="0">
        <a:lnSpc>
          <a:spcPts val="3400"/>
        </a:lnSpc>
        <a:spcBef>
          <a:spcPct val="0"/>
        </a:spcBef>
        <a:spcAft>
          <a:spcPct val="0"/>
        </a:spcAft>
        <a:defRPr sz="3200">
          <a:solidFill>
            <a:schemeClr val="tx2"/>
          </a:solidFill>
          <a:latin typeface="+mj-lt"/>
          <a:ea typeface="+mj-ea"/>
          <a:cs typeface="+mj-cs"/>
        </a:defRPr>
      </a:lvl1pPr>
      <a:lvl2pPr algn="l" rtl="0" eaLnBrk="0" fontAlgn="base" hangingPunct="0">
        <a:lnSpc>
          <a:spcPts val="3400"/>
        </a:lnSpc>
        <a:spcBef>
          <a:spcPct val="0"/>
        </a:spcBef>
        <a:spcAft>
          <a:spcPct val="0"/>
        </a:spcAft>
        <a:defRPr sz="3200">
          <a:solidFill>
            <a:schemeClr val="tx2"/>
          </a:solidFill>
          <a:latin typeface="Verdana" pitchFamily="34" charset="0"/>
        </a:defRPr>
      </a:lvl2pPr>
      <a:lvl3pPr algn="l" rtl="0" eaLnBrk="0" fontAlgn="base" hangingPunct="0">
        <a:lnSpc>
          <a:spcPts val="3400"/>
        </a:lnSpc>
        <a:spcBef>
          <a:spcPct val="0"/>
        </a:spcBef>
        <a:spcAft>
          <a:spcPct val="0"/>
        </a:spcAft>
        <a:defRPr sz="3200">
          <a:solidFill>
            <a:schemeClr val="tx2"/>
          </a:solidFill>
          <a:latin typeface="Verdana" pitchFamily="34" charset="0"/>
        </a:defRPr>
      </a:lvl3pPr>
      <a:lvl4pPr algn="l" rtl="0" eaLnBrk="0" fontAlgn="base" hangingPunct="0">
        <a:lnSpc>
          <a:spcPts val="3400"/>
        </a:lnSpc>
        <a:spcBef>
          <a:spcPct val="0"/>
        </a:spcBef>
        <a:spcAft>
          <a:spcPct val="0"/>
        </a:spcAft>
        <a:defRPr sz="3200">
          <a:solidFill>
            <a:schemeClr val="tx2"/>
          </a:solidFill>
          <a:latin typeface="Verdana" pitchFamily="34" charset="0"/>
        </a:defRPr>
      </a:lvl4pPr>
      <a:lvl5pPr algn="l" rtl="0" eaLnBrk="0" fontAlgn="base" hangingPunct="0">
        <a:lnSpc>
          <a:spcPts val="3400"/>
        </a:lnSpc>
        <a:spcBef>
          <a:spcPct val="0"/>
        </a:spcBef>
        <a:spcAft>
          <a:spcPct val="0"/>
        </a:spcAft>
        <a:defRPr sz="3200">
          <a:solidFill>
            <a:schemeClr val="tx2"/>
          </a:solidFill>
          <a:latin typeface="Verdana" pitchFamily="34" charset="0"/>
        </a:defRPr>
      </a:lvl5pPr>
      <a:lvl6pPr marL="457200" algn="l" rtl="0" eaLnBrk="0" fontAlgn="base" hangingPunct="0">
        <a:lnSpc>
          <a:spcPts val="3400"/>
        </a:lnSpc>
        <a:spcBef>
          <a:spcPct val="0"/>
        </a:spcBef>
        <a:spcAft>
          <a:spcPct val="0"/>
        </a:spcAft>
        <a:defRPr sz="3200">
          <a:solidFill>
            <a:schemeClr val="tx2"/>
          </a:solidFill>
          <a:latin typeface="Verdana" pitchFamily="34" charset="0"/>
        </a:defRPr>
      </a:lvl6pPr>
      <a:lvl7pPr marL="914400" algn="l" rtl="0" eaLnBrk="0" fontAlgn="base" hangingPunct="0">
        <a:lnSpc>
          <a:spcPts val="3400"/>
        </a:lnSpc>
        <a:spcBef>
          <a:spcPct val="0"/>
        </a:spcBef>
        <a:spcAft>
          <a:spcPct val="0"/>
        </a:spcAft>
        <a:defRPr sz="3200">
          <a:solidFill>
            <a:schemeClr val="tx2"/>
          </a:solidFill>
          <a:latin typeface="Verdana" pitchFamily="34" charset="0"/>
        </a:defRPr>
      </a:lvl7pPr>
      <a:lvl8pPr marL="1371600" algn="l" rtl="0" eaLnBrk="0" fontAlgn="base" hangingPunct="0">
        <a:lnSpc>
          <a:spcPts val="3400"/>
        </a:lnSpc>
        <a:spcBef>
          <a:spcPct val="0"/>
        </a:spcBef>
        <a:spcAft>
          <a:spcPct val="0"/>
        </a:spcAft>
        <a:defRPr sz="3200">
          <a:solidFill>
            <a:schemeClr val="tx2"/>
          </a:solidFill>
          <a:latin typeface="Verdana" pitchFamily="34" charset="0"/>
        </a:defRPr>
      </a:lvl8pPr>
      <a:lvl9pPr marL="1828800" algn="l" rtl="0" eaLnBrk="0" fontAlgn="base" hangingPunct="0">
        <a:lnSpc>
          <a:spcPts val="3400"/>
        </a:lnSpc>
        <a:spcBef>
          <a:spcPct val="0"/>
        </a:spcBef>
        <a:spcAft>
          <a:spcPct val="0"/>
        </a:spcAft>
        <a:defRPr sz="3200">
          <a:solidFill>
            <a:schemeClr val="tx2"/>
          </a:solidFill>
          <a:latin typeface="Verdana" pitchFamily="34" charset="0"/>
        </a:defRPr>
      </a:lvl9pPr>
    </p:titleStyle>
    <p:bodyStyle>
      <a:lvl1pPr marL="342900" indent="-342900" algn="l" rtl="0" eaLnBrk="0" fontAlgn="base" hangingPunct="0">
        <a:spcBef>
          <a:spcPct val="60000"/>
        </a:spcBef>
        <a:spcAft>
          <a:spcPct val="0"/>
        </a:spcAft>
        <a:buClr>
          <a:schemeClr val="tx2"/>
        </a:buClr>
        <a:buSzPct val="60000"/>
        <a:buFont typeface="Wingdings" pitchFamily="2" charset="2"/>
        <a:buChar char="u"/>
        <a:defRPr sz="2200">
          <a:solidFill>
            <a:schemeClr val="tx1"/>
          </a:solidFill>
          <a:latin typeface="+mn-lt"/>
          <a:ea typeface="+mn-ea"/>
          <a:cs typeface="+mn-cs"/>
        </a:defRPr>
      </a:lvl1pPr>
      <a:lvl2pPr marL="742950" indent="-285750" algn="l" rtl="0" eaLnBrk="0" fontAlgn="base" hangingPunct="0">
        <a:spcBef>
          <a:spcPct val="40000"/>
        </a:spcBef>
        <a:spcAft>
          <a:spcPct val="0"/>
        </a:spcAft>
        <a:buClr>
          <a:schemeClr val="folHlink"/>
        </a:buClr>
        <a:buSzPct val="75000"/>
        <a:buFont typeface="Wingdings" pitchFamily="2" charset="2"/>
        <a:buChar char="l"/>
        <a:defRPr>
          <a:solidFill>
            <a:schemeClr val="tx1"/>
          </a:solidFill>
          <a:latin typeface="+mn-lt"/>
        </a:defRPr>
      </a:lvl2pPr>
      <a:lvl3pPr marL="1143000" indent="-228600" algn="l" rtl="0" eaLnBrk="0" fontAlgn="base" hangingPunct="0">
        <a:spcBef>
          <a:spcPct val="40000"/>
        </a:spcBef>
        <a:spcAft>
          <a:spcPct val="0"/>
        </a:spcAft>
        <a:buClr>
          <a:schemeClr val="tx2"/>
        </a:buClr>
        <a:buSzPct val="60000"/>
        <a:buFont typeface="Wingdings" pitchFamily="2" charset="2"/>
        <a:buChar char="n"/>
        <a:defRPr sz="16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www.for.gov.bc.ca/hre/bcmpb/BCMPB.v6.BeetleProjection.Update.pdf"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seles.info/" TargetMode="External"/><Relationship Id="rId5" Type="http://schemas.openxmlformats.org/officeDocument/2006/relationships/hyperlink" Target="http://cfs.nrcan.gc.ca/subsite/mpb/stand-mpbsim" TargetMode="External"/><Relationship Id="rId4" Type="http://schemas.openxmlformats.org/officeDocument/2006/relationships/hyperlink" Target="http://www.for.gov.bc.ca/hfp/health/overview"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5"/>
          <p:cNvSpPr>
            <a:spLocks noGrp="1" noChangeArrowheads="1"/>
          </p:cNvSpPr>
          <p:nvPr>
            <p:ph type="sldNum" sz="quarter" idx="10"/>
          </p:nvPr>
        </p:nvSpPr>
        <p:spPr>
          <a:noFill/>
        </p:spPr>
        <p:txBody>
          <a:bodyPr/>
          <a:lstStyle/>
          <a:p>
            <a:fld id="{36925099-7C04-41AC-BFDB-DFA157469B11}" type="slidenum">
              <a:rPr lang="en-CA"/>
              <a:pPr/>
              <a:t>1</a:t>
            </a:fld>
            <a:endParaRPr lang="en-CA" dirty="0"/>
          </a:p>
        </p:txBody>
      </p:sp>
      <p:sp>
        <p:nvSpPr>
          <p:cNvPr id="4100" name="Rectangle 6"/>
          <p:cNvSpPr>
            <a:spLocks noChangeArrowheads="1"/>
          </p:cNvSpPr>
          <p:nvPr/>
        </p:nvSpPr>
        <p:spPr bwMode="auto">
          <a:xfrm>
            <a:off x="1284288" y="5289550"/>
            <a:ext cx="6634162" cy="1182688"/>
          </a:xfrm>
          <a:prstGeom prst="rect">
            <a:avLst/>
          </a:prstGeom>
          <a:noFill/>
          <a:ln w="12700">
            <a:noFill/>
            <a:miter lim="800000"/>
            <a:headEnd/>
            <a:tailEnd/>
          </a:ln>
        </p:spPr>
        <p:txBody>
          <a:bodyPr lIns="90488" tIns="44450" rIns="90488" bIns="44450"/>
          <a:lstStyle/>
          <a:p>
            <a:pPr algn="ctr">
              <a:lnSpc>
                <a:spcPct val="90000"/>
              </a:lnSpc>
              <a:spcBef>
                <a:spcPct val="60000"/>
              </a:spcBef>
              <a:buClr>
                <a:schemeClr val="tx2"/>
              </a:buClr>
              <a:buSzPct val="60000"/>
              <a:buFont typeface="Wingdings" pitchFamily="2" charset="2"/>
              <a:buNone/>
            </a:pPr>
            <a:r>
              <a:rPr lang="en-CA" sz="2000" dirty="0">
                <a:latin typeface="Verdana" pitchFamily="34" charset="0"/>
              </a:rPr>
              <a:t> </a:t>
            </a:r>
            <a:r>
              <a:rPr lang="en-CA" sz="2000" dirty="0" smtClean="0">
                <a:latin typeface="Verdana" pitchFamily="34" charset="0"/>
              </a:rPr>
              <a:t>Adrian Walton</a:t>
            </a:r>
            <a:endParaRPr lang="en-CA" sz="2000" dirty="0">
              <a:latin typeface="Verdana" pitchFamily="34" charset="0"/>
            </a:endParaRPr>
          </a:p>
          <a:p>
            <a:pPr algn="ctr">
              <a:lnSpc>
                <a:spcPct val="90000"/>
              </a:lnSpc>
              <a:spcBef>
                <a:spcPct val="60000"/>
              </a:spcBef>
              <a:buClr>
                <a:schemeClr val="tx2"/>
              </a:buClr>
              <a:buSzPct val="60000"/>
              <a:buFont typeface="Wingdings" pitchFamily="2" charset="2"/>
              <a:buNone/>
            </a:pPr>
            <a:r>
              <a:rPr lang="en-CA" sz="2000" dirty="0">
                <a:latin typeface="Verdana" pitchFamily="34" charset="0"/>
              </a:rPr>
              <a:t> </a:t>
            </a:r>
            <a:r>
              <a:rPr lang="en-CA" sz="2000" dirty="0" smtClean="0">
                <a:latin typeface="Verdana" pitchFamily="34" charset="0"/>
              </a:rPr>
              <a:t>Landscape Modelling Team Lead</a:t>
            </a:r>
            <a:endParaRPr lang="en-CA" sz="2000" dirty="0">
              <a:latin typeface="Verdana" pitchFamily="34" charset="0"/>
            </a:endParaRPr>
          </a:p>
          <a:p>
            <a:pPr algn="ctr">
              <a:lnSpc>
                <a:spcPct val="90000"/>
              </a:lnSpc>
              <a:spcBef>
                <a:spcPct val="60000"/>
              </a:spcBef>
              <a:buClr>
                <a:schemeClr val="tx2"/>
              </a:buClr>
              <a:buSzPct val="60000"/>
              <a:buFont typeface="Wingdings" pitchFamily="2" charset="2"/>
              <a:buNone/>
            </a:pPr>
            <a:r>
              <a:rPr lang="en-CA" sz="2000" dirty="0" smtClean="0">
                <a:latin typeface="Verdana" pitchFamily="34" charset="0"/>
              </a:rPr>
              <a:t>April 21, 2010</a:t>
            </a:r>
            <a:endParaRPr lang="en-CA" sz="2000" dirty="0">
              <a:latin typeface="Verdana" pitchFamily="34" charset="0"/>
            </a:endParaRPr>
          </a:p>
        </p:txBody>
      </p:sp>
      <p:sp>
        <p:nvSpPr>
          <p:cNvPr id="5" name="Title 4"/>
          <p:cNvSpPr>
            <a:spLocks noGrp="1"/>
          </p:cNvSpPr>
          <p:nvPr>
            <p:ph type="ctrTitle" idx="4294967295"/>
          </p:nvPr>
        </p:nvSpPr>
        <p:spPr>
          <a:xfrm>
            <a:off x="1092200" y="484505"/>
            <a:ext cx="7772400" cy="1913255"/>
          </a:xfrm>
        </p:spPr>
        <p:txBody>
          <a:bodyPr/>
          <a:lstStyle/>
          <a:p>
            <a:pPr algn="ctr"/>
            <a:r>
              <a:rPr lang="en-CA" dirty="0" smtClean="0">
                <a:solidFill>
                  <a:schemeClr val="tx1"/>
                </a:solidFill>
              </a:rPr>
              <a:t>Update on the Provincial-level Projection of the Current Mountain Pine Beetle Infestation and Implications for Fibre Supply</a:t>
            </a:r>
            <a:endParaRPr lang="en-CA" dirty="0">
              <a:solidFill>
                <a:schemeClr val="tx1"/>
              </a:solidFill>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Presentation Overview</a:t>
            </a:r>
            <a:endParaRPr lang="en-CA" dirty="0"/>
          </a:p>
        </p:txBody>
      </p:sp>
      <p:sp>
        <p:nvSpPr>
          <p:cNvPr id="3" name="Content Placeholder 2"/>
          <p:cNvSpPr>
            <a:spLocks noGrp="1"/>
          </p:cNvSpPr>
          <p:nvPr>
            <p:ph idx="1"/>
          </p:nvPr>
        </p:nvSpPr>
        <p:spPr>
          <a:xfrm>
            <a:off x="1084263" y="1676400"/>
            <a:ext cx="7483475" cy="4833730"/>
          </a:xfrm>
        </p:spPr>
        <p:txBody>
          <a:bodyPr/>
          <a:lstStyle/>
          <a:p>
            <a:r>
              <a:rPr lang="en-CA" dirty="0" smtClean="0"/>
              <a:t>Why do we care about the Mountain Pine Beetle?</a:t>
            </a:r>
          </a:p>
          <a:p>
            <a:r>
              <a:rPr lang="en-CA" dirty="0" smtClean="0"/>
              <a:t>Key Project Questions</a:t>
            </a:r>
          </a:p>
          <a:p>
            <a:r>
              <a:rPr lang="en-CA" dirty="0" smtClean="0"/>
              <a:t>Model Overview</a:t>
            </a:r>
          </a:p>
          <a:p>
            <a:r>
              <a:rPr lang="en-CA" dirty="0" smtClean="0"/>
              <a:t>Observed and Projected Annual Pine Mortality</a:t>
            </a:r>
          </a:p>
          <a:p>
            <a:r>
              <a:rPr lang="en-CA" dirty="0" smtClean="0"/>
              <a:t>Observed and Projected Cumulative Pine Mortality</a:t>
            </a:r>
          </a:p>
          <a:p>
            <a:r>
              <a:rPr lang="en-CA" dirty="0" smtClean="0"/>
              <a:t>Key Conclusions</a:t>
            </a:r>
          </a:p>
          <a:p>
            <a:r>
              <a:rPr lang="en-CA" dirty="0" smtClean="0"/>
              <a:t>Conclusion Caveats</a:t>
            </a:r>
          </a:p>
          <a:p>
            <a:endParaRPr lang="en-CA" dirty="0" smtClean="0"/>
          </a:p>
          <a:p>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2</a:t>
            </a:fld>
            <a:endParaRPr lang="en-C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4263" y="381000"/>
            <a:ext cx="8059737" cy="1143000"/>
          </a:xfrm>
        </p:spPr>
        <p:txBody>
          <a:bodyPr/>
          <a:lstStyle/>
          <a:p>
            <a:r>
              <a:rPr lang="en-CA" dirty="0" smtClean="0"/>
              <a:t>The Mountain Pine Beetle (</a:t>
            </a:r>
            <a:r>
              <a:rPr lang="en-CA" i="1" dirty="0" smtClean="0"/>
              <a:t>Dendroctonus ponderosae</a:t>
            </a:r>
            <a:r>
              <a:rPr lang="en-CA" dirty="0" smtClean="0"/>
              <a:t>), aka MPB</a:t>
            </a:r>
            <a:endParaRPr lang="en-CA" dirty="0"/>
          </a:p>
        </p:txBody>
      </p:sp>
      <p:pic>
        <p:nvPicPr>
          <p:cNvPr id="4" name="Picture 2" descr="beetle"/>
          <p:cNvPicPr>
            <a:picLocks noGrp="1" noChangeAspect="1" noChangeArrowheads="1"/>
          </p:cNvPicPr>
          <p:nvPr>
            <p:ph idx="1"/>
          </p:nvPr>
        </p:nvPicPr>
        <p:blipFill>
          <a:blip r:embed="rId3" cstate="print"/>
          <a:srcRect l="3819" r="6024"/>
          <a:stretch>
            <a:fillRect/>
          </a:stretch>
        </p:blipFill>
        <p:spPr bwMode="auto">
          <a:xfrm>
            <a:off x="980720" y="1703128"/>
            <a:ext cx="7076159" cy="5154872"/>
          </a:xfrm>
          <a:prstGeom prst="rect">
            <a:avLst/>
          </a:prstGeom>
          <a:noFill/>
        </p:spPr>
      </p:pic>
      <p:sp>
        <p:nvSpPr>
          <p:cNvPr id="5" name="Slide Number Placeholder 4"/>
          <p:cNvSpPr>
            <a:spLocks noGrp="1"/>
          </p:cNvSpPr>
          <p:nvPr>
            <p:ph type="sldNum" sz="quarter" idx="10"/>
          </p:nvPr>
        </p:nvSpPr>
        <p:spPr/>
        <p:txBody>
          <a:bodyPr/>
          <a:lstStyle/>
          <a:p>
            <a:pPr>
              <a:defRPr/>
            </a:pPr>
            <a:fld id="{E7B6DD4C-8E76-48C2-ABB6-DA4E70F23F39}" type="slidenum">
              <a:rPr lang="en-CA" smtClean="0"/>
              <a:pPr>
                <a:defRPr/>
              </a:pPr>
              <a:t>3</a:t>
            </a:fld>
            <a:endParaRPr lang="en-C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4263" y="381000"/>
            <a:ext cx="8059737" cy="1143000"/>
          </a:xfrm>
        </p:spPr>
        <p:txBody>
          <a:bodyPr/>
          <a:lstStyle/>
          <a:p>
            <a:r>
              <a:rPr lang="en-CA" dirty="0" smtClean="0"/>
              <a:t>The Mountain Pine Beetle (</a:t>
            </a:r>
            <a:r>
              <a:rPr lang="en-CA" i="1" dirty="0" smtClean="0"/>
              <a:t>Dendroctonus ponderosae</a:t>
            </a:r>
            <a:r>
              <a:rPr lang="en-CA" dirty="0" smtClean="0"/>
              <a:t>), aka MPB</a:t>
            </a:r>
            <a:endParaRPr lang="en-CA" dirty="0"/>
          </a:p>
        </p:txBody>
      </p:sp>
      <p:sp>
        <p:nvSpPr>
          <p:cNvPr id="5" name="Slide Number Placeholder 4"/>
          <p:cNvSpPr>
            <a:spLocks noGrp="1"/>
          </p:cNvSpPr>
          <p:nvPr>
            <p:ph type="sldNum" sz="quarter" idx="10"/>
          </p:nvPr>
        </p:nvSpPr>
        <p:spPr/>
        <p:txBody>
          <a:bodyPr/>
          <a:lstStyle/>
          <a:p>
            <a:pPr>
              <a:defRPr/>
            </a:pPr>
            <a:fld id="{E7B6DD4C-8E76-48C2-ABB6-DA4E70F23F39}" type="slidenum">
              <a:rPr lang="en-CA" smtClean="0"/>
              <a:pPr>
                <a:defRPr/>
              </a:pPr>
              <a:t>4</a:t>
            </a:fld>
            <a:endParaRPr lang="en-CA" dirty="0"/>
          </a:p>
        </p:txBody>
      </p:sp>
      <p:pic>
        <p:nvPicPr>
          <p:cNvPr id="7" name="Content Placeholder 6" descr="MPB lifecycle.jpg"/>
          <p:cNvPicPr>
            <a:picLocks noGrp="1" noChangeAspect="1"/>
          </p:cNvPicPr>
          <p:nvPr>
            <p:ph idx="1"/>
          </p:nvPr>
        </p:nvPicPr>
        <p:blipFill>
          <a:blip r:embed="rId3" cstate="print"/>
          <a:stretch>
            <a:fillRect/>
          </a:stretch>
        </p:blipFill>
        <p:spPr>
          <a:xfrm>
            <a:off x="1622944" y="1589316"/>
            <a:ext cx="5868844" cy="51816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Picture of Beetle damage</a:t>
            </a:r>
            <a:endParaRPr lang="en-CA" dirty="0"/>
          </a:p>
        </p:txBody>
      </p:sp>
      <p:sp>
        <p:nvSpPr>
          <p:cNvPr id="3" name="Content Placeholder 2"/>
          <p:cNvSpPr>
            <a:spLocks noGrp="1"/>
          </p:cNvSpPr>
          <p:nvPr>
            <p:ph idx="1"/>
          </p:nvPr>
        </p:nvSpPr>
        <p:spPr/>
        <p:txBody>
          <a:bodyPr/>
          <a:lstStyle/>
          <a:p>
            <a:endParaRPr lang="en-CA" dirty="0"/>
          </a:p>
        </p:txBody>
      </p:sp>
      <p:pic>
        <p:nvPicPr>
          <p:cNvPr id="4" name="Picture 2" descr="Picture 006"/>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Slide Number Placeholder 4"/>
          <p:cNvSpPr>
            <a:spLocks noGrp="1"/>
          </p:cNvSpPr>
          <p:nvPr>
            <p:ph type="sldNum" sz="quarter" idx="10"/>
          </p:nvPr>
        </p:nvSpPr>
        <p:spPr/>
        <p:txBody>
          <a:bodyPr/>
          <a:lstStyle/>
          <a:p>
            <a:pPr>
              <a:defRPr/>
            </a:pPr>
            <a:fld id="{E7B6DD4C-8E76-48C2-ABB6-DA4E70F23F39}" type="slidenum">
              <a:rPr lang="en-CA" smtClean="0"/>
              <a:pPr>
                <a:defRPr/>
              </a:pPr>
              <a:t>5</a:t>
            </a:fld>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Attack Stages</a:t>
            </a:r>
            <a:endParaRPr lang="en-CA" dirty="0"/>
          </a:p>
        </p:txBody>
      </p:sp>
      <p:sp>
        <p:nvSpPr>
          <p:cNvPr id="3" name="Content Placeholder 2"/>
          <p:cNvSpPr>
            <a:spLocks noGrp="1"/>
          </p:cNvSpPr>
          <p:nvPr>
            <p:ph idx="1"/>
          </p:nvPr>
        </p:nvSpPr>
        <p:spPr>
          <a:xfrm>
            <a:off x="477521" y="1676400"/>
            <a:ext cx="7782559" cy="4998720"/>
          </a:xfrm>
        </p:spPr>
        <p:txBody>
          <a:bodyPr/>
          <a:lstStyle/>
          <a:p>
            <a:r>
              <a:rPr lang="en-CA" sz="2400" dirty="0" smtClean="0"/>
              <a:t>Green-attack</a:t>
            </a:r>
          </a:p>
          <a:p>
            <a:pPr lvl="1"/>
            <a:r>
              <a:rPr lang="en-CA" sz="2000" dirty="0" smtClean="0"/>
              <a:t>Green to greenish-yellow needles</a:t>
            </a:r>
          </a:p>
          <a:p>
            <a:pPr lvl="1"/>
            <a:r>
              <a:rPr lang="en-CA" sz="2000" dirty="0" smtClean="0"/>
              <a:t>From initial beetle attack (usually August) to following June</a:t>
            </a:r>
          </a:p>
          <a:p>
            <a:r>
              <a:rPr lang="en-CA" sz="2400" dirty="0" smtClean="0"/>
              <a:t>Red-attack (mapped by Aerial Overview)</a:t>
            </a:r>
          </a:p>
          <a:p>
            <a:pPr lvl="1"/>
            <a:r>
              <a:rPr lang="en-CA" sz="2000" dirty="0" smtClean="0"/>
              <a:t>Red and orange needles</a:t>
            </a:r>
          </a:p>
          <a:p>
            <a:pPr lvl="1"/>
            <a:r>
              <a:rPr lang="en-CA" sz="2000" dirty="0" smtClean="0"/>
              <a:t>Approximately 1 year following the attack</a:t>
            </a:r>
          </a:p>
          <a:p>
            <a:r>
              <a:rPr lang="en-CA" sz="2400" dirty="0" smtClean="0"/>
              <a:t>Gray-attack</a:t>
            </a:r>
          </a:p>
          <a:p>
            <a:pPr lvl="1"/>
            <a:r>
              <a:rPr lang="en-CA" sz="2000" dirty="0" smtClean="0"/>
              <a:t>Loss of needles</a:t>
            </a:r>
          </a:p>
          <a:p>
            <a:pPr lvl="1"/>
            <a:r>
              <a:rPr lang="en-CA" sz="2000" dirty="0" smtClean="0"/>
              <a:t>About 2 to 3 years following the attack </a:t>
            </a:r>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6</a:t>
            </a:fld>
            <a:endParaRPr lang="en-C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Map percent pine in province</a:t>
            </a:r>
            <a:endParaRPr lang="en-CA" dirty="0"/>
          </a:p>
        </p:txBody>
      </p:sp>
      <p:sp>
        <p:nvSpPr>
          <p:cNvPr id="3" name="Content Placeholder 2"/>
          <p:cNvSpPr>
            <a:spLocks noGrp="1"/>
          </p:cNvSpPr>
          <p:nvPr>
            <p:ph idx="1"/>
          </p:nvPr>
        </p:nvSpPr>
        <p:spPr/>
        <p:txBody>
          <a:bodyPr/>
          <a:lstStyle/>
          <a:p>
            <a:endParaRPr lang="en-CA" dirty="0"/>
          </a:p>
        </p:txBody>
      </p:sp>
      <p:pic>
        <p:nvPicPr>
          <p:cNvPr id="4" name="Picture 2" descr="pctpine_Big"/>
          <p:cNvPicPr>
            <a:picLocks noChangeAspect="1" noChangeArrowheads="1"/>
          </p:cNvPicPr>
          <p:nvPr/>
        </p:nvPicPr>
        <p:blipFill>
          <a:blip r:embed="rId3" cstate="print"/>
          <a:srcRect/>
          <a:stretch>
            <a:fillRect/>
          </a:stretch>
        </p:blipFill>
        <p:spPr bwMode="auto">
          <a:xfrm>
            <a:off x="0" y="0"/>
            <a:ext cx="9168724" cy="6858000"/>
          </a:xfrm>
          <a:prstGeom prst="rect">
            <a:avLst/>
          </a:prstGeom>
          <a:noFill/>
        </p:spPr>
      </p:pic>
      <p:sp>
        <p:nvSpPr>
          <p:cNvPr id="5" name="Slide Number Placeholder 4"/>
          <p:cNvSpPr>
            <a:spLocks noGrp="1"/>
          </p:cNvSpPr>
          <p:nvPr>
            <p:ph type="sldNum" sz="quarter" idx="10"/>
          </p:nvPr>
        </p:nvSpPr>
        <p:spPr/>
        <p:txBody>
          <a:bodyPr/>
          <a:lstStyle/>
          <a:p>
            <a:pPr>
              <a:defRPr/>
            </a:pPr>
            <a:fld id="{E7B6DD4C-8E76-48C2-ABB6-DA4E70F23F39}" type="slidenum">
              <a:rPr lang="en-CA" smtClean="0">
                <a:solidFill>
                  <a:schemeClr val="bg1"/>
                </a:solidFill>
              </a:rPr>
              <a:pPr>
                <a:defRPr/>
              </a:pPr>
              <a:t>7</a:t>
            </a:fld>
            <a:endParaRPr lang="en-CA"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788991" y="1561041"/>
            <a:ext cx="7972872" cy="5632311"/>
          </a:xfrm>
          <a:prstGeom prst="rect">
            <a:avLst/>
          </a:prstGeom>
          <a:noFill/>
          <a:ln w="9525">
            <a:noFill/>
            <a:miter lim="800000"/>
            <a:headEnd/>
            <a:tailEnd/>
          </a:ln>
          <a:effectLst/>
        </p:spPr>
        <p:txBody>
          <a:bodyPr wrap="square">
            <a:spAutoFit/>
          </a:bodyPr>
          <a:lstStyle/>
          <a:p>
            <a:pPr marL="182563" indent="-182563">
              <a:buFont typeface="Arial" pitchFamily="34" charset="0"/>
              <a:buChar char="•"/>
            </a:pPr>
            <a:r>
              <a:rPr lang="en-CA" sz="2800" dirty="0" smtClean="0">
                <a:latin typeface="+mn-lt"/>
              </a:rPr>
              <a:t>48 million ha of forest (51% of BC)</a:t>
            </a:r>
          </a:p>
          <a:p>
            <a:pPr marL="182563" indent="-182563">
              <a:buFont typeface="Arial" pitchFamily="34" charset="0"/>
              <a:buChar char="•"/>
            </a:pPr>
            <a:endParaRPr lang="en-CA" sz="2800" dirty="0" smtClean="0">
              <a:latin typeface="+mn-lt"/>
            </a:endParaRPr>
          </a:p>
          <a:p>
            <a:pPr marL="182563" indent="-182563">
              <a:buFont typeface="Arial" pitchFamily="34" charset="0"/>
              <a:buChar char="•"/>
            </a:pPr>
            <a:r>
              <a:rPr lang="en-CA" sz="2800" dirty="0" smtClean="0">
                <a:latin typeface="+mn-lt"/>
              </a:rPr>
              <a:t>26 million ha with pine (54% of forest)</a:t>
            </a:r>
          </a:p>
          <a:p>
            <a:pPr marL="182563" indent="-182563">
              <a:buFont typeface="Arial" pitchFamily="34" charset="0"/>
              <a:buChar char="•"/>
            </a:pPr>
            <a:endParaRPr lang="en-CA" sz="2800" dirty="0" smtClean="0">
              <a:latin typeface="+mn-lt"/>
            </a:endParaRPr>
          </a:p>
          <a:p>
            <a:pPr marL="182563" indent="-182563">
              <a:buFont typeface="Arial" pitchFamily="34" charset="0"/>
              <a:buChar char="•"/>
            </a:pPr>
            <a:r>
              <a:rPr lang="en-CA" sz="2800" dirty="0" smtClean="0">
                <a:latin typeface="+mn-lt"/>
              </a:rPr>
              <a:t>Provincial timber harvesting land base (THLB) is approx. 18 million ha</a:t>
            </a:r>
          </a:p>
          <a:p>
            <a:pPr marL="182563" indent="-182563">
              <a:buFont typeface="Arial" pitchFamily="34" charset="0"/>
              <a:buChar char="•"/>
            </a:pPr>
            <a:endParaRPr lang="en-CA" sz="2800" dirty="0" smtClean="0">
              <a:latin typeface="+mn-lt"/>
            </a:endParaRPr>
          </a:p>
          <a:p>
            <a:pPr marL="182563" indent="-182563">
              <a:buFont typeface="Arial" pitchFamily="34" charset="0"/>
              <a:buChar char="•"/>
            </a:pPr>
            <a:r>
              <a:rPr lang="en-CA" sz="2800" dirty="0" smtClean="0">
                <a:latin typeface="+mn-lt"/>
              </a:rPr>
              <a:t>Provincial THLB has 12 million ha of forest with pine (67% of THLB)</a:t>
            </a:r>
          </a:p>
          <a:p>
            <a:pPr marL="182563" indent="-182563">
              <a:buFont typeface="Arial" pitchFamily="34" charset="0"/>
              <a:buChar char="•"/>
            </a:pPr>
            <a:endParaRPr lang="en-CA" sz="2800" dirty="0" smtClean="0">
              <a:latin typeface="+mn-lt"/>
            </a:endParaRPr>
          </a:p>
          <a:p>
            <a:pPr marL="182563" indent="-182563">
              <a:buFont typeface="Arial" pitchFamily="34" charset="0"/>
              <a:buChar char="•"/>
            </a:pPr>
            <a:r>
              <a:rPr lang="en-CA" sz="2800" dirty="0" smtClean="0">
                <a:latin typeface="+mn-lt"/>
              </a:rPr>
              <a:t>Interior THLB has 10 million ha of the forest with pine</a:t>
            </a:r>
          </a:p>
          <a:p>
            <a:endParaRPr lang="en-CA" sz="2400" b="1" dirty="0">
              <a:latin typeface="+mn-lt"/>
            </a:endParaRPr>
          </a:p>
        </p:txBody>
      </p:sp>
      <p:sp>
        <p:nvSpPr>
          <p:cNvPr id="2" name="Title 1"/>
          <p:cNvSpPr>
            <a:spLocks noGrp="1"/>
          </p:cNvSpPr>
          <p:nvPr>
            <p:ph type="title"/>
          </p:nvPr>
        </p:nvSpPr>
        <p:spPr/>
        <p:txBody>
          <a:bodyPr/>
          <a:lstStyle/>
          <a:p>
            <a:r>
              <a:rPr lang="en-CA" dirty="0" smtClean="0"/>
              <a:t>How Much Pine in BC?</a:t>
            </a:r>
            <a:endParaRPr lang="en-CA" dirty="0"/>
          </a:p>
        </p:txBody>
      </p:sp>
      <p:sp>
        <p:nvSpPr>
          <p:cNvPr id="58" name="Slide Number Placeholder 57"/>
          <p:cNvSpPr>
            <a:spLocks noGrp="1"/>
          </p:cNvSpPr>
          <p:nvPr>
            <p:ph type="sldNum" sz="quarter" idx="10"/>
          </p:nvPr>
        </p:nvSpPr>
        <p:spPr/>
        <p:txBody>
          <a:bodyPr/>
          <a:lstStyle/>
          <a:p>
            <a:pPr>
              <a:defRPr/>
            </a:pPr>
            <a:fld id="{E7B6DD4C-8E76-48C2-ABB6-DA4E70F23F39}" type="slidenum">
              <a:rPr lang="en-CA" smtClean="0"/>
              <a:pPr>
                <a:defRPr/>
              </a:pPr>
              <a:t>8</a:t>
            </a:fld>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200" dirty="0" smtClean="0">
                <a:solidFill>
                  <a:schemeClr val="tx2"/>
                </a:solidFill>
                <a:latin typeface="+mj-lt"/>
                <a:ea typeface="+mj-ea"/>
                <a:cs typeface="+mj-cs"/>
              </a:rPr>
              <a:t>How Much Pine in BC?</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9</a:t>
            </a:fld>
            <a:endParaRPr lang="en-CA" dirty="0"/>
          </a:p>
        </p:txBody>
      </p:sp>
      <p:pic>
        <p:nvPicPr>
          <p:cNvPr id="5" name="Picture 26"/>
          <p:cNvPicPr>
            <a:picLocks noChangeAspect="1" noChangeArrowheads="1"/>
          </p:cNvPicPr>
          <p:nvPr/>
        </p:nvPicPr>
        <p:blipFill>
          <a:blip r:embed="rId3" cstate="print"/>
          <a:srcRect/>
          <a:stretch>
            <a:fillRect/>
          </a:stretch>
        </p:blipFill>
        <p:spPr bwMode="auto">
          <a:xfrm>
            <a:off x="0" y="2966720"/>
            <a:ext cx="9143999" cy="4846320"/>
          </a:xfrm>
          <a:prstGeom prst="rect">
            <a:avLst/>
          </a:prstGeom>
          <a:noFill/>
          <a:ln w="12700" cap="flat" cmpd="sng">
            <a:noFill/>
            <a:prstDash val="solid"/>
            <a:miter lim="800000"/>
            <a:headEnd/>
            <a:tailEnd/>
          </a:ln>
          <a:effectLst/>
        </p:spPr>
      </p:pic>
      <p:sp>
        <p:nvSpPr>
          <p:cNvPr id="6" name="TextBox 5"/>
          <p:cNvSpPr txBox="1"/>
          <p:nvPr/>
        </p:nvSpPr>
        <p:spPr>
          <a:xfrm>
            <a:off x="3047383" y="3749040"/>
            <a:ext cx="3201517" cy="461665"/>
          </a:xfrm>
          <a:prstGeom prst="rect">
            <a:avLst/>
          </a:prstGeom>
          <a:noFill/>
        </p:spPr>
        <p:txBody>
          <a:bodyPr wrap="none" rtlCol="0">
            <a:spAutoFit/>
          </a:bodyPr>
          <a:lstStyle/>
          <a:p>
            <a:pPr algn="ctr"/>
            <a:r>
              <a:rPr lang="en-CA" dirty="0">
                <a:latin typeface="+mn-lt"/>
              </a:rPr>
              <a:t>m</a:t>
            </a:r>
            <a:r>
              <a:rPr lang="en-CA" dirty="0" smtClean="0">
                <a:latin typeface="+mn-lt"/>
              </a:rPr>
              <a:t>illions of hectares</a:t>
            </a:r>
            <a:endParaRPr lang="en-CA" dirty="0">
              <a:latin typeface="+mn-lt"/>
            </a:endParaRPr>
          </a:p>
        </p:txBody>
      </p:sp>
      <p:sp>
        <p:nvSpPr>
          <p:cNvPr id="7" name="TextBox 6"/>
          <p:cNvSpPr txBox="1"/>
          <p:nvPr/>
        </p:nvSpPr>
        <p:spPr>
          <a:xfrm>
            <a:off x="690261" y="5598160"/>
            <a:ext cx="1067921" cy="400110"/>
          </a:xfrm>
          <a:prstGeom prst="rect">
            <a:avLst/>
          </a:prstGeom>
          <a:noFill/>
        </p:spPr>
        <p:txBody>
          <a:bodyPr wrap="none" rtlCol="0">
            <a:spAutoFit/>
          </a:bodyPr>
          <a:lstStyle/>
          <a:p>
            <a:pPr algn="ctr"/>
            <a:r>
              <a:rPr lang="en-CA" sz="2000" dirty="0" smtClean="0">
                <a:latin typeface="+mn-lt"/>
              </a:rPr>
              <a:t>1-10%</a:t>
            </a:r>
            <a:endParaRPr lang="en-CA" sz="2000" dirty="0">
              <a:latin typeface="+mn-lt"/>
            </a:endParaRPr>
          </a:p>
        </p:txBody>
      </p:sp>
      <p:sp>
        <p:nvSpPr>
          <p:cNvPr id="8" name="TextBox 7"/>
          <p:cNvSpPr txBox="1"/>
          <p:nvPr/>
        </p:nvSpPr>
        <p:spPr>
          <a:xfrm>
            <a:off x="1715948" y="5598160"/>
            <a:ext cx="1231427" cy="400110"/>
          </a:xfrm>
          <a:prstGeom prst="rect">
            <a:avLst/>
          </a:prstGeom>
          <a:noFill/>
        </p:spPr>
        <p:txBody>
          <a:bodyPr wrap="none" rtlCol="0">
            <a:spAutoFit/>
          </a:bodyPr>
          <a:lstStyle/>
          <a:p>
            <a:pPr algn="ctr"/>
            <a:r>
              <a:rPr lang="en-CA" sz="2000" dirty="0" smtClean="0">
                <a:latin typeface="+mn-lt"/>
              </a:rPr>
              <a:t>11-25%</a:t>
            </a:r>
            <a:endParaRPr lang="en-CA" sz="2000" dirty="0">
              <a:latin typeface="+mn-lt"/>
            </a:endParaRPr>
          </a:p>
        </p:txBody>
      </p:sp>
      <p:sp>
        <p:nvSpPr>
          <p:cNvPr id="9" name="TextBox 8"/>
          <p:cNvSpPr txBox="1"/>
          <p:nvPr/>
        </p:nvSpPr>
        <p:spPr>
          <a:xfrm>
            <a:off x="2975788" y="5598160"/>
            <a:ext cx="1231427" cy="400110"/>
          </a:xfrm>
          <a:prstGeom prst="rect">
            <a:avLst/>
          </a:prstGeom>
          <a:noFill/>
        </p:spPr>
        <p:txBody>
          <a:bodyPr wrap="none" rtlCol="0">
            <a:spAutoFit/>
          </a:bodyPr>
          <a:lstStyle/>
          <a:p>
            <a:pPr algn="ctr"/>
            <a:r>
              <a:rPr lang="en-CA" sz="2000" dirty="0" smtClean="0">
                <a:latin typeface="+mn-lt"/>
              </a:rPr>
              <a:t>26-50%</a:t>
            </a:r>
            <a:endParaRPr lang="en-CA" sz="2000" dirty="0">
              <a:latin typeface="+mn-lt"/>
            </a:endParaRPr>
          </a:p>
        </p:txBody>
      </p:sp>
      <p:sp>
        <p:nvSpPr>
          <p:cNvPr id="10" name="TextBox 9"/>
          <p:cNvSpPr txBox="1"/>
          <p:nvPr/>
        </p:nvSpPr>
        <p:spPr>
          <a:xfrm>
            <a:off x="4428669" y="5598160"/>
            <a:ext cx="1231427" cy="400110"/>
          </a:xfrm>
          <a:prstGeom prst="rect">
            <a:avLst/>
          </a:prstGeom>
          <a:noFill/>
        </p:spPr>
        <p:txBody>
          <a:bodyPr wrap="none" rtlCol="0">
            <a:spAutoFit/>
          </a:bodyPr>
          <a:lstStyle/>
          <a:p>
            <a:pPr algn="ctr"/>
            <a:r>
              <a:rPr lang="en-CA" sz="2000" dirty="0" smtClean="0">
                <a:latin typeface="+mn-lt"/>
              </a:rPr>
              <a:t>51-75%</a:t>
            </a:r>
            <a:endParaRPr lang="en-CA" sz="2000" dirty="0">
              <a:latin typeface="+mn-lt"/>
            </a:endParaRPr>
          </a:p>
        </p:txBody>
      </p:sp>
      <p:sp>
        <p:nvSpPr>
          <p:cNvPr id="11" name="TextBox 10"/>
          <p:cNvSpPr txBox="1"/>
          <p:nvPr/>
        </p:nvSpPr>
        <p:spPr>
          <a:xfrm>
            <a:off x="6176190" y="5598160"/>
            <a:ext cx="1231427" cy="400110"/>
          </a:xfrm>
          <a:prstGeom prst="rect">
            <a:avLst/>
          </a:prstGeom>
          <a:noFill/>
        </p:spPr>
        <p:txBody>
          <a:bodyPr wrap="none" rtlCol="0">
            <a:spAutoFit/>
          </a:bodyPr>
          <a:lstStyle/>
          <a:p>
            <a:pPr algn="ctr"/>
            <a:r>
              <a:rPr lang="en-CA" sz="2000" dirty="0" smtClean="0">
                <a:latin typeface="+mn-lt"/>
              </a:rPr>
              <a:t>76-99%</a:t>
            </a:r>
            <a:endParaRPr lang="en-CA" sz="2000" dirty="0">
              <a:latin typeface="+mn-lt"/>
            </a:endParaRPr>
          </a:p>
        </p:txBody>
      </p:sp>
      <p:sp>
        <p:nvSpPr>
          <p:cNvPr id="12" name="TextBox 11"/>
          <p:cNvSpPr txBox="1"/>
          <p:nvPr/>
        </p:nvSpPr>
        <p:spPr>
          <a:xfrm>
            <a:off x="7667732" y="5598160"/>
            <a:ext cx="950902" cy="400110"/>
          </a:xfrm>
          <a:prstGeom prst="rect">
            <a:avLst/>
          </a:prstGeom>
          <a:noFill/>
        </p:spPr>
        <p:txBody>
          <a:bodyPr wrap="none" rtlCol="0">
            <a:spAutoFit/>
          </a:bodyPr>
          <a:lstStyle/>
          <a:p>
            <a:pPr algn="ctr"/>
            <a:r>
              <a:rPr lang="en-CA" sz="2000" dirty="0" smtClean="0">
                <a:latin typeface="+mn-lt"/>
              </a:rPr>
              <a:t>100%</a:t>
            </a:r>
            <a:endParaRPr lang="en-CA" sz="2000" dirty="0">
              <a:latin typeface="+mn-lt"/>
            </a:endParaRPr>
          </a:p>
        </p:txBody>
      </p:sp>
      <p:sp>
        <p:nvSpPr>
          <p:cNvPr id="13" name="Rectangle 12"/>
          <p:cNvSpPr/>
          <p:nvPr/>
        </p:nvSpPr>
        <p:spPr>
          <a:xfrm>
            <a:off x="1097280" y="2032000"/>
            <a:ext cx="6654800" cy="954107"/>
          </a:xfrm>
          <a:prstGeom prst="rect">
            <a:avLst/>
          </a:prstGeom>
        </p:spPr>
        <p:txBody>
          <a:bodyPr wrap="square">
            <a:spAutoFit/>
          </a:bodyPr>
          <a:lstStyle/>
          <a:p>
            <a:pPr algn="ctr"/>
            <a:r>
              <a:rPr lang="en-CA" sz="2800" dirty="0">
                <a:latin typeface="+mn-lt"/>
              </a:rPr>
              <a:t>12 million hectares of mature forest with pine on the </a:t>
            </a:r>
            <a:r>
              <a:rPr lang="en-CA" sz="2800" dirty="0" smtClean="0">
                <a:latin typeface="+mn-lt"/>
              </a:rPr>
              <a:t>THLB</a:t>
            </a:r>
            <a:endParaRPr lang="en-CA" sz="2800" dirty="0">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Much Pine Volume in BC?</a:t>
            </a:r>
            <a:endParaRPr lang="en-CA" dirty="0"/>
          </a:p>
        </p:txBody>
      </p:sp>
      <p:sp>
        <p:nvSpPr>
          <p:cNvPr id="3" name="Content Placeholder 2"/>
          <p:cNvSpPr>
            <a:spLocks noGrp="1"/>
          </p:cNvSpPr>
          <p:nvPr>
            <p:ph idx="1"/>
          </p:nvPr>
        </p:nvSpPr>
        <p:spPr>
          <a:xfrm>
            <a:off x="741679" y="1686560"/>
            <a:ext cx="7612699" cy="4495800"/>
          </a:xfrm>
        </p:spPr>
        <p:txBody>
          <a:bodyPr/>
          <a:lstStyle/>
          <a:p>
            <a:r>
              <a:rPr lang="en-CA" sz="2800" dirty="0" smtClean="0"/>
              <a:t>4.6 billion m</a:t>
            </a:r>
            <a:r>
              <a:rPr lang="en-CA" sz="2800" baseline="30000" dirty="0" smtClean="0"/>
              <a:t>3</a:t>
            </a:r>
            <a:r>
              <a:rPr lang="en-CA" sz="2800" dirty="0" smtClean="0"/>
              <a:t> of mature volume on the THLB (at the start of the current outbreak in 1999)</a:t>
            </a:r>
          </a:p>
          <a:p>
            <a:r>
              <a:rPr lang="en-CA" sz="2800" dirty="0" smtClean="0"/>
              <a:t>1.35 billion m</a:t>
            </a:r>
            <a:r>
              <a:rPr lang="en-CA" sz="2800" baseline="30000" dirty="0" smtClean="0"/>
              <a:t>3</a:t>
            </a:r>
            <a:r>
              <a:rPr lang="en-CA" sz="2800" dirty="0" smtClean="0"/>
              <a:t> (29%) of the mature THLB volume is pine</a:t>
            </a:r>
          </a:p>
          <a:p>
            <a:r>
              <a:rPr lang="en-CA" sz="2800" dirty="0" smtClean="0"/>
              <a:t>1.34 billion m</a:t>
            </a:r>
            <a:r>
              <a:rPr lang="en-CA" sz="2800" baseline="30000" dirty="0" smtClean="0"/>
              <a:t>3 </a:t>
            </a:r>
            <a:r>
              <a:rPr lang="en-CA" sz="2800" dirty="0" smtClean="0"/>
              <a:t>of the above is in the interior</a:t>
            </a:r>
          </a:p>
          <a:p>
            <a:pPr lvl="1"/>
            <a:r>
              <a:rPr lang="en-CA" sz="2400" dirty="0" smtClean="0"/>
              <a:t>37% of the interior THLB</a:t>
            </a:r>
            <a:endParaRPr lang="en-CA" sz="2400"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10</a:t>
            </a:fld>
            <a:endParaRPr lang="en-CA"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Key P</a:t>
            </a:r>
            <a:r>
              <a:rPr lang="en-CA" baseline="0" dirty="0" smtClean="0"/>
              <a:t>roject Questions</a:t>
            </a:r>
            <a:endParaRPr lang="en-CA" dirty="0"/>
          </a:p>
        </p:txBody>
      </p:sp>
      <p:sp>
        <p:nvSpPr>
          <p:cNvPr id="3" name="Content Placeholder 2"/>
          <p:cNvSpPr>
            <a:spLocks noGrp="1"/>
          </p:cNvSpPr>
          <p:nvPr>
            <p:ph idx="1"/>
          </p:nvPr>
        </p:nvSpPr>
        <p:spPr/>
        <p:txBody>
          <a:bodyPr/>
          <a:lstStyle/>
          <a:p>
            <a:r>
              <a:rPr lang="en-CA" sz="3200" dirty="0" smtClean="0"/>
              <a:t>About the Outbreak</a:t>
            </a:r>
          </a:p>
          <a:p>
            <a:pPr lvl="1"/>
            <a:r>
              <a:rPr lang="en-CA" sz="2800" dirty="0" smtClean="0"/>
              <a:t>How big will it get, and how fast?</a:t>
            </a:r>
          </a:p>
          <a:p>
            <a:endParaRPr lang="en-CA" sz="3200" dirty="0" smtClean="0"/>
          </a:p>
          <a:p>
            <a:r>
              <a:rPr lang="en-CA" sz="3200" dirty="0" smtClean="0"/>
              <a:t>About Forest Management</a:t>
            </a:r>
          </a:p>
          <a:p>
            <a:pPr lvl="1"/>
            <a:r>
              <a:rPr lang="en-CA" sz="2800" dirty="0" smtClean="0"/>
              <a:t>Does beetle control slow it?</a:t>
            </a:r>
          </a:p>
          <a:p>
            <a:pPr lvl="1"/>
            <a:r>
              <a:rPr lang="en-CA" sz="2800" dirty="0" smtClean="0"/>
              <a:t>How much wood will be lost?</a:t>
            </a:r>
          </a:p>
          <a:p>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11</a:t>
            </a:fld>
            <a:endParaRPr lang="en-C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Key Conclusions</a:t>
            </a:r>
            <a:endParaRPr lang="en-CA" dirty="0"/>
          </a:p>
        </p:txBody>
      </p:sp>
      <p:sp>
        <p:nvSpPr>
          <p:cNvPr id="3" name="Content Placeholder 2"/>
          <p:cNvSpPr>
            <a:spLocks noGrp="1"/>
          </p:cNvSpPr>
          <p:nvPr>
            <p:ph idx="1"/>
          </p:nvPr>
        </p:nvSpPr>
        <p:spPr>
          <a:xfrm>
            <a:off x="640081" y="1676400"/>
            <a:ext cx="7927658" cy="4495800"/>
          </a:xfrm>
        </p:spPr>
        <p:txBody>
          <a:bodyPr/>
          <a:lstStyle/>
          <a:p>
            <a:pPr>
              <a:spcBef>
                <a:spcPct val="20000"/>
              </a:spcBef>
              <a:buFontTx/>
              <a:buChar char="•"/>
            </a:pPr>
            <a:r>
              <a:rPr lang="en-GB" sz="3200" dirty="0" smtClean="0">
                <a:cs typeface="Times New Roman" pitchFamily="18" charset="0"/>
              </a:rPr>
              <a:t>About forest management:</a:t>
            </a:r>
          </a:p>
          <a:p>
            <a:pPr lvl="1">
              <a:spcBef>
                <a:spcPct val="20000"/>
              </a:spcBef>
              <a:buFont typeface="Times New Roman" pitchFamily="18" charset="0"/>
              <a:buChar char="–"/>
            </a:pPr>
            <a:r>
              <a:rPr lang="en-GB" sz="2400" dirty="0" smtClean="0">
                <a:cs typeface="Times New Roman" pitchFamily="18" charset="0"/>
              </a:rPr>
              <a:t>Beetle control has limited effectiveness.</a:t>
            </a:r>
          </a:p>
          <a:p>
            <a:pPr lvl="1">
              <a:spcBef>
                <a:spcPct val="20000"/>
              </a:spcBef>
              <a:buFont typeface="Times New Roman" pitchFamily="18" charset="0"/>
              <a:buChar char="–"/>
            </a:pPr>
            <a:r>
              <a:rPr lang="en-GB" sz="2400" dirty="0" smtClean="0">
                <a:cs typeface="Times New Roman" pitchFamily="18" charset="0"/>
              </a:rPr>
              <a:t>Amounts of dead wood will vary in space and time.</a:t>
            </a:r>
          </a:p>
          <a:p>
            <a:pPr lvl="1">
              <a:spcBef>
                <a:spcPct val="20000"/>
              </a:spcBef>
              <a:buFont typeface="Times New Roman" pitchFamily="18" charset="0"/>
              <a:buChar char="–"/>
            </a:pPr>
            <a:r>
              <a:rPr lang="en-GB" sz="2400" dirty="0" smtClean="0">
                <a:cs typeface="Times New Roman" pitchFamily="18" charset="0"/>
              </a:rPr>
              <a:t>Non-recovered losses will be very high.</a:t>
            </a:r>
          </a:p>
          <a:p>
            <a:pPr lvl="1">
              <a:spcBef>
                <a:spcPct val="20000"/>
              </a:spcBef>
              <a:buFont typeface="Times New Roman" pitchFamily="18" charset="0"/>
              <a:buChar char="–"/>
            </a:pPr>
            <a:r>
              <a:rPr lang="en-GB" sz="2400" dirty="0" smtClean="0">
                <a:cs typeface="Times New Roman" pitchFamily="18" charset="0"/>
              </a:rPr>
              <a:t>The things we don’t know matter.</a:t>
            </a:r>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12</a:t>
            </a:fld>
            <a:endParaRPr lang="en-C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4263" y="381000"/>
            <a:ext cx="7868668" cy="1143000"/>
          </a:xfrm>
        </p:spPr>
        <p:txBody>
          <a:bodyPr/>
          <a:lstStyle/>
          <a:p>
            <a:r>
              <a:rPr lang="en-CA" dirty="0" smtClean="0"/>
              <a:t>Provincial-level MPB Projection Model (aka BCMPB)</a:t>
            </a:r>
            <a:endParaRPr lang="en-CA" dirty="0"/>
          </a:p>
        </p:txBody>
      </p:sp>
      <p:grpSp>
        <p:nvGrpSpPr>
          <p:cNvPr id="4" name="Group 3"/>
          <p:cNvGrpSpPr>
            <a:grpSpLocks/>
          </p:cNvGrpSpPr>
          <p:nvPr/>
        </p:nvGrpSpPr>
        <p:grpSpPr bwMode="auto">
          <a:xfrm>
            <a:off x="185187" y="1536211"/>
            <a:ext cx="8504801" cy="5321789"/>
            <a:chOff x="90" y="724"/>
            <a:chExt cx="5559" cy="3502"/>
          </a:xfrm>
        </p:grpSpPr>
        <p:pic>
          <p:nvPicPr>
            <p:cNvPr id="5" name="Picture 4" descr="inputdata"/>
            <p:cNvPicPr>
              <a:picLocks noChangeAspect="1" noChangeArrowheads="1"/>
            </p:cNvPicPr>
            <p:nvPr/>
          </p:nvPicPr>
          <p:blipFill>
            <a:blip r:embed="rId3" cstate="print"/>
            <a:srcRect/>
            <a:stretch>
              <a:fillRect/>
            </a:stretch>
          </p:blipFill>
          <p:spPr bwMode="auto">
            <a:xfrm>
              <a:off x="3511" y="724"/>
              <a:ext cx="2138" cy="2368"/>
            </a:xfrm>
            <a:prstGeom prst="rect">
              <a:avLst/>
            </a:prstGeom>
            <a:noFill/>
          </p:spPr>
        </p:pic>
        <p:pic>
          <p:nvPicPr>
            <p:cNvPr id="6" name="Picture 5"/>
            <p:cNvPicPr>
              <a:picLocks noChangeAspect="1" noChangeArrowheads="1"/>
            </p:cNvPicPr>
            <p:nvPr/>
          </p:nvPicPr>
          <p:blipFill>
            <a:blip r:embed="rId4" cstate="print"/>
            <a:srcRect/>
            <a:stretch>
              <a:fillRect/>
            </a:stretch>
          </p:blipFill>
          <p:spPr bwMode="auto">
            <a:xfrm>
              <a:off x="1839" y="3389"/>
              <a:ext cx="1185" cy="837"/>
            </a:xfrm>
            <a:prstGeom prst="rect">
              <a:avLst/>
            </a:prstGeom>
            <a:noFill/>
            <a:ln w="9525">
              <a:noFill/>
              <a:miter lim="800000"/>
              <a:headEnd/>
              <a:tailEnd/>
            </a:ln>
            <a:effectLst/>
          </p:spPr>
        </p:pic>
        <p:grpSp>
          <p:nvGrpSpPr>
            <p:cNvPr id="7" name="Group 6"/>
            <p:cNvGrpSpPr>
              <a:grpSpLocks/>
            </p:cNvGrpSpPr>
            <p:nvPr/>
          </p:nvGrpSpPr>
          <p:grpSpPr bwMode="auto">
            <a:xfrm>
              <a:off x="276" y="1182"/>
              <a:ext cx="2057" cy="497"/>
              <a:chOff x="276" y="1084"/>
              <a:chExt cx="2057" cy="497"/>
            </a:xfrm>
          </p:grpSpPr>
          <p:pic>
            <p:nvPicPr>
              <p:cNvPr id="22" name="Picture 7" descr="beetle"/>
              <p:cNvPicPr>
                <a:picLocks noChangeAspect="1" noChangeArrowheads="1"/>
              </p:cNvPicPr>
              <p:nvPr/>
            </p:nvPicPr>
            <p:blipFill>
              <a:blip r:embed="rId5" cstate="print"/>
              <a:srcRect/>
              <a:stretch>
                <a:fillRect/>
              </a:stretch>
            </p:blipFill>
            <p:spPr bwMode="auto">
              <a:xfrm>
                <a:off x="276" y="1084"/>
                <a:ext cx="756" cy="497"/>
              </a:xfrm>
              <a:prstGeom prst="rect">
                <a:avLst/>
              </a:prstGeom>
              <a:noFill/>
            </p:spPr>
          </p:pic>
          <p:sp>
            <p:nvSpPr>
              <p:cNvPr id="23" name="Text Box 8"/>
              <p:cNvSpPr txBox="1">
                <a:spLocks noChangeArrowheads="1"/>
              </p:cNvSpPr>
              <p:nvPr/>
            </p:nvSpPr>
            <p:spPr bwMode="auto">
              <a:xfrm>
                <a:off x="1056" y="1180"/>
                <a:ext cx="1277" cy="243"/>
              </a:xfrm>
              <a:prstGeom prst="rect">
                <a:avLst/>
              </a:prstGeom>
              <a:noFill/>
              <a:ln w="9525">
                <a:noFill/>
                <a:miter lim="800000"/>
                <a:headEnd/>
                <a:tailEnd/>
              </a:ln>
              <a:effectLst/>
            </p:spPr>
            <p:txBody>
              <a:bodyPr wrap="none">
                <a:spAutoFit/>
              </a:bodyPr>
              <a:lstStyle/>
              <a:p>
                <a:pPr eaLnBrk="0" hangingPunct="0"/>
                <a:r>
                  <a:rPr lang="en-GB" sz="1800" dirty="0">
                    <a:latin typeface="+mn-lt"/>
                  </a:rPr>
                  <a:t>Beetle Damage</a:t>
                </a:r>
              </a:p>
            </p:txBody>
          </p:sp>
        </p:grpSp>
        <p:grpSp>
          <p:nvGrpSpPr>
            <p:cNvPr id="8" name="Group 9"/>
            <p:cNvGrpSpPr>
              <a:grpSpLocks/>
            </p:cNvGrpSpPr>
            <p:nvPr/>
          </p:nvGrpSpPr>
          <p:grpSpPr bwMode="auto">
            <a:xfrm>
              <a:off x="124" y="1714"/>
              <a:ext cx="1983" cy="731"/>
              <a:chOff x="352" y="1712"/>
              <a:chExt cx="1983" cy="731"/>
            </a:xfrm>
          </p:grpSpPr>
          <p:pic>
            <p:nvPicPr>
              <p:cNvPr id="20" name="Picture 10" descr="logging"/>
              <p:cNvPicPr>
                <a:picLocks noChangeAspect="1" noChangeArrowheads="1"/>
              </p:cNvPicPr>
              <p:nvPr/>
            </p:nvPicPr>
            <p:blipFill>
              <a:blip r:embed="rId6" cstate="print"/>
              <a:srcRect/>
              <a:stretch>
                <a:fillRect/>
              </a:stretch>
            </p:blipFill>
            <p:spPr bwMode="auto">
              <a:xfrm>
                <a:off x="352" y="1712"/>
                <a:ext cx="1175" cy="731"/>
              </a:xfrm>
              <a:prstGeom prst="rect">
                <a:avLst/>
              </a:prstGeom>
              <a:noFill/>
            </p:spPr>
          </p:pic>
          <p:sp>
            <p:nvSpPr>
              <p:cNvPr id="21" name="Text Box 11"/>
              <p:cNvSpPr txBox="1">
                <a:spLocks noChangeArrowheads="1"/>
              </p:cNvSpPr>
              <p:nvPr/>
            </p:nvSpPr>
            <p:spPr bwMode="auto">
              <a:xfrm>
                <a:off x="1566" y="1925"/>
                <a:ext cx="769" cy="243"/>
              </a:xfrm>
              <a:prstGeom prst="rect">
                <a:avLst/>
              </a:prstGeom>
              <a:noFill/>
              <a:ln w="9525">
                <a:noFill/>
                <a:miter lim="800000"/>
                <a:headEnd/>
                <a:tailEnd/>
              </a:ln>
              <a:effectLst/>
            </p:spPr>
            <p:txBody>
              <a:bodyPr wrap="none">
                <a:spAutoFit/>
              </a:bodyPr>
              <a:lstStyle/>
              <a:p>
                <a:pPr eaLnBrk="0" hangingPunct="0"/>
                <a:r>
                  <a:rPr lang="en-GB" sz="1800" dirty="0" smtClean="0">
                    <a:latin typeface="+mn-lt"/>
                  </a:rPr>
                  <a:t>Logging </a:t>
                </a:r>
                <a:endParaRPr lang="en-GB" sz="1800" dirty="0">
                  <a:latin typeface="+mn-lt"/>
                </a:endParaRPr>
              </a:p>
            </p:txBody>
          </p:sp>
        </p:grpSp>
        <p:grpSp>
          <p:nvGrpSpPr>
            <p:cNvPr id="10" name="Group 15"/>
            <p:cNvGrpSpPr>
              <a:grpSpLocks/>
            </p:cNvGrpSpPr>
            <p:nvPr/>
          </p:nvGrpSpPr>
          <p:grpSpPr bwMode="auto">
            <a:xfrm>
              <a:off x="90" y="745"/>
              <a:ext cx="2648" cy="1885"/>
              <a:chOff x="90" y="745"/>
              <a:chExt cx="2648" cy="1885"/>
            </a:xfrm>
          </p:grpSpPr>
          <p:sp>
            <p:nvSpPr>
              <p:cNvPr id="16" name="Text Box 16"/>
              <p:cNvSpPr txBox="1">
                <a:spLocks noChangeArrowheads="1"/>
              </p:cNvSpPr>
              <p:nvPr/>
            </p:nvSpPr>
            <p:spPr bwMode="auto">
              <a:xfrm>
                <a:off x="166" y="766"/>
                <a:ext cx="2560" cy="243"/>
              </a:xfrm>
              <a:prstGeom prst="rect">
                <a:avLst/>
              </a:prstGeom>
              <a:noFill/>
              <a:ln w="9525">
                <a:noFill/>
                <a:miter lim="800000"/>
                <a:headEnd/>
                <a:tailEnd/>
              </a:ln>
              <a:effectLst/>
            </p:spPr>
            <p:txBody>
              <a:bodyPr wrap="none">
                <a:spAutoFit/>
              </a:bodyPr>
              <a:lstStyle/>
              <a:p>
                <a:pPr eaLnBrk="0" hangingPunct="0"/>
                <a:r>
                  <a:rPr lang="en-GB" sz="1800" b="1" dirty="0">
                    <a:solidFill>
                      <a:srgbClr val="FFC000"/>
                    </a:solidFill>
                    <a:latin typeface="+mn-lt"/>
                  </a:rPr>
                  <a:t>Agents of Landscape Change</a:t>
                </a:r>
                <a:endParaRPr lang="en-GB" sz="1800" dirty="0">
                  <a:solidFill>
                    <a:srgbClr val="FFC000"/>
                  </a:solidFill>
                  <a:latin typeface="+mn-lt"/>
                </a:endParaRPr>
              </a:p>
            </p:txBody>
          </p:sp>
          <p:sp>
            <p:nvSpPr>
              <p:cNvPr id="17" name="Rectangle 17"/>
              <p:cNvSpPr>
                <a:spLocks noChangeArrowheads="1"/>
              </p:cNvSpPr>
              <p:nvPr/>
            </p:nvSpPr>
            <p:spPr bwMode="auto">
              <a:xfrm>
                <a:off x="90" y="745"/>
                <a:ext cx="2648" cy="1885"/>
              </a:xfrm>
              <a:prstGeom prst="rect">
                <a:avLst/>
              </a:prstGeom>
              <a:noFill/>
              <a:ln w="34925">
                <a:solidFill>
                  <a:srgbClr val="FFC000"/>
                </a:solidFill>
                <a:miter lim="800000"/>
                <a:headEnd/>
                <a:tailEnd/>
              </a:ln>
              <a:effectLst/>
            </p:spPr>
            <p:txBody>
              <a:bodyPr wrap="none" anchor="ctr"/>
              <a:lstStyle/>
              <a:p>
                <a:endParaRPr lang="en-CA" dirty="0">
                  <a:solidFill>
                    <a:srgbClr val="FFC000"/>
                  </a:solidFill>
                </a:endParaRPr>
              </a:p>
            </p:txBody>
          </p:sp>
        </p:grpSp>
        <p:sp>
          <p:nvSpPr>
            <p:cNvPr id="11" name="Oval 18"/>
            <p:cNvSpPr>
              <a:spLocks noChangeArrowheads="1"/>
            </p:cNvSpPr>
            <p:nvPr/>
          </p:nvSpPr>
          <p:spPr bwMode="auto">
            <a:xfrm>
              <a:off x="2386" y="2470"/>
              <a:ext cx="1421" cy="696"/>
            </a:xfrm>
            <a:prstGeom prst="ellipse">
              <a:avLst/>
            </a:prstGeom>
            <a:solidFill>
              <a:srgbClr val="7030A0"/>
            </a:solidFill>
            <a:ln w="9525">
              <a:solidFill>
                <a:schemeClr val="tx1"/>
              </a:solidFill>
              <a:round/>
              <a:headEnd/>
              <a:tailEnd/>
            </a:ln>
            <a:effectLst/>
          </p:spPr>
          <p:txBody>
            <a:bodyPr wrap="none" anchor="ctr"/>
            <a:lstStyle/>
            <a:p>
              <a:endParaRPr lang="en-CA" dirty="0"/>
            </a:p>
          </p:txBody>
        </p:sp>
        <p:sp>
          <p:nvSpPr>
            <p:cNvPr id="12" name="Text Box 19"/>
            <p:cNvSpPr txBox="1">
              <a:spLocks noChangeArrowheads="1"/>
            </p:cNvSpPr>
            <p:nvPr/>
          </p:nvSpPr>
          <p:spPr bwMode="auto">
            <a:xfrm>
              <a:off x="2474" y="2689"/>
              <a:ext cx="1282" cy="304"/>
            </a:xfrm>
            <a:prstGeom prst="rect">
              <a:avLst/>
            </a:prstGeom>
            <a:noFill/>
            <a:ln w="9525">
              <a:noFill/>
              <a:miter lim="800000"/>
              <a:headEnd/>
              <a:tailEnd/>
            </a:ln>
            <a:effectLst/>
          </p:spPr>
          <p:txBody>
            <a:bodyPr wrap="none">
              <a:spAutoFit/>
            </a:bodyPr>
            <a:lstStyle/>
            <a:p>
              <a:pPr eaLnBrk="0" hangingPunct="0"/>
              <a:r>
                <a:rPr lang="en-GB" sz="2400" b="1" dirty="0">
                  <a:latin typeface="+mn-lt"/>
                </a:rPr>
                <a:t>Projection</a:t>
              </a:r>
            </a:p>
          </p:txBody>
        </p:sp>
        <p:sp>
          <p:nvSpPr>
            <p:cNvPr id="13" name="AutoShape 20"/>
            <p:cNvSpPr>
              <a:spLocks noChangeArrowheads="1"/>
            </p:cNvSpPr>
            <p:nvPr/>
          </p:nvSpPr>
          <p:spPr bwMode="auto">
            <a:xfrm rot="2705552">
              <a:off x="2269" y="2260"/>
              <a:ext cx="904" cy="262"/>
            </a:xfrm>
            <a:prstGeom prst="rightArrow">
              <a:avLst>
                <a:gd name="adj1" fmla="val 50000"/>
                <a:gd name="adj2" fmla="val 86260"/>
              </a:avLst>
            </a:prstGeom>
            <a:solidFill>
              <a:srgbClr val="7030A0"/>
            </a:solidFill>
            <a:ln w="9525">
              <a:solidFill>
                <a:schemeClr val="tx1"/>
              </a:solidFill>
              <a:miter lim="800000"/>
              <a:headEnd/>
              <a:tailEnd/>
            </a:ln>
            <a:effectLst/>
          </p:spPr>
          <p:txBody>
            <a:bodyPr wrap="none" anchor="ctr"/>
            <a:lstStyle/>
            <a:p>
              <a:endParaRPr lang="en-CA" dirty="0"/>
            </a:p>
          </p:txBody>
        </p:sp>
        <p:sp>
          <p:nvSpPr>
            <p:cNvPr id="14" name="AutoShape 21"/>
            <p:cNvSpPr>
              <a:spLocks noChangeArrowheads="1"/>
            </p:cNvSpPr>
            <p:nvPr/>
          </p:nvSpPr>
          <p:spPr bwMode="auto">
            <a:xfrm rot="8200418">
              <a:off x="3014" y="2290"/>
              <a:ext cx="890" cy="262"/>
            </a:xfrm>
            <a:prstGeom prst="rightArrow">
              <a:avLst>
                <a:gd name="adj1" fmla="val 50000"/>
                <a:gd name="adj2" fmla="val 84924"/>
              </a:avLst>
            </a:prstGeom>
            <a:solidFill>
              <a:srgbClr val="7030A0"/>
            </a:solidFill>
            <a:ln w="9525">
              <a:solidFill>
                <a:schemeClr val="tx1"/>
              </a:solidFill>
              <a:miter lim="800000"/>
              <a:headEnd/>
              <a:tailEnd/>
            </a:ln>
            <a:effectLst/>
          </p:spPr>
          <p:txBody>
            <a:bodyPr wrap="none" anchor="ctr"/>
            <a:lstStyle/>
            <a:p>
              <a:endParaRPr lang="en-CA" dirty="0"/>
            </a:p>
          </p:txBody>
        </p:sp>
        <p:sp>
          <p:nvSpPr>
            <p:cNvPr id="15" name="AutoShape 22"/>
            <p:cNvSpPr>
              <a:spLocks noChangeArrowheads="1"/>
            </p:cNvSpPr>
            <p:nvPr/>
          </p:nvSpPr>
          <p:spPr bwMode="auto">
            <a:xfrm rot="5400000" flipV="1">
              <a:off x="2889" y="2634"/>
              <a:ext cx="366" cy="1049"/>
            </a:xfrm>
            <a:prstGeom prst="rightArrow">
              <a:avLst>
                <a:gd name="adj1" fmla="val 50000"/>
                <a:gd name="adj2" fmla="val 25000"/>
              </a:avLst>
            </a:prstGeom>
            <a:solidFill>
              <a:srgbClr val="7030A0"/>
            </a:solidFill>
            <a:ln w="9525">
              <a:solidFill>
                <a:schemeClr val="tx1"/>
              </a:solidFill>
              <a:miter lim="800000"/>
              <a:headEnd/>
              <a:tailEnd/>
            </a:ln>
            <a:effectLst/>
          </p:spPr>
          <p:txBody>
            <a:bodyPr wrap="none" anchor="ctr"/>
            <a:lstStyle/>
            <a:p>
              <a:endParaRPr lang="en-CA" dirty="0"/>
            </a:p>
          </p:txBody>
        </p:sp>
      </p:grpSp>
      <p:pic>
        <p:nvPicPr>
          <p:cNvPr id="24" name="Picture 23" descr="Cumulative Pine Killed.2004.jpg"/>
          <p:cNvPicPr>
            <a:picLocks noChangeAspect="1"/>
          </p:cNvPicPr>
          <p:nvPr/>
        </p:nvPicPr>
        <p:blipFill>
          <a:blip r:embed="rId7" cstate="print"/>
          <a:stretch>
            <a:fillRect/>
          </a:stretch>
        </p:blipFill>
        <p:spPr>
          <a:xfrm>
            <a:off x="4965539" y="5625296"/>
            <a:ext cx="1612738" cy="1209553"/>
          </a:xfrm>
          <a:prstGeom prst="rect">
            <a:avLst/>
          </a:prstGeom>
        </p:spPr>
      </p:pic>
      <p:sp>
        <p:nvSpPr>
          <p:cNvPr id="25" name="Slide Number Placeholder 24"/>
          <p:cNvSpPr>
            <a:spLocks noGrp="1"/>
          </p:cNvSpPr>
          <p:nvPr>
            <p:ph type="sldNum" sz="quarter" idx="10"/>
          </p:nvPr>
        </p:nvSpPr>
        <p:spPr/>
        <p:txBody>
          <a:bodyPr/>
          <a:lstStyle/>
          <a:p>
            <a:pPr>
              <a:defRPr/>
            </a:pPr>
            <a:fld id="{E7B6DD4C-8E76-48C2-ABB6-DA4E70F23F39}" type="slidenum">
              <a:rPr lang="en-CA" smtClean="0"/>
              <a:pPr>
                <a:defRPr/>
              </a:pPr>
              <a:t>13</a:t>
            </a:fld>
            <a:endParaRPr lang="en-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Aerial Overview</a:t>
            </a:r>
            <a:r>
              <a:rPr lang="en-CA" baseline="0" dirty="0" smtClean="0"/>
              <a:t> of Forest Health</a:t>
            </a:r>
            <a:endParaRPr lang="en-CA" dirty="0"/>
          </a:p>
        </p:txBody>
      </p:sp>
      <p:pic>
        <p:nvPicPr>
          <p:cNvPr id="5" name="Content Placeholder 4" descr="aerial overview survey method 1.jpg"/>
          <p:cNvPicPr>
            <a:picLocks noGrp="1" noChangeAspect="1"/>
          </p:cNvPicPr>
          <p:nvPr>
            <p:ph idx="1"/>
          </p:nvPr>
        </p:nvPicPr>
        <p:blipFill>
          <a:blip r:embed="rId3" cstate="print"/>
          <a:stretch>
            <a:fillRect/>
          </a:stretch>
        </p:blipFill>
        <p:spPr>
          <a:xfrm>
            <a:off x="675333" y="2310254"/>
            <a:ext cx="4498551" cy="4356763"/>
          </a:xfrm>
          <a:prstGeom prst="rect">
            <a:avLst/>
          </a:prstGeom>
        </p:spPr>
      </p:pic>
      <p:sp>
        <p:nvSpPr>
          <p:cNvPr id="6" name="Rectangle 5"/>
          <p:cNvSpPr/>
          <p:nvPr/>
        </p:nvSpPr>
        <p:spPr>
          <a:xfrm>
            <a:off x="5434317" y="2460031"/>
            <a:ext cx="3837008" cy="3554819"/>
          </a:xfrm>
          <a:prstGeom prst="rect">
            <a:avLst/>
          </a:prstGeom>
        </p:spPr>
        <p:txBody>
          <a:bodyPr wrap="square">
            <a:spAutoFit/>
          </a:bodyPr>
          <a:lstStyle/>
          <a:p>
            <a:endParaRPr lang="en-CA" sz="2800" dirty="0">
              <a:latin typeface="+mn-lt"/>
            </a:endParaRPr>
          </a:p>
          <a:p>
            <a:r>
              <a:rPr lang="en-CA" sz="2800" dirty="0" smtClean="0">
                <a:latin typeface="+mn-lt"/>
              </a:rPr>
              <a:t>Severity classes:</a:t>
            </a:r>
          </a:p>
          <a:p>
            <a:pPr>
              <a:spcBef>
                <a:spcPts val="600"/>
              </a:spcBef>
              <a:buFont typeface="Arial" pitchFamily="34" charset="0"/>
              <a:buChar char="•"/>
            </a:pPr>
            <a:r>
              <a:rPr lang="en-CA" dirty="0" smtClean="0">
                <a:latin typeface="+mn-lt"/>
              </a:rPr>
              <a:t>Trace (&lt; 1%)</a:t>
            </a:r>
          </a:p>
          <a:p>
            <a:pPr>
              <a:spcBef>
                <a:spcPts val="600"/>
              </a:spcBef>
              <a:buFont typeface="Arial" pitchFamily="34" charset="0"/>
              <a:buChar char="•"/>
            </a:pPr>
            <a:r>
              <a:rPr lang="en-CA" dirty="0" smtClean="0">
                <a:latin typeface="+mn-lt"/>
              </a:rPr>
              <a:t>Light (1–10%)</a:t>
            </a:r>
          </a:p>
          <a:p>
            <a:pPr>
              <a:spcBef>
                <a:spcPts val="600"/>
              </a:spcBef>
              <a:buFont typeface="Arial" pitchFamily="34" charset="0"/>
              <a:buChar char="•"/>
            </a:pPr>
            <a:r>
              <a:rPr lang="en-CA" dirty="0" smtClean="0">
                <a:latin typeface="+mn-lt"/>
              </a:rPr>
              <a:t>Moderate (11–30%)</a:t>
            </a:r>
          </a:p>
          <a:p>
            <a:pPr>
              <a:spcBef>
                <a:spcPts val="600"/>
              </a:spcBef>
              <a:buFont typeface="Arial" pitchFamily="34" charset="0"/>
              <a:buChar char="•"/>
            </a:pPr>
            <a:r>
              <a:rPr lang="en-CA" dirty="0" smtClean="0">
                <a:latin typeface="+mn-lt"/>
              </a:rPr>
              <a:t>Severe (31–50%)</a:t>
            </a:r>
          </a:p>
          <a:p>
            <a:pPr>
              <a:spcBef>
                <a:spcPts val="600"/>
              </a:spcBef>
              <a:buFont typeface="Arial" pitchFamily="34" charset="0"/>
              <a:buChar char="•"/>
            </a:pPr>
            <a:r>
              <a:rPr lang="en-CA" dirty="0" smtClean="0">
                <a:latin typeface="+mn-lt"/>
              </a:rPr>
              <a:t>Very Severe</a:t>
            </a:r>
            <a:endParaRPr lang="en-CA" dirty="0">
              <a:latin typeface="+mn-lt"/>
            </a:endParaRPr>
          </a:p>
          <a:p>
            <a:pPr>
              <a:spcBef>
                <a:spcPts val="0"/>
              </a:spcBef>
            </a:pPr>
            <a:r>
              <a:rPr lang="en-CA" dirty="0">
                <a:latin typeface="+mn-lt"/>
              </a:rPr>
              <a:t> </a:t>
            </a:r>
            <a:r>
              <a:rPr lang="en-CA" dirty="0" smtClean="0">
                <a:latin typeface="+mn-lt"/>
              </a:rPr>
              <a:t>   (51–100%)</a:t>
            </a:r>
            <a:endParaRPr lang="en-CA" dirty="0">
              <a:latin typeface="+mn-lt"/>
            </a:endParaRPr>
          </a:p>
        </p:txBody>
      </p:sp>
      <p:sp>
        <p:nvSpPr>
          <p:cNvPr id="7" name="Rectangle 6"/>
          <p:cNvSpPr/>
          <p:nvPr/>
        </p:nvSpPr>
        <p:spPr>
          <a:xfrm>
            <a:off x="586056" y="1705034"/>
            <a:ext cx="8323112" cy="523220"/>
          </a:xfrm>
          <a:prstGeom prst="rect">
            <a:avLst/>
          </a:prstGeom>
        </p:spPr>
        <p:txBody>
          <a:bodyPr wrap="none">
            <a:spAutoFit/>
          </a:bodyPr>
          <a:lstStyle/>
          <a:p>
            <a:r>
              <a:rPr lang="en-CA" sz="2800" dirty="0" smtClean="0">
                <a:latin typeface="+mn-lt"/>
              </a:rPr>
              <a:t>Proportion of </a:t>
            </a:r>
            <a:r>
              <a:rPr lang="en-CA" sz="2800" b="1" dirty="0" smtClean="0">
                <a:latin typeface="+mn-lt"/>
              </a:rPr>
              <a:t>red-attack</a:t>
            </a:r>
            <a:r>
              <a:rPr lang="en-CA" sz="2800" dirty="0" smtClean="0">
                <a:latin typeface="+mn-lt"/>
              </a:rPr>
              <a:t> pine to green trees</a:t>
            </a:r>
            <a:endParaRPr lang="en-CA" sz="2800" dirty="0">
              <a:latin typeface="+mn-lt"/>
            </a:endParaRPr>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14</a:t>
            </a:fld>
            <a:endParaRPr lang="en-C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mulative Pine Killed.1999.jpg"/>
          <p:cNvPicPr>
            <a:picLocks noChangeAspect="1"/>
          </p:cNvPicPr>
          <p:nvPr/>
        </p:nvPicPr>
        <p:blipFill>
          <a:blip r:embed="rId3" cstate="print"/>
          <a:stretch>
            <a:fillRect/>
          </a:stretch>
        </p:blipFill>
        <p:spPr>
          <a:xfrm>
            <a:off x="0" y="0"/>
            <a:ext cx="9144000" cy="6858000"/>
          </a:xfrm>
          <a:prstGeom prst="rect">
            <a:avLst/>
          </a:prstGeom>
        </p:spPr>
      </p:pic>
      <p:sp>
        <p:nvSpPr>
          <p:cNvPr id="6" name="Slide Number Placeholder 5"/>
          <p:cNvSpPr>
            <a:spLocks noGrp="1"/>
          </p:cNvSpPr>
          <p:nvPr>
            <p:ph type="sldNum" sz="quarter" idx="10"/>
          </p:nvPr>
        </p:nvSpPr>
        <p:spPr/>
        <p:txBody>
          <a:bodyPr/>
          <a:lstStyle/>
          <a:p>
            <a:pPr>
              <a:defRPr/>
            </a:pPr>
            <a:fld id="{E7B6DD4C-8E76-48C2-ABB6-DA4E70F23F39}" type="slidenum">
              <a:rPr lang="en-CA" smtClean="0">
                <a:solidFill>
                  <a:schemeClr val="bg1"/>
                </a:solidFill>
              </a:rPr>
              <a:pPr>
                <a:defRPr/>
              </a:pPr>
              <a:t>15</a:t>
            </a:fld>
            <a:endParaRPr lang="en-CA"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16</a:t>
            </a:fld>
            <a:endParaRPr lang="en-CA" dirty="0"/>
          </a:p>
        </p:txBody>
      </p:sp>
      <p:pic>
        <p:nvPicPr>
          <p:cNvPr id="6" name="Picture 5" descr="Cumulative Pine Killed.2000.jpg"/>
          <p:cNvPicPr>
            <a:picLocks noChangeAspect="1"/>
          </p:cNvPicPr>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mulative Pine Killed.2001.jpg"/>
          <p:cNvPicPr>
            <a:picLocks noChangeAspect="1"/>
          </p:cNvPicPr>
          <p:nvPr/>
        </p:nvPicPr>
        <p:blipFill>
          <a:blip r:embed="rId2" cstate="print"/>
          <a:stretch>
            <a:fillRect/>
          </a:stretch>
        </p:blipFill>
        <p:spPr>
          <a:xfrm>
            <a:off x="0" y="0"/>
            <a:ext cx="9144000" cy="6858000"/>
          </a:xfrm>
          <a:prstGeom prst="rect">
            <a:avLst/>
          </a:prstGeom>
        </p:spPr>
      </p:pic>
      <p:sp>
        <p:nvSpPr>
          <p:cNvPr id="6" name="Slide Number Placeholder 5"/>
          <p:cNvSpPr>
            <a:spLocks noGrp="1"/>
          </p:cNvSpPr>
          <p:nvPr>
            <p:ph type="sldNum" sz="quarter" idx="10"/>
          </p:nvPr>
        </p:nvSpPr>
        <p:spPr/>
        <p:txBody>
          <a:bodyPr/>
          <a:lstStyle/>
          <a:p>
            <a:pPr>
              <a:defRPr/>
            </a:pPr>
            <a:fld id="{E7B6DD4C-8E76-48C2-ABB6-DA4E70F23F39}" type="slidenum">
              <a:rPr lang="en-CA" smtClean="0"/>
              <a:pPr>
                <a:defRPr/>
              </a:pPr>
              <a:t>17</a:t>
            </a:fld>
            <a:endParaRPr lang="en-C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mulative Pine Killed.2002.jpg"/>
          <p:cNvPicPr>
            <a:picLocks noChangeAspect="1"/>
          </p:cNvPicPr>
          <p:nvPr/>
        </p:nvPicPr>
        <p:blipFill>
          <a:blip r:embed="rId2" cstate="print"/>
          <a:stretch>
            <a:fillRect/>
          </a:stretch>
        </p:blipFill>
        <p:spPr>
          <a:xfrm>
            <a:off x="0" y="0"/>
            <a:ext cx="9144000" cy="6858000"/>
          </a:xfrm>
          <a:prstGeom prst="rect">
            <a:avLst/>
          </a:prstGeom>
        </p:spPr>
      </p:pic>
      <p:sp>
        <p:nvSpPr>
          <p:cNvPr id="6" name="Slide Number Placeholder 5"/>
          <p:cNvSpPr>
            <a:spLocks noGrp="1"/>
          </p:cNvSpPr>
          <p:nvPr>
            <p:ph type="sldNum" sz="quarter" idx="10"/>
          </p:nvPr>
        </p:nvSpPr>
        <p:spPr/>
        <p:txBody>
          <a:bodyPr/>
          <a:lstStyle/>
          <a:p>
            <a:pPr>
              <a:defRPr/>
            </a:pPr>
            <a:fld id="{E7B6DD4C-8E76-48C2-ABB6-DA4E70F23F39}" type="slidenum">
              <a:rPr lang="en-CA" smtClean="0"/>
              <a:pPr>
                <a:defRPr/>
              </a:pPr>
              <a:t>18</a:t>
            </a:fld>
            <a:endParaRPr lang="en-C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mulative Pine Killed.2003.jpg"/>
          <p:cNvPicPr>
            <a:picLocks noChangeAspect="1"/>
          </p:cNvPicPr>
          <p:nvPr/>
        </p:nvPicPr>
        <p:blipFill>
          <a:blip r:embed="rId2" cstate="print"/>
          <a:stretch>
            <a:fillRect/>
          </a:stretch>
        </p:blipFill>
        <p:spPr>
          <a:xfrm>
            <a:off x="0" y="0"/>
            <a:ext cx="9144000" cy="6858000"/>
          </a:xfrm>
          <a:prstGeom prst="rect">
            <a:avLst/>
          </a:prstGeom>
        </p:spPr>
      </p:pic>
      <p:sp>
        <p:nvSpPr>
          <p:cNvPr id="6" name="Slide Number Placeholder 5"/>
          <p:cNvSpPr>
            <a:spLocks noGrp="1"/>
          </p:cNvSpPr>
          <p:nvPr>
            <p:ph type="sldNum" sz="quarter" idx="10"/>
          </p:nvPr>
        </p:nvSpPr>
        <p:spPr/>
        <p:txBody>
          <a:bodyPr/>
          <a:lstStyle/>
          <a:p>
            <a:pPr>
              <a:defRPr/>
            </a:pPr>
            <a:fld id="{E7B6DD4C-8E76-48C2-ABB6-DA4E70F23F39}" type="slidenum">
              <a:rPr lang="en-CA" smtClean="0"/>
              <a:pPr>
                <a:defRPr/>
              </a:pPr>
              <a:t>19</a:t>
            </a:fld>
            <a:endParaRPr lang="en-C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mulative Pine Killed.2004.jpg"/>
          <p:cNvPicPr>
            <a:picLocks noChangeAspect="1"/>
          </p:cNvPicPr>
          <p:nvPr/>
        </p:nvPicPr>
        <p:blipFill>
          <a:blip r:embed="rId2" cstate="print"/>
          <a:stretch>
            <a:fillRect/>
          </a:stretch>
        </p:blipFill>
        <p:spPr>
          <a:xfrm>
            <a:off x="0" y="0"/>
            <a:ext cx="9144000" cy="6858000"/>
          </a:xfrm>
          <a:prstGeom prst="rect">
            <a:avLst/>
          </a:prstGeom>
        </p:spPr>
      </p:pic>
      <p:sp>
        <p:nvSpPr>
          <p:cNvPr id="6" name="Slide Number Placeholder 5"/>
          <p:cNvSpPr>
            <a:spLocks noGrp="1"/>
          </p:cNvSpPr>
          <p:nvPr>
            <p:ph type="sldNum" sz="quarter" idx="10"/>
          </p:nvPr>
        </p:nvSpPr>
        <p:spPr/>
        <p:txBody>
          <a:bodyPr/>
          <a:lstStyle/>
          <a:p>
            <a:pPr>
              <a:defRPr/>
            </a:pPr>
            <a:fld id="{E7B6DD4C-8E76-48C2-ABB6-DA4E70F23F39}" type="slidenum">
              <a:rPr lang="en-CA" smtClean="0"/>
              <a:pPr>
                <a:defRPr/>
              </a:pPr>
              <a:t>20</a:t>
            </a:fld>
            <a:endParaRPr lang="en-C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mulative Pine Killed.2005.jpg"/>
          <p:cNvPicPr>
            <a:picLocks noChangeAspect="1"/>
          </p:cNvPicPr>
          <p:nvPr/>
        </p:nvPicPr>
        <p:blipFill>
          <a:blip r:embed="rId2" cstate="print"/>
          <a:stretch>
            <a:fillRect/>
          </a:stretch>
        </p:blipFill>
        <p:spPr>
          <a:xfrm>
            <a:off x="0" y="0"/>
            <a:ext cx="9144000" cy="6858000"/>
          </a:xfrm>
          <a:prstGeom prst="rect">
            <a:avLst/>
          </a:prstGeom>
        </p:spPr>
      </p:pic>
      <p:sp>
        <p:nvSpPr>
          <p:cNvPr id="6" name="Slide Number Placeholder 5"/>
          <p:cNvSpPr>
            <a:spLocks noGrp="1"/>
          </p:cNvSpPr>
          <p:nvPr>
            <p:ph type="sldNum" sz="quarter" idx="10"/>
          </p:nvPr>
        </p:nvSpPr>
        <p:spPr/>
        <p:txBody>
          <a:bodyPr/>
          <a:lstStyle/>
          <a:p>
            <a:pPr>
              <a:defRPr/>
            </a:pPr>
            <a:fld id="{E7B6DD4C-8E76-48C2-ABB6-DA4E70F23F39}" type="slidenum">
              <a:rPr lang="en-CA" smtClean="0"/>
              <a:pPr>
                <a:defRPr/>
              </a:pPr>
              <a:t>21</a:t>
            </a:fld>
            <a:endParaRPr lang="en-C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mulative Pine Killed.2006.jpg"/>
          <p:cNvPicPr>
            <a:picLocks noChangeAspect="1"/>
          </p:cNvPicPr>
          <p:nvPr/>
        </p:nvPicPr>
        <p:blipFill>
          <a:blip r:embed="rId2" cstate="print"/>
          <a:stretch>
            <a:fillRect/>
          </a:stretch>
        </p:blipFill>
        <p:spPr>
          <a:xfrm>
            <a:off x="0" y="0"/>
            <a:ext cx="9144000" cy="6858000"/>
          </a:xfrm>
          <a:prstGeom prst="rect">
            <a:avLst/>
          </a:prstGeom>
        </p:spPr>
      </p:pic>
      <p:sp>
        <p:nvSpPr>
          <p:cNvPr id="6" name="Slide Number Placeholder 5"/>
          <p:cNvSpPr>
            <a:spLocks noGrp="1"/>
          </p:cNvSpPr>
          <p:nvPr>
            <p:ph type="sldNum" sz="quarter" idx="10"/>
          </p:nvPr>
        </p:nvSpPr>
        <p:spPr/>
        <p:txBody>
          <a:bodyPr/>
          <a:lstStyle/>
          <a:p>
            <a:pPr>
              <a:defRPr/>
            </a:pPr>
            <a:fld id="{E7B6DD4C-8E76-48C2-ABB6-DA4E70F23F39}" type="slidenum">
              <a:rPr lang="en-CA" smtClean="0"/>
              <a:pPr>
                <a:defRPr/>
              </a:pPr>
              <a:t>22</a:t>
            </a:fld>
            <a:endParaRPr lang="en-C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mulative Pine Killed.2007.jpg"/>
          <p:cNvPicPr>
            <a:picLocks noChangeAspect="1"/>
          </p:cNvPicPr>
          <p:nvPr/>
        </p:nvPicPr>
        <p:blipFill>
          <a:blip r:embed="rId2" cstate="print"/>
          <a:stretch>
            <a:fillRect/>
          </a:stretch>
        </p:blipFill>
        <p:spPr>
          <a:xfrm>
            <a:off x="0" y="0"/>
            <a:ext cx="9144000" cy="6858000"/>
          </a:xfrm>
          <a:prstGeom prst="rect">
            <a:avLst/>
          </a:prstGeom>
        </p:spPr>
      </p:pic>
      <p:sp>
        <p:nvSpPr>
          <p:cNvPr id="6" name="Slide Number Placeholder 5"/>
          <p:cNvSpPr>
            <a:spLocks noGrp="1"/>
          </p:cNvSpPr>
          <p:nvPr>
            <p:ph type="sldNum" sz="quarter" idx="10"/>
          </p:nvPr>
        </p:nvSpPr>
        <p:spPr/>
        <p:txBody>
          <a:bodyPr/>
          <a:lstStyle/>
          <a:p>
            <a:pPr>
              <a:defRPr/>
            </a:pPr>
            <a:fld id="{E7B6DD4C-8E76-48C2-ABB6-DA4E70F23F39}" type="slidenum">
              <a:rPr lang="en-CA" smtClean="0"/>
              <a:pPr>
                <a:defRPr/>
              </a:pPr>
              <a:t>23</a:t>
            </a:fld>
            <a:endParaRPr lang="en-C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mulative Pine Killed.2008.jpg"/>
          <p:cNvPicPr>
            <a:picLocks noChangeAspect="1"/>
          </p:cNvPicPr>
          <p:nvPr/>
        </p:nvPicPr>
        <p:blipFill>
          <a:blip r:embed="rId2" cstate="print"/>
          <a:stretch>
            <a:fillRect/>
          </a:stretch>
        </p:blipFill>
        <p:spPr>
          <a:xfrm>
            <a:off x="0" y="0"/>
            <a:ext cx="9144000" cy="6858000"/>
          </a:xfrm>
          <a:prstGeom prst="rect">
            <a:avLst/>
          </a:prstGeom>
        </p:spPr>
      </p:pic>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24</a:t>
            </a:fld>
            <a:endParaRPr lang="en-C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mulative Pine Killed.2009.jpg"/>
          <p:cNvPicPr>
            <a:picLocks noChangeAspect="1"/>
          </p:cNvPicPr>
          <p:nvPr/>
        </p:nvPicPr>
        <p:blipFill>
          <a:blip r:embed="rId2" cstate="print"/>
          <a:stretch>
            <a:fillRect/>
          </a:stretch>
        </p:blipFill>
        <p:spPr>
          <a:xfrm>
            <a:off x="0" y="0"/>
            <a:ext cx="9144000" cy="6858000"/>
          </a:xfrm>
          <a:prstGeom prst="rect">
            <a:avLst/>
          </a:prstGeom>
        </p:spPr>
      </p:pic>
      <p:sp>
        <p:nvSpPr>
          <p:cNvPr id="3" name="Slide Number Placeholder 2"/>
          <p:cNvSpPr>
            <a:spLocks noGrp="1"/>
          </p:cNvSpPr>
          <p:nvPr>
            <p:ph type="sldNum" sz="quarter" idx="10"/>
          </p:nvPr>
        </p:nvSpPr>
        <p:spPr/>
        <p:txBody>
          <a:bodyPr/>
          <a:lstStyle/>
          <a:p>
            <a:pPr>
              <a:defRPr/>
            </a:pPr>
            <a:fld id="{E7B6DD4C-8E76-48C2-ABB6-DA4E70F23F39}" type="slidenum">
              <a:rPr lang="en-CA" smtClean="0"/>
              <a:pPr>
                <a:defRPr/>
              </a:pPr>
              <a:t>25</a:t>
            </a:fld>
            <a:endParaRPr lang="en-C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Provincial Annual Kill - Only Observed Kill - for Presentation.emf"/>
          <p:cNvPicPr>
            <a:picLocks noChangeAspect="1"/>
          </p:cNvPicPr>
          <p:nvPr/>
        </p:nvPicPr>
        <p:blipFill>
          <a:blip r:embed="rId3" cstate="print"/>
          <a:stretch>
            <a:fillRect/>
          </a:stretch>
        </p:blipFill>
        <p:spPr>
          <a:xfrm>
            <a:off x="475852" y="1536577"/>
            <a:ext cx="7864051" cy="5355727"/>
          </a:xfrm>
          <a:prstGeom prst="rect">
            <a:avLst/>
          </a:prstGeom>
        </p:spPr>
      </p:pic>
      <p:sp>
        <p:nvSpPr>
          <p:cNvPr id="2" name="Title 1"/>
          <p:cNvSpPr>
            <a:spLocks noGrp="1"/>
          </p:cNvSpPr>
          <p:nvPr>
            <p:ph type="title"/>
          </p:nvPr>
        </p:nvSpPr>
        <p:spPr>
          <a:xfrm>
            <a:off x="1084263" y="381000"/>
            <a:ext cx="7649429" cy="1143000"/>
          </a:xfrm>
        </p:spPr>
        <p:txBody>
          <a:bodyPr/>
          <a:lstStyle/>
          <a:p>
            <a:r>
              <a:rPr lang="en-CA" dirty="0" smtClean="0"/>
              <a:t>Observed Annual P</a:t>
            </a:r>
            <a:r>
              <a:rPr lang="en-CA" baseline="0" dirty="0" smtClean="0"/>
              <a:t>ine </a:t>
            </a:r>
            <a:r>
              <a:rPr lang="en-CA" dirty="0" smtClean="0"/>
              <a:t>V</a:t>
            </a:r>
            <a:r>
              <a:rPr lang="en-CA" baseline="0" dirty="0" smtClean="0"/>
              <a:t>olume </a:t>
            </a:r>
            <a:r>
              <a:rPr lang="en-CA" dirty="0" smtClean="0"/>
              <a:t>K</a:t>
            </a:r>
            <a:r>
              <a:rPr lang="en-CA" baseline="0" dirty="0" smtClean="0"/>
              <a:t>illed on the Provincial THLB</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26</a:t>
            </a:fld>
            <a:endParaRPr lang="en-CA" dirty="0"/>
          </a:p>
        </p:txBody>
      </p:sp>
      <p:sp>
        <p:nvSpPr>
          <p:cNvPr id="11" name="Down Arrow 10"/>
          <p:cNvSpPr/>
          <p:nvPr/>
        </p:nvSpPr>
        <p:spPr bwMode="auto">
          <a:xfrm rot="10800000">
            <a:off x="3773347" y="5173884"/>
            <a:ext cx="312516" cy="520860"/>
          </a:xfrm>
          <a:prstGeom prst="downArrow">
            <a:avLst/>
          </a:prstGeom>
          <a:solidFill>
            <a:srgbClr val="FFFF00"/>
          </a:solidFill>
          <a:ln w="127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sp>
        <p:nvSpPr>
          <p:cNvPr id="12" name="TextBox 11"/>
          <p:cNvSpPr txBox="1"/>
          <p:nvPr/>
        </p:nvSpPr>
        <p:spPr>
          <a:xfrm>
            <a:off x="2215663" y="5732585"/>
            <a:ext cx="3868303" cy="707886"/>
          </a:xfrm>
          <a:prstGeom prst="rect">
            <a:avLst/>
          </a:prstGeom>
          <a:noFill/>
        </p:spPr>
        <p:txBody>
          <a:bodyPr wrap="none" rtlCol="0">
            <a:spAutoFit/>
          </a:bodyPr>
          <a:lstStyle/>
          <a:p>
            <a:r>
              <a:rPr lang="en-CA" sz="1600" dirty="0" smtClean="0">
                <a:solidFill>
                  <a:srgbClr val="FFFF00"/>
                </a:solidFill>
                <a:latin typeface="+mn-lt"/>
              </a:rPr>
              <a:t>Problems with 2008 aerial overview</a:t>
            </a:r>
          </a:p>
          <a:p>
            <a:endParaRPr lang="en-CA" dirty="0"/>
          </a:p>
        </p:txBody>
      </p:sp>
      <p:sp>
        <p:nvSpPr>
          <p:cNvPr id="16" name="Down Arrow 15"/>
          <p:cNvSpPr/>
          <p:nvPr/>
        </p:nvSpPr>
        <p:spPr bwMode="auto">
          <a:xfrm rot="10800000" flipV="1">
            <a:off x="2792982" y="2006220"/>
            <a:ext cx="318707" cy="494976"/>
          </a:xfrm>
          <a:prstGeom prst="downArrow">
            <a:avLst/>
          </a:prstGeom>
          <a:solidFill>
            <a:srgbClr val="FFFF00"/>
          </a:solidFill>
          <a:ln w="127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sp>
        <p:nvSpPr>
          <p:cNvPr id="17" name="TextBox 16"/>
          <p:cNvSpPr txBox="1"/>
          <p:nvPr/>
        </p:nvSpPr>
        <p:spPr>
          <a:xfrm>
            <a:off x="3023155" y="1927134"/>
            <a:ext cx="1378711" cy="954107"/>
          </a:xfrm>
          <a:prstGeom prst="rect">
            <a:avLst/>
          </a:prstGeom>
          <a:noFill/>
        </p:spPr>
        <p:txBody>
          <a:bodyPr wrap="square" rtlCol="0">
            <a:spAutoFit/>
          </a:bodyPr>
          <a:lstStyle/>
          <a:p>
            <a:r>
              <a:rPr lang="en-CA" sz="1600" dirty="0" smtClean="0">
                <a:solidFill>
                  <a:srgbClr val="FFFF00"/>
                </a:solidFill>
                <a:latin typeface="+mn-lt"/>
              </a:rPr>
              <a:t>Peak attack</a:t>
            </a:r>
          </a:p>
          <a:p>
            <a:r>
              <a:rPr lang="en-CA" sz="1600" dirty="0" smtClean="0">
                <a:solidFill>
                  <a:srgbClr val="FFFF00"/>
                </a:solidFill>
                <a:latin typeface="+mn-lt"/>
              </a:rPr>
              <a:t>2005</a:t>
            </a:r>
          </a:p>
          <a:p>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6" grpId="0" animBg="1"/>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Map of 2008 aerial</a:t>
            </a:r>
            <a:r>
              <a:rPr lang="en-CA" baseline="0" dirty="0" smtClean="0"/>
              <a:t> overview problem areas</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27</a:t>
            </a:fld>
            <a:endParaRPr lang="en-CA" dirty="0"/>
          </a:p>
        </p:txBody>
      </p:sp>
      <p:pic>
        <p:nvPicPr>
          <p:cNvPr id="6" name="Picture 5" descr="Problem Areas in 2008 Aerial Overview.jpg"/>
          <p:cNvPicPr>
            <a:picLocks noChangeAspect="1"/>
          </p:cNvPicPr>
          <p:nvPr/>
        </p:nvPicPr>
        <p:blipFill>
          <a:blip r:embed="rId3" cstate="print"/>
          <a:stretch>
            <a:fillRect/>
          </a:stretch>
        </p:blipFill>
        <p:spPr>
          <a:xfrm>
            <a:off x="1167259" y="-187570"/>
            <a:ext cx="6730761" cy="7045569"/>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p:cNvSpPr/>
          <p:nvPr/>
        </p:nvSpPr>
        <p:spPr bwMode="auto">
          <a:xfrm>
            <a:off x="3634156" y="2649415"/>
            <a:ext cx="633045" cy="2942493"/>
          </a:xfrm>
          <a:custGeom>
            <a:avLst/>
            <a:gdLst>
              <a:gd name="connsiteX0" fmla="*/ 0 w 621323"/>
              <a:gd name="connsiteY0" fmla="*/ 2661138 h 2860430"/>
              <a:gd name="connsiteX1" fmla="*/ 621323 w 621323"/>
              <a:gd name="connsiteY1" fmla="*/ 0 h 2860430"/>
              <a:gd name="connsiteX2" fmla="*/ 316523 w 621323"/>
              <a:gd name="connsiteY2" fmla="*/ 2860430 h 2860430"/>
              <a:gd name="connsiteX3" fmla="*/ 0 w 621323"/>
              <a:gd name="connsiteY3" fmla="*/ 2661138 h 2860430"/>
              <a:gd name="connsiteX0" fmla="*/ 0 w 621323"/>
              <a:gd name="connsiteY0" fmla="*/ 2661138 h 2907323"/>
              <a:gd name="connsiteX1" fmla="*/ 621323 w 621323"/>
              <a:gd name="connsiteY1" fmla="*/ 0 h 2907323"/>
              <a:gd name="connsiteX2" fmla="*/ 316523 w 621323"/>
              <a:gd name="connsiteY2" fmla="*/ 2907323 h 2907323"/>
              <a:gd name="connsiteX3" fmla="*/ 0 w 621323"/>
              <a:gd name="connsiteY3" fmla="*/ 2661138 h 2907323"/>
              <a:gd name="connsiteX0" fmla="*/ 0 w 656492"/>
              <a:gd name="connsiteY0" fmla="*/ 2696308 h 2942493"/>
              <a:gd name="connsiteX1" fmla="*/ 656492 w 656492"/>
              <a:gd name="connsiteY1" fmla="*/ 0 h 2942493"/>
              <a:gd name="connsiteX2" fmla="*/ 316523 w 656492"/>
              <a:gd name="connsiteY2" fmla="*/ 2942493 h 2942493"/>
              <a:gd name="connsiteX3" fmla="*/ 0 w 656492"/>
              <a:gd name="connsiteY3" fmla="*/ 2696308 h 2942493"/>
              <a:gd name="connsiteX0" fmla="*/ 0 w 633045"/>
              <a:gd name="connsiteY0" fmla="*/ 2696308 h 2942493"/>
              <a:gd name="connsiteX1" fmla="*/ 633045 w 633045"/>
              <a:gd name="connsiteY1" fmla="*/ 0 h 2942493"/>
              <a:gd name="connsiteX2" fmla="*/ 293076 w 633045"/>
              <a:gd name="connsiteY2" fmla="*/ 2942493 h 2942493"/>
              <a:gd name="connsiteX3" fmla="*/ 0 w 633045"/>
              <a:gd name="connsiteY3" fmla="*/ 2696308 h 2942493"/>
            </a:gdLst>
            <a:ahLst/>
            <a:cxnLst>
              <a:cxn ang="0">
                <a:pos x="connsiteX0" y="connsiteY0"/>
              </a:cxn>
              <a:cxn ang="0">
                <a:pos x="connsiteX1" y="connsiteY1"/>
              </a:cxn>
              <a:cxn ang="0">
                <a:pos x="connsiteX2" y="connsiteY2"/>
              </a:cxn>
              <a:cxn ang="0">
                <a:pos x="connsiteX3" y="connsiteY3"/>
              </a:cxn>
            </a:cxnLst>
            <a:rect l="l" t="t" r="r" b="b"/>
            <a:pathLst>
              <a:path w="633045" h="2942493">
                <a:moveTo>
                  <a:pt x="0" y="2696308"/>
                </a:moveTo>
                <a:lnTo>
                  <a:pt x="633045" y="0"/>
                </a:lnTo>
                <a:lnTo>
                  <a:pt x="293076" y="2942493"/>
                </a:lnTo>
                <a:lnTo>
                  <a:pt x="0" y="2696308"/>
                </a:lnTo>
                <a:close/>
              </a:path>
            </a:pathLst>
          </a:custGeom>
          <a:solidFill>
            <a:schemeClr val="accent4">
              <a:lumMod val="50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pic>
        <p:nvPicPr>
          <p:cNvPr id="13" name="Picture 12" descr="Mackenzie TSA - Annual Kill - for Presentation.emf"/>
          <p:cNvPicPr>
            <a:picLocks noChangeAspect="1"/>
          </p:cNvPicPr>
          <p:nvPr/>
        </p:nvPicPr>
        <p:blipFill>
          <a:blip r:embed="rId3" cstate="print"/>
          <a:stretch>
            <a:fillRect/>
          </a:stretch>
        </p:blipFill>
        <p:spPr>
          <a:xfrm>
            <a:off x="487575" y="1536577"/>
            <a:ext cx="7864051" cy="5355727"/>
          </a:xfrm>
          <a:prstGeom prst="rect">
            <a:avLst/>
          </a:prstGeom>
        </p:spPr>
      </p:pic>
      <p:sp>
        <p:nvSpPr>
          <p:cNvPr id="2" name="Title 1"/>
          <p:cNvSpPr>
            <a:spLocks noGrp="1"/>
          </p:cNvSpPr>
          <p:nvPr>
            <p:ph type="title"/>
          </p:nvPr>
        </p:nvSpPr>
        <p:spPr/>
        <p:txBody>
          <a:bodyPr>
            <a:normAutofit/>
          </a:bodyPr>
          <a:lstStyle/>
          <a:p>
            <a:r>
              <a:rPr lang="en-CA" baseline="0" dirty="0" smtClean="0"/>
              <a:t>Annual Pine Volume Killed on Mackenzie TSA THLB</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28</a:t>
            </a:fld>
            <a:endParaRPr lang="en-CA" dirty="0"/>
          </a:p>
        </p:txBody>
      </p:sp>
      <p:sp>
        <p:nvSpPr>
          <p:cNvPr id="9" name="Down Arrow 8"/>
          <p:cNvSpPr/>
          <p:nvPr/>
        </p:nvSpPr>
        <p:spPr bwMode="auto">
          <a:xfrm rot="10800000">
            <a:off x="3773347" y="5661752"/>
            <a:ext cx="312516" cy="520860"/>
          </a:xfrm>
          <a:prstGeom prst="downArrow">
            <a:avLst/>
          </a:prstGeom>
          <a:solidFill>
            <a:srgbClr val="FFFF00"/>
          </a:solidFill>
          <a:ln w="127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sp>
        <p:nvSpPr>
          <p:cNvPr id="10" name="TextBox 9"/>
          <p:cNvSpPr txBox="1"/>
          <p:nvPr/>
        </p:nvSpPr>
        <p:spPr>
          <a:xfrm>
            <a:off x="4075044" y="5792815"/>
            <a:ext cx="3868303" cy="338554"/>
          </a:xfrm>
          <a:prstGeom prst="rect">
            <a:avLst/>
          </a:prstGeom>
          <a:noFill/>
        </p:spPr>
        <p:txBody>
          <a:bodyPr wrap="square" rtlCol="0">
            <a:spAutoFit/>
          </a:bodyPr>
          <a:lstStyle/>
          <a:p>
            <a:r>
              <a:rPr lang="en-CA" sz="1600" dirty="0" smtClean="0">
                <a:solidFill>
                  <a:srgbClr val="FFFF00"/>
                </a:solidFill>
                <a:latin typeface="+mn-lt"/>
              </a:rPr>
              <a:t>Problems with 2008 aerial overview</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bwMode="auto">
          <a:xfrm>
            <a:off x="3880338" y="4865077"/>
            <a:ext cx="375139" cy="257908"/>
          </a:xfrm>
          <a:custGeom>
            <a:avLst/>
            <a:gdLst>
              <a:gd name="connsiteX0" fmla="*/ 58616 w 375139"/>
              <a:gd name="connsiteY0" fmla="*/ 257908 h 257908"/>
              <a:gd name="connsiteX1" fmla="*/ 0 w 375139"/>
              <a:gd name="connsiteY1" fmla="*/ 0 h 257908"/>
              <a:gd name="connsiteX2" fmla="*/ 375139 w 375139"/>
              <a:gd name="connsiteY2" fmla="*/ 140677 h 257908"/>
              <a:gd name="connsiteX3" fmla="*/ 58616 w 375139"/>
              <a:gd name="connsiteY3" fmla="*/ 257908 h 257908"/>
            </a:gdLst>
            <a:ahLst/>
            <a:cxnLst>
              <a:cxn ang="0">
                <a:pos x="connsiteX0" y="connsiteY0"/>
              </a:cxn>
              <a:cxn ang="0">
                <a:pos x="connsiteX1" y="connsiteY1"/>
              </a:cxn>
              <a:cxn ang="0">
                <a:pos x="connsiteX2" y="connsiteY2"/>
              </a:cxn>
              <a:cxn ang="0">
                <a:pos x="connsiteX3" y="connsiteY3"/>
              </a:cxn>
            </a:cxnLst>
            <a:rect l="l" t="t" r="r" b="b"/>
            <a:pathLst>
              <a:path w="375139" h="257908">
                <a:moveTo>
                  <a:pt x="58616" y="257908"/>
                </a:moveTo>
                <a:lnTo>
                  <a:pt x="0" y="0"/>
                </a:lnTo>
                <a:lnTo>
                  <a:pt x="375139" y="140677"/>
                </a:lnTo>
                <a:lnTo>
                  <a:pt x="58616" y="257908"/>
                </a:lnTo>
                <a:close/>
              </a:path>
            </a:pathLst>
          </a:custGeom>
          <a:solidFill>
            <a:schemeClr val="accent4">
              <a:lumMod val="50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pic>
        <p:nvPicPr>
          <p:cNvPr id="10" name="Picture 9" descr="Provincial Annual Kill - Only Observed Kill - for Presentation.emf"/>
          <p:cNvPicPr>
            <a:picLocks noChangeAspect="1"/>
          </p:cNvPicPr>
          <p:nvPr/>
        </p:nvPicPr>
        <p:blipFill>
          <a:blip r:embed="rId3" cstate="print"/>
          <a:stretch>
            <a:fillRect/>
          </a:stretch>
        </p:blipFill>
        <p:spPr>
          <a:xfrm>
            <a:off x="475852" y="1536577"/>
            <a:ext cx="7864051" cy="5355727"/>
          </a:xfrm>
          <a:prstGeom prst="rect">
            <a:avLst/>
          </a:prstGeom>
        </p:spPr>
      </p:pic>
      <p:sp>
        <p:nvSpPr>
          <p:cNvPr id="2" name="Title 1"/>
          <p:cNvSpPr>
            <a:spLocks noGrp="1"/>
          </p:cNvSpPr>
          <p:nvPr>
            <p:ph type="title"/>
          </p:nvPr>
        </p:nvSpPr>
        <p:spPr>
          <a:xfrm>
            <a:off x="1084263" y="381000"/>
            <a:ext cx="7625983" cy="1143000"/>
          </a:xfrm>
        </p:spPr>
        <p:txBody>
          <a:bodyPr>
            <a:normAutofit/>
          </a:bodyPr>
          <a:lstStyle/>
          <a:p>
            <a:r>
              <a:rPr lang="en-CA" dirty="0" smtClean="0"/>
              <a:t>Observed Annual Pine Volume Killed on the Provincial THLB</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29</a:t>
            </a:fld>
            <a:endParaRPr lang="en-CA" dirty="0"/>
          </a:p>
        </p:txBody>
      </p:sp>
      <p:sp>
        <p:nvSpPr>
          <p:cNvPr id="11" name="Line 6"/>
          <p:cNvSpPr>
            <a:spLocks noChangeShapeType="1"/>
          </p:cNvSpPr>
          <p:nvPr/>
        </p:nvSpPr>
        <p:spPr bwMode="auto">
          <a:xfrm flipH="1">
            <a:off x="4005469" y="4591878"/>
            <a:ext cx="238539" cy="377687"/>
          </a:xfrm>
          <a:prstGeom prst="line">
            <a:avLst/>
          </a:prstGeom>
          <a:noFill/>
          <a:ln w="9525">
            <a:solidFill>
              <a:srgbClr val="FFFF00"/>
            </a:solidFill>
            <a:round/>
            <a:headEnd/>
            <a:tailEnd type="triangle" w="med" len="med"/>
          </a:ln>
          <a:effectLst/>
        </p:spPr>
        <p:txBody>
          <a:bodyPr/>
          <a:lstStyle/>
          <a:p>
            <a:endParaRPr lang="en-CA" dirty="0"/>
          </a:p>
        </p:txBody>
      </p:sp>
      <p:sp>
        <p:nvSpPr>
          <p:cNvPr id="12" name="Text Box 8"/>
          <p:cNvSpPr txBox="1">
            <a:spLocks noChangeArrowheads="1"/>
          </p:cNvSpPr>
          <p:nvPr/>
        </p:nvSpPr>
        <p:spPr bwMode="auto">
          <a:xfrm>
            <a:off x="4348862" y="4130603"/>
            <a:ext cx="2967038" cy="738664"/>
          </a:xfrm>
          <a:prstGeom prst="rect">
            <a:avLst/>
          </a:prstGeom>
          <a:noFill/>
          <a:ln w="9525">
            <a:noFill/>
            <a:miter lim="800000"/>
            <a:headEnd/>
            <a:tailEnd/>
          </a:ln>
          <a:effectLst/>
        </p:spPr>
        <p:txBody>
          <a:bodyPr>
            <a:spAutoFit/>
          </a:bodyPr>
          <a:lstStyle/>
          <a:p>
            <a:pPr eaLnBrk="1" hangingPunct="1"/>
            <a:r>
              <a:rPr lang="en-CA" sz="1400" b="1" dirty="0" smtClean="0">
                <a:solidFill>
                  <a:srgbClr val="FFFF00"/>
                </a:solidFill>
                <a:latin typeface="+mn-lt"/>
                <a:cs typeface="Arial" charset="0"/>
              </a:rPr>
              <a:t>2008 may </a:t>
            </a:r>
            <a:r>
              <a:rPr lang="en-CA" sz="1400" b="1" dirty="0">
                <a:solidFill>
                  <a:srgbClr val="FFFF00"/>
                </a:solidFill>
                <a:latin typeface="+mn-lt"/>
                <a:cs typeface="Arial" charset="0"/>
              </a:rPr>
              <a:t>be </a:t>
            </a:r>
            <a:r>
              <a:rPr lang="en-CA" sz="1400" b="1" dirty="0" smtClean="0">
                <a:solidFill>
                  <a:srgbClr val="FFFF00"/>
                </a:solidFill>
                <a:latin typeface="+mn-lt"/>
                <a:cs typeface="Arial" charset="0"/>
              </a:rPr>
              <a:t>higher</a:t>
            </a:r>
            <a:endParaRPr lang="en-CA" sz="1400" b="1" dirty="0">
              <a:solidFill>
                <a:srgbClr val="FFFF00"/>
              </a:solidFill>
              <a:latin typeface="+mn-lt"/>
              <a:cs typeface="Arial" charset="0"/>
            </a:endParaRPr>
          </a:p>
          <a:p>
            <a:pPr marL="179388" indent="-179388">
              <a:buFontTx/>
              <a:buChar char="•"/>
            </a:pPr>
            <a:r>
              <a:rPr lang="en-CA" sz="1400" dirty="0">
                <a:solidFill>
                  <a:srgbClr val="FFFF00"/>
                </a:solidFill>
                <a:latin typeface="+mn-lt"/>
                <a:cs typeface="Arial" charset="0"/>
              </a:rPr>
              <a:t>P</a:t>
            </a:r>
            <a:r>
              <a:rPr lang="en-CA" sz="1400" dirty="0" smtClean="0">
                <a:solidFill>
                  <a:srgbClr val="FFFF00"/>
                </a:solidFill>
                <a:latin typeface="+mn-lt"/>
                <a:cs typeface="Arial" charset="0"/>
              </a:rPr>
              <a:t>roblems with 2008 Aerial Overview of Forest Health</a:t>
            </a:r>
            <a:endParaRPr lang="en-CA" sz="1400" dirty="0">
              <a:solidFill>
                <a:srgbClr val="FFFF00"/>
              </a:solidFill>
              <a:latin typeface="+mn-lt"/>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mulative Pine Killed.2010.jpg"/>
          <p:cNvPicPr>
            <a:picLocks noChangeAspect="1"/>
          </p:cNvPicPr>
          <p:nvPr/>
        </p:nvPicPr>
        <p:blipFill>
          <a:blip r:embed="rId3" cstate="print"/>
          <a:stretch>
            <a:fillRect/>
          </a:stretch>
        </p:blipFill>
        <p:spPr>
          <a:xfrm>
            <a:off x="0" y="0"/>
            <a:ext cx="9144000" cy="6858000"/>
          </a:xfrm>
          <a:prstGeom prst="rect">
            <a:avLst/>
          </a:prstGeom>
        </p:spPr>
      </p:pic>
      <p:sp>
        <p:nvSpPr>
          <p:cNvPr id="3" name="Slide Number Placeholder 2"/>
          <p:cNvSpPr>
            <a:spLocks noGrp="1"/>
          </p:cNvSpPr>
          <p:nvPr>
            <p:ph type="sldNum" sz="quarter" idx="10"/>
          </p:nvPr>
        </p:nvSpPr>
        <p:spPr/>
        <p:txBody>
          <a:bodyPr/>
          <a:lstStyle/>
          <a:p>
            <a:pPr>
              <a:defRPr/>
            </a:pPr>
            <a:fld id="{E7B6DD4C-8E76-48C2-ABB6-DA4E70F23F39}" type="slidenum">
              <a:rPr lang="en-CA" smtClean="0"/>
              <a:pPr>
                <a:defRPr/>
              </a:pPr>
              <a:t>30</a:t>
            </a:fld>
            <a:endParaRPr lang="en-CA"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mulative Pine Killed.2011.jpg"/>
          <p:cNvPicPr>
            <a:picLocks noChangeAspect="1"/>
          </p:cNvPicPr>
          <p:nvPr/>
        </p:nvPicPr>
        <p:blipFill>
          <a:blip r:embed="rId2" cstate="print"/>
          <a:stretch>
            <a:fillRect/>
          </a:stretch>
        </p:blipFill>
        <p:spPr>
          <a:xfrm>
            <a:off x="0" y="0"/>
            <a:ext cx="9144000" cy="6858000"/>
          </a:xfrm>
          <a:prstGeom prst="rect">
            <a:avLst/>
          </a:prstGeom>
        </p:spPr>
      </p:pic>
      <p:sp>
        <p:nvSpPr>
          <p:cNvPr id="3" name="Slide Number Placeholder 2"/>
          <p:cNvSpPr>
            <a:spLocks noGrp="1"/>
          </p:cNvSpPr>
          <p:nvPr>
            <p:ph type="sldNum" sz="quarter" idx="10"/>
          </p:nvPr>
        </p:nvSpPr>
        <p:spPr/>
        <p:txBody>
          <a:bodyPr/>
          <a:lstStyle/>
          <a:p>
            <a:pPr>
              <a:defRPr/>
            </a:pPr>
            <a:fld id="{E7B6DD4C-8E76-48C2-ABB6-DA4E70F23F39}" type="slidenum">
              <a:rPr lang="en-CA" smtClean="0"/>
              <a:pPr>
                <a:defRPr/>
              </a:pPr>
              <a:t>31</a:t>
            </a:fld>
            <a:endParaRPr lang="en-CA"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mulative Pine Killed.2012.jpg"/>
          <p:cNvPicPr>
            <a:picLocks noChangeAspect="1"/>
          </p:cNvPicPr>
          <p:nvPr/>
        </p:nvPicPr>
        <p:blipFill>
          <a:blip r:embed="rId2" cstate="print"/>
          <a:stretch>
            <a:fillRect/>
          </a:stretch>
        </p:blipFill>
        <p:spPr>
          <a:xfrm>
            <a:off x="0" y="0"/>
            <a:ext cx="9144000" cy="6858000"/>
          </a:xfrm>
          <a:prstGeom prst="rect">
            <a:avLst/>
          </a:prstGeom>
        </p:spPr>
      </p:pic>
      <p:sp>
        <p:nvSpPr>
          <p:cNvPr id="3" name="Slide Number Placeholder 2"/>
          <p:cNvSpPr>
            <a:spLocks noGrp="1"/>
          </p:cNvSpPr>
          <p:nvPr>
            <p:ph type="sldNum" sz="quarter" idx="10"/>
          </p:nvPr>
        </p:nvSpPr>
        <p:spPr/>
        <p:txBody>
          <a:bodyPr/>
          <a:lstStyle/>
          <a:p>
            <a:pPr>
              <a:defRPr/>
            </a:pPr>
            <a:fld id="{E7B6DD4C-8E76-48C2-ABB6-DA4E70F23F39}" type="slidenum">
              <a:rPr lang="en-CA" smtClean="0"/>
              <a:pPr>
                <a:defRPr/>
              </a:pPr>
              <a:t>32</a:t>
            </a:fld>
            <a:endParaRPr lang="en-CA"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mulative Pine Killed.2013.jpg"/>
          <p:cNvPicPr>
            <a:picLocks noChangeAspect="1"/>
          </p:cNvPicPr>
          <p:nvPr/>
        </p:nvPicPr>
        <p:blipFill>
          <a:blip r:embed="rId2" cstate="print"/>
          <a:stretch>
            <a:fillRect/>
          </a:stretch>
        </p:blipFill>
        <p:spPr>
          <a:xfrm>
            <a:off x="0" y="0"/>
            <a:ext cx="9144000" cy="6858000"/>
          </a:xfrm>
          <a:prstGeom prst="rect">
            <a:avLst/>
          </a:prstGeom>
        </p:spPr>
      </p:pic>
      <p:sp>
        <p:nvSpPr>
          <p:cNvPr id="3" name="Slide Number Placeholder 2"/>
          <p:cNvSpPr>
            <a:spLocks noGrp="1"/>
          </p:cNvSpPr>
          <p:nvPr>
            <p:ph type="sldNum" sz="quarter" idx="10"/>
          </p:nvPr>
        </p:nvSpPr>
        <p:spPr/>
        <p:txBody>
          <a:bodyPr/>
          <a:lstStyle/>
          <a:p>
            <a:pPr>
              <a:defRPr/>
            </a:pPr>
            <a:fld id="{E7B6DD4C-8E76-48C2-ABB6-DA4E70F23F39}" type="slidenum">
              <a:rPr lang="en-CA" smtClean="0"/>
              <a:pPr>
                <a:defRPr/>
              </a:pPr>
              <a:t>33</a:t>
            </a:fld>
            <a:endParaRPr lang="en-CA"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mulative Pine Killed.2014.jpg"/>
          <p:cNvPicPr>
            <a:picLocks noChangeAspect="1"/>
          </p:cNvPicPr>
          <p:nvPr/>
        </p:nvPicPr>
        <p:blipFill>
          <a:blip r:embed="rId2" cstate="print"/>
          <a:stretch>
            <a:fillRect/>
          </a:stretch>
        </p:blipFill>
        <p:spPr>
          <a:xfrm>
            <a:off x="0" y="0"/>
            <a:ext cx="9144000" cy="6858000"/>
          </a:xfrm>
          <a:prstGeom prst="rect">
            <a:avLst/>
          </a:prstGeom>
        </p:spPr>
      </p:pic>
      <p:sp>
        <p:nvSpPr>
          <p:cNvPr id="3" name="Slide Number Placeholder 2"/>
          <p:cNvSpPr>
            <a:spLocks noGrp="1"/>
          </p:cNvSpPr>
          <p:nvPr>
            <p:ph type="sldNum" sz="quarter" idx="10"/>
          </p:nvPr>
        </p:nvSpPr>
        <p:spPr/>
        <p:txBody>
          <a:bodyPr/>
          <a:lstStyle/>
          <a:p>
            <a:pPr>
              <a:defRPr/>
            </a:pPr>
            <a:fld id="{E7B6DD4C-8E76-48C2-ABB6-DA4E70F23F39}" type="slidenum">
              <a:rPr lang="en-CA" smtClean="0"/>
              <a:pPr>
                <a:defRPr/>
              </a:pPr>
              <a:t>34</a:t>
            </a:fld>
            <a:endParaRPr lang="en-CA"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mulative Pine Killed.2015.jpg"/>
          <p:cNvPicPr>
            <a:picLocks noChangeAspect="1"/>
          </p:cNvPicPr>
          <p:nvPr/>
        </p:nvPicPr>
        <p:blipFill>
          <a:blip r:embed="rId2" cstate="print"/>
          <a:stretch>
            <a:fillRect/>
          </a:stretch>
        </p:blipFill>
        <p:spPr>
          <a:xfrm>
            <a:off x="0" y="0"/>
            <a:ext cx="9144000" cy="6858000"/>
          </a:xfrm>
          <a:prstGeom prst="rect">
            <a:avLst/>
          </a:prstGeom>
        </p:spPr>
      </p:pic>
      <p:sp>
        <p:nvSpPr>
          <p:cNvPr id="3" name="Slide Number Placeholder 2"/>
          <p:cNvSpPr>
            <a:spLocks noGrp="1"/>
          </p:cNvSpPr>
          <p:nvPr>
            <p:ph type="sldNum" sz="quarter" idx="10"/>
          </p:nvPr>
        </p:nvSpPr>
        <p:spPr/>
        <p:txBody>
          <a:bodyPr/>
          <a:lstStyle/>
          <a:p>
            <a:pPr>
              <a:defRPr/>
            </a:pPr>
            <a:fld id="{E7B6DD4C-8E76-48C2-ABB6-DA4E70F23F39}" type="slidenum">
              <a:rPr lang="en-CA" smtClean="0"/>
              <a:pPr>
                <a:defRPr/>
              </a:pPr>
              <a:t>35</a:t>
            </a:fld>
            <a:endParaRPr lang="en-CA"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mulative Pine Killed.2016.jpg"/>
          <p:cNvPicPr>
            <a:picLocks noChangeAspect="1"/>
          </p:cNvPicPr>
          <p:nvPr/>
        </p:nvPicPr>
        <p:blipFill>
          <a:blip r:embed="rId2" cstate="print"/>
          <a:stretch>
            <a:fillRect/>
          </a:stretch>
        </p:blipFill>
        <p:spPr>
          <a:xfrm>
            <a:off x="0" y="0"/>
            <a:ext cx="9144000" cy="6858000"/>
          </a:xfrm>
          <a:prstGeom prst="rect">
            <a:avLst/>
          </a:prstGeom>
        </p:spPr>
      </p:pic>
      <p:sp>
        <p:nvSpPr>
          <p:cNvPr id="3" name="Slide Number Placeholder 2"/>
          <p:cNvSpPr>
            <a:spLocks noGrp="1"/>
          </p:cNvSpPr>
          <p:nvPr>
            <p:ph type="sldNum" sz="quarter" idx="10"/>
          </p:nvPr>
        </p:nvSpPr>
        <p:spPr/>
        <p:txBody>
          <a:bodyPr/>
          <a:lstStyle/>
          <a:p>
            <a:pPr>
              <a:defRPr/>
            </a:pPr>
            <a:fld id="{E7B6DD4C-8E76-48C2-ABB6-DA4E70F23F39}" type="slidenum">
              <a:rPr lang="en-CA" smtClean="0"/>
              <a:pPr>
                <a:defRPr/>
              </a:pPr>
              <a:t>36</a:t>
            </a:fld>
            <a:endParaRPr lang="en-CA"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mulative Pine Killed.2017.jpg"/>
          <p:cNvPicPr>
            <a:picLocks noChangeAspect="1"/>
          </p:cNvPicPr>
          <p:nvPr/>
        </p:nvPicPr>
        <p:blipFill>
          <a:blip r:embed="rId2" cstate="print"/>
          <a:stretch>
            <a:fillRect/>
          </a:stretch>
        </p:blipFill>
        <p:spPr>
          <a:xfrm>
            <a:off x="0" y="0"/>
            <a:ext cx="9144000" cy="6858000"/>
          </a:xfrm>
          <a:prstGeom prst="rect">
            <a:avLst/>
          </a:prstGeom>
        </p:spPr>
      </p:pic>
      <p:sp>
        <p:nvSpPr>
          <p:cNvPr id="3" name="Slide Number Placeholder 2"/>
          <p:cNvSpPr>
            <a:spLocks noGrp="1"/>
          </p:cNvSpPr>
          <p:nvPr>
            <p:ph type="sldNum" sz="quarter" idx="10"/>
          </p:nvPr>
        </p:nvSpPr>
        <p:spPr/>
        <p:txBody>
          <a:bodyPr/>
          <a:lstStyle/>
          <a:p>
            <a:pPr>
              <a:defRPr/>
            </a:pPr>
            <a:fld id="{E7B6DD4C-8E76-48C2-ABB6-DA4E70F23F39}" type="slidenum">
              <a:rPr lang="en-CA" smtClean="0"/>
              <a:pPr>
                <a:defRPr/>
              </a:pPr>
              <a:t>37</a:t>
            </a:fld>
            <a:endParaRPr lang="en-CA"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mulative Pine Killed.2018.jpg"/>
          <p:cNvPicPr>
            <a:picLocks noChangeAspect="1"/>
          </p:cNvPicPr>
          <p:nvPr/>
        </p:nvPicPr>
        <p:blipFill>
          <a:blip r:embed="rId2" cstate="print"/>
          <a:stretch>
            <a:fillRect/>
          </a:stretch>
        </p:blipFill>
        <p:spPr>
          <a:xfrm>
            <a:off x="0" y="0"/>
            <a:ext cx="9144000" cy="6858000"/>
          </a:xfrm>
          <a:prstGeom prst="rect">
            <a:avLst/>
          </a:prstGeom>
        </p:spPr>
      </p:pic>
      <p:sp>
        <p:nvSpPr>
          <p:cNvPr id="3" name="Slide Number Placeholder 2"/>
          <p:cNvSpPr>
            <a:spLocks noGrp="1"/>
          </p:cNvSpPr>
          <p:nvPr>
            <p:ph type="sldNum" sz="quarter" idx="10"/>
          </p:nvPr>
        </p:nvSpPr>
        <p:spPr/>
        <p:txBody>
          <a:bodyPr/>
          <a:lstStyle/>
          <a:p>
            <a:pPr>
              <a:defRPr/>
            </a:pPr>
            <a:fld id="{E7B6DD4C-8E76-48C2-ABB6-DA4E70F23F39}" type="slidenum">
              <a:rPr lang="en-CA" smtClean="0"/>
              <a:pPr>
                <a:defRPr/>
              </a:pPr>
              <a:t>38</a:t>
            </a:fld>
            <a:endParaRPr lang="en-CA"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mulative Pine Killed.2019.jpg"/>
          <p:cNvPicPr>
            <a:picLocks noChangeAspect="1"/>
          </p:cNvPicPr>
          <p:nvPr/>
        </p:nvPicPr>
        <p:blipFill>
          <a:blip r:embed="rId2" cstate="print"/>
          <a:stretch>
            <a:fillRect/>
          </a:stretch>
        </p:blipFill>
        <p:spPr>
          <a:xfrm>
            <a:off x="0" y="0"/>
            <a:ext cx="9144000" cy="6858000"/>
          </a:xfrm>
          <a:prstGeom prst="rect">
            <a:avLst/>
          </a:prstGeom>
        </p:spPr>
      </p:pic>
      <p:sp>
        <p:nvSpPr>
          <p:cNvPr id="3" name="Slide Number Placeholder 2"/>
          <p:cNvSpPr>
            <a:spLocks noGrp="1"/>
          </p:cNvSpPr>
          <p:nvPr>
            <p:ph type="sldNum" sz="quarter" idx="10"/>
          </p:nvPr>
        </p:nvSpPr>
        <p:spPr/>
        <p:txBody>
          <a:bodyPr/>
          <a:lstStyle/>
          <a:p>
            <a:pPr>
              <a:defRPr/>
            </a:pPr>
            <a:fld id="{E7B6DD4C-8E76-48C2-ABB6-DA4E70F23F39}" type="slidenum">
              <a:rPr lang="en-CA" smtClean="0"/>
              <a:pPr>
                <a:defRPr/>
              </a:pPr>
              <a:t>39</a:t>
            </a:fld>
            <a:endParaRPr lang="en-CA"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mulative Pine Killed.2020.jpg"/>
          <p:cNvPicPr>
            <a:picLocks noChangeAspect="1"/>
          </p:cNvPicPr>
          <p:nvPr/>
        </p:nvPicPr>
        <p:blipFill>
          <a:blip r:embed="rId3" cstate="print"/>
          <a:stretch>
            <a:fillRect/>
          </a:stretch>
        </p:blipFill>
        <p:spPr>
          <a:xfrm>
            <a:off x="0" y="0"/>
            <a:ext cx="9144000" cy="6858000"/>
          </a:xfrm>
          <a:prstGeom prst="rect">
            <a:avLst/>
          </a:prstGeom>
        </p:spPr>
      </p:pic>
      <p:sp>
        <p:nvSpPr>
          <p:cNvPr id="3" name="Slide Number Placeholder 2"/>
          <p:cNvSpPr>
            <a:spLocks noGrp="1"/>
          </p:cNvSpPr>
          <p:nvPr>
            <p:ph type="sldNum" sz="quarter" idx="10"/>
          </p:nvPr>
        </p:nvSpPr>
        <p:spPr/>
        <p:txBody>
          <a:bodyPr/>
          <a:lstStyle/>
          <a:p>
            <a:pPr>
              <a:defRPr/>
            </a:pPr>
            <a:fld id="{E7B6DD4C-8E76-48C2-ABB6-DA4E70F23F39}" type="slidenum">
              <a:rPr lang="en-CA" smtClean="0"/>
              <a:pPr>
                <a:defRPr/>
              </a:pPr>
              <a:t>40</a:t>
            </a:fld>
            <a:endParaRPr lang="en-CA"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Map of Year of Peak Annual Kill</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41</a:t>
            </a:fld>
            <a:endParaRPr lang="en-CA" dirty="0"/>
          </a:p>
        </p:txBody>
      </p:sp>
      <p:pic>
        <p:nvPicPr>
          <p:cNvPr id="6" name="Picture 5" descr="Year of Peak Annual Kill by Pine Unit.jpg"/>
          <p:cNvPicPr>
            <a:picLocks noChangeAspect="1"/>
          </p:cNvPicPr>
          <p:nvPr/>
        </p:nvPicPr>
        <p:blipFill>
          <a:blip r:embed="rId3" cstate="print"/>
          <a:stretch>
            <a:fillRect/>
          </a:stretch>
        </p:blipFill>
        <p:spPr>
          <a:xfrm>
            <a:off x="0" y="-103909"/>
            <a:ext cx="9144000" cy="7065818"/>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3880338" y="4865077"/>
            <a:ext cx="375139" cy="257908"/>
          </a:xfrm>
          <a:custGeom>
            <a:avLst/>
            <a:gdLst>
              <a:gd name="connsiteX0" fmla="*/ 58616 w 375139"/>
              <a:gd name="connsiteY0" fmla="*/ 257908 h 257908"/>
              <a:gd name="connsiteX1" fmla="*/ 0 w 375139"/>
              <a:gd name="connsiteY1" fmla="*/ 0 h 257908"/>
              <a:gd name="connsiteX2" fmla="*/ 375139 w 375139"/>
              <a:gd name="connsiteY2" fmla="*/ 140677 h 257908"/>
              <a:gd name="connsiteX3" fmla="*/ 58616 w 375139"/>
              <a:gd name="connsiteY3" fmla="*/ 257908 h 257908"/>
            </a:gdLst>
            <a:ahLst/>
            <a:cxnLst>
              <a:cxn ang="0">
                <a:pos x="connsiteX0" y="connsiteY0"/>
              </a:cxn>
              <a:cxn ang="0">
                <a:pos x="connsiteX1" y="connsiteY1"/>
              </a:cxn>
              <a:cxn ang="0">
                <a:pos x="connsiteX2" y="connsiteY2"/>
              </a:cxn>
              <a:cxn ang="0">
                <a:pos x="connsiteX3" y="connsiteY3"/>
              </a:cxn>
            </a:cxnLst>
            <a:rect l="l" t="t" r="r" b="b"/>
            <a:pathLst>
              <a:path w="375139" h="257908">
                <a:moveTo>
                  <a:pt x="58616" y="257908"/>
                </a:moveTo>
                <a:lnTo>
                  <a:pt x="0" y="0"/>
                </a:lnTo>
                <a:lnTo>
                  <a:pt x="375139" y="140677"/>
                </a:lnTo>
                <a:lnTo>
                  <a:pt x="58616" y="257908"/>
                </a:lnTo>
                <a:close/>
              </a:path>
            </a:pathLst>
          </a:custGeom>
          <a:solidFill>
            <a:schemeClr val="accent4">
              <a:lumMod val="50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pic>
        <p:nvPicPr>
          <p:cNvPr id="5" name="Picture 4" descr="Provincial Annual Kill - for Presentation.emf"/>
          <p:cNvPicPr>
            <a:picLocks noChangeAspect="1"/>
          </p:cNvPicPr>
          <p:nvPr/>
        </p:nvPicPr>
        <p:blipFill>
          <a:blip r:embed="rId3" cstate="print"/>
          <a:stretch>
            <a:fillRect/>
          </a:stretch>
        </p:blipFill>
        <p:spPr>
          <a:xfrm>
            <a:off x="479369" y="1536577"/>
            <a:ext cx="7864051" cy="5355727"/>
          </a:xfrm>
          <a:prstGeom prst="rect">
            <a:avLst/>
          </a:prstGeom>
        </p:spPr>
      </p:pic>
      <p:sp>
        <p:nvSpPr>
          <p:cNvPr id="2" name="Title 1"/>
          <p:cNvSpPr>
            <a:spLocks noGrp="1"/>
          </p:cNvSpPr>
          <p:nvPr>
            <p:ph type="title"/>
          </p:nvPr>
        </p:nvSpPr>
        <p:spPr/>
        <p:txBody>
          <a:bodyPr>
            <a:normAutofit/>
          </a:bodyPr>
          <a:lstStyle/>
          <a:p>
            <a:r>
              <a:rPr lang="en-CA" baseline="0" dirty="0" smtClean="0"/>
              <a:t>Observed</a:t>
            </a:r>
            <a:r>
              <a:rPr lang="en-CA" dirty="0" smtClean="0"/>
              <a:t> and Projected A</a:t>
            </a:r>
            <a:r>
              <a:rPr lang="en-CA" baseline="0" dirty="0" smtClean="0"/>
              <a:t>nnual Pine Volume Killed on the THLB</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42</a:t>
            </a:fld>
            <a:endParaRPr lang="en-CA"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CA" baseline="0" dirty="0" smtClean="0"/>
              <a:t>Projected Kill Uncertainty</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43</a:t>
            </a:fld>
            <a:endParaRPr lang="en-CA" dirty="0"/>
          </a:p>
        </p:txBody>
      </p:sp>
      <p:pic>
        <p:nvPicPr>
          <p:cNvPr id="7" name="Picture 6" descr="Mackenzie, Dawson Creek, Merritt, Okanagan Annual Kill.emf"/>
          <p:cNvPicPr>
            <a:picLocks noChangeAspect="1"/>
          </p:cNvPicPr>
          <p:nvPr/>
        </p:nvPicPr>
        <p:blipFill>
          <a:blip r:embed="rId3" cstate="print"/>
          <a:stretch>
            <a:fillRect/>
          </a:stretch>
        </p:blipFill>
        <p:spPr>
          <a:xfrm>
            <a:off x="700185" y="1579010"/>
            <a:ext cx="7673287" cy="5232098"/>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bwMode="auto">
          <a:xfrm>
            <a:off x="4291343" y="4925085"/>
            <a:ext cx="2571184" cy="986828"/>
          </a:xfrm>
          <a:custGeom>
            <a:avLst/>
            <a:gdLst>
              <a:gd name="connsiteX0" fmla="*/ 0 w 2571184"/>
              <a:gd name="connsiteY0" fmla="*/ 90535 h 986828"/>
              <a:gd name="connsiteX1" fmla="*/ 208229 w 2571184"/>
              <a:gd name="connsiteY1" fmla="*/ 108642 h 986828"/>
              <a:gd name="connsiteX2" fmla="*/ 298764 w 2571184"/>
              <a:gd name="connsiteY2" fmla="*/ 117695 h 986828"/>
              <a:gd name="connsiteX3" fmla="*/ 624689 w 2571184"/>
              <a:gd name="connsiteY3" fmla="*/ 0 h 986828"/>
              <a:gd name="connsiteX4" fmla="*/ 959667 w 2571184"/>
              <a:gd name="connsiteY4" fmla="*/ 72428 h 986828"/>
              <a:gd name="connsiteX5" fmla="*/ 1267485 w 2571184"/>
              <a:gd name="connsiteY5" fmla="*/ 244444 h 986828"/>
              <a:gd name="connsiteX6" fmla="*/ 1548142 w 2571184"/>
              <a:gd name="connsiteY6" fmla="*/ 434566 h 986828"/>
              <a:gd name="connsiteX7" fmla="*/ 1855960 w 2571184"/>
              <a:gd name="connsiteY7" fmla="*/ 633743 h 986828"/>
              <a:gd name="connsiteX8" fmla="*/ 2082297 w 2571184"/>
              <a:gd name="connsiteY8" fmla="*/ 769545 h 986828"/>
              <a:gd name="connsiteX9" fmla="*/ 2335794 w 2571184"/>
              <a:gd name="connsiteY9" fmla="*/ 896293 h 986828"/>
              <a:gd name="connsiteX10" fmla="*/ 2571184 w 2571184"/>
              <a:gd name="connsiteY10" fmla="*/ 986828 h 986828"/>
              <a:gd name="connsiteX11" fmla="*/ 2181885 w 2571184"/>
              <a:gd name="connsiteY11" fmla="*/ 860079 h 986828"/>
              <a:gd name="connsiteX12" fmla="*/ 1901227 w 2571184"/>
              <a:gd name="connsiteY12" fmla="*/ 751438 h 986828"/>
              <a:gd name="connsiteX13" fmla="*/ 1593409 w 2571184"/>
              <a:gd name="connsiteY13" fmla="*/ 642796 h 986828"/>
              <a:gd name="connsiteX14" fmla="*/ 1258431 w 2571184"/>
              <a:gd name="connsiteY14" fmla="*/ 543208 h 986828"/>
              <a:gd name="connsiteX15" fmla="*/ 932507 w 2571184"/>
              <a:gd name="connsiteY15" fmla="*/ 461727 h 986828"/>
              <a:gd name="connsiteX16" fmla="*/ 615635 w 2571184"/>
              <a:gd name="connsiteY16" fmla="*/ 380246 h 986828"/>
              <a:gd name="connsiteX17" fmla="*/ 289710 w 2571184"/>
              <a:gd name="connsiteY17" fmla="*/ 235390 h 986828"/>
              <a:gd name="connsiteX18" fmla="*/ 0 w 2571184"/>
              <a:gd name="connsiteY18" fmla="*/ 90535 h 986828"/>
              <a:gd name="connsiteX0" fmla="*/ 0 w 2571184"/>
              <a:gd name="connsiteY0" fmla="*/ 90535 h 986828"/>
              <a:gd name="connsiteX1" fmla="*/ 208229 w 2571184"/>
              <a:gd name="connsiteY1" fmla="*/ 108642 h 986828"/>
              <a:gd name="connsiteX2" fmla="*/ 298764 w 2571184"/>
              <a:gd name="connsiteY2" fmla="*/ 117695 h 986828"/>
              <a:gd name="connsiteX3" fmla="*/ 624689 w 2571184"/>
              <a:gd name="connsiteY3" fmla="*/ 0 h 986828"/>
              <a:gd name="connsiteX4" fmla="*/ 959667 w 2571184"/>
              <a:gd name="connsiteY4" fmla="*/ 72428 h 986828"/>
              <a:gd name="connsiteX5" fmla="*/ 1267485 w 2571184"/>
              <a:gd name="connsiteY5" fmla="*/ 244444 h 986828"/>
              <a:gd name="connsiteX6" fmla="*/ 1548142 w 2571184"/>
              <a:gd name="connsiteY6" fmla="*/ 434566 h 986828"/>
              <a:gd name="connsiteX7" fmla="*/ 1855960 w 2571184"/>
              <a:gd name="connsiteY7" fmla="*/ 633743 h 986828"/>
              <a:gd name="connsiteX8" fmla="*/ 2082297 w 2571184"/>
              <a:gd name="connsiteY8" fmla="*/ 769545 h 986828"/>
              <a:gd name="connsiteX9" fmla="*/ 2335794 w 2571184"/>
              <a:gd name="connsiteY9" fmla="*/ 896293 h 986828"/>
              <a:gd name="connsiteX10" fmla="*/ 2571184 w 2571184"/>
              <a:gd name="connsiteY10" fmla="*/ 986828 h 986828"/>
              <a:gd name="connsiteX11" fmla="*/ 2181885 w 2571184"/>
              <a:gd name="connsiteY11" fmla="*/ 860079 h 986828"/>
              <a:gd name="connsiteX12" fmla="*/ 1901227 w 2571184"/>
              <a:gd name="connsiteY12" fmla="*/ 751438 h 986828"/>
              <a:gd name="connsiteX13" fmla="*/ 1593409 w 2571184"/>
              <a:gd name="connsiteY13" fmla="*/ 642796 h 986828"/>
              <a:gd name="connsiteX14" fmla="*/ 1258431 w 2571184"/>
              <a:gd name="connsiteY14" fmla="*/ 543208 h 986828"/>
              <a:gd name="connsiteX15" fmla="*/ 932507 w 2571184"/>
              <a:gd name="connsiteY15" fmla="*/ 461727 h 986828"/>
              <a:gd name="connsiteX16" fmla="*/ 615635 w 2571184"/>
              <a:gd name="connsiteY16" fmla="*/ 325925 h 986828"/>
              <a:gd name="connsiteX17" fmla="*/ 289710 w 2571184"/>
              <a:gd name="connsiteY17" fmla="*/ 235390 h 986828"/>
              <a:gd name="connsiteX18" fmla="*/ 0 w 2571184"/>
              <a:gd name="connsiteY18" fmla="*/ 90535 h 986828"/>
              <a:gd name="connsiteX0" fmla="*/ 0 w 2571184"/>
              <a:gd name="connsiteY0" fmla="*/ 90535 h 986828"/>
              <a:gd name="connsiteX1" fmla="*/ 208229 w 2571184"/>
              <a:gd name="connsiteY1" fmla="*/ 108642 h 986828"/>
              <a:gd name="connsiteX2" fmla="*/ 298764 w 2571184"/>
              <a:gd name="connsiteY2" fmla="*/ 117695 h 986828"/>
              <a:gd name="connsiteX3" fmla="*/ 624689 w 2571184"/>
              <a:gd name="connsiteY3" fmla="*/ 0 h 986828"/>
              <a:gd name="connsiteX4" fmla="*/ 959667 w 2571184"/>
              <a:gd name="connsiteY4" fmla="*/ 72428 h 986828"/>
              <a:gd name="connsiteX5" fmla="*/ 1267485 w 2571184"/>
              <a:gd name="connsiteY5" fmla="*/ 244444 h 986828"/>
              <a:gd name="connsiteX6" fmla="*/ 1548142 w 2571184"/>
              <a:gd name="connsiteY6" fmla="*/ 434566 h 986828"/>
              <a:gd name="connsiteX7" fmla="*/ 1855960 w 2571184"/>
              <a:gd name="connsiteY7" fmla="*/ 633743 h 986828"/>
              <a:gd name="connsiteX8" fmla="*/ 2082297 w 2571184"/>
              <a:gd name="connsiteY8" fmla="*/ 769545 h 986828"/>
              <a:gd name="connsiteX9" fmla="*/ 2335794 w 2571184"/>
              <a:gd name="connsiteY9" fmla="*/ 896293 h 986828"/>
              <a:gd name="connsiteX10" fmla="*/ 2571184 w 2571184"/>
              <a:gd name="connsiteY10" fmla="*/ 986828 h 986828"/>
              <a:gd name="connsiteX11" fmla="*/ 2181885 w 2571184"/>
              <a:gd name="connsiteY11" fmla="*/ 860079 h 986828"/>
              <a:gd name="connsiteX12" fmla="*/ 1901227 w 2571184"/>
              <a:gd name="connsiteY12" fmla="*/ 751438 h 986828"/>
              <a:gd name="connsiteX13" fmla="*/ 1593409 w 2571184"/>
              <a:gd name="connsiteY13" fmla="*/ 642796 h 986828"/>
              <a:gd name="connsiteX14" fmla="*/ 1258431 w 2571184"/>
              <a:gd name="connsiteY14" fmla="*/ 543208 h 986828"/>
              <a:gd name="connsiteX15" fmla="*/ 941560 w 2571184"/>
              <a:gd name="connsiteY15" fmla="*/ 434567 h 986828"/>
              <a:gd name="connsiteX16" fmla="*/ 615635 w 2571184"/>
              <a:gd name="connsiteY16" fmla="*/ 325925 h 986828"/>
              <a:gd name="connsiteX17" fmla="*/ 289710 w 2571184"/>
              <a:gd name="connsiteY17" fmla="*/ 235390 h 986828"/>
              <a:gd name="connsiteX18" fmla="*/ 0 w 2571184"/>
              <a:gd name="connsiteY18" fmla="*/ 90535 h 986828"/>
              <a:gd name="connsiteX0" fmla="*/ 0 w 2571184"/>
              <a:gd name="connsiteY0" fmla="*/ 90535 h 986828"/>
              <a:gd name="connsiteX1" fmla="*/ 208229 w 2571184"/>
              <a:gd name="connsiteY1" fmla="*/ 108642 h 986828"/>
              <a:gd name="connsiteX2" fmla="*/ 298764 w 2571184"/>
              <a:gd name="connsiteY2" fmla="*/ 117695 h 986828"/>
              <a:gd name="connsiteX3" fmla="*/ 624689 w 2571184"/>
              <a:gd name="connsiteY3" fmla="*/ 0 h 986828"/>
              <a:gd name="connsiteX4" fmla="*/ 959667 w 2571184"/>
              <a:gd name="connsiteY4" fmla="*/ 72428 h 986828"/>
              <a:gd name="connsiteX5" fmla="*/ 1267485 w 2571184"/>
              <a:gd name="connsiteY5" fmla="*/ 244444 h 986828"/>
              <a:gd name="connsiteX6" fmla="*/ 1548142 w 2571184"/>
              <a:gd name="connsiteY6" fmla="*/ 434566 h 986828"/>
              <a:gd name="connsiteX7" fmla="*/ 1855960 w 2571184"/>
              <a:gd name="connsiteY7" fmla="*/ 633743 h 986828"/>
              <a:gd name="connsiteX8" fmla="*/ 2082297 w 2571184"/>
              <a:gd name="connsiteY8" fmla="*/ 769545 h 986828"/>
              <a:gd name="connsiteX9" fmla="*/ 2335794 w 2571184"/>
              <a:gd name="connsiteY9" fmla="*/ 896293 h 986828"/>
              <a:gd name="connsiteX10" fmla="*/ 2571184 w 2571184"/>
              <a:gd name="connsiteY10" fmla="*/ 986828 h 986828"/>
              <a:gd name="connsiteX11" fmla="*/ 2181885 w 2571184"/>
              <a:gd name="connsiteY11" fmla="*/ 860079 h 986828"/>
              <a:gd name="connsiteX12" fmla="*/ 1901227 w 2571184"/>
              <a:gd name="connsiteY12" fmla="*/ 751438 h 986828"/>
              <a:gd name="connsiteX13" fmla="*/ 1593409 w 2571184"/>
              <a:gd name="connsiteY13" fmla="*/ 642796 h 986828"/>
              <a:gd name="connsiteX14" fmla="*/ 1258431 w 2571184"/>
              <a:gd name="connsiteY14" fmla="*/ 543208 h 986828"/>
              <a:gd name="connsiteX15" fmla="*/ 941560 w 2571184"/>
              <a:gd name="connsiteY15" fmla="*/ 434567 h 986828"/>
              <a:gd name="connsiteX16" fmla="*/ 615635 w 2571184"/>
              <a:gd name="connsiteY16" fmla="*/ 325925 h 986828"/>
              <a:gd name="connsiteX17" fmla="*/ 307817 w 2571184"/>
              <a:gd name="connsiteY17" fmla="*/ 199176 h 986828"/>
              <a:gd name="connsiteX18" fmla="*/ 0 w 2571184"/>
              <a:gd name="connsiteY18" fmla="*/ 90535 h 986828"/>
              <a:gd name="connsiteX0" fmla="*/ 0 w 2571184"/>
              <a:gd name="connsiteY0" fmla="*/ 90535 h 986828"/>
              <a:gd name="connsiteX1" fmla="*/ 208229 w 2571184"/>
              <a:gd name="connsiteY1" fmla="*/ 108642 h 986828"/>
              <a:gd name="connsiteX2" fmla="*/ 298764 w 2571184"/>
              <a:gd name="connsiteY2" fmla="*/ 117695 h 986828"/>
              <a:gd name="connsiteX3" fmla="*/ 624689 w 2571184"/>
              <a:gd name="connsiteY3" fmla="*/ 0 h 986828"/>
              <a:gd name="connsiteX4" fmla="*/ 959667 w 2571184"/>
              <a:gd name="connsiteY4" fmla="*/ 72428 h 986828"/>
              <a:gd name="connsiteX5" fmla="*/ 1267485 w 2571184"/>
              <a:gd name="connsiteY5" fmla="*/ 244444 h 986828"/>
              <a:gd name="connsiteX6" fmla="*/ 1548142 w 2571184"/>
              <a:gd name="connsiteY6" fmla="*/ 434566 h 986828"/>
              <a:gd name="connsiteX7" fmla="*/ 1855960 w 2571184"/>
              <a:gd name="connsiteY7" fmla="*/ 633743 h 986828"/>
              <a:gd name="connsiteX8" fmla="*/ 2082297 w 2571184"/>
              <a:gd name="connsiteY8" fmla="*/ 769545 h 986828"/>
              <a:gd name="connsiteX9" fmla="*/ 2335794 w 2571184"/>
              <a:gd name="connsiteY9" fmla="*/ 896293 h 986828"/>
              <a:gd name="connsiteX10" fmla="*/ 2571184 w 2571184"/>
              <a:gd name="connsiteY10" fmla="*/ 986828 h 986828"/>
              <a:gd name="connsiteX11" fmla="*/ 2181885 w 2571184"/>
              <a:gd name="connsiteY11" fmla="*/ 860079 h 986828"/>
              <a:gd name="connsiteX12" fmla="*/ 1901227 w 2571184"/>
              <a:gd name="connsiteY12" fmla="*/ 751438 h 986828"/>
              <a:gd name="connsiteX13" fmla="*/ 1593409 w 2571184"/>
              <a:gd name="connsiteY13" fmla="*/ 660903 h 986828"/>
              <a:gd name="connsiteX14" fmla="*/ 1258431 w 2571184"/>
              <a:gd name="connsiteY14" fmla="*/ 543208 h 986828"/>
              <a:gd name="connsiteX15" fmla="*/ 941560 w 2571184"/>
              <a:gd name="connsiteY15" fmla="*/ 434567 h 986828"/>
              <a:gd name="connsiteX16" fmla="*/ 615635 w 2571184"/>
              <a:gd name="connsiteY16" fmla="*/ 325925 h 986828"/>
              <a:gd name="connsiteX17" fmla="*/ 307817 w 2571184"/>
              <a:gd name="connsiteY17" fmla="*/ 199176 h 986828"/>
              <a:gd name="connsiteX18" fmla="*/ 0 w 2571184"/>
              <a:gd name="connsiteY18" fmla="*/ 90535 h 986828"/>
              <a:gd name="connsiteX0" fmla="*/ 0 w 2571184"/>
              <a:gd name="connsiteY0" fmla="*/ 90535 h 986828"/>
              <a:gd name="connsiteX1" fmla="*/ 208229 w 2571184"/>
              <a:gd name="connsiteY1" fmla="*/ 108642 h 986828"/>
              <a:gd name="connsiteX2" fmla="*/ 298764 w 2571184"/>
              <a:gd name="connsiteY2" fmla="*/ 117695 h 986828"/>
              <a:gd name="connsiteX3" fmla="*/ 624689 w 2571184"/>
              <a:gd name="connsiteY3" fmla="*/ 0 h 986828"/>
              <a:gd name="connsiteX4" fmla="*/ 959667 w 2571184"/>
              <a:gd name="connsiteY4" fmla="*/ 72428 h 986828"/>
              <a:gd name="connsiteX5" fmla="*/ 1267485 w 2571184"/>
              <a:gd name="connsiteY5" fmla="*/ 244444 h 986828"/>
              <a:gd name="connsiteX6" fmla="*/ 1548142 w 2571184"/>
              <a:gd name="connsiteY6" fmla="*/ 434566 h 986828"/>
              <a:gd name="connsiteX7" fmla="*/ 1855960 w 2571184"/>
              <a:gd name="connsiteY7" fmla="*/ 633743 h 986828"/>
              <a:gd name="connsiteX8" fmla="*/ 2082297 w 2571184"/>
              <a:gd name="connsiteY8" fmla="*/ 769545 h 986828"/>
              <a:gd name="connsiteX9" fmla="*/ 2335794 w 2571184"/>
              <a:gd name="connsiteY9" fmla="*/ 896293 h 986828"/>
              <a:gd name="connsiteX10" fmla="*/ 2571184 w 2571184"/>
              <a:gd name="connsiteY10" fmla="*/ 986828 h 986828"/>
              <a:gd name="connsiteX11" fmla="*/ 2181885 w 2571184"/>
              <a:gd name="connsiteY11" fmla="*/ 860079 h 986828"/>
              <a:gd name="connsiteX12" fmla="*/ 1901227 w 2571184"/>
              <a:gd name="connsiteY12" fmla="*/ 769545 h 986828"/>
              <a:gd name="connsiteX13" fmla="*/ 1593409 w 2571184"/>
              <a:gd name="connsiteY13" fmla="*/ 660903 h 986828"/>
              <a:gd name="connsiteX14" fmla="*/ 1258431 w 2571184"/>
              <a:gd name="connsiteY14" fmla="*/ 543208 h 986828"/>
              <a:gd name="connsiteX15" fmla="*/ 941560 w 2571184"/>
              <a:gd name="connsiteY15" fmla="*/ 434567 h 986828"/>
              <a:gd name="connsiteX16" fmla="*/ 615635 w 2571184"/>
              <a:gd name="connsiteY16" fmla="*/ 325925 h 986828"/>
              <a:gd name="connsiteX17" fmla="*/ 307817 w 2571184"/>
              <a:gd name="connsiteY17" fmla="*/ 199176 h 986828"/>
              <a:gd name="connsiteX18" fmla="*/ 0 w 2571184"/>
              <a:gd name="connsiteY18" fmla="*/ 90535 h 98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71184" h="986828">
                <a:moveTo>
                  <a:pt x="0" y="90535"/>
                </a:moveTo>
                <a:lnTo>
                  <a:pt x="208229" y="108642"/>
                </a:lnTo>
                <a:lnTo>
                  <a:pt x="298764" y="117695"/>
                </a:lnTo>
                <a:lnTo>
                  <a:pt x="624689" y="0"/>
                </a:lnTo>
                <a:lnTo>
                  <a:pt x="959667" y="72428"/>
                </a:lnTo>
                <a:lnTo>
                  <a:pt x="1267485" y="244444"/>
                </a:lnTo>
                <a:lnTo>
                  <a:pt x="1548142" y="434566"/>
                </a:lnTo>
                <a:lnTo>
                  <a:pt x="1855960" y="633743"/>
                </a:lnTo>
                <a:lnTo>
                  <a:pt x="2082297" y="769545"/>
                </a:lnTo>
                <a:lnTo>
                  <a:pt x="2335794" y="896293"/>
                </a:lnTo>
                <a:lnTo>
                  <a:pt x="2571184" y="986828"/>
                </a:lnTo>
                <a:lnTo>
                  <a:pt x="2181885" y="860079"/>
                </a:lnTo>
                <a:lnTo>
                  <a:pt x="1901227" y="769545"/>
                </a:lnTo>
                <a:lnTo>
                  <a:pt x="1593409" y="660903"/>
                </a:lnTo>
                <a:lnTo>
                  <a:pt x="1258431" y="543208"/>
                </a:lnTo>
                <a:lnTo>
                  <a:pt x="941560" y="434567"/>
                </a:lnTo>
                <a:lnTo>
                  <a:pt x="615635" y="325925"/>
                </a:lnTo>
                <a:lnTo>
                  <a:pt x="307817" y="199176"/>
                </a:lnTo>
                <a:lnTo>
                  <a:pt x="0" y="90535"/>
                </a:lnTo>
                <a:close/>
              </a:path>
            </a:pathLst>
          </a:custGeom>
          <a:solidFill>
            <a:schemeClr val="accent4">
              <a:lumMod val="50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sp>
        <p:nvSpPr>
          <p:cNvPr id="6" name="Freeform 5"/>
          <p:cNvSpPr/>
          <p:nvPr/>
        </p:nvSpPr>
        <p:spPr bwMode="auto">
          <a:xfrm>
            <a:off x="3880338" y="4865077"/>
            <a:ext cx="375139" cy="257908"/>
          </a:xfrm>
          <a:custGeom>
            <a:avLst/>
            <a:gdLst>
              <a:gd name="connsiteX0" fmla="*/ 58616 w 375139"/>
              <a:gd name="connsiteY0" fmla="*/ 257908 h 257908"/>
              <a:gd name="connsiteX1" fmla="*/ 0 w 375139"/>
              <a:gd name="connsiteY1" fmla="*/ 0 h 257908"/>
              <a:gd name="connsiteX2" fmla="*/ 375139 w 375139"/>
              <a:gd name="connsiteY2" fmla="*/ 140677 h 257908"/>
              <a:gd name="connsiteX3" fmla="*/ 58616 w 375139"/>
              <a:gd name="connsiteY3" fmla="*/ 257908 h 257908"/>
            </a:gdLst>
            <a:ahLst/>
            <a:cxnLst>
              <a:cxn ang="0">
                <a:pos x="connsiteX0" y="connsiteY0"/>
              </a:cxn>
              <a:cxn ang="0">
                <a:pos x="connsiteX1" y="connsiteY1"/>
              </a:cxn>
              <a:cxn ang="0">
                <a:pos x="connsiteX2" y="connsiteY2"/>
              </a:cxn>
              <a:cxn ang="0">
                <a:pos x="connsiteX3" y="connsiteY3"/>
              </a:cxn>
            </a:cxnLst>
            <a:rect l="l" t="t" r="r" b="b"/>
            <a:pathLst>
              <a:path w="375139" h="257908">
                <a:moveTo>
                  <a:pt x="58616" y="257908"/>
                </a:moveTo>
                <a:lnTo>
                  <a:pt x="0" y="0"/>
                </a:lnTo>
                <a:lnTo>
                  <a:pt x="375139" y="140677"/>
                </a:lnTo>
                <a:lnTo>
                  <a:pt x="58616" y="257908"/>
                </a:lnTo>
                <a:close/>
              </a:path>
            </a:pathLst>
          </a:custGeom>
          <a:solidFill>
            <a:schemeClr val="accent4">
              <a:lumMod val="50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pic>
        <p:nvPicPr>
          <p:cNvPr id="5" name="Picture 4" descr="Provincial Annual Kill - for Presentation.emf"/>
          <p:cNvPicPr>
            <a:picLocks noChangeAspect="1"/>
          </p:cNvPicPr>
          <p:nvPr/>
        </p:nvPicPr>
        <p:blipFill>
          <a:blip r:embed="rId3" cstate="print"/>
          <a:stretch>
            <a:fillRect/>
          </a:stretch>
        </p:blipFill>
        <p:spPr>
          <a:xfrm>
            <a:off x="479369" y="1536577"/>
            <a:ext cx="7864051" cy="5355727"/>
          </a:xfrm>
          <a:prstGeom prst="rect">
            <a:avLst/>
          </a:prstGeom>
        </p:spPr>
      </p:pic>
      <p:sp>
        <p:nvSpPr>
          <p:cNvPr id="2" name="Title 1"/>
          <p:cNvSpPr>
            <a:spLocks noGrp="1"/>
          </p:cNvSpPr>
          <p:nvPr>
            <p:ph type="title"/>
          </p:nvPr>
        </p:nvSpPr>
        <p:spPr/>
        <p:txBody>
          <a:bodyPr>
            <a:normAutofit/>
          </a:bodyPr>
          <a:lstStyle/>
          <a:p>
            <a:r>
              <a:rPr lang="en-CA" baseline="0" dirty="0" smtClean="0"/>
              <a:t>Observed</a:t>
            </a:r>
            <a:r>
              <a:rPr lang="en-CA" dirty="0" smtClean="0"/>
              <a:t> and Projected A</a:t>
            </a:r>
            <a:r>
              <a:rPr lang="en-CA" baseline="0" dirty="0" smtClean="0"/>
              <a:t>nnual Pine Volume Killed on the THLB</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44</a:t>
            </a:fld>
            <a:endParaRPr lang="en-CA" dirty="0"/>
          </a:p>
        </p:txBody>
      </p:sp>
      <p:sp>
        <p:nvSpPr>
          <p:cNvPr id="8" name="Line 6"/>
          <p:cNvSpPr>
            <a:spLocks noChangeShapeType="1"/>
          </p:cNvSpPr>
          <p:nvPr/>
        </p:nvSpPr>
        <p:spPr bwMode="auto">
          <a:xfrm flipH="1">
            <a:off x="5116612" y="4404600"/>
            <a:ext cx="704850" cy="790575"/>
          </a:xfrm>
          <a:prstGeom prst="line">
            <a:avLst/>
          </a:prstGeom>
          <a:noFill/>
          <a:ln w="9525">
            <a:solidFill>
              <a:srgbClr val="FFFF00"/>
            </a:solidFill>
            <a:round/>
            <a:headEnd/>
            <a:tailEnd type="triangle" w="med" len="med"/>
          </a:ln>
          <a:effectLst/>
        </p:spPr>
        <p:txBody>
          <a:bodyPr/>
          <a:lstStyle/>
          <a:p>
            <a:endParaRPr lang="en-CA" dirty="0"/>
          </a:p>
        </p:txBody>
      </p:sp>
      <p:sp>
        <p:nvSpPr>
          <p:cNvPr id="9" name="Text Box 8"/>
          <p:cNvSpPr txBox="1">
            <a:spLocks noChangeArrowheads="1"/>
          </p:cNvSpPr>
          <p:nvPr/>
        </p:nvSpPr>
        <p:spPr bwMode="auto">
          <a:xfrm>
            <a:off x="5879489" y="3713160"/>
            <a:ext cx="2967038" cy="1815882"/>
          </a:xfrm>
          <a:prstGeom prst="rect">
            <a:avLst/>
          </a:prstGeom>
          <a:noFill/>
          <a:ln w="9525">
            <a:noFill/>
            <a:miter lim="800000"/>
            <a:headEnd/>
            <a:tailEnd/>
          </a:ln>
          <a:effectLst/>
        </p:spPr>
        <p:txBody>
          <a:bodyPr>
            <a:spAutoFit/>
          </a:bodyPr>
          <a:lstStyle/>
          <a:p>
            <a:pPr eaLnBrk="1" hangingPunct="1"/>
            <a:r>
              <a:rPr lang="en-CA" sz="1400" b="1" dirty="0">
                <a:solidFill>
                  <a:srgbClr val="FFFF00"/>
                </a:solidFill>
                <a:latin typeface="+mn-lt"/>
                <a:cs typeface="Arial" charset="0"/>
              </a:rPr>
              <a:t>Long term may be lower</a:t>
            </a:r>
          </a:p>
          <a:p>
            <a:pPr>
              <a:buFontTx/>
              <a:buChar char="•"/>
            </a:pPr>
            <a:r>
              <a:rPr lang="en-CA" sz="1400" dirty="0">
                <a:solidFill>
                  <a:srgbClr val="FFFF00"/>
                </a:solidFill>
                <a:latin typeface="+mn-lt"/>
                <a:cs typeface="Arial" charset="0"/>
              </a:rPr>
              <a:t>Infestation may not build as projected in areas currently on periphery – </a:t>
            </a:r>
            <a:r>
              <a:rPr lang="en-CA" sz="1400" dirty="0" smtClean="0">
                <a:solidFill>
                  <a:srgbClr val="FFFF00"/>
                </a:solidFill>
                <a:latin typeface="+mn-lt"/>
                <a:cs typeface="Arial" pitchFamily="34" charset="0"/>
              </a:rPr>
              <a:t>reduced influx from the now-collapsing outbreak core, </a:t>
            </a:r>
            <a:r>
              <a:rPr lang="en-CA" sz="1400" dirty="0" smtClean="0">
                <a:solidFill>
                  <a:srgbClr val="FFFF00"/>
                </a:solidFill>
                <a:latin typeface="+mn-lt"/>
                <a:cs typeface="Arial" charset="0"/>
              </a:rPr>
              <a:t>poor </a:t>
            </a:r>
            <a:r>
              <a:rPr lang="en-CA" sz="1400" dirty="0">
                <a:solidFill>
                  <a:srgbClr val="FFFF00"/>
                </a:solidFill>
                <a:latin typeface="+mn-lt"/>
                <a:cs typeface="Arial" charset="0"/>
              </a:rPr>
              <a:t>climate, mixed stand types, topographic </a:t>
            </a:r>
            <a:r>
              <a:rPr lang="en-CA" sz="1400" dirty="0" smtClean="0">
                <a:solidFill>
                  <a:srgbClr val="FFFF00"/>
                </a:solidFill>
                <a:latin typeface="+mn-lt"/>
                <a:cs typeface="Arial" charset="0"/>
              </a:rPr>
              <a:t>barriers</a:t>
            </a:r>
            <a:endParaRPr lang="en-CA" sz="1400" dirty="0">
              <a:solidFill>
                <a:srgbClr val="FFFF00"/>
              </a:solidFill>
              <a:latin typeface="+mn-lt"/>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aseline="0" dirty="0" smtClean="0"/>
              <a:t>Observed</a:t>
            </a:r>
            <a:r>
              <a:rPr lang="en-CA" dirty="0" smtClean="0"/>
              <a:t> Cumulative </a:t>
            </a:r>
            <a:r>
              <a:rPr lang="en-CA" baseline="0" dirty="0" smtClean="0"/>
              <a:t>Pine Volume Killed on the THLB</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45</a:t>
            </a:fld>
            <a:endParaRPr lang="en-CA" dirty="0"/>
          </a:p>
        </p:txBody>
      </p:sp>
      <p:pic>
        <p:nvPicPr>
          <p:cNvPr id="5" name="Picture 4" descr="Provincial Cumulative Kill - Only Observed Kill - for Presentation.emf"/>
          <p:cNvPicPr>
            <a:picLocks noChangeAspect="1"/>
          </p:cNvPicPr>
          <p:nvPr/>
        </p:nvPicPr>
        <p:blipFill>
          <a:blip r:embed="rId3" cstate="print"/>
          <a:stretch>
            <a:fillRect/>
          </a:stretch>
        </p:blipFill>
        <p:spPr>
          <a:xfrm>
            <a:off x="516833" y="1521406"/>
            <a:ext cx="7873207" cy="5366411"/>
          </a:xfrm>
          <a:prstGeom prst="rect">
            <a:avLst/>
          </a:prstGeom>
        </p:spPr>
      </p:pic>
      <p:sp>
        <p:nvSpPr>
          <p:cNvPr id="6" name="Down Arrow 5"/>
          <p:cNvSpPr/>
          <p:nvPr/>
        </p:nvSpPr>
        <p:spPr bwMode="auto">
          <a:xfrm rot="10800000">
            <a:off x="4190790" y="3573684"/>
            <a:ext cx="312516" cy="520860"/>
          </a:xfrm>
          <a:prstGeom prst="downArrow">
            <a:avLst/>
          </a:prstGeom>
          <a:solidFill>
            <a:srgbClr val="FFFF00"/>
          </a:solidFill>
          <a:ln w="127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sp>
        <p:nvSpPr>
          <p:cNvPr id="7" name="TextBox 6"/>
          <p:cNvSpPr txBox="1"/>
          <p:nvPr/>
        </p:nvSpPr>
        <p:spPr>
          <a:xfrm>
            <a:off x="4491724" y="3784516"/>
            <a:ext cx="3756285" cy="707886"/>
          </a:xfrm>
          <a:prstGeom prst="rect">
            <a:avLst/>
          </a:prstGeom>
          <a:noFill/>
        </p:spPr>
        <p:txBody>
          <a:bodyPr wrap="none" rtlCol="0">
            <a:spAutoFit/>
          </a:bodyPr>
          <a:lstStyle/>
          <a:p>
            <a:r>
              <a:rPr lang="en-CA" sz="1600" dirty="0" smtClean="0">
                <a:solidFill>
                  <a:srgbClr val="FFFF00"/>
                </a:solidFill>
                <a:latin typeface="+mn-lt"/>
              </a:rPr>
              <a:t>630 million m</a:t>
            </a:r>
            <a:r>
              <a:rPr lang="en-CA" sz="1600" baseline="30000" dirty="0" smtClean="0">
                <a:solidFill>
                  <a:srgbClr val="FFFF00"/>
                </a:solidFill>
                <a:latin typeface="+mn-lt"/>
              </a:rPr>
              <a:t>3</a:t>
            </a:r>
            <a:r>
              <a:rPr lang="en-CA" sz="1600" dirty="0" smtClean="0">
                <a:solidFill>
                  <a:srgbClr val="FFFF00"/>
                </a:solidFill>
                <a:latin typeface="+mn-lt"/>
              </a:rPr>
              <a:t> (47% of provincial)</a:t>
            </a:r>
          </a:p>
          <a:p>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rovincial Cumulative Kill - Green Attack - for Presentation.emf"/>
          <p:cNvPicPr>
            <a:picLocks noChangeAspect="1"/>
          </p:cNvPicPr>
          <p:nvPr/>
        </p:nvPicPr>
        <p:blipFill>
          <a:blip r:embed="rId3" cstate="print"/>
          <a:stretch>
            <a:fillRect/>
          </a:stretch>
        </p:blipFill>
        <p:spPr>
          <a:xfrm>
            <a:off x="508784" y="1533602"/>
            <a:ext cx="7873207" cy="5366411"/>
          </a:xfrm>
          <a:prstGeom prst="rect">
            <a:avLst/>
          </a:prstGeom>
        </p:spPr>
      </p:pic>
      <p:sp>
        <p:nvSpPr>
          <p:cNvPr id="2" name="Title 1"/>
          <p:cNvSpPr>
            <a:spLocks noGrp="1"/>
          </p:cNvSpPr>
          <p:nvPr>
            <p:ph type="title"/>
          </p:nvPr>
        </p:nvSpPr>
        <p:spPr/>
        <p:txBody>
          <a:bodyPr/>
          <a:lstStyle/>
          <a:p>
            <a:r>
              <a:rPr lang="en-CA" baseline="0" dirty="0" smtClean="0"/>
              <a:t>Observed</a:t>
            </a:r>
            <a:r>
              <a:rPr lang="en-CA" dirty="0" smtClean="0"/>
              <a:t> Cumulative </a:t>
            </a:r>
            <a:r>
              <a:rPr lang="en-CA" baseline="0" dirty="0" smtClean="0"/>
              <a:t>Pine Volume Killed on the THLB</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46</a:t>
            </a:fld>
            <a:endParaRPr lang="en-CA" dirty="0"/>
          </a:p>
        </p:txBody>
      </p:sp>
      <p:sp>
        <p:nvSpPr>
          <p:cNvPr id="6" name="Down Arrow 5"/>
          <p:cNvSpPr/>
          <p:nvPr/>
        </p:nvSpPr>
        <p:spPr bwMode="auto">
          <a:xfrm rot="10800000">
            <a:off x="4486218" y="3390800"/>
            <a:ext cx="312516" cy="520860"/>
          </a:xfrm>
          <a:prstGeom prst="downArrow">
            <a:avLst/>
          </a:prstGeom>
          <a:solidFill>
            <a:srgbClr val="FFFF00"/>
          </a:solidFill>
          <a:ln w="127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sp>
        <p:nvSpPr>
          <p:cNvPr id="7" name="TextBox 6"/>
          <p:cNvSpPr txBox="1"/>
          <p:nvPr/>
        </p:nvSpPr>
        <p:spPr>
          <a:xfrm>
            <a:off x="2432807" y="2969014"/>
            <a:ext cx="4624599" cy="707886"/>
          </a:xfrm>
          <a:prstGeom prst="rect">
            <a:avLst/>
          </a:prstGeom>
          <a:noFill/>
        </p:spPr>
        <p:txBody>
          <a:bodyPr wrap="none" rtlCol="0">
            <a:spAutoFit/>
          </a:bodyPr>
          <a:lstStyle/>
          <a:p>
            <a:r>
              <a:rPr lang="en-CA" sz="1600" dirty="0" smtClean="0">
                <a:solidFill>
                  <a:srgbClr val="FFFF00"/>
                </a:solidFill>
                <a:latin typeface="+mn-lt"/>
              </a:rPr>
              <a:t>675 million m</a:t>
            </a:r>
            <a:r>
              <a:rPr lang="en-CA" sz="1600" baseline="30000" dirty="0" smtClean="0">
                <a:solidFill>
                  <a:srgbClr val="FFFF00"/>
                </a:solidFill>
                <a:latin typeface="+mn-lt"/>
              </a:rPr>
              <a:t>3</a:t>
            </a:r>
            <a:r>
              <a:rPr lang="en-CA" sz="1600" dirty="0" smtClean="0">
                <a:solidFill>
                  <a:srgbClr val="FFFF00"/>
                </a:solidFill>
                <a:latin typeface="+mn-lt"/>
              </a:rPr>
              <a:t> with projected green-attack</a:t>
            </a:r>
          </a:p>
          <a:p>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4263" y="381000"/>
            <a:ext cx="7800657" cy="1143000"/>
          </a:xfrm>
        </p:spPr>
        <p:txBody>
          <a:bodyPr>
            <a:normAutofit/>
          </a:bodyPr>
          <a:lstStyle/>
          <a:p>
            <a:r>
              <a:rPr lang="en-CA" baseline="0" dirty="0" smtClean="0"/>
              <a:t>Observed</a:t>
            </a:r>
            <a:r>
              <a:rPr lang="en-CA" dirty="0" smtClean="0"/>
              <a:t> and Projected Cumulative </a:t>
            </a:r>
            <a:r>
              <a:rPr lang="en-CA" baseline="0" dirty="0" smtClean="0"/>
              <a:t>Pine Volume Killed on the THLB</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47</a:t>
            </a:fld>
            <a:endParaRPr lang="en-CA" dirty="0"/>
          </a:p>
        </p:txBody>
      </p:sp>
      <p:pic>
        <p:nvPicPr>
          <p:cNvPr id="6" name="Picture 5" descr="Provincial Cumulative Kill - for Presentation.emf"/>
          <p:cNvPicPr>
            <a:picLocks noChangeAspect="1"/>
          </p:cNvPicPr>
          <p:nvPr/>
        </p:nvPicPr>
        <p:blipFill>
          <a:blip r:embed="rId3" cstate="print"/>
          <a:stretch>
            <a:fillRect/>
          </a:stretch>
        </p:blipFill>
        <p:spPr>
          <a:xfrm>
            <a:off x="516127" y="1521406"/>
            <a:ext cx="7873207" cy="5366411"/>
          </a:xfrm>
          <a:prstGeom prst="rect">
            <a:avLst/>
          </a:prstGeom>
        </p:spPr>
      </p:pic>
      <p:sp>
        <p:nvSpPr>
          <p:cNvPr id="7" name="Down Arrow 6"/>
          <p:cNvSpPr/>
          <p:nvPr/>
        </p:nvSpPr>
        <p:spPr bwMode="auto">
          <a:xfrm rot="10800000">
            <a:off x="7570095" y="2470440"/>
            <a:ext cx="312516" cy="520860"/>
          </a:xfrm>
          <a:prstGeom prst="downArrow">
            <a:avLst/>
          </a:prstGeom>
          <a:solidFill>
            <a:srgbClr val="FFFF00"/>
          </a:solidFill>
          <a:ln w="127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sp>
        <p:nvSpPr>
          <p:cNvPr id="8" name="TextBox 7"/>
          <p:cNvSpPr txBox="1"/>
          <p:nvPr/>
        </p:nvSpPr>
        <p:spPr>
          <a:xfrm>
            <a:off x="6549125" y="2989385"/>
            <a:ext cx="2183739" cy="954107"/>
          </a:xfrm>
          <a:prstGeom prst="rect">
            <a:avLst/>
          </a:prstGeom>
          <a:noFill/>
        </p:spPr>
        <p:txBody>
          <a:bodyPr wrap="none" rtlCol="0">
            <a:spAutoFit/>
          </a:bodyPr>
          <a:lstStyle/>
          <a:p>
            <a:pPr algn="ctr"/>
            <a:r>
              <a:rPr lang="en-CA" sz="1600" dirty="0" smtClean="0">
                <a:solidFill>
                  <a:srgbClr val="FFFF00"/>
                </a:solidFill>
                <a:latin typeface="+mn-lt"/>
              </a:rPr>
              <a:t>900 million m</a:t>
            </a:r>
            <a:r>
              <a:rPr lang="en-CA" sz="1600" baseline="30000" dirty="0" smtClean="0">
                <a:solidFill>
                  <a:srgbClr val="FFFF00"/>
                </a:solidFill>
                <a:latin typeface="+mn-lt"/>
              </a:rPr>
              <a:t>3</a:t>
            </a:r>
            <a:endParaRPr lang="en-CA" sz="1600" dirty="0">
              <a:solidFill>
                <a:srgbClr val="FFFF00"/>
              </a:solidFill>
              <a:latin typeface="+mn-lt"/>
            </a:endParaRPr>
          </a:p>
          <a:p>
            <a:pPr algn="ctr"/>
            <a:r>
              <a:rPr lang="en-CA" sz="1600" dirty="0" smtClean="0">
                <a:solidFill>
                  <a:srgbClr val="FFFF00"/>
                </a:solidFill>
                <a:latin typeface="+mn-lt"/>
              </a:rPr>
              <a:t>(67% of provincial)</a:t>
            </a:r>
          </a:p>
          <a:p>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22"/>
          <p:cNvSpPr>
            <a:spLocks/>
          </p:cNvSpPr>
          <p:nvPr/>
        </p:nvSpPr>
        <p:spPr bwMode="auto">
          <a:xfrm>
            <a:off x="4039263" y="2396140"/>
            <a:ext cx="3713258" cy="1330237"/>
          </a:xfrm>
          <a:custGeom>
            <a:avLst/>
            <a:gdLst>
              <a:gd name="connsiteX0" fmla="*/ 0 w 10000"/>
              <a:gd name="connsiteY0" fmla="*/ 10000 h 10000"/>
              <a:gd name="connsiteX1" fmla="*/ 723 w 10000"/>
              <a:gd name="connsiteY1" fmla="*/ 8370 h 10000"/>
              <a:gd name="connsiteX2" fmla="*/ 1392 w 10000"/>
              <a:gd name="connsiteY2" fmla="*/ 7246 h 10000"/>
              <a:gd name="connsiteX3" fmla="*/ 2319 w 10000"/>
              <a:gd name="connsiteY3" fmla="*/ 5761 h 10000"/>
              <a:gd name="connsiteX4" fmla="*/ 3329 w 10000"/>
              <a:gd name="connsiteY4" fmla="*/ 4312 h 10000"/>
              <a:gd name="connsiteX5" fmla="*/ 4285 w 10000"/>
              <a:gd name="connsiteY5" fmla="*/ 2790 h 10000"/>
              <a:gd name="connsiteX6" fmla="*/ 5416 w 10000"/>
              <a:gd name="connsiteY6" fmla="*/ 1703 h 10000"/>
              <a:gd name="connsiteX7" fmla="*/ 6412 w 10000"/>
              <a:gd name="connsiteY7" fmla="*/ 978 h 10000"/>
              <a:gd name="connsiteX8" fmla="*/ 7585 w 10000"/>
              <a:gd name="connsiteY8" fmla="*/ 471 h 10000"/>
              <a:gd name="connsiteX9" fmla="*/ 8677 w 10000"/>
              <a:gd name="connsiteY9" fmla="*/ 217 h 10000"/>
              <a:gd name="connsiteX10" fmla="*/ 10000 w 10000"/>
              <a:gd name="connsiteY10" fmla="*/ 0 h 10000"/>
              <a:gd name="connsiteX11" fmla="*/ 10000 w 10000"/>
              <a:gd name="connsiteY11" fmla="*/ 2101 h 10000"/>
              <a:gd name="connsiteX12" fmla="*/ 9127 w 10000"/>
              <a:gd name="connsiteY12" fmla="*/ 2065 h 10000"/>
              <a:gd name="connsiteX13" fmla="*/ 8267 w 10000"/>
              <a:gd name="connsiteY13" fmla="*/ 2210 h 10000"/>
              <a:gd name="connsiteX14" fmla="*/ 7149 w 10000"/>
              <a:gd name="connsiteY14" fmla="*/ 2500 h 10000"/>
              <a:gd name="connsiteX15" fmla="*/ 5784 w 10000"/>
              <a:gd name="connsiteY15" fmla="*/ 3080 h 10000"/>
              <a:gd name="connsiteX16" fmla="*/ 4966 w 10000"/>
              <a:gd name="connsiteY16" fmla="*/ 3732 h 10000"/>
              <a:gd name="connsiteX17" fmla="*/ 4093 w 10000"/>
              <a:gd name="connsiteY17" fmla="*/ 4746 h 10000"/>
              <a:gd name="connsiteX18" fmla="*/ 3015 w 10000"/>
              <a:gd name="connsiteY18" fmla="*/ 6196 h 10000"/>
              <a:gd name="connsiteX19" fmla="*/ 2087 w 10000"/>
              <a:gd name="connsiteY19" fmla="*/ 7319 h 10000"/>
              <a:gd name="connsiteX20" fmla="*/ 1351 w 10000"/>
              <a:gd name="connsiteY20" fmla="*/ 8261 h 10000"/>
              <a:gd name="connsiteX21" fmla="*/ 778 w 10000"/>
              <a:gd name="connsiteY21" fmla="*/ 9022 h 10000"/>
              <a:gd name="connsiteX22" fmla="*/ 0 w 10000"/>
              <a:gd name="connsiteY22" fmla="*/ 10000 h 10000"/>
              <a:gd name="connsiteX0" fmla="*/ 0 w 10000"/>
              <a:gd name="connsiteY0" fmla="*/ 10000 h 10000"/>
              <a:gd name="connsiteX1" fmla="*/ 723 w 10000"/>
              <a:gd name="connsiteY1" fmla="*/ 8370 h 10000"/>
              <a:gd name="connsiteX2" fmla="*/ 1392 w 10000"/>
              <a:gd name="connsiteY2" fmla="*/ 7246 h 10000"/>
              <a:gd name="connsiteX3" fmla="*/ 2319 w 10000"/>
              <a:gd name="connsiteY3" fmla="*/ 5761 h 10000"/>
              <a:gd name="connsiteX4" fmla="*/ 3329 w 10000"/>
              <a:gd name="connsiteY4" fmla="*/ 4312 h 10000"/>
              <a:gd name="connsiteX5" fmla="*/ 4285 w 10000"/>
              <a:gd name="connsiteY5" fmla="*/ 2790 h 10000"/>
              <a:gd name="connsiteX6" fmla="*/ 5416 w 10000"/>
              <a:gd name="connsiteY6" fmla="*/ 1703 h 10000"/>
              <a:gd name="connsiteX7" fmla="*/ 6412 w 10000"/>
              <a:gd name="connsiteY7" fmla="*/ 978 h 10000"/>
              <a:gd name="connsiteX8" fmla="*/ 7585 w 10000"/>
              <a:gd name="connsiteY8" fmla="*/ 471 h 10000"/>
              <a:gd name="connsiteX9" fmla="*/ 8677 w 10000"/>
              <a:gd name="connsiteY9" fmla="*/ 217 h 10000"/>
              <a:gd name="connsiteX10" fmla="*/ 10000 w 10000"/>
              <a:gd name="connsiteY10" fmla="*/ 0 h 10000"/>
              <a:gd name="connsiteX11" fmla="*/ 10000 w 10000"/>
              <a:gd name="connsiteY11" fmla="*/ 2101 h 10000"/>
              <a:gd name="connsiteX12" fmla="*/ 9127 w 10000"/>
              <a:gd name="connsiteY12" fmla="*/ 2065 h 10000"/>
              <a:gd name="connsiteX13" fmla="*/ 8267 w 10000"/>
              <a:gd name="connsiteY13" fmla="*/ 2210 h 10000"/>
              <a:gd name="connsiteX14" fmla="*/ 7149 w 10000"/>
              <a:gd name="connsiteY14" fmla="*/ 2500 h 10000"/>
              <a:gd name="connsiteX15" fmla="*/ 5784 w 10000"/>
              <a:gd name="connsiteY15" fmla="*/ 3080 h 10000"/>
              <a:gd name="connsiteX16" fmla="*/ 4966 w 10000"/>
              <a:gd name="connsiteY16" fmla="*/ 3732 h 10000"/>
              <a:gd name="connsiteX17" fmla="*/ 4093 w 10000"/>
              <a:gd name="connsiteY17" fmla="*/ 4746 h 10000"/>
              <a:gd name="connsiteX18" fmla="*/ 3015 w 10000"/>
              <a:gd name="connsiteY18" fmla="*/ 6196 h 10000"/>
              <a:gd name="connsiteX19" fmla="*/ 2087 w 10000"/>
              <a:gd name="connsiteY19" fmla="*/ 7611 h 10000"/>
              <a:gd name="connsiteX20" fmla="*/ 1351 w 10000"/>
              <a:gd name="connsiteY20" fmla="*/ 8261 h 10000"/>
              <a:gd name="connsiteX21" fmla="*/ 778 w 10000"/>
              <a:gd name="connsiteY21" fmla="*/ 9022 h 10000"/>
              <a:gd name="connsiteX22" fmla="*/ 0 w 10000"/>
              <a:gd name="connsiteY22" fmla="*/ 10000 h 10000"/>
              <a:gd name="connsiteX0" fmla="*/ 0 w 10000"/>
              <a:gd name="connsiteY0" fmla="*/ 10000 h 10000"/>
              <a:gd name="connsiteX1" fmla="*/ 723 w 10000"/>
              <a:gd name="connsiteY1" fmla="*/ 8370 h 10000"/>
              <a:gd name="connsiteX2" fmla="*/ 1392 w 10000"/>
              <a:gd name="connsiteY2" fmla="*/ 7246 h 10000"/>
              <a:gd name="connsiteX3" fmla="*/ 2319 w 10000"/>
              <a:gd name="connsiteY3" fmla="*/ 5761 h 10000"/>
              <a:gd name="connsiteX4" fmla="*/ 3329 w 10000"/>
              <a:gd name="connsiteY4" fmla="*/ 4312 h 10000"/>
              <a:gd name="connsiteX5" fmla="*/ 4285 w 10000"/>
              <a:gd name="connsiteY5" fmla="*/ 2790 h 10000"/>
              <a:gd name="connsiteX6" fmla="*/ 5416 w 10000"/>
              <a:gd name="connsiteY6" fmla="*/ 1703 h 10000"/>
              <a:gd name="connsiteX7" fmla="*/ 6412 w 10000"/>
              <a:gd name="connsiteY7" fmla="*/ 978 h 10000"/>
              <a:gd name="connsiteX8" fmla="*/ 7585 w 10000"/>
              <a:gd name="connsiteY8" fmla="*/ 471 h 10000"/>
              <a:gd name="connsiteX9" fmla="*/ 8677 w 10000"/>
              <a:gd name="connsiteY9" fmla="*/ 217 h 10000"/>
              <a:gd name="connsiteX10" fmla="*/ 10000 w 10000"/>
              <a:gd name="connsiteY10" fmla="*/ 0 h 10000"/>
              <a:gd name="connsiteX11" fmla="*/ 10000 w 10000"/>
              <a:gd name="connsiteY11" fmla="*/ 2101 h 10000"/>
              <a:gd name="connsiteX12" fmla="*/ 9127 w 10000"/>
              <a:gd name="connsiteY12" fmla="*/ 2065 h 10000"/>
              <a:gd name="connsiteX13" fmla="*/ 8267 w 10000"/>
              <a:gd name="connsiteY13" fmla="*/ 2210 h 10000"/>
              <a:gd name="connsiteX14" fmla="*/ 7149 w 10000"/>
              <a:gd name="connsiteY14" fmla="*/ 2500 h 10000"/>
              <a:gd name="connsiteX15" fmla="*/ 5784 w 10000"/>
              <a:gd name="connsiteY15" fmla="*/ 3080 h 10000"/>
              <a:gd name="connsiteX16" fmla="*/ 4966 w 10000"/>
              <a:gd name="connsiteY16" fmla="*/ 3732 h 10000"/>
              <a:gd name="connsiteX17" fmla="*/ 4093 w 10000"/>
              <a:gd name="connsiteY17" fmla="*/ 4746 h 10000"/>
              <a:gd name="connsiteX18" fmla="*/ 3015 w 10000"/>
              <a:gd name="connsiteY18" fmla="*/ 6781 h 10000"/>
              <a:gd name="connsiteX19" fmla="*/ 2087 w 10000"/>
              <a:gd name="connsiteY19" fmla="*/ 7611 h 10000"/>
              <a:gd name="connsiteX20" fmla="*/ 1351 w 10000"/>
              <a:gd name="connsiteY20" fmla="*/ 8261 h 10000"/>
              <a:gd name="connsiteX21" fmla="*/ 778 w 10000"/>
              <a:gd name="connsiteY21" fmla="*/ 9022 h 10000"/>
              <a:gd name="connsiteX22" fmla="*/ 0 w 10000"/>
              <a:gd name="connsiteY22" fmla="*/ 10000 h 10000"/>
              <a:gd name="connsiteX0" fmla="*/ 0 w 10000"/>
              <a:gd name="connsiteY0" fmla="*/ 10000 h 10000"/>
              <a:gd name="connsiteX1" fmla="*/ 723 w 10000"/>
              <a:gd name="connsiteY1" fmla="*/ 8370 h 10000"/>
              <a:gd name="connsiteX2" fmla="*/ 1392 w 10000"/>
              <a:gd name="connsiteY2" fmla="*/ 7246 h 10000"/>
              <a:gd name="connsiteX3" fmla="*/ 2319 w 10000"/>
              <a:gd name="connsiteY3" fmla="*/ 5761 h 10000"/>
              <a:gd name="connsiteX4" fmla="*/ 3329 w 10000"/>
              <a:gd name="connsiteY4" fmla="*/ 4312 h 10000"/>
              <a:gd name="connsiteX5" fmla="*/ 4285 w 10000"/>
              <a:gd name="connsiteY5" fmla="*/ 2790 h 10000"/>
              <a:gd name="connsiteX6" fmla="*/ 5416 w 10000"/>
              <a:gd name="connsiteY6" fmla="*/ 1703 h 10000"/>
              <a:gd name="connsiteX7" fmla="*/ 6412 w 10000"/>
              <a:gd name="connsiteY7" fmla="*/ 978 h 10000"/>
              <a:gd name="connsiteX8" fmla="*/ 7585 w 10000"/>
              <a:gd name="connsiteY8" fmla="*/ 471 h 10000"/>
              <a:gd name="connsiteX9" fmla="*/ 8677 w 10000"/>
              <a:gd name="connsiteY9" fmla="*/ 217 h 10000"/>
              <a:gd name="connsiteX10" fmla="*/ 10000 w 10000"/>
              <a:gd name="connsiteY10" fmla="*/ 0 h 10000"/>
              <a:gd name="connsiteX11" fmla="*/ 10000 w 10000"/>
              <a:gd name="connsiteY11" fmla="*/ 2101 h 10000"/>
              <a:gd name="connsiteX12" fmla="*/ 9127 w 10000"/>
              <a:gd name="connsiteY12" fmla="*/ 2065 h 10000"/>
              <a:gd name="connsiteX13" fmla="*/ 8267 w 10000"/>
              <a:gd name="connsiteY13" fmla="*/ 2210 h 10000"/>
              <a:gd name="connsiteX14" fmla="*/ 7149 w 10000"/>
              <a:gd name="connsiteY14" fmla="*/ 2500 h 10000"/>
              <a:gd name="connsiteX15" fmla="*/ 5784 w 10000"/>
              <a:gd name="connsiteY15" fmla="*/ 3080 h 10000"/>
              <a:gd name="connsiteX16" fmla="*/ 4966 w 10000"/>
              <a:gd name="connsiteY16" fmla="*/ 3732 h 10000"/>
              <a:gd name="connsiteX17" fmla="*/ 4093 w 10000"/>
              <a:gd name="connsiteY17" fmla="*/ 5857 h 10000"/>
              <a:gd name="connsiteX18" fmla="*/ 3015 w 10000"/>
              <a:gd name="connsiteY18" fmla="*/ 6781 h 10000"/>
              <a:gd name="connsiteX19" fmla="*/ 2087 w 10000"/>
              <a:gd name="connsiteY19" fmla="*/ 7611 h 10000"/>
              <a:gd name="connsiteX20" fmla="*/ 1351 w 10000"/>
              <a:gd name="connsiteY20" fmla="*/ 8261 h 10000"/>
              <a:gd name="connsiteX21" fmla="*/ 778 w 10000"/>
              <a:gd name="connsiteY21" fmla="*/ 9022 h 10000"/>
              <a:gd name="connsiteX22" fmla="*/ 0 w 10000"/>
              <a:gd name="connsiteY22" fmla="*/ 10000 h 10000"/>
              <a:gd name="connsiteX0" fmla="*/ 0 w 10000"/>
              <a:gd name="connsiteY0" fmla="*/ 10000 h 10000"/>
              <a:gd name="connsiteX1" fmla="*/ 723 w 10000"/>
              <a:gd name="connsiteY1" fmla="*/ 8370 h 10000"/>
              <a:gd name="connsiteX2" fmla="*/ 1392 w 10000"/>
              <a:gd name="connsiteY2" fmla="*/ 7246 h 10000"/>
              <a:gd name="connsiteX3" fmla="*/ 2319 w 10000"/>
              <a:gd name="connsiteY3" fmla="*/ 5761 h 10000"/>
              <a:gd name="connsiteX4" fmla="*/ 3329 w 10000"/>
              <a:gd name="connsiteY4" fmla="*/ 4312 h 10000"/>
              <a:gd name="connsiteX5" fmla="*/ 4285 w 10000"/>
              <a:gd name="connsiteY5" fmla="*/ 2790 h 10000"/>
              <a:gd name="connsiteX6" fmla="*/ 5416 w 10000"/>
              <a:gd name="connsiteY6" fmla="*/ 1703 h 10000"/>
              <a:gd name="connsiteX7" fmla="*/ 6412 w 10000"/>
              <a:gd name="connsiteY7" fmla="*/ 978 h 10000"/>
              <a:gd name="connsiteX8" fmla="*/ 7585 w 10000"/>
              <a:gd name="connsiteY8" fmla="*/ 471 h 10000"/>
              <a:gd name="connsiteX9" fmla="*/ 8677 w 10000"/>
              <a:gd name="connsiteY9" fmla="*/ 217 h 10000"/>
              <a:gd name="connsiteX10" fmla="*/ 10000 w 10000"/>
              <a:gd name="connsiteY10" fmla="*/ 0 h 10000"/>
              <a:gd name="connsiteX11" fmla="*/ 10000 w 10000"/>
              <a:gd name="connsiteY11" fmla="*/ 2101 h 10000"/>
              <a:gd name="connsiteX12" fmla="*/ 9127 w 10000"/>
              <a:gd name="connsiteY12" fmla="*/ 2065 h 10000"/>
              <a:gd name="connsiteX13" fmla="*/ 8267 w 10000"/>
              <a:gd name="connsiteY13" fmla="*/ 2210 h 10000"/>
              <a:gd name="connsiteX14" fmla="*/ 7149 w 10000"/>
              <a:gd name="connsiteY14" fmla="*/ 2500 h 10000"/>
              <a:gd name="connsiteX15" fmla="*/ 5784 w 10000"/>
              <a:gd name="connsiteY15" fmla="*/ 3080 h 10000"/>
              <a:gd name="connsiteX16" fmla="*/ 4945 w 10000"/>
              <a:gd name="connsiteY16" fmla="*/ 5019 h 10000"/>
              <a:gd name="connsiteX17" fmla="*/ 4093 w 10000"/>
              <a:gd name="connsiteY17" fmla="*/ 5857 h 10000"/>
              <a:gd name="connsiteX18" fmla="*/ 3015 w 10000"/>
              <a:gd name="connsiteY18" fmla="*/ 6781 h 10000"/>
              <a:gd name="connsiteX19" fmla="*/ 2087 w 10000"/>
              <a:gd name="connsiteY19" fmla="*/ 7611 h 10000"/>
              <a:gd name="connsiteX20" fmla="*/ 1351 w 10000"/>
              <a:gd name="connsiteY20" fmla="*/ 8261 h 10000"/>
              <a:gd name="connsiteX21" fmla="*/ 778 w 10000"/>
              <a:gd name="connsiteY21" fmla="*/ 9022 h 10000"/>
              <a:gd name="connsiteX22" fmla="*/ 0 w 10000"/>
              <a:gd name="connsiteY22" fmla="*/ 10000 h 10000"/>
              <a:gd name="connsiteX0" fmla="*/ 0 w 10000"/>
              <a:gd name="connsiteY0" fmla="*/ 10000 h 10000"/>
              <a:gd name="connsiteX1" fmla="*/ 723 w 10000"/>
              <a:gd name="connsiteY1" fmla="*/ 8370 h 10000"/>
              <a:gd name="connsiteX2" fmla="*/ 1392 w 10000"/>
              <a:gd name="connsiteY2" fmla="*/ 7246 h 10000"/>
              <a:gd name="connsiteX3" fmla="*/ 2319 w 10000"/>
              <a:gd name="connsiteY3" fmla="*/ 5761 h 10000"/>
              <a:gd name="connsiteX4" fmla="*/ 3329 w 10000"/>
              <a:gd name="connsiteY4" fmla="*/ 4312 h 10000"/>
              <a:gd name="connsiteX5" fmla="*/ 4285 w 10000"/>
              <a:gd name="connsiteY5" fmla="*/ 2790 h 10000"/>
              <a:gd name="connsiteX6" fmla="*/ 5416 w 10000"/>
              <a:gd name="connsiteY6" fmla="*/ 1703 h 10000"/>
              <a:gd name="connsiteX7" fmla="*/ 6412 w 10000"/>
              <a:gd name="connsiteY7" fmla="*/ 978 h 10000"/>
              <a:gd name="connsiteX8" fmla="*/ 7585 w 10000"/>
              <a:gd name="connsiteY8" fmla="*/ 471 h 10000"/>
              <a:gd name="connsiteX9" fmla="*/ 8677 w 10000"/>
              <a:gd name="connsiteY9" fmla="*/ 217 h 10000"/>
              <a:gd name="connsiteX10" fmla="*/ 10000 w 10000"/>
              <a:gd name="connsiteY10" fmla="*/ 0 h 10000"/>
              <a:gd name="connsiteX11" fmla="*/ 10000 w 10000"/>
              <a:gd name="connsiteY11" fmla="*/ 2101 h 10000"/>
              <a:gd name="connsiteX12" fmla="*/ 9127 w 10000"/>
              <a:gd name="connsiteY12" fmla="*/ 2065 h 10000"/>
              <a:gd name="connsiteX13" fmla="*/ 8267 w 10000"/>
              <a:gd name="connsiteY13" fmla="*/ 2210 h 10000"/>
              <a:gd name="connsiteX14" fmla="*/ 7149 w 10000"/>
              <a:gd name="connsiteY14" fmla="*/ 2500 h 10000"/>
              <a:gd name="connsiteX15" fmla="*/ 5784 w 10000"/>
              <a:gd name="connsiteY15" fmla="*/ 4367 h 10000"/>
              <a:gd name="connsiteX16" fmla="*/ 4945 w 10000"/>
              <a:gd name="connsiteY16" fmla="*/ 5019 h 10000"/>
              <a:gd name="connsiteX17" fmla="*/ 4093 w 10000"/>
              <a:gd name="connsiteY17" fmla="*/ 5857 h 10000"/>
              <a:gd name="connsiteX18" fmla="*/ 3015 w 10000"/>
              <a:gd name="connsiteY18" fmla="*/ 6781 h 10000"/>
              <a:gd name="connsiteX19" fmla="*/ 2087 w 10000"/>
              <a:gd name="connsiteY19" fmla="*/ 7611 h 10000"/>
              <a:gd name="connsiteX20" fmla="*/ 1351 w 10000"/>
              <a:gd name="connsiteY20" fmla="*/ 8261 h 10000"/>
              <a:gd name="connsiteX21" fmla="*/ 778 w 10000"/>
              <a:gd name="connsiteY21" fmla="*/ 9022 h 10000"/>
              <a:gd name="connsiteX22" fmla="*/ 0 w 10000"/>
              <a:gd name="connsiteY22" fmla="*/ 10000 h 10000"/>
              <a:gd name="connsiteX0" fmla="*/ 0 w 10000"/>
              <a:gd name="connsiteY0" fmla="*/ 10000 h 10000"/>
              <a:gd name="connsiteX1" fmla="*/ 723 w 10000"/>
              <a:gd name="connsiteY1" fmla="*/ 8370 h 10000"/>
              <a:gd name="connsiteX2" fmla="*/ 1392 w 10000"/>
              <a:gd name="connsiteY2" fmla="*/ 7246 h 10000"/>
              <a:gd name="connsiteX3" fmla="*/ 2319 w 10000"/>
              <a:gd name="connsiteY3" fmla="*/ 5761 h 10000"/>
              <a:gd name="connsiteX4" fmla="*/ 3329 w 10000"/>
              <a:gd name="connsiteY4" fmla="*/ 4312 h 10000"/>
              <a:gd name="connsiteX5" fmla="*/ 4285 w 10000"/>
              <a:gd name="connsiteY5" fmla="*/ 2790 h 10000"/>
              <a:gd name="connsiteX6" fmla="*/ 5416 w 10000"/>
              <a:gd name="connsiteY6" fmla="*/ 1703 h 10000"/>
              <a:gd name="connsiteX7" fmla="*/ 6412 w 10000"/>
              <a:gd name="connsiteY7" fmla="*/ 978 h 10000"/>
              <a:gd name="connsiteX8" fmla="*/ 7585 w 10000"/>
              <a:gd name="connsiteY8" fmla="*/ 471 h 10000"/>
              <a:gd name="connsiteX9" fmla="*/ 8677 w 10000"/>
              <a:gd name="connsiteY9" fmla="*/ 217 h 10000"/>
              <a:gd name="connsiteX10" fmla="*/ 10000 w 10000"/>
              <a:gd name="connsiteY10" fmla="*/ 0 h 10000"/>
              <a:gd name="connsiteX11" fmla="*/ 10000 w 10000"/>
              <a:gd name="connsiteY11" fmla="*/ 2101 h 10000"/>
              <a:gd name="connsiteX12" fmla="*/ 9127 w 10000"/>
              <a:gd name="connsiteY12" fmla="*/ 2065 h 10000"/>
              <a:gd name="connsiteX13" fmla="*/ 8267 w 10000"/>
              <a:gd name="connsiteY13" fmla="*/ 2210 h 10000"/>
              <a:gd name="connsiteX14" fmla="*/ 7212 w 10000"/>
              <a:gd name="connsiteY14" fmla="*/ 3962 h 10000"/>
              <a:gd name="connsiteX15" fmla="*/ 5784 w 10000"/>
              <a:gd name="connsiteY15" fmla="*/ 4367 h 10000"/>
              <a:gd name="connsiteX16" fmla="*/ 4945 w 10000"/>
              <a:gd name="connsiteY16" fmla="*/ 5019 h 10000"/>
              <a:gd name="connsiteX17" fmla="*/ 4093 w 10000"/>
              <a:gd name="connsiteY17" fmla="*/ 5857 h 10000"/>
              <a:gd name="connsiteX18" fmla="*/ 3015 w 10000"/>
              <a:gd name="connsiteY18" fmla="*/ 6781 h 10000"/>
              <a:gd name="connsiteX19" fmla="*/ 2087 w 10000"/>
              <a:gd name="connsiteY19" fmla="*/ 7611 h 10000"/>
              <a:gd name="connsiteX20" fmla="*/ 1351 w 10000"/>
              <a:gd name="connsiteY20" fmla="*/ 8261 h 10000"/>
              <a:gd name="connsiteX21" fmla="*/ 778 w 10000"/>
              <a:gd name="connsiteY21" fmla="*/ 9022 h 10000"/>
              <a:gd name="connsiteX22" fmla="*/ 0 w 10000"/>
              <a:gd name="connsiteY22" fmla="*/ 10000 h 10000"/>
              <a:gd name="connsiteX0" fmla="*/ 0 w 10000"/>
              <a:gd name="connsiteY0" fmla="*/ 10000 h 10000"/>
              <a:gd name="connsiteX1" fmla="*/ 723 w 10000"/>
              <a:gd name="connsiteY1" fmla="*/ 8370 h 10000"/>
              <a:gd name="connsiteX2" fmla="*/ 1392 w 10000"/>
              <a:gd name="connsiteY2" fmla="*/ 7246 h 10000"/>
              <a:gd name="connsiteX3" fmla="*/ 2319 w 10000"/>
              <a:gd name="connsiteY3" fmla="*/ 5761 h 10000"/>
              <a:gd name="connsiteX4" fmla="*/ 3329 w 10000"/>
              <a:gd name="connsiteY4" fmla="*/ 4312 h 10000"/>
              <a:gd name="connsiteX5" fmla="*/ 4285 w 10000"/>
              <a:gd name="connsiteY5" fmla="*/ 2790 h 10000"/>
              <a:gd name="connsiteX6" fmla="*/ 5416 w 10000"/>
              <a:gd name="connsiteY6" fmla="*/ 1703 h 10000"/>
              <a:gd name="connsiteX7" fmla="*/ 6412 w 10000"/>
              <a:gd name="connsiteY7" fmla="*/ 978 h 10000"/>
              <a:gd name="connsiteX8" fmla="*/ 7585 w 10000"/>
              <a:gd name="connsiteY8" fmla="*/ 471 h 10000"/>
              <a:gd name="connsiteX9" fmla="*/ 8677 w 10000"/>
              <a:gd name="connsiteY9" fmla="*/ 217 h 10000"/>
              <a:gd name="connsiteX10" fmla="*/ 10000 w 10000"/>
              <a:gd name="connsiteY10" fmla="*/ 0 h 10000"/>
              <a:gd name="connsiteX11" fmla="*/ 10000 w 10000"/>
              <a:gd name="connsiteY11" fmla="*/ 2101 h 10000"/>
              <a:gd name="connsiteX12" fmla="*/ 9127 w 10000"/>
              <a:gd name="connsiteY12" fmla="*/ 2065 h 10000"/>
              <a:gd name="connsiteX13" fmla="*/ 8267 w 10000"/>
              <a:gd name="connsiteY13" fmla="*/ 3614 h 10000"/>
              <a:gd name="connsiteX14" fmla="*/ 7212 w 10000"/>
              <a:gd name="connsiteY14" fmla="*/ 3962 h 10000"/>
              <a:gd name="connsiteX15" fmla="*/ 5784 w 10000"/>
              <a:gd name="connsiteY15" fmla="*/ 4367 h 10000"/>
              <a:gd name="connsiteX16" fmla="*/ 4945 w 10000"/>
              <a:gd name="connsiteY16" fmla="*/ 5019 h 10000"/>
              <a:gd name="connsiteX17" fmla="*/ 4093 w 10000"/>
              <a:gd name="connsiteY17" fmla="*/ 5857 h 10000"/>
              <a:gd name="connsiteX18" fmla="*/ 3015 w 10000"/>
              <a:gd name="connsiteY18" fmla="*/ 6781 h 10000"/>
              <a:gd name="connsiteX19" fmla="*/ 2087 w 10000"/>
              <a:gd name="connsiteY19" fmla="*/ 7611 h 10000"/>
              <a:gd name="connsiteX20" fmla="*/ 1351 w 10000"/>
              <a:gd name="connsiteY20" fmla="*/ 8261 h 10000"/>
              <a:gd name="connsiteX21" fmla="*/ 778 w 10000"/>
              <a:gd name="connsiteY21" fmla="*/ 9022 h 10000"/>
              <a:gd name="connsiteX22" fmla="*/ 0 w 10000"/>
              <a:gd name="connsiteY22" fmla="*/ 10000 h 10000"/>
              <a:gd name="connsiteX0" fmla="*/ 0 w 10000"/>
              <a:gd name="connsiteY0" fmla="*/ 10000 h 10000"/>
              <a:gd name="connsiteX1" fmla="*/ 723 w 10000"/>
              <a:gd name="connsiteY1" fmla="*/ 8370 h 10000"/>
              <a:gd name="connsiteX2" fmla="*/ 1392 w 10000"/>
              <a:gd name="connsiteY2" fmla="*/ 7246 h 10000"/>
              <a:gd name="connsiteX3" fmla="*/ 2319 w 10000"/>
              <a:gd name="connsiteY3" fmla="*/ 5761 h 10000"/>
              <a:gd name="connsiteX4" fmla="*/ 3329 w 10000"/>
              <a:gd name="connsiteY4" fmla="*/ 4312 h 10000"/>
              <a:gd name="connsiteX5" fmla="*/ 4285 w 10000"/>
              <a:gd name="connsiteY5" fmla="*/ 2790 h 10000"/>
              <a:gd name="connsiteX6" fmla="*/ 5416 w 10000"/>
              <a:gd name="connsiteY6" fmla="*/ 1703 h 10000"/>
              <a:gd name="connsiteX7" fmla="*/ 6412 w 10000"/>
              <a:gd name="connsiteY7" fmla="*/ 978 h 10000"/>
              <a:gd name="connsiteX8" fmla="*/ 7585 w 10000"/>
              <a:gd name="connsiteY8" fmla="*/ 471 h 10000"/>
              <a:gd name="connsiteX9" fmla="*/ 8677 w 10000"/>
              <a:gd name="connsiteY9" fmla="*/ 217 h 10000"/>
              <a:gd name="connsiteX10" fmla="*/ 10000 w 10000"/>
              <a:gd name="connsiteY10" fmla="*/ 0 h 10000"/>
              <a:gd name="connsiteX11" fmla="*/ 10000 w 10000"/>
              <a:gd name="connsiteY11" fmla="*/ 2101 h 10000"/>
              <a:gd name="connsiteX12" fmla="*/ 9148 w 10000"/>
              <a:gd name="connsiteY12" fmla="*/ 3410 h 10000"/>
              <a:gd name="connsiteX13" fmla="*/ 8267 w 10000"/>
              <a:gd name="connsiteY13" fmla="*/ 3614 h 10000"/>
              <a:gd name="connsiteX14" fmla="*/ 7212 w 10000"/>
              <a:gd name="connsiteY14" fmla="*/ 3962 h 10000"/>
              <a:gd name="connsiteX15" fmla="*/ 5784 w 10000"/>
              <a:gd name="connsiteY15" fmla="*/ 4367 h 10000"/>
              <a:gd name="connsiteX16" fmla="*/ 4945 w 10000"/>
              <a:gd name="connsiteY16" fmla="*/ 5019 h 10000"/>
              <a:gd name="connsiteX17" fmla="*/ 4093 w 10000"/>
              <a:gd name="connsiteY17" fmla="*/ 5857 h 10000"/>
              <a:gd name="connsiteX18" fmla="*/ 3015 w 10000"/>
              <a:gd name="connsiteY18" fmla="*/ 6781 h 10000"/>
              <a:gd name="connsiteX19" fmla="*/ 2087 w 10000"/>
              <a:gd name="connsiteY19" fmla="*/ 7611 h 10000"/>
              <a:gd name="connsiteX20" fmla="*/ 1351 w 10000"/>
              <a:gd name="connsiteY20" fmla="*/ 8261 h 10000"/>
              <a:gd name="connsiteX21" fmla="*/ 778 w 10000"/>
              <a:gd name="connsiteY21" fmla="*/ 9022 h 10000"/>
              <a:gd name="connsiteX22" fmla="*/ 0 w 10000"/>
              <a:gd name="connsiteY22" fmla="*/ 10000 h 10000"/>
              <a:gd name="connsiteX0" fmla="*/ 0 w 10021"/>
              <a:gd name="connsiteY0" fmla="*/ 10000 h 10000"/>
              <a:gd name="connsiteX1" fmla="*/ 723 w 10021"/>
              <a:gd name="connsiteY1" fmla="*/ 8370 h 10000"/>
              <a:gd name="connsiteX2" fmla="*/ 1392 w 10021"/>
              <a:gd name="connsiteY2" fmla="*/ 7246 h 10000"/>
              <a:gd name="connsiteX3" fmla="*/ 2319 w 10021"/>
              <a:gd name="connsiteY3" fmla="*/ 5761 h 10000"/>
              <a:gd name="connsiteX4" fmla="*/ 3329 w 10021"/>
              <a:gd name="connsiteY4" fmla="*/ 4312 h 10000"/>
              <a:gd name="connsiteX5" fmla="*/ 4285 w 10021"/>
              <a:gd name="connsiteY5" fmla="*/ 2790 h 10000"/>
              <a:gd name="connsiteX6" fmla="*/ 5416 w 10021"/>
              <a:gd name="connsiteY6" fmla="*/ 1703 h 10000"/>
              <a:gd name="connsiteX7" fmla="*/ 6412 w 10021"/>
              <a:gd name="connsiteY7" fmla="*/ 978 h 10000"/>
              <a:gd name="connsiteX8" fmla="*/ 7585 w 10021"/>
              <a:gd name="connsiteY8" fmla="*/ 471 h 10000"/>
              <a:gd name="connsiteX9" fmla="*/ 8677 w 10021"/>
              <a:gd name="connsiteY9" fmla="*/ 217 h 10000"/>
              <a:gd name="connsiteX10" fmla="*/ 10000 w 10021"/>
              <a:gd name="connsiteY10" fmla="*/ 0 h 10000"/>
              <a:gd name="connsiteX11" fmla="*/ 10021 w 10021"/>
              <a:gd name="connsiteY11" fmla="*/ 3212 h 10000"/>
              <a:gd name="connsiteX12" fmla="*/ 9148 w 10021"/>
              <a:gd name="connsiteY12" fmla="*/ 3410 h 10000"/>
              <a:gd name="connsiteX13" fmla="*/ 8267 w 10021"/>
              <a:gd name="connsiteY13" fmla="*/ 3614 h 10000"/>
              <a:gd name="connsiteX14" fmla="*/ 7212 w 10021"/>
              <a:gd name="connsiteY14" fmla="*/ 3962 h 10000"/>
              <a:gd name="connsiteX15" fmla="*/ 5784 w 10021"/>
              <a:gd name="connsiteY15" fmla="*/ 4367 h 10000"/>
              <a:gd name="connsiteX16" fmla="*/ 4945 w 10021"/>
              <a:gd name="connsiteY16" fmla="*/ 5019 h 10000"/>
              <a:gd name="connsiteX17" fmla="*/ 4093 w 10021"/>
              <a:gd name="connsiteY17" fmla="*/ 5857 h 10000"/>
              <a:gd name="connsiteX18" fmla="*/ 3015 w 10021"/>
              <a:gd name="connsiteY18" fmla="*/ 6781 h 10000"/>
              <a:gd name="connsiteX19" fmla="*/ 2087 w 10021"/>
              <a:gd name="connsiteY19" fmla="*/ 7611 h 10000"/>
              <a:gd name="connsiteX20" fmla="*/ 1351 w 10021"/>
              <a:gd name="connsiteY20" fmla="*/ 8261 h 10000"/>
              <a:gd name="connsiteX21" fmla="*/ 778 w 10021"/>
              <a:gd name="connsiteY21" fmla="*/ 9022 h 10000"/>
              <a:gd name="connsiteX22" fmla="*/ 0 w 10021"/>
              <a:gd name="connsiteY22" fmla="*/ 10000 h 10000"/>
              <a:gd name="connsiteX0" fmla="*/ 0 w 10021"/>
              <a:gd name="connsiteY0" fmla="*/ 10000 h 10000"/>
              <a:gd name="connsiteX1" fmla="*/ 723 w 10021"/>
              <a:gd name="connsiteY1" fmla="*/ 8370 h 10000"/>
              <a:gd name="connsiteX2" fmla="*/ 1392 w 10021"/>
              <a:gd name="connsiteY2" fmla="*/ 7246 h 10000"/>
              <a:gd name="connsiteX3" fmla="*/ 2319 w 10021"/>
              <a:gd name="connsiteY3" fmla="*/ 5761 h 10000"/>
              <a:gd name="connsiteX4" fmla="*/ 3329 w 10021"/>
              <a:gd name="connsiteY4" fmla="*/ 4312 h 10000"/>
              <a:gd name="connsiteX5" fmla="*/ 4285 w 10021"/>
              <a:gd name="connsiteY5" fmla="*/ 2790 h 10000"/>
              <a:gd name="connsiteX6" fmla="*/ 5416 w 10021"/>
              <a:gd name="connsiteY6" fmla="*/ 1703 h 10000"/>
              <a:gd name="connsiteX7" fmla="*/ 6412 w 10021"/>
              <a:gd name="connsiteY7" fmla="*/ 978 h 10000"/>
              <a:gd name="connsiteX8" fmla="*/ 7585 w 10021"/>
              <a:gd name="connsiteY8" fmla="*/ 471 h 10000"/>
              <a:gd name="connsiteX9" fmla="*/ 8677 w 10021"/>
              <a:gd name="connsiteY9" fmla="*/ 217 h 10000"/>
              <a:gd name="connsiteX10" fmla="*/ 10000 w 10021"/>
              <a:gd name="connsiteY10" fmla="*/ 0 h 10000"/>
              <a:gd name="connsiteX11" fmla="*/ 10021 w 10021"/>
              <a:gd name="connsiteY11" fmla="*/ 3212 h 10000"/>
              <a:gd name="connsiteX12" fmla="*/ 9148 w 10021"/>
              <a:gd name="connsiteY12" fmla="*/ 3410 h 10000"/>
              <a:gd name="connsiteX13" fmla="*/ 8267 w 10021"/>
              <a:gd name="connsiteY13" fmla="*/ 3614 h 10000"/>
              <a:gd name="connsiteX14" fmla="*/ 7212 w 10021"/>
              <a:gd name="connsiteY14" fmla="*/ 3962 h 10000"/>
              <a:gd name="connsiteX15" fmla="*/ 6036 w 10021"/>
              <a:gd name="connsiteY15" fmla="*/ 4425 h 10000"/>
              <a:gd name="connsiteX16" fmla="*/ 4945 w 10021"/>
              <a:gd name="connsiteY16" fmla="*/ 5019 h 10000"/>
              <a:gd name="connsiteX17" fmla="*/ 4093 w 10021"/>
              <a:gd name="connsiteY17" fmla="*/ 5857 h 10000"/>
              <a:gd name="connsiteX18" fmla="*/ 3015 w 10021"/>
              <a:gd name="connsiteY18" fmla="*/ 6781 h 10000"/>
              <a:gd name="connsiteX19" fmla="*/ 2087 w 10021"/>
              <a:gd name="connsiteY19" fmla="*/ 7611 h 10000"/>
              <a:gd name="connsiteX20" fmla="*/ 1351 w 10021"/>
              <a:gd name="connsiteY20" fmla="*/ 8261 h 10000"/>
              <a:gd name="connsiteX21" fmla="*/ 778 w 10021"/>
              <a:gd name="connsiteY21" fmla="*/ 9022 h 10000"/>
              <a:gd name="connsiteX22" fmla="*/ 0 w 10021"/>
              <a:gd name="connsiteY22" fmla="*/ 10000 h 10000"/>
              <a:gd name="connsiteX0" fmla="*/ 0 w 10021"/>
              <a:gd name="connsiteY0" fmla="*/ 10000 h 10000"/>
              <a:gd name="connsiteX1" fmla="*/ 723 w 10021"/>
              <a:gd name="connsiteY1" fmla="*/ 8370 h 10000"/>
              <a:gd name="connsiteX2" fmla="*/ 1392 w 10021"/>
              <a:gd name="connsiteY2" fmla="*/ 7246 h 10000"/>
              <a:gd name="connsiteX3" fmla="*/ 2319 w 10021"/>
              <a:gd name="connsiteY3" fmla="*/ 5761 h 10000"/>
              <a:gd name="connsiteX4" fmla="*/ 3329 w 10021"/>
              <a:gd name="connsiteY4" fmla="*/ 4312 h 10000"/>
              <a:gd name="connsiteX5" fmla="*/ 4285 w 10021"/>
              <a:gd name="connsiteY5" fmla="*/ 2790 h 10000"/>
              <a:gd name="connsiteX6" fmla="*/ 5416 w 10021"/>
              <a:gd name="connsiteY6" fmla="*/ 1703 h 10000"/>
              <a:gd name="connsiteX7" fmla="*/ 6412 w 10021"/>
              <a:gd name="connsiteY7" fmla="*/ 978 h 10000"/>
              <a:gd name="connsiteX8" fmla="*/ 7585 w 10021"/>
              <a:gd name="connsiteY8" fmla="*/ 471 h 10000"/>
              <a:gd name="connsiteX9" fmla="*/ 8677 w 10021"/>
              <a:gd name="connsiteY9" fmla="*/ 217 h 10000"/>
              <a:gd name="connsiteX10" fmla="*/ 10000 w 10021"/>
              <a:gd name="connsiteY10" fmla="*/ 0 h 10000"/>
              <a:gd name="connsiteX11" fmla="*/ 10021 w 10021"/>
              <a:gd name="connsiteY11" fmla="*/ 3212 h 10000"/>
              <a:gd name="connsiteX12" fmla="*/ 9148 w 10021"/>
              <a:gd name="connsiteY12" fmla="*/ 3410 h 10000"/>
              <a:gd name="connsiteX13" fmla="*/ 8267 w 10021"/>
              <a:gd name="connsiteY13" fmla="*/ 3614 h 10000"/>
              <a:gd name="connsiteX14" fmla="*/ 7212 w 10021"/>
              <a:gd name="connsiteY14" fmla="*/ 3962 h 10000"/>
              <a:gd name="connsiteX15" fmla="*/ 6036 w 10021"/>
              <a:gd name="connsiteY15" fmla="*/ 4425 h 10000"/>
              <a:gd name="connsiteX16" fmla="*/ 4945 w 10021"/>
              <a:gd name="connsiteY16" fmla="*/ 5019 h 10000"/>
              <a:gd name="connsiteX17" fmla="*/ 3988 w 10021"/>
              <a:gd name="connsiteY17" fmla="*/ 5740 h 10000"/>
              <a:gd name="connsiteX18" fmla="*/ 3015 w 10021"/>
              <a:gd name="connsiteY18" fmla="*/ 6781 h 10000"/>
              <a:gd name="connsiteX19" fmla="*/ 2087 w 10021"/>
              <a:gd name="connsiteY19" fmla="*/ 7611 h 10000"/>
              <a:gd name="connsiteX20" fmla="*/ 1351 w 10021"/>
              <a:gd name="connsiteY20" fmla="*/ 8261 h 10000"/>
              <a:gd name="connsiteX21" fmla="*/ 778 w 10021"/>
              <a:gd name="connsiteY21" fmla="*/ 9022 h 10000"/>
              <a:gd name="connsiteX22" fmla="*/ 0 w 10021"/>
              <a:gd name="connsiteY22" fmla="*/ 10000 h 10000"/>
              <a:gd name="connsiteX0" fmla="*/ 0 w 10021"/>
              <a:gd name="connsiteY0" fmla="*/ 10000 h 10000"/>
              <a:gd name="connsiteX1" fmla="*/ 723 w 10021"/>
              <a:gd name="connsiteY1" fmla="*/ 8370 h 10000"/>
              <a:gd name="connsiteX2" fmla="*/ 1392 w 10021"/>
              <a:gd name="connsiteY2" fmla="*/ 7246 h 10000"/>
              <a:gd name="connsiteX3" fmla="*/ 2319 w 10021"/>
              <a:gd name="connsiteY3" fmla="*/ 5761 h 10000"/>
              <a:gd name="connsiteX4" fmla="*/ 3329 w 10021"/>
              <a:gd name="connsiteY4" fmla="*/ 4312 h 10000"/>
              <a:gd name="connsiteX5" fmla="*/ 4306 w 10021"/>
              <a:gd name="connsiteY5" fmla="*/ 2965 h 10000"/>
              <a:gd name="connsiteX6" fmla="*/ 5416 w 10021"/>
              <a:gd name="connsiteY6" fmla="*/ 1703 h 10000"/>
              <a:gd name="connsiteX7" fmla="*/ 6412 w 10021"/>
              <a:gd name="connsiteY7" fmla="*/ 978 h 10000"/>
              <a:gd name="connsiteX8" fmla="*/ 7585 w 10021"/>
              <a:gd name="connsiteY8" fmla="*/ 471 h 10000"/>
              <a:gd name="connsiteX9" fmla="*/ 8677 w 10021"/>
              <a:gd name="connsiteY9" fmla="*/ 217 h 10000"/>
              <a:gd name="connsiteX10" fmla="*/ 10000 w 10021"/>
              <a:gd name="connsiteY10" fmla="*/ 0 h 10000"/>
              <a:gd name="connsiteX11" fmla="*/ 10021 w 10021"/>
              <a:gd name="connsiteY11" fmla="*/ 3212 h 10000"/>
              <a:gd name="connsiteX12" fmla="*/ 9148 w 10021"/>
              <a:gd name="connsiteY12" fmla="*/ 3410 h 10000"/>
              <a:gd name="connsiteX13" fmla="*/ 8267 w 10021"/>
              <a:gd name="connsiteY13" fmla="*/ 3614 h 10000"/>
              <a:gd name="connsiteX14" fmla="*/ 7212 w 10021"/>
              <a:gd name="connsiteY14" fmla="*/ 3962 h 10000"/>
              <a:gd name="connsiteX15" fmla="*/ 6036 w 10021"/>
              <a:gd name="connsiteY15" fmla="*/ 4425 h 10000"/>
              <a:gd name="connsiteX16" fmla="*/ 4945 w 10021"/>
              <a:gd name="connsiteY16" fmla="*/ 5019 h 10000"/>
              <a:gd name="connsiteX17" fmla="*/ 3988 w 10021"/>
              <a:gd name="connsiteY17" fmla="*/ 5740 h 10000"/>
              <a:gd name="connsiteX18" fmla="*/ 3015 w 10021"/>
              <a:gd name="connsiteY18" fmla="*/ 6781 h 10000"/>
              <a:gd name="connsiteX19" fmla="*/ 2087 w 10021"/>
              <a:gd name="connsiteY19" fmla="*/ 7611 h 10000"/>
              <a:gd name="connsiteX20" fmla="*/ 1351 w 10021"/>
              <a:gd name="connsiteY20" fmla="*/ 8261 h 10000"/>
              <a:gd name="connsiteX21" fmla="*/ 778 w 10021"/>
              <a:gd name="connsiteY21" fmla="*/ 9022 h 10000"/>
              <a:gd name="connsiteX22" fmla="*/ 0 w 10021"/>
              <a:gd name="connsiteY22" fmla="*/ 10000 h 10000"/>
              <a:gd name="connsiteX0" fmla="*/ 0 w 10021"/>
              <a:gd name="connsiteY0" fmla="*/ 10000 h 10000"/>
              <a:gd name="connsiteX1" fmla="*/ 723 w 10021"/>
              <a:gd name="connsiteY1" fmla="*/ 8370 h 10000"/>
              <a:gd name="connsiteX2" fmla="*/ 1392 w 10021"/>
              <a:gd name="connsiteY2" fmla="*/ 7246 h 10000"/>
              <a:gd name="connsiteX3" fmla="*/ 2319 w 10021"/>
              <a:gd name="connsiteY3" fmla="*/ 5761 h 10000"/>
              <a:gd name="connsiteX4" fmla="*/ 3329 w 10021"/>
              <a:gd name="connsiteY4" fmla="*/ 4312 h 10000"/>
              <a:gd name="connsiteX5" fmla="*/ 4306 w 10021"/>
              <a:gd name="connsiteY5" fmla="*/ 2965 h 10000"/>
              <a:gd name="connsiteX6" fmla="*/ 5416 w 10021"/>
              <a:gd name="connsiteY6" fmla="*/ 1703 h 10000"/>
              <a:gd name="connsiteX7" fmla="*/ 6412 w 10021"/>
              <a:gd name="connsiteY7" fmla="*/ 978 h 10000"/>
              <a:gd name="connsiteX8" fmla="*/ 7585 w 10021"/>
              <a:gd name="connsiteY8" fmla="*/ 471 h 10000"/>
              <a:gd name="connsiteX9" fmla="*/ 8677 w 10021"/>
              <a:gd name="connsiteY9" fmla="*/ 217 h 10000"/>
              <a:gd name="connsiteX10" fmla="*/ 10000 w 10021"/>
              <a:gd name="connsiteY10" fmla="*/ 0 h 10000"/>
              <a:gd name="connsiteX11" fmla="*/ 10021 w 10021"/>
              <a:gd name="connsiteY11" fmla="*/ 3212 h 10000"/>
              <a:gd name="connsiteX12" fmla="*/ 9148 w 10021"/>
              <a:gd name="connsiteY12" fmla="*/ 3410 h 10000"/>
              <a:gd name="connsiteX13" fmla="*/ 8267 w 10021"/>
              <a:gd name="connsiteY13" fmla="*/ 3614 h 10000"/>
              <a:gd name="connsiteX14" fmla="*/ 7212 w 10021"/>
              <a:gd name="connsiteY14" fmla="*/ 3962 h 10000"/>
              <a:gd name="connsiteX15" fmla="*/ 6036 w 10021"/>
              <a:gd name="connsiteY15" fmla="*/ 4425 h 10000"/>
              <a:gd name="connsiteX16" fmla="*/ 4945 w 10021"/>
              <a:gd name="connsiteY16" fmla="*/ 5019 h 10000"/>
              <a:gd name="connsiteX17" fmla="*/ 3988 w 10021"/>
              <a:gd name="connsiteY17" fmla="*/ 5740 h 10000"/>
              <a:gd name="connsiteX18" fmla="*/ 3015 w 10021"/>
              <a:gd name="connsiteY18" fmla="*/ 6781 h 10000"/>
              <a:gd name="connsiteX19" fmla="*/ 2087 w 10021"/>
              <a:gd name="connsiteY19" fmla="*/ 7494 h 10000"/>
              <a:gd name="connsiteX20" fmla="*/ 1351 w 10021"/>
              <a:gd name="connsiteY20" fmla="*/ 8261 h 10000"/>
              <a:gd name="connsiteX21" fmla="*/ 778 w 10021"/>
              <a:gd name="connsiteY21" fmla="*/ 9022 h 10000"/>
              <a:gd name="connsiteX22" fmla="*/ 0 w 10021"/>
              <a:gd name="connsiteY22" fmla="*/ 10000 h 10000"/>
              <a:gd name="connsiteX0" fmla="*/ 0 w 10021"/>
              <a:gd name="connsiteY0" fmla="*/ 10000 h 10000"/>
              <a:gd name="connsiteX1" fmla="*/ 723 w 10021"/>
              <a:gd name="connsiteY1" fmla="*/ 8370 h 10000"/>
              <a:gd name="connsiteX2" fmla="*/ 1392 w 10021"/>
              <a:gd name="connsiteY2" fmla="*/ 7246 h 10000"/>
              <a:gd name="connsiteX3" fmla="*/ 2319 w 10021"/>
              <a:gd name="connsiteY3" fmla="*/ 5761 h 10000"/>
              <a:gd name="connsiteX4" fmla="*/ 3329 w 10021"/>
              <a:gd name="connsiteY4" fmla="*/ 4312 h 10000"/>
              <a:gd name="connsiteX5" fmla="*/ 4306 w 10021"/>
              <a:gd name="connsiteY5" fmla="*/ 2965 h 10000"/>
              <a:gd name="connsiteX6" fmla="*/ 5416 w 10021"/>
              <a:gd name="connsiteY6" fmla="*/ 1703 h 10000"/>
              <a:gd name="connsiteX7" fmla="*/ 6412 w 10021"/>
              <a:gd name="connsiteY7" fmla="*/ 978 h 10000"/>
              <a:gd name="connsiteX8" fmla="*/ 7585 w 10021"/>
              <a:gd name="connsiteY8" fmla="*/ 471 h 10000"/>
              <a:gd name="connsiteX9" fmla="*/ 8677 w 10021"/>
              <a:gd name="connsiteY9" fmla="*/ 217 h 10000"/>
              <a:gd name="connsiteX10" fmla="*/ 10000 w 10021"/>
              <a:gd name="connsiteY10" fmla="*/ 0 h 10000"/>
              <a:gd name="connsiteX11" fmla="*/ 10021 w 10021"/>
              <a:gd name="connsiteY11" fmla="*/ 3212 h 10000"/>
              <a:gd name="connsiteX12" fmla="*/ 9148 w 10021"/>
              <a:gd name="connsiteY12" fmla="*/ 3410 h 10000"/>
              <a:gd name="connsiteX13" fmla="*/ 8267 w 10021"/>
              <a:gd name="connsiteY13" fmla="*/ 3614 h 10000"/>
              <a:gd name="connsiteX14" fmla="*/ 7212 w 10021"/>
              <a:gd name="connsiteY14" fmla="*/ 3962 h 10000"/>
              <a:gd name="connsiteX15" fmla="*/ 6036 w 10021"/>
              <a:gd name="connsiteY15" fmla="*/ 4425 h 10000"/>
              <a:gd name="connsiteX16" fmla="*/ 4945 w 10021"/>
              <a:gd name="connsiteY16" fmla="*/ 5019 h 10000"/>
              <a:gd name="connsiteX17" fmla="*/ 3988 w 10021"/>
              <a:gd name="connsiteY17" fmla="*/ 5740 h 10000"/>
              <a:gd name="connsiteX18" fmla="*/ 3015 w 10021"/>
              <a:gd name="connsiteY18" fmla="*/ 6606 h 10000"/>
              <a:gd name="connsiteX19" fmla="*/ 2087 w 10021"/>
              <a:gd name="connsiteY19" fmla="*/ 7494 h 10000"/>
              <a:gd name="connsiteX20" fmla="*/ 1351 w 10021"/>
              <a:gd name="connsiteY20" fmla="*/ 8261 h 10000"/>
              <a:gd name="connsiteX21" fmla="*/ 778 w 10021"/>
              <a:gd name="connsiteY21" fmla="*/ 9022 h 10000"/>
              <a:gd name="connsiteX22" fmla="*/ 0 w 10021"/>
              <a:gd name="connsiteY22" fmla="*/ 10000 h 10000"/>
              <a:gd name="connsiteX0" fmla="*/ 0 w 10007"/>
              <a:gd name="connsiteY0" fmla="*/ 10000 h 10000"/>
              <a:gd name="connsiteX1" fmla="*/ 723 w 10007"/>
              <a:gd name="connsiteY1" fmla="*/ 8370 h 10000"/>
              <a:gd name="connsiteX2" fmla="*/ 1392 w 10007"/>
              <a:gd name="connsiteY2" fmla="*/ 7246 h 10000"/>
              <a:gd name="connsiteX3" fmla="*/ 2319 w 10007"/>
              <a:gd name="connsiteY3" fmla="*/ 5761 h 10000"/>
              <a:gd name="connsiteX4" fmla="*/ 3329 w 10007"/>
              <a:gd name="connsiteY4" fmla="*/ 4312 h 10000"/>
              <a:gd name="connsiteX5" fmla="*/ 4306 w 10007"/>
              <a:gd name="connsiteY5" fmla="*/ 2965 h 10000"/>
              <a:gd name="connsiteX6" fmla="*/ 5416 w 10007"/>
              <a:gd name="connsiteY6" fmla="*/ 1703 h 10000"/>
              <a:gd name="connsiteX7" fmla="*/ 6412 w 10007"/>
              <a:gd name="connsiteY7" fmla="*/ 978 h 10000"/>
              <a:gd name="connsiteX8" fmla="*/ 7585 w 10007"/>
              <a:gd name="connsiteY8" fmla="*/ 471 h 10000"/>
              <a:gd name="connsiteX9" fmla="*/ 8677 w 10007"/>
              <a:gd name="connsiteY9" fmla="*/ 217 h 10000"/>
              <a:gd name="connsiteX10" fmla="*/ 10000 w 10007"/>
              <a:gd name="connsiteY10" fmla="*/ 0 h 10000"/>
              <a:gd name="connsiteX11" fmla="*/ 10000 w 10007"/>
              <a:gd name="connsiteY11" fmla="*/ 3446 h 10000"/>
              <a:gd name="connsiteX12" fmla="*/ 9148 w 10007"/>
              <a:gd name="connsiteY12" fmla="*/ 3410 h 10000"/>
              <a:gd name="connsiteX13" fmla="*/ 8267 w 10007"/>
              <a:gd name="connsiteY13" fmla="*/ 3614 h 10000"/>
              <a:gd name="connsiteX14" fmla="*/ 7212 w 10007"/>
              <a:gd name="connsiteY14" fmla="*/ 3962 h 10000"/>
              <a:gd name="connsiteX15" fmla="*/ 6036 w 10007"/>
              <a:gd name="connsiteY15" fmla="*/ 4425 h 10000"/>
              <a:gd name="connsiteX16" fmla="*/ 4945 w 10007"/>
              <a:gd name="connsiteY16" fmla="*/ 5019 h 10000"/>
              <a:gd name="connsiteX17" fmla="*/ 3988 w 10007"/>
              <a:gd name="connsiteY17" fmla="*/ 5740 h 10000"/>
              <a:gd name="connsiteX18" fmla="*/ 3015 w 10007"/>
              <a:gd name="connsiteY18" fmla="*/ 6606 h 10000"/>
              <a:gd name="connsiteX19" fmla="*/ 2087 w 10007"/>
              <a:gd name="connsiteY19" fmla="*/ 7494 h 10000"/>
              <a:gd name="connsiteX20" fmla="*/ 1351 w 10007"/>
              <a:gd name="connsiteY20" fmla="*/ 8261 h 10000"/>
              <a:gd name="connsiteX21" fmla="*/ 778 w 10007"/>
              <a:gd name="connsiteY21" fmla="*/ 9022 h 10000"/>
              <a:gd name="connsiteX22" fmla="*/ 0 w 10007"/>
              <a:gd name="connsiteY22" fmla="*/ 10000 h 10000"/>
              <a:gd name="connsiteX0" fmla="*/ 0 w 10007"/>
              <a:gd name="connsiteY0" fmla="*/ 10000 h 10000"/>
              <a:gd name="connsiteX1" fmla="*/ 723 w 10007"/>
              <a:gd name="connsiteY1" fmla="*/ 8370 h 10000"/>
              <a:gd name="connsiteX2" fmla="*/ 1392 w 10007"/>
              <a:gd name="connsiteY2" fmla="*/ 7246 h 10000"/>
              <a:gd name="connsiteX3" fmla="*/ 2319 w 10007"/>
              <a:gd name="connsiteY3" fmla="*/ 5761 h 10000"/>
              <a:gd name="connsiteX4" fmla="*/ 3329 w 10007"/>
              <a:gd name="connsiteY4" fmla="*/ 4312 h 10000"/>
              <a:gd name="connsiteX5" fmla="*/ 4306 w 10007"/>
              <a:gd name="connsiteY5" fmla="*/ 2965 h 10000"/>
              <a:gd name="connsiteX6" fmla="*/ 5416 w 10007"/>
              <a:gd name="connsiteY6" fmla="*/ 1703 h 10000"/>
              <a:gd name="connsiteX7" fmla="*/ 6412 w 10007"/>
              <a:gd name="connsiteY7" fmla="*/ 978 h 10000"/>
              <a:gd name="connsiteX8" fmla="*/ 7585 w 10007"/>
              <a:gd name="connsiteY8" fmla="*/ 471 h 10000"/>
              <a:gd name="connsiteX9" fmla="*/ 8677 w 10007"/>
              <a:gd name="connsiteY9" fmla="*/ 217 h 10000"/>
              <a:gd name="connsiteX10" fmla="*/ 10000 w 10007"/>
              <a:gd name="connsiteY10" fmla="*/ 0 h 10000"/>
              <a:gd name="connsiteX11" fmla="*/ 10000 w 10007"/>
              <a:gd name="connsiteY11" fmla="*/ 3271 h 10000"/>
              <a:gd name="connsiteX12" fmla="*/ 9148 w 10007"/>
              <a:gd name="connsiteY12" fmla="*/ 3410 h 10000"/>
              <a:gd name="connsiteX13" fmla="*/ 8267 w 10007"/>
              <a:gd name="connsiteY13" fmla="*/ 3614 h 10000"/>
              <a:gd name="connsiteX14" fmla="*/ 7212 w 10007"/>
              <a:gd name="connsiteY14" fmla="*/ 3962 h 10000"/>
              <a:gd name="connsiteX15" fmla="*/ 6036 w 10007"/>
              <a:gd name="connsiteY15" fmla="*/ 4425 h 10000"/>
              <a:gd name="connsiteX16" fmla="*/ 4945 w 10007"/>
              <a:gd name="connsiteY16" fmla="*/ 5019 h 10000"/>
              <a:gd name="connsiteX17" fmla="*/ 3988 w 10007"/>
              <a:gd name="connsiteY17" fmla="*/ 5740 h 10000"/>
              <a:gd name="connsiteX18" fmla="*/ 3015 w 10007"/>
              <a:gd name="connsiteY18" fmla="*/ 6606 h 10000"/>
              <a:gd name="connsiteX19" fmla="*/ 2087 w 10007"/>
              <a:gd name="connsiteY19" fmla="*/ 7494 h 10000"/>
              <a:gd name="connsiteX20" fmla="*/ 1351 w 10007"/>
              <a:gd name="connsiteY20" fmla="*/ 8261 h 10000"/>
              <a:gd name="connsiteX21" fmla="*/ 778 w 10007"/>
              <a:gd name="connsiteY21" fmla="*/ 9022 h 10000"/>
              <a:gd name="connsiteX22" fmla="*/ 0 w 10007"/>
              <a:gd name="connsiteY22" fmla="*/ 10000 h 10000"/>
              <a:gd name="connsiteX0" fmla="*/ 0 w 10007"/>
              <a:gd name="connsiteY0" fmla="*/ 10000 h 10000"/>
              <a:gd name="connsiteX1" fmla="*/ 723 w 10007"/>
              <a:gd name="connsiteY1" fmla="*/ 8370 h 10000"/>
              <a:gd name="connsiteX2" fmla="*/ 1392 w 10007"/>
              <a:gd name="connsiteY2" fmla="*/ 7246 h 10000"/>
              <a:gd name="connsiteX3" fmla="*/ 2319 w 10007"/>
              <a:gd name="connsiteY3" fmla="*/ 5761 h 10000"/>
              <a:gd name="connsiteX4" fmla="*/ 3308 w 10007"/>
              <a:gd name="connsiteY4" fmla="*/ 4137 h 10000"/>
              <a:gd name="connsiteX5" fmla="*/ 4306 w 10007"/>
              <a:gd name="connsiteY5" fmla="*/ 2965 h 10000"/>
              <a:gd name="connsiteX6" fmla="*/ 5416 w 10007"/>
              <a:gd name="connsiteY6" fmla="*/ 1703 h 10000"/>
              <a:gd name="connsiteX7" fmla="*/ 6412 w 10007"/>
              <a:gd name="connsiteY7" fmla="*/ 978 h 10000"/>
              <a:gd name="connsiteX8" fmla="*/ 7585 w 10007"/>
              <a:gd name="connsiteY8" fmla="*/ 471 h 10000"/>
              <a:gd name="connsiteX9" fmla="*/ 8677 w 10007"/>
              <a:gd name="connsiteY9" fmla="*/ 217 h 10000"/>
              <a:gd name="connsiteX10" fmla="*/ 10000 w 10007"/>
              <a:gd name="connsiteY10" fmla="*/ 0 h 10000"/>
              <a:gd name="connsiteX11" fmla="*/ 10000 w 10007"/>
              <a:gd name="connsiteY11" fmla="*/ 3271 h 10000"/>
              <a:gd name="connsiteX12" fmla="*/ 9148 w 10007"/>
              <a:gd name="connsiteY12" fmla="*/ 3410 h 10000"/>
              <a:gd name="connsiteX13" fmla="*/ 8267 w 10007"/>
              <a:gd name="connsiteY13" fmla="*/ 3614 h 10000"/>
              <a:gd name="connsiteX14" fmla="*/ 7212 w 10007"/>
              <a:gd name="connsiteY14" fmla="*/ 3962 h 10000"/>
              <a:gd name="connsiteX15" fmla="*/ 6036 w 10007"/>
              <a:gd name="connsiteY15" fmla="*/ 4425 h 10000"/>
              <a:gd name="connsiteX16" fmla="*/ 4945 w 10007"/>
              <a:gd name="connsiteY16" fmla="*/ 5019 h 10000"/>
              <a:gd name="connsiteX17" fmla="*/ 3988 w 10007"/>
              <a:gd name="connsiteY17" fmla="*/ 5740 h 10000"/>
              <a:gd name="connsiteX18" fmla="*/ 3015 w 10007"/>
              <a:gd name="connsiteY18" fmla="*/ 6606 h 10000"/>
              <a:gd name="connsiteX19" fmla="*/ 2087 w 10007"/>
              <a:gd name="connsiteY19" fmla="*/ 7494 h 10000"/>
              <a:gd name="connsiteX20" fmla="*/ 1351 w 10007"/>
              <a:gd name="connsiteY20" fmla="*/ 8261 h 10000"/>
              <a:gd name="connsiteX21" fmla="*/ 778 w 10007"/>
              <a:gd name="connsiteY21" fmla="*/ 9022 h 10000"/>
              <a:gd name="connsiteX22" fmla="*/ 0 w 10007"/>
              <a:gd name="connsiteY22" fmla="*/ 10000 h 10000"/>
              <a:gd name="connsiteX0" fmla="*/ 0 w 10007"/>
              <a:gd name="connsiteY0" fmla="*/ 10000 h 10000"/>
              <a:gd name="connsiteX1" fmla="*/ 723 w 10007"/>
              <a:gd name="connsiteY1" fmla="*/ 8370 h 10000"/>
              <a:gd name="connsiteX2" fmla="*/ 1392 w 10007"/>
              <a:gd name="connsiteY2" fmla="*/ 7246 h 10000"/>
              <a:gd name="connsiteX3" fmla="*/ 2319 w 10007"/>
              <a:gd name="connsiteY3" fmla="*/ 5761 h 10000"/>
              <a:gd name="connsiteX4" fmla="*/ 3308 w 10007"/>
              <a:gd name="connsiteY4" fmla="*/ 4137 h 10000"/>
              <a:gd name="connsiteX5" fmla="*/ 4306 w 10007"/>
              <a:gd name="connsiteY5" fmla="*/ 2731 h 10000"/>
              <a:gd name="connsiteX6" fmla="*/ 5416 w 10007"/>
              <a:gd name="connsiteY6" fmla="*/ 1703 h 10000"/>
              <a:gd name="connsiteX7" fmla="*/ 6412 w 10007"/>
              <a:gd name="connsiteY7" fmla="*/ 978 h 10000"/>
              <a:gd name="connsiteX8" fmla="*/ 7585 w 10007"/>
              <a:gd name="connsiteY8" fmla="*/ 471 h 10000"/>
              <a:gd name="connsiteX9" fmla="*/ 8677 w 10007"/>
              <a:gd name="connsiteY9" fmla="*/ 217 h 10000"/>
              <a:gd name="connsiteX10" fmla="*/ 10000 w 10007"/>
              <a:gd name="connsiteY10" fmla="*/ 0 h 10000"/>
              <a:gd name="connsiteX11" fmla="*/ 10000 w 10007"/>
              <a:gd name="connsiteY11" fmla="*/ 3271 h 10000"/>
              <a:gd name="connsiteX12" fmla="*/ 9148 w 10007"/>
              <a:gd name="connsiteY12" fmla="*/ 3410 h 10000"/>
              <a:gd name="connsiteX13" fmla="*/ 8267 w 10007"/>
              <a:gd name="connsiteY13" fmla="*/ 3614 h 10000"/>
              <a:gd name="connsiteX14" fmla="*/ 7212 w 10007"/>
              <a:gd name="connsiteY14" fmla="*/ 3962 h 10000"/>
              <a:gd name="connsiteX15" fmla="*/ 6036 w 10007"/>
              <a:gd name="connsiteY15" fmla="*/ 4425 h 10000"/>
              <a:gd name="connsiteX16" fmla="*/ 4945 w 10007"/>
              <a:gd name="connsiteY16" fmla="*/ 5019 h 10000"/>
              <a:gd name="connsiteX17" fmla="*/ 3988 w 10007"/>
              <a:gd name="connsiteY17" fmla="*/ 5740 h 10000"/>
              <a:gd name="connsiteX18" fmla="*/ 3015 w 10007"/>
              <a:gd name="connsiteY18" fmla="*/ 6606 h 10000"/>
              <a:gd name="connsiteX19" fmla="*/ 2087 w 10007"/>
              <a:gd name="connsiteY19" fmla="*/ 7494 h 10000"/>
              <a:gd name="connsiteX20" fmla="*/ 1351 w 10007"/>
              <a:gd name="connsiteY20" fmla="*/ 8261 h 10000"/>
              <a:gd name="connsiteX21" fmla="*/ 778 w 10007"/>
              <a:gd name="connsiteY21" fmla="*/ 9022 h 10000"/>
              <a:gd name="connsiteX22" fmla="*/ 0 w 10007"/>
              <a:gd name="connsiteY22" fmla="*/ 10000 h 10000"/>
              <a:gd name="connsiteX0" fmla="*/ 0 w 10007"/>
              <a:gd name="connsiteY0" fmla="*/ 10000 h 10000"/>
              <a:gd name="connsiteX1" fmla="*/ 723 w 10007"/>
              <a:gd name="connsiteY1" fmla="*/ 8370 h 10000"/>
              <a:gd name="connsiteX2" fmla="*/ 1413 w 10007"/>
              <a:gd name="connsiteY2" fmla="*/ 7421 h 10000"/>
              <a:gd name="connsiteX3" fmla="*/ 2319 w 10007"/>
              <a:gd name="connsiteY3" fmla="*/ 5761 h 10000"/>
              <a:gd name="connsiteX4" fmla="*/ 3308 w 10007"/>
              <a:gd name="connsiteY4" fmla="*/ 4137 h 10000"/>
              <a:gd name="connsiteX5" fmla="*/ 4306 w 10007"/>
              <a:gd name="connsiteY5" fmla="*/ 2731 h 10000"/>
              <a:gd name="connsiteX6" fmla="*/ 5416 w 10007"/>
              <a:gd name="connsiteY6" fmla="*/ 1703 h 10000"/>
              <a:gd name="connsiteX7" fmla="*/ 6412 w 10007"/>
              <a:gd name="connsiteY7" fmla="*/ 978 h 10000"/>
              <a:gd name="connsiteX8" fmla="*/ 7585 w 10007"/>
              <a:gd name="connsiteY8" fmla="*/ 471 h 10000"/>
              <a:gd name="connsiteX9" fmla="*/ 8677 w 10007"/>
              <a:gd name="connsiteY9" fmla="*/ 217 h 10000"/>
              <a:gd name="connsiteX10" fmla="*/ 10000 w 10007"/>
              <a:gd name="connsiteY10" fmla="*/ 0 h 10000"/>
              <a:gd name="connsiteX11" fmla="*/ 10000 w 10007"/>
              <a:gd name="connsiteY11" fmla="*/ 3271 h 10000"/>
              <a:gd name="connsiteX12" fmla="*/ 9148 w 10007"/>
              <a:gd name="connsiteY12" fmla="*/ 3410 h 10000"/>
              <a:gd name="connsiteX13" fmla="*/ 8267 w 10007"/>
              <a:gd name="connsiteY13" fmla="*/ 3614 h 10000"/>
              <a:gd name="connsiteX14" fmla="*/ 7212 w 10007"/>
              <a:gd name="connsiteY14" fmla="*/ 3962 h 10000"/>
              <a:gd name="connsiteX15" fmla="*/ 6036 w 10007"/>
              <a:gd name="connsiteY15" fmla="*/ 4425 h 10000"/>
              <a:gd name="connsiteX16" fmla="*/ 4945 w 10007"/>
              <a:gd name="connsiteY16" fmla="*/ 5019 h 10000"/>
              <a:gd name="connsiteX17" fmla="*/ 3988 w 10007"/>
              <a:gd name="connsiteY17" fmla="*/ 5740 h 10000"/>
              <a:gd name="connsiteX18" fmla="*/ 3015 w 10007"/>
              <a:gd name="connsiteY18" fmla="*/ 6606 h 10000"/>
              <a:gd name="connsiteX19" fmla="*/ 2087 w 10007"/>
              <a:gd name="connsiteY19" fmla="*/ 7494 h 10000"/>
              <a:gd name="connsiteX20" fmla="*/ 1351 w 10007"/>
              <a:gd name="connsiteY20" fmla="*/ 8261 h 10000"/>
              <a:gd name="connsiteX21" fmla="*/ 778 w 10007"/>
              <a:gd name="connsiteY21" fmla="*/ 9022 h 10000"/>
              <a:gd name="connsiteX22" fmla="*/ 0 w 10007"/>
              <a:gd name="connsiteY22" fmla="*/ 10000 h 10000"/>
              <a:gd name="connsiteX0" fmla="*/ 0 w 10007"/>
              <a:gd name="connsiteY0" fmla="*/ 10000 h 10000"/>
              <a:gd name="connsiteX1" fmla="*/ 765 w 10007"/>
              <a:gd name="connsiteY1" fmla="*/ 8545 h 10000"/>
              <a:gd name="connsiteX2" fmla="*/ 1413 w 10007"/>
              <a:gd name="connsiteY2" fmla="*/ 7421 h 10000"/>
              <a:gd name="connsiteX3" fmla="*/ 2319 w 10007"/>
              <a:gd name="connsiteY3" fmla="*/ 5761 h 10000"/>
              <a:gd name="connsiteX4" fmla="*/ 3308 w 10007"/>
              <a:gd name="connsiteY4" fmla="*/ 4137 h 10000"/>
              <a:gd name="connsiteX5" fmla="*/ 4306 w 10007"/>
              <a:gd name="connsiteY5" fmla="*/ 2731 h 10000"/>
              <a:gd name="connsiteX6" fmla="*/ 5416 w 10007"/>
              <a:gd name="connsiteY6" fmla="*/ 1703 h 10000"/>
              <a:gd name="connsiteX7" fmla="*/ 6412 w 10007"/>
              <a:gd name="connsiteY7" fmla="*/ 978 h 10000"/>
              <a:gd name="connsiteX8" fmla="*/ 7585 w 10007"/>
              <a:gd name="connsiteY8" fmla="*/ 471 h 10000"/>
              <a:gd name="connsiteX9" fmla="*/ 8677 w 10007"/>
              <a:gd name="connsiteY9" fmla="*/ 217 h 10000"/>
              <a:gd name="connsiteX10" fmla="*/ 10000 w 10007"/>
              <a:gd name="connsiteY10" fmla="*/ 0 h 10000"/>
              <a:gd name="connsiteX11" fmla="*/ 10000 w 10007"/>
              <a:gd name="connsiteY11" fmla="*/ 3271 h 10000"/>
              <a:gd name="connsiteX12" fmla="*/ 9148 w 10007"/>
              <a:gd name="connsiteY12" fmla="*/ 3410 h 10000"/>
              <a:gd name="connsiteX13" fmla="*/ 8267 w 10007"/>
              <a:gd name="connsiteY13" fmla="*/ 3614 h 10000"/>
              <a:gd name="connsiteX14" fmla="*/ 7212 w 10007"/>
              <a:gd name="connsiteY14" fmla="*/ 3962 h 10000"/>
              <a:gd name="connsiteX15" fmla="*/ 6036 w 10007"/>
              <a:gd name="connsiteY15" fmla="*/ 4425 h 10000"/>
              <a:gd name="connsiteX16" fmla="*/ 4945 w 10007"/>
              <a:gd name="connsiteY16" fmla="*/ 5019 h 10000"/>
              <a:gd name="connsiteX17" fmla="*/ 3988 w 10007"/>
              <a:gd name="connsiteY17" fmla="*/ 5740 h 10000"/>
              <a:gd name="connsiteX18" fmla="*/ 3015 w 10007"/>
              <a:gd name="connsiteY18" fmla="*/ 6606 h 10000"/>
              <a:gd name="connsiteX19" fmla="*/ 2087 w 10007"/>
              <a:gd name="connsiteY19" fmla="*/ 7494 h 10000"/>
              <a:gd name="connsiteX20" fmla="*/ 1351 w 10007"/>
              <a:gd name="connsiteY20" fmla="*/ 8261 h 10000"/>
              <a:gd name="connsiteX21" fmla="*/ 778 w 10007"/>
              <a:gd name="connsiteY21" fmla="*/ 9022 h 10000"/>
              <a:gd name="connsiteX22" fmla="*/ 0 w 10007"/>
              <a:gd name="connsiteY22" fmla="*/ 10000 h 10000"/>
              <a:gd name="connsiteX0" fmla="*/ 0 w 10007"/>
              <a:gd name="connsiteY0" fmla="*/ 10000 h 10000"/>
              <a:gd name="connsiteX1" fmla="*/ 765 w 10007"/>
              <a:gd name="connsiteY1" fmla="*/ 8545 h 10000"/>
              <a:gd name="connsiteX2" fmla="*/ 1413 w 10007"/>
              <a:gd name="connsiteY2" fmla="*/ 7421 h 10000"/>
              <a:gd name="connsiteX3" fmla="*/ 2319 w 10007"/>
              <a:gd name="connsiteY3" fmla="*/ 5761 h 10000"/>
              <a:gd name="connsiteX4" fmla="*/ 3308 w 10007"/>
              <a:gd name="connsiteY4" fmla="*/ 4137 h 10000"/>
              <a:gd name="connsiteX5" fmla="*/ 4306 w 10007"/>
              <a:gd name="connsiteY5" fmla="*/ 2731 h 10000"/>
              <a:gd name="connsiteX6" fmla="*/ 5479 w 10007"/>
              <a:gd name="connsiteY6" fmla="*/ 1586 h 10000"/>
              <a:gd name="connsiteX7" fmla="*/ 6412 w 10007"/>
              <a:gd name="connsiteY7" fmla="*/ 978 h 10000"/>
              <a:gd name="connsiteX8" fmla="*/ 7585 w 10007"/>
              <a:gd name="connsiteY8" fmla="*/ 471 h 10000"/>
              <a:gd name="connsiteX9" fmla="*/ 8677 w 10007"/>
              <a:gd name="connsiteY9" fmla="*/ 217 h 10000"/>
              <a:gd name="connsiteX10" fmla="*/ 10000 w 10007"/>
              <a:gd name="connsiteY10" fmla="*/ 0 h 10000"/>
              <a:gd name="connsiteX11" fmla="*/ 10000 w 10007"/>
              <a:gd name="connsiteY11" fmla="*/ 3271 h 10000"/>
              <a:gd name="connsiteX12" fmla="*/ 9148 w 10007"/>
              <a:gd name="connsiteY12" fmla="*/ 3410 h 10000"/>
              <a:gd name="connsiteX13" fmla="*/ 8267 w 10007"/>
              <a:gd name="connsiteY13" fmla="*/ 3614 h 10000"/>
              <a:gd name="connsiteX14" fmla="*/ 7212 w 10007"/>
              <a:gd name="connsiteY14" fmla="*/ 3962 h 10000"/>
              <a:gd name="connsiteX15" fmla="*/ 6036 w 10007"/>
              <a:gd name="connsiteY15" fmla="*/ 4425 h 10000"/>
              <a:gd name="connsiteX16" fmla="*/ 4945 w 10007"/>
              <a:gd name="connsiteY16" fmla="*/ 5019 h 10000"/>
              <a:gd name="connsiteX17" fmla="*/ 3988 w 10007"/>
              <a:gd name="connsiteY17" fmla="*/ 5740 h 10000"/>
              <a:gd name="connsiteX18" fmla="*/ 3015 w 10007"/>
              <a:gd name="connsiteY18" fmla="*/ 6606 h 10000"/>
              <a:gd name="connsiteX19" fmla="*/ 2087 w 10007"/>
              <a:gd name="connsiteY19" fmla="*/ 7494 h 10000"/>
              <a:gd name="connsiteX20" fmla="*/ 1351 w 10007"/>
              <a:gd name="connsiteY20" fmla="*/ 8261 h 10000"/>
              <a:gd name="connsiteX21" fmla="*/ 778 w 10007"/>
              <a:gd name="connsiteY21" fmla="*/ 9022 h 10000"/>
              <a:gd name="connsiteX22" fmla="*/ 0 w 10007"/>
              <a:gd name="connsiteY22"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07" h="10000">
                <a:moveTo>
                  <a:pt x="0" y="10000"/>
                </a:moveTo>
                <a:lnTo>
                  <a:pt x="765" y="8545"/>
                </a:lnTo>
                <a:lnTo>
                  <a:pt x="1413" y="7421"/>
                </a:lnTo>
                <a:lnTo>
                  <a:pt x="2319" y="5761"/>
                </a:lnTo>
                <a:lnTo>
                  <a:pt x="3308" y="4137"/>
                </a:lnTo>
                <a:lnTo>
                  <a:pt x="4306" y="2731"/>
                </a:lnTo>
                <a:lnTo>
                  <a:pt x="5479" y="1586"/>
                </a:lnTo>
                <a:lnTo>
                  <a:pt x="6412" y="978"/>
                </a:lnTo>
                <a:lnTo>
                  <a:pt x="7585" y="471"/>
                </a:lnTo>
                <a:lnTo>
                  <a:pt x="8677" y="217"/>
                </a:lnTo>
                <a:lnTo>
                  <a:pt x="10000" y="0"/>
                </a:lnTo>
                <a:cubicBezTo>
                  <a:pt x="10007" y="1071"/>
                  <a:pt x="9993" y="2200"/>
                  <a:pt x="10000" y="3271"/>
                </a:cubicBezTo>
                <a:lnTo>
                  <a:pt x="9148" y="3410"/>
                </a:lnTo>
                <a:lnTo>
                  <a:pt x="8267" y="3614"/>
                </a:lnTo>
                <a:lnTo>
                  <a:pt x="7212" y="3962"/>
                </a:lnTo>
                <a:lnTo>
                  <a:pt x="6036" y="4425"/>
                </a:lnTo>
                <a:lnTo>
                  <a:pt x="4945" y="5019"/>
                </a:lnTo>
                <a:lnTo>
                  <a:pt x="3988" y="5740"/>
                </a:lnTo>
                <a:lnTo>
                  <a:pt x="3015" y="6606"/>
                </a:lnTo>
                <a:lnTo>
                  <a:pt x="2087" y="7494"/>
                </a:lnTo>
                <a:lnTo>
                  <a:pt x="1351" y="8261"/>
                </a:lnTo>
                <a:lnTo>
                  <a:pt x="778" y="9022"/>
                </a:lnTo>
                <a:lnTo>
                  <a:pt x="0" y="10000"/>
                </a:lnTo>
                <a:close/>
              </a:path>
            </a:pathLst>
          </a:custGeom>
          <a:solidFill>
            <a:schemeClr val="accent4">
              <a:lumMod val="50000"/>
            </a:schemeClr>
          </a:solidFill>
          <a:ln w="12700" cap="flat" cmpd="sng">
            <a:noFill/>
            <a:prstDash val="solid"/>
            <a:round/>
            <a:headEnd/>
            <a:tailEnd/>
          </a:ln>
          <a:effectLst/>
        </p:spPr>
        <p:txBody>
          <a:bodyPr/>
          <a:lstStyle/>
          <a:p>
            <a:endParaRPr lang="en-CA" dirty="0"/>
          </a:p>
        </p:txBody>
      </p:sp>
      <p:sp>
        <p:nvSpPr>
          <p:cNvPr id="2" name="Title 1"/>
          <p:cNvSpPr>
            <a:spLocks noGrp="1"/>
          </p:cNvSpPr>
          <p:nvPr>
            <p:ph type="title"/>
          </p:nvPr>
        </p:nvSpPr>
        <p:spPr>
          <a:xfrm>
            <a:off x="1084263" y="381000"/>
            <a:ext cx="7800657" cy="1143000"/>
          </a:xfrm>
        </p:spPr>
        <p:txBody>
          <a:bodyPr>
            <a:normAutofit/>
          </a:bodyPr>
          <a:lstStyle/>
          <a:p>
            <a:r>
              <a:rPr lang="en-CA" baseline="0" dirty="0" smtClean="0"/>
              <a:t>Observed</a:t>
            </a:r>
            <a:r>
              <a:rPr lang="en-CA" dirty="0" smtClean="0"/>
              <a:t> and Projected Cumulative </a:t>
            </a:r>
            <a:r>
              <a:rPr lang="en-CA" baseline="0" dirty="0" smtClean="0"/>
              <a:t>Pine Volume Killed on the THLB</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48</a:t>
            </a:fld>
            <a:endParaRPr lang="en-CA" dirty="0"/>
          </a:p>
        </p:txBody>
      </p:sp>
      <p:sp>
        <p:nvSpPr>
          <p:cNvPr id="10" name="Line 6"/>
          <p:cNvSpPr>
            <a:spLocks noChangeShapeType="1"/>
          </p:cNvSpPr>
          <p:nvPr/>
        </p:nvSpPr>
        <p:spPr bwMode="auto">
          <a:xfrm flipH="1" flipV="1">
            <a:off x="6838120" y="2753140"/>
            <a:ext cx="0" cy="477078"/>
          </a:xfrm>
          <a:prstGeom prst="line">
            <a:avLst/>
          </a:prstGeom>
          <a:noFill/>
          <a:ln w="9525">
            <a:solidFill>
              <a:srgbClr val="FFFF00"/>
            </a:solidFill>
            <a:round/>
            <a:headEnd/>
            <a:tailEnd type="triangle" w="med" len="med"/>
          </a:ln>
          <a:effectLst/>
        </p:spPr>
        <p:txBody>
          <a:bodyPr/>
          <a:lstStyle/>
          <a:p>
            <a:endParaRPr lang="en-CA" dirty="0"/>
          </a:p>
        </p:txBody>
      </p:sp>
      <p:sp>
        <p:nvSpPr>
          <p:cNvPr id="11" name="Text Box 8"/>
          <p:cNvSpPr txBox="1">
            <a:spLocks noChangeArrowheads="1"/>
          </p:cNvSpPr>
          <p:nvPr/>
        </p:nvSpPr>
        <p:spPr bwMode="auto">
          <a:xfrm>
            <a:off x="5551499" y="3275838"/>
            <a:ext cx="2967038" cy="307777"/>
          </a:xfrm>
          <a:prstGeom prst="rect">
            <a:avLst/>
          </a:prstGeom>
          <a:noFill/>
          <a:ln w="9525">
            <a:noFill/>
            <a:miter lim="800000"/>
            <a:headEnd/>
            <a:tailEnd/>
          </a:ln>
          <a:effectLst/>
        </p:spPr>
        <p:txBody>
          <a:bodyPr>
            <a:spAutoFit/>
          </a:bodyPr>
          <a:lstStyle/>
          <a:p>
            <a:pPr eaLnBrk="1" hangingPunct="1"/>
            <a:r>
              <a:rPr lang="en-CA" sz="1400" b="1" dirty="0">
                <a:solidFill>
                  <a:srgbClr val="FFFF00"/>
                </a:solidFill>
                <a:latin typeface="+mn-lt"/>
                <a:cs typeface="Arial" charset="0"/>
              </a:rPr>
              <a:t>Long term may be </a:t>
            </a:r>
            <a:r>
              <a:rPr lang="en-CA" sz="1400" b="1" dirty="0" smtClean="0">
                <a:solidFill>
                  <a:srgbClr val="FFFF00"/>
                </a:solidFill>
                <a:latin typeface="+mn-lt"/>
                <a:cs typeface="Arial" charset="0"/>
              </a:rPr>
              <a:t>lower</a:t>
            </a:r>
            <a:endParaRPr lang="en-CA" sz="1400" b="1" dirty="0">
              <a:solidFill>
                <a:srgbClr val="FFFF00"/>
              </a:solidFill>
              <a:latin typeface="+mn-lt"/>
              <a:cs typeface="Arial" charset="0"/>
            </a:endParaRPr>
          </a:p>
        </p:txBody>
      </p:sp>
      <p:pic>
        <p:nvPicPr>
          <p:cNvPr id="6" name="Picture 5" descr="Provincial Cumulative Kill - for Presentation.emf"/>
          <p:cNvPicPr>
            <a:picLocks noChangeAspect="1"/>
          </p:cNvPicPr>
          <p:nvPr/>
        </p:nvPicPr>
        <p:blipFill>
          <a:blip r:embed="rId3" cstate="print"/>
          <a:stretch>
            <a:fillRect/>
          </a:stretch>
        </p:blipFill>
        <p:spPr>
          <a:xfrm>
            <a:off x="516127" y="1521406"/>
            <a:ext cx="7873207" cy="53664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Key</a:t>
            </a:r>
            <a:r>
              <a:rPr lang="en-CA" baseline="0" dirty="0" smtClean="0"/>
              <a:t> Conclusions</a:t>
            </a:r>
            <a:endParaRPr lang="en-CA" dirty="0"/>
          </a:p>
        </p:txBody>
      </p:sp>
      <p:sp>
        <p:nvSpPr>
          <p:cNvPr id="3" name="Content Placeholder 2"/>
          <p:cNvSpPr>
            <a:spLocks noGrp="1"/>
          </p:cNvSpPr>
          <p:nvPr>
            <p:ph idx="1"/>
          </p:nvPr>
        </p:nvSpPr>
        <p:spPr>
          <a:xfrm>
            <a:off x="304800" y="1676400"/>
            <a:ext cx="8676639" cy="4927600"/>
          </a:xfrm>
        </p:spPr>
        <p:txBody>
          <a:bodyPr/>
          <a:lstStyle/>
          <a:p>
            <a:pPr>
              <a:spcBef>
                <a:spcPct val="20000"/>
              </a:spcBef>
              <a:buFontTx/>
              <a:buChar char="•"/>
            </a:pPr>
            <a:r>
              <a:rPr lang="en-GB" sz="3200" dirty="0" smtClean="0">
                <a:cs typeface="Times New Roman" pitchFamily="18" charset="0"/>
              </a:rPr>
              <a:t>About the outbreak:</a:t>
            </a:r>
            <a:r>
              <a:rPr lang="en-GB" sz="2800" dirty="0" smtClean="0">
                <a:cs typeface="Times New Roman" pitchFamily="18" charset="0"/>
              </a:rPr>
              <a:t> </a:t>
            </a:r>
          </a:p>
          <a:p>
            <a:pPr lvl="1">
              <a:spcBef>
                <a:spcPts val="1200"/>
              </a:spcBef>
              <a:buFontTx/>
              <a:buChar char="–"/>
            </a:pPr>
            <a:r>
              <a:rPr lang="en-GB" sz="2400" dirty="0" smtClean="0">
                <a:cs typeface="Times New Roman" pitchFamily="18" charset="0"/>
              </a:rPr>
              <a:t>The worst year of the outbreak was seen in 2005</a:t>
            </a:r>
          </a:p>
          <a:p>
            <a:pPr lvl="1">
              <a:spcBef>
                <a:spcPts val="1200"/>
              </a:spcBef>
              <a:buFontTx/>
              <a:buChar char="–"/>
            </a:pPr>
            <a:r>
              <a:rPr lang="en-GB" sz="2400" dirty="0" smtClean="0">
                <a:cs typeface="Times New Roman" pitchFamily="18" charset="0"/>
              </a:rPr>
              <a:t>The amount killed per year has dropped significantly since the peak in 2005</a:t>
            </a:r>
          </a:p>
          <a:p>
            <a:pPr lvl="1">
              <a:spcBef>
                <a:spcPts val="1200"/>
              </a:spcBef>
              <a:buFontTx/>
              <a:buChar char="–"/>
            </a:pPr>
            <a:r>
              <a:rPr lang="en-GB" sz="2400" dirty="0" smtClean="0">
                <a:cs typeface="Times New Roman" pitchFamily="18" charset="0"/>
              </a:rPr>
              <a:t>As of today, approximately 630 million m</a:t>
            </a:r>
            <a:r>
              <a:rPr lang="en-GB" sz="2400" baseline="30000" dirty="0" smtClean="0">
                <a:cs typeface="Times New Roman" pitchFamily="18" charset="0"/>
              </a:rPr>
              <a:t>3</a:t>
            </a:r>
            <a:r>
              <a:rPr lang="en-GB" sz="2400" dirty="0" smtClean="0">
                <a:cs typeface="Times New Roman" pitchFamily="18" charset="0"/>
              </a:rPr>
              <a:t> of pine (47%) have been observed killed on the THLB</a:t>
            </a:r>
          </a:p>
          <a:p>
            <a:pPr lvl="2">
              <a:spcBef>
                <a:spcPts val="1200"/>
              </a:spcBef>
              <a:buFontTx/>
              <a:buChar char="–"/>
            </a:pPr>
            <a:r>
              <a:rPr lang="en-GB" sz="2200" dirty="0" smtClean="0">
                <a:cs typeface="Times New Roman" pitchFamily="18" charset="0"/>
              </a:rPr>
              <a:t>Approximately 675 million m</a:t>
            </a:r>
            <a:r>
              <a:rPr lang="en-GB" sz="2000" baseline="30000" dirty="0" smtClean="0">
                <a:cs typeface="Times New Roman" pitchFamily="18" charset="0"/>
              </a:rPr>
              <a:t>3</a:t>
            </a:r>
            <a:r>
              <a:rPr lang="en-GB" sz="2200" dirty="0" smtClean="0">
                <a:cs typeface="Times New Roman" pitchFamily="18" charset="0"/>
              </a:rPr>
              <a:t> if the projected 2009 green-attack pine is included</a:t>
            </a:r>
          </a:p>
          <a:p>
            <a:pPr lvl="1">
              <a:spcBef>
                <a:spcPts val="1200"/>
              </a:spcBef>
              <a:buFontTx/>
              <a:buChar char="–"/>
            </a:pPr>
            <a:r>
              <a:rPr lang="en-GB" sz="2400" dirty="0" smtClean="0">
                <a:cs typeface="Times New Roman" pitchFamily="18" charset="0"/>
              </a:rPr>
              <a:t>Approximately 900 million m</a:t>
            </a:r>
            <a:r>
              <a:rPr lang="en-GB" sz="2400" baseline="30000" dirty="0" smtClean="0">
                <a:cs typeface="Times New Roman" pitchFamily="18" charset="0"/>
              </a:rPr>
              <a:t>3 </a:t>
            </a:r>
            <a:r>
              <a:rPr lang="en-GB" sz="2400" dirty="0" smtClean="0">
                <a:cs typeface="Times New Roman" pitchFamily="18" charset="0"/>
              </a:rPr>
              <a:t>of pine (67%) will be killed on the THLB by the time the infestation is over in around 2020</a:t>
            </a:r>
          </a:p>
          <a:p>
            <a:pPr lvl="1">
              <a:spcBef>
                <a:spcPct val="20000"/>
              </a:spcBef>
              <a:buFontTx/>
              <a:buChar char="–"/>
            </a:pPr>
            <a:endParaRPr lang="en-GB" sz="2400" dirty="0" smtClean="0">
              <a:cs typeface="Times New Roman" pitchFamily="18" charset="0"/>
            </a:endParaRPr>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49</a:t>
            </a:fld>
            <a:endParaRPr lang="en-CA" dirty="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Conclusion Caveats</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50</a:t>
            </a:fld>
            <a:endParaRPr lang="en-CA" dirty="0"/>
          </a:p>
        </p:txBody>
      </p:sp>
      <p:sp>
        <p:nvSpPr>
          <p:cNvPr id="6" name="Content Placeholder 2"/>
          <p:cNvSpPr>
            <a:spLocks noGrp="1"/>
          </p:cNvSpPr>
          <p:nvPr>
            <p:ph idx="1"/>
          </p:nvPr>
        </p:nvSpPr>
        <p:spPr>
          <a:xfrm>
            <a:off x="1084263" y="1676400"/>
            <a:ext cx="7554770" cy="4495800"/>
          </a:xfrm>
        </p:spPr>
        <p:txBody>
          <a:bodyPr/>
          <a:lstStyle/>
          <a:p>
            <a:r>
              <a:rPr lang="en-CA" dirty="0" smtClean="0"/>
              <a:t>Estimates of observed and projected pine mortality are based entirely on an analysis of the Provincial Aerial Overview of Forest Health, which is an observation of red-attack (not cumulative) with low spatial and thematic precision.</a:t>
            </a:r>
          </a:p>
          <a:p>
            <a:r>
              <a:rPr lang="en-CA" dirty="0" smtClean="0"/>
              <a:t>These estimates are unverified.</a:t>
            </a:r>
          </a:p>
          <a:p>
            <a:r>
              <a:rPr lang="en-US" dirty="0" smtClean="0"/>
              <a:t>BCMPB assumes the </a:t>
            </a:r>
            <a:r>
              <a:rPr lang="en-US" dirty="0" smtClean="0">
                <a:solidFill>
                  <a:schemeClr val="tx1"/>
                </a:solidFill>
                <a:latin typeface="+mn-lt"/>
                <a:ea typeface="+mn-ea"/>
                <a:cs typeface="+mn-cs"/>
              </a:rPr>
              <a:t>future will resemble the past, and d</a:t>
            </a:r>
            <a:r>
              <a:rPr lang="en-US" dirty="0" smtClean="0"/>
              <a:t>oes not simulate future weather events.</a:t>
            </a:r>
            <a:endParaRPr lang="en-CA" dirty="0" smtClean="0"/>
          </a:p>
          <a:p>
            <a:r>
              <a:rPr lang="en-CA" dirty="0" smtClean="0">
                <a:solidFill>
                  <a:srgbClr val="FFFF00"/>
                </a:solidFill>
              </a:rPr>
              <a:t>Field sampling or airphoto interpretation techniques must be used to collect spatially precise estimates of cumulative pine loss.</a:t>
            </a:r>
            <a:endParaRPr lang="en-CA" dirty="0">
              <a:solidFill>
                <a:srgbClr val="FFFF00"/>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Resources</a:t>
            </a:r>
            <a:endParaRPr lang="en-CA" dirty="0"/>
          </a:p>
        </p:txBody>
      </p:sp>
      <p:sp>
        <p:nvSpPr>
          <p:cNvPr id="3" name="Content Placeholder 2"/>
          <p:cNvSpPr>
            <a:spLocks noGrp="1"/>
          </p:cNvSpPr>
          <p:nvPr>
            <p:ph idx="1"/>
          </p:nvPr>
        </p:nvSpPr>
        <p:spPr>
          <a:xfrm>
            <a:off x="351692" y="1676400"/>
            <a:ext cx="8525021" cy="4794738"/>
          </a:xfrm>
        </p:spPr>
        <p:txBody>
          <a:bodyPr/>
          <a:lstStyle/>
          <a:p>
            <a:endParaRPr lang="en-US" dirty="0" smtClean="0">
              <a:solidFill>
                <a:schemeClr val="tx1"/>
              </a:solidFill>
              <a:latin typeface="+mn-lt"/>
              <a:ea typeface="+mn-ea"/>
              <a:cs typeface="+mn-cs"/>
            </a:endParaRPr>
          </a:p>
          <a:p>
            <a:r>
              <a:rPr lang="en-US" dirty="0" smtClean="0"/>
              <a:t>BCMPB</a:t>
            </a:r>
          </a:p>
          <a:p>
            <a:pPr lvl="1"/>
            <a:r>
              <a:rPr lang="en-US" u="sng" dirty="0" smtClean="0">
                <a:solidFill>
                  <a:schemeClr val="tx1"/>
                </a:solidFill>
                <a:latin typeface="+mn-lt"/>
                <a:ea typeface="+mn-ea"/>
                <a:cs typeface="+mn-cs"/>
                <a:hlinkClick r:id="rId3"/>
              </a:rPr>
              <a:t>http://www.for.gov.bc.ca/hre/bcmpb</a:t>
            </a:r>
            <a:endParaRPr lang="en-CA" dirty="0" smtClean="0">
              <a:solidFill>
                <a:schemeClr val="tx1"/>
              </a:solidFill>
              <a:latin typeface="+mn-lt"/>
              <a:ea typeface="+mn-ea"/>
              <a:cs typeface="+mn-cs"/>
            </a:endParaRPr>
          </a:p>
          <a:p>
            <a:r>
              <a:rPr lang="en-US" dirty="0" smtClean="0">
                <a:solidFill>
                  <a:schemeClr val="tx1"/>
                </a:solidFill>
                <a:latin typeface="+mn-lt"/>
                <a:ea typeface="+mn-ea"/>
                <a:cs typeface="+mn-cs"/>
              </a:rPr>
              <a:t>Aerial Overview of Forest Health</a:t>
            </a:r>
          </a:p>
          <a:p>
            <a:pPr lvl="1"/>
            <a:r>
              <a:rPr lang="en-US" u="sng" dirty="0" smtClean="0">
                <a:solidFill>
                  <a:schemeClr val="tx1"/>
                </a:solidFill>
                <a:latin typeface="+mn-lt"/>
                <a:ea typeface="+mn-ea"/>
                <a:cs typeface="+mn-cs"/>
                <a:hlinkClick r:id="rId4"/>
              </a:rPr>
              <a:t>http://www.for.gov.bc.ca/hfp/health/overview</a:t>
            </a:r>
            <a:endParaRPr lang="en-CA" dirty="0" smtClean="0">
              <a:ea typeface="+mn-ea"/>
              <a:cs typeface="+mn-cs"/>
            </a:endParaRPr>
          </a:p>
          <a:p>
            <a:r>
              <a:rPr lang="en-US" dirty="0" smtClean="0">
                <a:solidFill>
                  <a:schemeClr val="tx1"/>
                </a:solidFill>
                <a:latin typeface="+mn-lt"/>
                <a:ea typeface="+mn-ea"/>
                <a:cs typeface="+mn-cs"/>
              </a:rPr>
              <a:t>Stand-level Mountain Pine Beetle Population Model</a:t>
            </a:r>
          </a:p>
          <a:p>
            <a:pPr lvl="1"/>
            <a:r>
              <a:rPr lang="en-US" u="sng" dirty="0" smtClean="0">
                <a:solidFill>
                  <a:schemeClr val="tx1"/>
                </a:solidFill>
                <a:latin typeface="+mn-lt"/>
                <a:ea typeface="+mn-ea"/>
                <a:cs typeface="+mn-cs"/>
                <a:hlinkClick r:id="rId5"/>
              </a:rPr>
              <a:t>http://cfs.nrcan.gc.ca/subsite/mpb/stand-mpbsim</a:t>
            </a:r>
            <a:endParaRPr lang="en-CA" dirty="0" smtClean="0">
              <a:solidFill>
                <a:schemeClr val="tx1"/>
              </a:solidFill>
              <a:latin typeface="+mn-lt"/>
              <a:ea typeface="+mn-ea"/>
              <a:cs typeface="+mn-cs"/>
            </a:endParaRPr>
          </a:p>
          <a:p>
            <a:r>
              <a:rPr lang="en-CA" dirty="0" smtClean="0"/>
              <a:t>Spatially Explicit Landscape Event Simulator (SELES)</a:t>
            </a:r>
          </a:p>
          <a:p>
            <a:pPr lvl="1"/>
            <a:r>
              <a:rPr lang="en-CA" dirty="0" smtClean="0">
                <a:hlinkClick r:id="rId6"/>
              </a:rPr>
              <a:t>http://seles.info</a:t>
            </a:r>
            <a:r>
              <a:rPr lang="en-CA" dirty="0" smtClean="0"/>
              <a:t> </a:t>
            </a: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51</a:t>
            </a:fld>
            <a:endParaRPr lang="en-CA"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Acknowledgements</a:t>
            </a:r>
            <a:endParaRPr lang="en-CA" dirty="0"/>
          </a:p>
        </p:txBody>
      </p:sp>
      <p:sp>
        <p:nvSpPr>
          <p:cNvPr id="3" name="Content Placeholder 2"/>
          <p:cNvSpPr>
            <a:spLocks noGrp="1"/>
          </p:cNvSpPr>
          <p:nvPr>
            <p:ph idx="1"/>
          </p:nvPr>
        </p:nvSpPr>
        <p:spPr>
          <a:xfrm>
            <a:off x="562709" y="1676400"/>
            <a:ext cx="8005030" cy="4907280"/>
          </a:xfrm>
        </p:spPr>
        <p:txBody>
          <a:bodyPr/>
          <a:lstStyle/>
          <a:p>
            <a:pPr marL="0" indent="0">
              <a:spcBef>
                <a:spcPts val="0"/>
              </a:spcBef>
              <a:buNone/>
            </a:pPr>
            <a:r>
              <a:rPr lang="en-US" dirty="0" smtClean="0">
                <a:solidFill>
                  <a:schemeClr val="tx1"/>
                </a:solidFill>
                <a:latin typeface="+mn-lt"/>
                <a:ea typeface="+mn-ea"/>
                <a:cs typeface="+mn-cs"/>
              </a:rPr>
              <a:t>This report is a continuation of the work originally conducted by the following people:</a:t>
            </a:r>
            <a:endParaRPr lang="en-CA" b="1" dirty="0" smtClean="0">
              <a:solidFill>
                <a:schemeClr val="tx1"/>
              </a:solidFill>
              <a:latin typeface="+mn-lt"/>
              <a:ea typeface="+mn-ea"/>
              <a:cs typeface="+mn-cs"/>
            </a:endParaRPr>
          </a:p>
          <a:p>
            <a:pPr marL="539750">
              <a:spcBef>
                <a:spcPts val="0"/>
              </a:spcBef>
            </a:pPr>
            <a:r>
              <a:rPr lang="en-US" dirty="0" smtClean="0">
                <a:solidFill>
                  <a:schemeClr val="tx1"/>
                </a:solidFill>
                <a:latin typeface="+mn-lt"/>
                <a:ea typeface="+mn-ea"/>
                <a:cs typeface="+mn-cs"/>
              </a:rPr>
              <a:t>Marvin Eng, Forest Practices Board</a:t>
            </a:r>
            <a:endParaRPr lang="en-CA" b="1" dirty="0" smtClean="0">
              <a:solidFill>
                <a:schemeClr val="tx1"/>
              </a:solidFill>
              <a:latin typeface="+mn-lt"/>
              <a:ea typeface="+mn-ea"/>
              <a:cs typeface="+mn-cs"/>
            </a:endParaRPr>
          </a:p>
          <a:p>
            <a:pPr marL="539750">
              <a:spcBef>
                <a:spcPts val="0"/>
              </a:spcBef>
            </a:pPr>
            <a:r>
              <a:rPr lang="en-US" dirty="0" smtClean="0">
                <a:solidFill>
                  <a:schemeClr val="tx1"/>
                </a:solidFill>
                <a:latin typeface="+mn-lt"/>
                <a:ea typeface="+mn-ea"/>
                <a:cs typeface="+mn-cs"/>
              </a:rPr>
              <a:t>Josie Hughes, Research Consultant</a:t>
            </a:r>
            <a:endParaRPr lang="en-CA" b="1" dirty="0" smtClean="0">
              <a:solidFill>
                <a:schemeClr val="tx1"/>
              </a:solidFill>
              <a:latin typeface="+mn-lt"/>
              <a:ea typeface="+mn-ea"/>
              <a:cs typeface="+mn-cs"/>
            </a:endParaRPr>
          </a:p>
          <a:p>
            <a:pPr marL="539750">
              <a:spcBef>
                <a:spcPts val="0"/>
              </a:spcBef>
            </a:pPr>
            <a:r>
              <a:rPr lang="en-US" dirty="0" smtClean="0">
                <a:solidFill>
                  <a:schemeClr val="tx1"/>
                </a:solidFill>
                <a:latin typeface="+mn-lt"/>
                <a:ea typeface="+mn-ea"/>
                <a:cs typeface="+mn-cs"/>
              </a:rPr>
              <a:t>Andrew Fall, Gowlland Technologies Ltd.</a:t>
            </a:r>
            <a:endParaRPr lang="en-CA" b="1" dirty="0" smtClean="0">
              <a:solidFill>
                <a:schemeClr val="tx1"/>
              </a:solidFill>
              <a:latin typeface="+mn-lt"/>
              <a:ea typeface="+mn-ea"/>
              <a:cs typeface="+mn-cs"/>
            </a:endParaRPr>
          </a:p>
          <a:p>
            <a:pPr marL="539750">
              <a:spcBef>
                <a:spcPts val="0"/>
              </a:spcBef>
            </a:pPr>
            <a:r>
              <a:rPr lang="en-US" dirty="0" smtClean="0">
                <a:solidFill>
                  <a:schemeClr val="tx1"/>
                </a:solidFill>
                <a:latin typeface="+mn-lt"/>
                <a:ea typeface="+mn-ea"/>
                <a:cs typeface="+mn-cs"/>
              </a:rPr>
              <a:t>Terry Shore, Pacific Forestry Centre, Canadian Forest Service</a:t>
            </a:r>
            <a:endParaRPr lang="en-CA" b="1" dirty="0" smtClean="0">
              <a:solidFill>
                <a:schemeClr val="tx1"/>
              </a:solidFill>
              <a:latin typeface="+mn-lt"/>
              <a:ea typeface="+mn-ea"/>
              <a:cs typeface="+mn-cs"/>
            </a:endParaRPr>
          </a:p>
          <a:p>
            <a:pPr marL="539750">
              <a:spcBef>
                <a:spcPts val="0"/>
              </a:spcBef>
            </a:pPr>
            <a:r>
              <a:rPr lang="en-US" dirty="0" smtClean="0">
                <a:solidFill>
                  <a:schemeClr val="tx1"/>
                </a:solidFill>
                <a:latin typeface="+mn-lt"/>
                <a:ea typeface="+mn-ea"/>
                <a:cs typeface="+mn-cs"/>
              </a:rPr>
              <a:t>Bill Riel, Pacific Forestry Centre, Canadian Forest Service</a:t>
            </a:r>
            <a:endParaRPr lang="en-CA" b="1" dirty="0" smtClean="0">
              <a:solidFill>
                <a:schemeClr val="tx1"/>
              </a:solidFill>
              <a:latin typeface="+mn-lt"/>
              <a:ea typeface="+mn-ea"/>
              <a:cs typeface="+mn-cs"/>
            </a:endParaRPr>
          </a:p>
          <a:p>
            <a:pPr marL="539750">
              <a:spcBef>
                <a:spcPts val="0"/>
              </a:spcBef>
            </a:pPr>
            <a:r>
              <a:rPr lang="en-US" dirty="0" smtClean="0">
                <a:solidFill>
                  <a:schemeClr val="tx1"/>
                </a:solidFill>
                <a:latin typeface="+mn-lt"/>
                <a:ea typeface="+mn-ea"/>
                <a:cs typeface="+mn-cs"/>
              </a:rPr>
              <a:t>Peter Hall, Forest Practices Branch, BC Forest Service</a:t>
            </a:r>
            <a:endParaRPr lang="en-CA" b="1" dirty="0" smtClean="0">
              <a:solidFill>
                <a:schemeClr val="tx1"/>
              </a:solidFill>
              <a:latin typeface="+mn-lt"/>
              <a:ea typeface="+mn-ea"/>
              <a:cs typeface="+mn-cs"/>
            </a:endParaRPr>
          </a:p>
          <a:p>
            <a:pPr marL="0" indent="0">
              <a:spcBef>
                <a:spcPts val="0"/>
              </a:spcBef>
              <a:buNone/>
            </a:pPr>
            <a:r>
              <a:rPr lang="en-US" dirty="0" smtClean="0">
                <a:solidFill>
                  <a:schemeClr val="tx1"/>
                </a:solidFill>
                <a:latin typeface="+mn-lt"/>
                <a:ea typeface="+mn-ea"/>
                <a:cs typeface="+mn-cs"/>
              </a:rPr>
              <a:t>Each of their individual contributions to this project has been immensely important at progressing the model to where it is currently. </a:t>
            </a:r>
            <a:endParaRPr lang="en-CA" dirty="0" smtClean="0">
              <a:solidFill>
                <a:schemeClr val="tx1"/>
              </a:solidFill>
              <a:latin typeface="+mn-lt"/>
              <a:ea typeface="+mn-ea"/>
              <a:cs typeface="+mn-cs"/>
            </a:endParaRPr>
          </a:p>
          <a:p>
            <a:pPr>
              <a:spcBef>
                <a:spcPts val="0"/>
              </a:spcBef>
            </a:pPr>
            <a:endParaRPr lang="en-CA" dirty="0"/>
          </a:p>
        </p:txBody>
      </p:sp>
      <p:sp>
        <p:nvSpPr>
          <p:cNvPr id="4" name="Slide Number Placeholder 3"/>
          <p:cNvSpPr>
            <a:spLocks noGrp="1"/>
          </p:cNvSpPr>
          <p:nvPr>
            <p:ph type="sldNum" sz="quarter" idx="10"/>
          </p:nvPr>
        </p:nvSpPr>
        <p:spPr/>
        <p:txBody>
          <a:bodyPr/>
          <a:lstStyle/>
          <a:p>
            <a:pPr>
              <a:defRPr/>
            </a:pPr>
            <a:fld id="{E7B6DD4C-8E76-48C2-ABB6-DA4E70F23F39}" type="slidenum">
              <a:rPr lang="en-CA" smtClean="0"/>
              <a:pPr>
                <a:defRPr/>
              </a:pPr>
              <a:t>52</a:t>
            </a:fld>
            <a:endParaRPr lang="en-C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3530"/>
      </a:dk1>
      <a:lt1>
        <a:srgbClr val="FFFFFF"/>
      </a:lt1>
      <a:dk2>
        <a:srgbClr val="004E47"/>
      </a:dk2>
      <a:lt2>
        <a:srgbClr val="96DCDC"/>
      </a:lt2>
      <a:accent1>
        <a:srgbClr val="003366"/>
      </a:accent1>
      <a:accent2>
        <a:srgbClr val="50B4B4"/>
      </a:accent2>
      <a:accent3>
        <a:srgbClr val="AAB2B1"/>
      </a:accent3>
      <a:accent4>
        <a:srgbClr val="DADADA"/>
      </a:accent4>
      <a:accent5>
        <a:srgbClr val="AAADB8"/>
      </a:accent5>
      <a:accent6>
        <a:srgbClr val="48A3A3"/>
      </a:accent6>
      <a:hlink>
        <a:srgbClr val="FEB466"/>
      </a:hlink>
      <a:folHlink>
        <a:srgbClr val="B4A0FE"/>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Elvis:System Folder:</Template>
  <TotalTime>8356</TotalTime>
  <Pages>30</Pages>
  <Words>3025</Words>
  <Application>Microsoft Office PowerPoint</Application>
  <PresentationFormat>On-screen Show (4:3)</PresentationFormat>
  <Paragraphs>370</Paragraphs>
  <Slides>52</Slides>
  <Notes>33</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Default Design</vt:lpstr>
      <vt:lpstr>Update on the Provincial-level Projection of the Current Mountain Pine Beetle Infestation and Implications for Fibre Supply</vt:lpstr>
      <vt:lpstr>Presentation Overview</vt:lpstr>
      <vt:lpstr>The Mountain Pine Beetle (Dendroctonus ponderosae), aka MPB</vt:lpstr>
      <vt:lpstr>The Mountain Pine Beetle (Dendroctonus ponderosae), aka MPB</vt:lpstr>
      <vt:lpstr>Picture of Beetle damage</vt:lpstr>
      <vt:lpstr>Attack Stages</vt:lpstr>
      <vt:lpstr>Map percent pine in province</vt:lpstr>
      <vt:lpstr>How Much Pine in BC?</vt:lpstr>
      <vt:lpstr>How Much Pine in BC?</vt:lpstr>
      <vt:lpstr>How Much Pine Volume in BC?</vt:lpstr>
      <vt:lpstr>Key Project Questions</vt:lpstr>
      <vt:lpstr>Key Conclusions</vt:lpstr>
      <vt:lpstr>Provincial-level MPB Projection Model (aka BCMPB)</vt:lpstr>
      <vt:lpstr>Aerial Overview of Forest Health</vt:lpstr>
      <vt:lpstr>Slide 15</vt:lpstr>
      <vt:lpstr>Slide 16</vt:lpstr>
      <vt:lpstr>Slide 17</vt:lpstr>
      <vt:lpstr>Slide 18</vt:lpstr>
      <vt:lpstr>Slide 19</vt:lpstr>
      <vt:lpstr>Slide 20</vt:lpstr>
      <vt:lpstr>Slide 21</vt:lpstr>
      <vt:lpstr>Slide 22</vt:lpstr>
      <vt:lpstr>Slide 23</vt:lpstr>
      <vt:lpstr>Slide 24</vt:lpstr>
      <vt:lpstr>Slide 25</vt:lpstr>
      <vt:lpstr>Observed Annual Pine Volume Killed on the Provincial THLB</vt:lpstr>
      <vt:lpstr>Map of 2008 aerial overview problem areas</vt:lpstr>
      <vt:lpstr>Annual Pine Volume Killed on Mackenzie TSA THLB</vt:lpstr>
      <vt:lpstr>Observed Annual Pine Volume Killed on the Provincial THLB</vt:lpstr>
      <vt:lpstr>Slide 30</vt:lpstr>
      <vt:lpstr>Slide 31</vt:lpstr>
      <vt:lpstr>Slide 32</vt:lpstr>
      <vt:lpstr>Slide 33</vt:lpstr>
      <vt:lpstr>Slide 34</vt:lpstr>
      <vt:lpstr>Slide 35</vt:lpstr>
      <vt:lpstr>Slide 36</vt:lpstr>
      <vt:lpstr>Slide 37</vt:lpstr>
      <vt:lpstr>Slide 38</vt:lpstr>
      <vt:lpstr>Slide 39</vt:lpstr>
      <vt:lpstr>Slide 40</vt:lpstr>
      <vt:lpstr>Map of Year of Peak Annual Kill</vt:lpstr>
      <vt:lpstr>Observed and Projected Annual Pine Volume Killed on the THLB</vt:lpstr>
      <vt:lpstr>Projected Kill Uncertainty</vt:lpstr>
      <vt:lpstr>Observed and Projected Annual Pine Volume Killed on the THLB</vt:lpstr>
      <vt:lpstr>Observed Cumulative Pine Volume Killed on the THLB</vt:lpstr>
      <vt:lpstr>Observed Cumulative Pine Volume Killed on the THLB</vt:lpstr>
      <vt:lpstr>Observed and Projected Cumulative Pine Volume Killed on the THLB</vt:lpstr>
      <vt:lpstr>Observed and Projected Cumulative Pine Volume Killed on the THLB</vt:lpstr>
      <vt:lpstr>Key Conclusions</vt:lpstr>
      <vt:lpstr>Conclusion Caveats</vt:lpstr>
      <vt:lpstr>Resources</vt:lpstr>
      <vt:lpstr>Acknowledgements</vt:lpstr>
    </vt:vector>
  </TitlesOfParts>
  <Company>Cortex Consultants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Chief Forester Stewardship Framework</dc:title>
  <dc:creator>Melissa J. Hadley</dc:creator>
  <dc:description>Draft to Client</dc:description>
  <cp:lastModifiedBy>Adrian Walton</cp:lastModifiedBy>
  <cp:revision>378</cp:revision>
  <cp:lastPrinted>1996-04-18T15:02:32Z</cp:lastPrinted>
  <dcterms:created xsi:type="dcterms:W3CDTF">1996-04-18T00:26:31Z</dcterms:created>
  <dcterms:modified xsi:type="dcterms:W3CDTF">2010-04-21T16:37:20Z</dcterms:modified>
  <cp:category>3.240</cp:category>
</cp:coreProperties>
</file>