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60" r:id="rId2"/>
    <p:sldId id="291" r:id="rId3"/>
    <p:sldId id="258" r:id="rId4"/>
    <p:sldId id="261" r:id="rId5"/>
    <p:sldId id="268" r:id="rId6"/>
    <p:sldId id="269" r:id="rId7"/>
    <p:sldId id="257" r:id="rId8"/>
    <p:sldId id="280" r:id="rId9"/>
    <p:sldId id="292" r:id="rId10"/>
    <p:sldId id="297" r:id="rId11"/>
    <p:sldId id="293" r:id="rId12"/>
    <p:sldId id="294" r:id="rId13"/>
    <p:sldId id="298" r:id="rId14"/>
    <p:sldId id="295" r:id="rId15"/>
    <p:sldId id="296" r:id="rId16"/>
    <p:sldId id="299" r:id="rId17"/>
    <p:sldId id="303" r:id="rId18"/>
    <p:sldId id="271" r:id="rId19"/>
    <p:sldId id="300" r:id="rId20"/>
    <p:sldId id="301" r:id="rId21"/>
    <p:sldId id="302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FFFF66"/>
    <a:srgbClr val="66FF33"/>
    <a:srgbClr val="00FFCC"/>
    <a:srgbClr val="CCCC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84" y="-3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Tile\mkranabe$\D_Drive\ESAC\data\Nindex\buriedbag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\\Tarpon\MKRANABE$\D_Drive\Provenance\coevolution\data\regression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\\Tarpon\MKRANABE$\D_Drive\Provenance\coevolution\data\regression.xlsx" TargetMode="Externa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\\Tile\mkranabe$\D_Drive\Provenance\coevolution\data\tree%20data\treevariables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\\Tarpon\MKRANABE$\D_Drive\Provenance\coevolution\data\regression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CA"/>
  <c:chart>
    <c:plotArea>
      <c:layout>
        <c:manualLayout>
          <c:layoutTarget val="inner"/>
          <c:xMode val="edge"/>
          <c:yMode val="edge"/>
          <c:x val="0.1495860673665792"/>
          <c:y val="4.5689381419915104E-2"/>
          <c:w val="0.7664052930883668"/>
          <c:h val="0.7671465603836557"/>
        </c:manualLayout>
      </c:layout>
      <c:scatterChart>
        <c:scatterStyle val="lineMarker"/>
        <c:ser>
          <c:idx val="0"/>
          <c:order val="0"/>
          <c:tx>
            <c:strRef>
              <c:f>graph!$E$40</c:f>
              <c:strCache>
                <c:ptCount val="1"/>
                <c:pt idx="0">
                  <c:v>amino acids</c:v>
                </c:pt>
              </c:strCache>
            </c:strRef>
          </c:tx>
          <c:spPr>
            <a:ln w="28575">
              <a:noFill/>
            </a:ln>
          </c:spPr>
          <c:marker>
            <c:spPr>
              <a:solidFill>
                <a:schemeClr val="tx1"/>
              </a:solidFill>
              <a:ln>
                <a:solidFill>
                  <a:prstClr val="black"/>
                </a:solidFill>
              </a:ln>
            </c:spPr>
          </c:marker>
          <c:errBars>
            <c:errDir val="y"/>
            <c:errBarType val="both"/>
            <c:errValType val="cust"/>
            <c:plus>
              <c:numRef>
                <c:f>graph!$E$61:$E$65</c:f>
                <c:numCache>
                  <c:formatCode>General</c:formatCode>
                  <c:ptCount val="5"/>
                  <c:pt idx="0">
                    <c:v>0.76500000000000146</c:v>
                  </c:pt>
                  <c:pt idx="1">
                    <c:v>1.0449999999999973</c:v>
                  </c:pt>
                  <c:pt idx="2">
                    <c:v>0.505</c:v>
                  </c:pt>
                  <c:pt idx="3">
                    <c:v>0.18000000000000024</c:v>
                  </c:pt>
                  <c:pt idx="4">
                    <c:v>0.11500000000000019</c:v>
                  </c:pt>
                </c:numCache>
              </c:numRef>
            </c:plus>
            <c:minus>
              <c:numRef>
                <c:f>graph!$E$67:$E$71</c:f>
                <c:numCache>
                  <c:formatCode>General</c:formatCode>
                  <c:ptCount val="5"/>
                  <c:pt idx="0">
                    <c:v>0.76500000000000146</c:v>
                  </c:pt>
                  <c:pt idx="1">
                    <c:v>1.0449999999999973</c:v>
                  </c:pt>
                  <c:pt idx="2">
                    <c:v>0.505</c:v>
                  </c:pt>
                  <c:pt idx="3">
                    <c:v>0.18000000000000024</c:v>
                  </c:pt>
                  <c:pt idx="4">
                    <c:v>0.11500000000000019</c:v>
                  </c:pt>
                </c:numCache>
              </c:numRef>
            </c:minus>
          </c:errBars>
          <c:xVal>
            <c:numRef>
              <c:f>graph!$D$41:$D$55</c:f>
              <c:numCache>
                <c:formatCode>0.0</c:formatCode>
                <c:ptCount val="15"/>
                <c:pt idx="0">
                  <c:v>18</c:v>
                </c:pt>
                <c:pt idx="1">
                  <c:v>21.833333333333254</c:v>
                </c:pt>
                <c:pt idx="2">
                  <c:v>24.599999999999987</c:v>
                </c:pt>
                <c:pt idx="3">
                  <c:v>28.933333333333234</c:v>
                </c:pt>
                <c:pt idx="4">
                  <c:v>36.233333333333363</c:v>
                </c:pt>
                <c:pt idx="5">
                  <c:v>18</c:v>
                </c:pt>
                <c:pt idx="6">
                  <c:v>20</c:v>
                </c:pt>
                <c:pt idx="7">
                  <c:v>22</c:v>
                </c:pt>
                <c:pt idx="8">
                  <c:v>24</c:v>
                </c:pt>
                <c:pt idx="9">
                  <c:v>26</c:v>
                </c:pt>
                <c:pt idx="10">
                  <c:v>28</c:v>
                </c:pt>
                <c:pt idx="11">
                  <c:v>30</c:v>
                </c:pt>
                <c:pt idx="12">
                  <c:v>32</c:v>
                </c:pt>
                <c:pt idx="13">
                  <c:v>34</c:v>
                </c:pt>
                <c:pt idx="14">
                  <c:v>36</c:v>
                </c:pt>
              </c:numCache>
            </c:numRef>
          </c:xVal>
          <c:yVal>
            <c:numRef>
              <c:f>graph!$E$41:$E$55</c:f>
              <c:numCache>
                <c:formatCode>0.00</c:formatCode>
                <c:ptCount val="15"/>
                <c:pt idx="0">
                  <c:v>7.4633333333500014</c:v>
                </c:pt>
                <c:pt idx="1">
                  <c:v>6.9823333334999997</c:v>
                </c:pt>
                <c:pt idx="2">
                  <c:v>3.7503333333500004</c:v>
                </c:pt>
                <c:pt idx="3">
                  <c:v>4.169083333349989</c:v>
                </c:pt>
                <c:pt idx="4">
                  <c:v>3.6509999999999998</c:v>
                </c:pt>
              </c:numCache>
            </c:numRef>
          </c:yVal>
        </c:ser>
        <c:ser>
          <c:idx val="1"/>
          <c:order val="1"/>
          <c:tx>
            <c:strRef>
              <c:f>graph!$F$40</c:f>
              <c:strCache>
                <c:ptCount val="1"/>
                <c:pt idx="0">
                  <c:v>ammonia</c:v>
                </c:pt>
              </c:strCache>
            </c:strRef>
          </c:tx>
          <c:spPr>
            <a:ln w="28575">
              <a:noFill/>
            </a:ln>
          </c:spPr>
          <c:marker>
            <c:spPr>
              <a:solidFill>
                <a:schemeClr val="bg1"/>
              </a:solidFill>
              <a:ln>
                <a:solidFill>
                  <a:prstClr val="black"/>
                </a:solidFill>
              </a:ln>
            </c:spPr>
          </c:marker>
          <c:errBars>
            <c:errDir val="y"/>
            <c:errBarType val="both"/>
            <c:errValType val="cust"/>
            <c:plus>
              <c:numRef>
                <c:f>graph!$F$61:$F$65</c:f>
                <c:numCache>
                  <c:formatCode>General</c:formatCode>
                  <c:ptCount val="5"/>
                  <c:pt idx="0">
                    <c:v>0.74000000000000132</c:v>
                  </c:pt>
                  <c:pt idx="1">
                    <c:v>0.56999999999999995</c:v>
                  </c:pt>
                  <c:pt idx="2">
                    <c:v>0.98</c:v>
                  </c:pt>
                  <c:pt idx="3">
                    <c:v>1.254999999999997</c:v>
                  </c:pt>
                  <c:pt idx="4">
                    <c:v>0.30500000000000038</c:v>
                  </c:pt>
                </c:numCache>
              </c:numRef>
            </c:plus>
            <c:minus>
              <c:numRef>
                <c:f>graph!$F$67:$F$71</c:f>
                <c:numCache>
                  <c:formatCode>General</c:formatCode>
                  <c:ptCount val="5"/>
                  <c:pt idx="0">
                    <c:v>0.74000000000000132</c:v>
                  </c:pt>
                  <c:pt idx="1">
                    <c:v>0.56999999999999995</c:v>
                  </c:pt>
                  <c:pt idx="2">
                    <c:v>0.98</c:v>
                  </c:pt>
                  <c:pt idx="3">
                    <c:v>1.254999999999997</c:v>
                  </c:pt>
                  <c:pt idx="4">
                    <c:v>0.30500000000000038</c:v>
                  </c:pt>
                </c:numCache>
              </c:numRef>
            </c:minus>
          </c:errBars>
          <c:xVal>
            <c:numRef>
              <c:f>graph!$D$41:$D$55</c:f>
              <c:numCache>
                <c:formatCode>0.0</c:formatCode>
                <c:ptCount val="15"/>
                <c:pt idx="0">
                  <c:v>18</c:v>
                </c:pt>
                <c:pt idx="1">
                  <c:v>21.833333333333254</c:v>
                </c:pt>
                <c:pt idx="2">
                  <c:v>24.599999999999987</c:v>
                </c:pt>
                <c:pt idx="3">
                  <c:v>28.933333333333234</c:v>
                </c:pt>
                <c:pt idx="4">
                  <c:v>36.233333333333363</c:v>
                </c:pt>
                <c:pt idx="5">
                  <c:v>18</c:v>
                </c:pt>
                <c:pt idx="6">
                  <c:v>20</c:v>
                </c:pt>
                <c:pt idx="7">
                  <c:v>22</c:v>
                </c:pt>
                <c:pt idx="8">
                  <c:v>24</c:v>
                </c:pt>
                <c:pt idx="9">
                  <c:v>26</c:v>
                </c:pt>
                <c:pt idx="10">
                  <c:v>28</c:v>
                </c:pt>
                <c:pt idx="11">
                  <c:v>30</c:v>
                </c:pt>
                <c:pt idx="12">
                  <c:v>32</c:v>
                </c:pt>
                <c:pt idx="13">
                  <c:v>34</c:v>
                </c:pt>
                <c:pt idx="14">
                  <c:v>36</c:v>
                </c:pt>
              </c:numCache>
            </c:numRef>
          </c:xVal>
          <c:yVal>
            <c:numRef>
              <c:f>graph!$F$41:$F$55</c:f>
              <c:numCache>
                <c:formatCode>0.00</c:formatCode>
                <c:ptCount val="15"/>
                <c:pt idx="0">
                  <c:v>3.04033333335</c:v>
                </c:pt>
                <c:pt idx="1">
                  <c:v>3.1642564102499997</c:v>
                </c:pt>
                <c:pt idx="2">
                  <c:v>5.9743333335000024</c:v>
                </c:pt>
                <c:pt idx="3">
                  <c:v>7.0126666664999888</c:v>
                </c:pt>
                <c:pt idx="4">
                  <c:v>1.482</c:v>
                </c:pt>
              </c:numCache>
            </c:numRef>
          </c:yVal>
        </c:ser>
        <c:ser>
          <c:idx val="2"/>
          <c:order val="2"/>
          <c:tx>
            <c:strRef>
              <c:f>graph!$G$40</c:f>
              <c:strCache>
                <c:ptCount val="1"/>
                <c:pt idx="0">
                  <c:v>nitrate</c:v>
                </c:pt>
              </c:strCache>
            </c:strRef>
          </c:tx>
          <c:spPr>
            <a:ln w="28575">
              <a:noFill/>
            </a:ln>
          </c:spPr>
          <c:marker>
            <c:spPr>
              <a:solidFill>
                <a:schemeClr val="tx1">
                  <a:lumMod val="50000"/>
                  <a:lumOff val="50000"/>
                </a:schemeClr>
              </a:solidFill>
              <a:ln>
                <a:solidFill>
                  <a:prstClr val="black"/>
                </a:solidFill>
              </a:ln>
            </c:spPr>
          </c:marker>
          <c:errBars>
            <c:errDir val="y"/>
            <c:errBarType val="both"/>
            <c:errValType val="cust"/>
            <c:plus>
              <c:numRef>
                <c:f>graph!$G$61:$G$65</c:f>
                <c:numCache>
                  <c:formatCode>General</c:formatCode>
                  <c:ptCount val="5"/>
                  <c:pt idx="0">
                    <c:v>0.62000000000000133</c:v>
                  </c:pt>
                  <c:pt idx="1">
                    <c:v>1.214999999999997</c:v>
                  </c:pt>
                  <c:pt idx="2">
                    <c:v>0.17500000000000004</c:v>
                  </c:pt>
                  <c:pt idx="3">
                    <c:v>0.34500000000000097</c:v>
                  </c:pt>
                  <c:pt idx="4">
                    <c:v>1.274999999999997</c:v>
                  </c:pt>
                </c:numCache>
              </c:numRef>
            </c:plus>
            <c:minus>
              <c:numRef>
                <c:f>graph!$G$67:$G$71</c:f>
                <c:numCache>
                  <c:formatCode>General</c:formatCode>
                  <c:ptCount val="5"/>
                  <c:pt idx="0">
                    <c:v>0.62000000000000133</c:v>
                  </c:pt>
                  <c:pt idx="1">
                    <c:v>1.214999999999997</c:v>
                  </c:pt>
                  <c:pt idx="2">
                    <c:v>0.17500000000000004</c:v>
                  </c:pt>
                  <c:pt idx="3">
                    <c:v>0.34500000000000097</c:v>
                  </c:pt>
                  <c:pt idx="4">
                    <c:v>1.274999999999997</c:v>
                  </c:pt>
                </c:numCache>
              </c:numRef>
            </c:minus>
          </c:errBars>
          <c:xVal>
            <c:numRef>
              <c:f>graph!$D$41:$D$55</c:f>
              <c:numCache>
                <c:formatCode>0.0</c:formatCode>
                <c:ptCount val="15"/>
                <c:pt idx="0">
                  <c:v>18</c:v>
                </c:pt>
                <c:pt idx="1">
                  <c:v>21.833333333333254</c:v>
                </c:pt>
                <c:pt idx="2">
                  <c:v>24.599999999999987</c:v>
                </c:pt>
                <c:pt idx="3">
                  <c:v>28.933333333333234</c:v>
                </c:pt>
                <c:pt idx="4">
                  <c:v>36.233333333333363</c:v>
                </c:pt>
                <c:pt idx="5">
                  <c:v>18</c:v>
                </c:pt>
                <c:pt idx="6">
                  <c:v>20</c:v>
                </c:pt>
                <c:pt idx="7">
                  <c:v>22</c:v>
                </c:pt>
                <c:pt idx="8">
                  <c:v>24</c:v>
                </c:pt>
                <c:pt idx="9">
                  <c:v>26</c:v>
                </c:pt>
                <c:pt idx="10">
                  <c:v>28</c:v>
                </c:pt>
                <c:pt idx="11">
                  <c:v>30</c:v>
                </c:pt>
                <c:pt idx="12">
                  <c:v>32</c:v>
                </c:pt>
                <c:pt idx="13">
                  <c:v>34</c:v>
                </c:pt>
                <c:pt idx="14">
                  <c:v>36</c:v>
                </c:pt>
              </c:numCache>
            </c:numRef>
          </c:xVal>
          <c:yVal>
            <c:numRef>
              <c:f>graph!$G$41:$G$55</c:f>
              <c:numCache>
                <c:formatCode>0.00</c:formatCode>
                <c:ptCount val="15"/>
                <c:pt idx="0">
                  <c:v>2.2912380951999998</c:v>
                </c:pt>
                <c:pt idx="1">
                  <c:v>3.9883589743499988</c:v>
                </c:pt>
                <c:pt idx="2">
                  <c:v>0.78433333329999999</c:v>
                </c:pt>
                <c:pt idx="3">
                  <c:v>1.54433333335</c:v>
                </c:pt>
                <c:pt idx="4">
                  <c:v>10.65033333335</c:v>
                </c:pt>
              </c:numCache>
            </c:numRef>
          </c:yVal>
        </c:ser>
        <c:ser>
          <c:idx val="3"/>
          <c:order val="3"/>
          <c:tx>
            <c:strRef>
              <c:f>graph!$H$40</c:f>
              <c:strCache>
                <c:ptCount val="1"/>
              </c:strCache>
            </c:strRef>
          </c:tx>
          <c:spPr>
            <a:ln w="19050">
              <a:solidFill>
                <a:schemeClr val="tx1"/>
              </a:solidFill>
              <a:prstDash val="sysDash"/>
            </a:ln>
          </c:spPr>
          <c:marker>
            <c:symbol val="none"/>
          </c:marker>
          <c:xVal>
            <c:numRef>
              <c:f>graph!$D$41:$D$55</c:f>
              <c:numCache>
                <c:formatCode>0.0</c:formatCode>
                <c:ptCount val="15"/>
                <c:pt idx="0">
                  <c:v>18</c:v>
                </c:pt>
                <c:pt idx="1">
                  <c:v>21.833333333333254</c:v>
                </c:pt>
                <c:pt idx="2">
                  <c:v>24.599999999999987</c:v>
                </c:pt>
                <c:pt idx="3">
                  <c:v>28.933333333333234</c:v>
                </c:pt>
                <c:pt idx="4">
                  <c:v>36.233333333333363</c:v>
                </c:pt>
                <c:pt idx="5">
                  <c:v>18</c:v>
                </c:pt>
                <c:pt idx="6">
                  <c:v>20</c:v>
                </c:pt>
                <c:pt idx="7">
                  <c:v>22</c:v>
                </c:pt>
                <c:pt idx="8">
                  <c:v>24</c:v>
                </c:pt>
                <c:pt idx="9">
                  <c:v>26</c:v>
                </c:pt>
                <c:pt idx="10">
                  <c:v>28</c:v>
                </c:pt>
                <c:pt idx="11">
                  <c:v>30</c:v>
                </c:pt>
                <c:pt idx="12">
                  <c:v>32</c:v>
                </c:pt>
                <c:pt idx="13">
                  <c:v>34</c:v>
                </c:pt>
                <c:pt idx="14">
                  <c:v>36</c:v>
                </c:pt>
              </c:numCache>
            </c:numRef>
          </c:xVal>
          <c:yVal>
            <c:numRef>
              <c:f>graph!$H$41:$H$55</c:f>
              <c:numCache>
                <c:formatCode>General</c:formatCode>
                <c:ptCount val="15"/>
                <c:pt idx="5">
                  <c:v>6.8902000000000001</c:v>
                </c:pt>
                <c:pt idx="6">
                  <c:v>6.4619999999999997</c:v>
                </c:pt>
                <c:pt idx="7">
                  <c:v>6.0337999999999994</c:v>
                </c:pt>
                <c:pt idx="8">
                  <c:v>5.6055999999999955</c:v>
                </c:pt>
                <c:pt idx="9">
                  <c:v>5.1773999999999996</c:v>
                </c:pt>
                <c:pt idx="10">
                  <c:v>4.7491999999999992</c:v>
                </c:pt>
                <c:pt idx="11">
                  <c:v>4.3209999999999891</c:v>
                </c:pt>
                <c:pt idx="12">
                  <c:v>3.8927999999999967</c:v>
                </c:pt>
                <c:pt idx="13">
                  <c:v>3.464599999999999</c:v>
                </c:pt>
                <c:pt idx="14">
                  <c:v>3.0363999999999987</c:v>
                </c:pt>
              </c:numCache>
            </c:numRef>
          </c:yVal>
        </c:ser>
        <c:axId val="105908480"/>
        <c:axId val="105918848"/>
      </c:scatterChart>
      <c:scatterChart>
        <c:scatterStyle val="smoothMarker"/>
        <c:ser>
          <c:idx val="4"/>
          <c:order val="4"/>
          <c:tx>
            <c:strRef>
              <c:f>graph!$I$40</c:f>
              <c:strCache>
                <c:ptCount val="1"/>
              </c:strCache>
            </c:strRef>
          </c:tx>
          <c:spPr>
            <a:ln w="19050">
              <a:solidFill>
                <a:prstClr val="black"/>
              </a:solidFill>
            </a:ln>
          </c:spPr>
          <c:marker>
            <c:symbol val="none"/>
          </c:marker>
          <c:xVal>
            <c:numRef>
              <c:f>graph!$D$41:$D$55</c:f>
              <c:numCache>
                <c:formatCode>0.0</c:formatCode>
                <c:ptCount val="15"/>
                <c:pt idx="0">
                  <c:v>18</c:v>
                </c:pt>
                <c:pt idx="1">
                  <c:v>21.833333333333254</c:v>
                </c:pt>
                <c:pt idx="2">
                  <c:v>24.599999999999987</c:v>
                </c:pt>
                <c:pt idx="3">
                  <c:v>28.933333333333234</c:v>
                </c:pt>
                <c:pt idx="4">
                  <c:v>36.233333333333363</c:v>
                </c:pt>
                <c:pt idx="5">
                  <c:v>18</c:v>
                </c:pt>
                <c:pt idx="6">
                  <c:v>20</c:v>
                </c:pt>
                <c:pt idx="7">
                  <c:v>22</c:v>
                </c:pt>
                <c:pt idx="8">
                  <c:v>24</c:v>
                </c:pt>
                <c:pt idx="9">
                  <c:v>26</c:v>
                </c:pt>
                <c:pt idx="10">
                  <c:v>28</c:v>
                </c:pt>
                <c:pt idx="11">
                  <c:v>30</c:v>
                </c:pt>
                <c:pt idx="12">
                  <c:v>32</c:v>
                </c:pt>
                <c:pt idx="13">
                  <c:v>34</c:v>
                </c:pt>
                <c:pt idx="14">
                  <c:v>36</c:v>
                </c:pt>
              </c:numCache>
            </c:numRef>
          </c:xVal>
          <c:yVal>
            <c:numRef>
              <c:f>graph!$I$41:$I$55</c:f>
              <c:numCache>
                <c:formatCode>General</c:formatCode>
                <c:ptCount val="15"/>
                <c:pt idx="5">
                  <c:v>2.4084000000000003</c:v>
                </c:pt>
                <c:pt idx="6">
                  <c:v>3.8979999999999961</c:v>
                </c:pt>
                <c:pt idx="7">
                  <c:v>5.0060000000000002</c:v>
                </c:pt>
                <c:pt idx="8">
                  <c:v>5.7323999999999984</c:v>
                </c:pt>
                <c:pt idx="9">
                  <c:v>6.0772000000000084</c:v>
                </c:pt>
                <c:pt idx="10">
                  <c:v>6.0403999999999911</c:v>
                </c:pt>
                <c:pt idx="11">
                  <c:v>5.6219999999999946</c:v>
                </c:pt>
                <c:pt idx="12">
                  <c:v>4.8219999999999885</c:v>
                </c:pt>
                <c:pt idx="13">
                  <c:v>3.6403999999999996</c:v>
                </c:pt>
                <c:pt idx="14">
                  <c:v>2.0771999999999906</c:v>
                </c:pt>
              </c:numCache>
            </c:numRef>
          </c:yVal>
          <c:smooth val="1"/>
        </c:ser>
        <c:ser>
          <c:idx val="5"/>
          <c:order val="5"/>
          <c:tx>
            <c:strRef>
              <c:f>graph!$J$40</c:f>
              <c:strCache>
                <c:ptCount val="1"/>
              </c:strCache>
            </c:strRef>
          </c:tx>
          <c:spPr>
            <a:ln w="19050">
              <a:solidFill>
                <a:prstClr val="black"/>
              </a:solidFill>
              <a:prstDash val="dash"/>
            </a:ln>
          </c:spPr>
          <c:marker>
            <c:symbol val="none"/>
          </c:marker>
          <c:xVal>
            <c:numRef>
              <c:f>graph!$D$41:$D$55</c:f>
              <c:numCache>
                <c:formatCode>0.0</c:formatCode>
                <c:ptCount val="15"/>
                <c:pt idx="0">
                  <c:v>18</c:v>
                </c:pt>
                <c:pt idx="1">
                  <c:v>21.833333333333254</c:v>
                </c:pt>
                <c:pt idx="2">
                  <c:v>24.599999999999987</c:v>
                </c:pt>
                <c:pt idx="3">
                  <c:v>28.933333333333234</c:v>
                </c:pt>
                <c:pt idx="4">
                  <c:v>36.233333333333363</c:v>
                </c:pt>
                <c:pt idx="5">
                  <c:v>18</c:v>
                </c:pt>
                <c:pt idx="6">
                  <c:v>20</c:v>
                </c:pt>
                <c:pt idx="7">
                  <c:v>22</c:v>
                </c:pt>
                <c:pt idx="8">
                  <c:v>24</c:v>
                </c:pt>
                <c:pt idx="9">
                  <c:v>26</c:v>
                </c:pt>
                <c:pt idx="10">
                  <c:v>28</c:v>
                </c:pt>
                <c:pt idx="11">
                  <c:v>30</c:v>
                </c:pt>
                <c:pt idx="12">
                  <c:v>32</c:v>
                </c:pt>
                <c:pt idx="13">
                  <c:v>34</c:v>
                </c:pt>
                <c:pt idx="14">
                  <c:v>36</c:v>
                </c:pt>
              </c:numCache>
            </c:numRef>
          </c:xVal>
          <c:yVal>
            <c:numRef>
              <c:f>graph!$J$41:$J$55</c:f>
              <c:numCache>
                <c:formatCode>General</c:formatCode>
                <c:ptCount val="15"/>
                <c:pt idx="5">
                  <c:v>3.2180000000000035</c:v>
                </c:pt>
                <c:pt idx="6">
                  <c:v>2.1020000000000039</c:v>
                </c:pt>
                <c:pt idx="7">
                  <c:v>1.4491999999999936</c:v>
                </c:pt>
                <c:pt idx="8">
                  <c:v>1.2596000000000058</c:v>
                </c:pt>
                <c:pt idx="9">
                  <c:v>1.5331999999999908</c:v>
                </c:pt>
                <c:pt idx="10">
                  <c:v>2.2699999999999982</c:v>
                </c:pt>
                <c:pt idx="11">
                  <c:v>3.4700000000000131</c:v>
                </c:pt>
                <c:pt idx="12">
                  <c:v>5.1332000000000022</c:v>
                </c:pt>
                <c:pt idx="13">
                  <c:v>7.2595999999999918</c:v>
                </c:pt>
                <c:pt idx="14">
                  <c:v>9.8492000000000015</c:v>
                </c:pt>
              </c:numCache>
            </c:numRef>
          </c:yVal>
          <c:smooth val="1"/>
        </c:ser>
        <c:axId val="105908480"/>
        <c:axId val="105918848"/>
      </c:scatterChart>
      <c:valAx>
        <c:axId val="105908480"/>
        <c:scaling>
          <c:orientation val="minMax"/>
          <c:max val="40"/>
          <c:min val="15"/>
        </c:scaling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Douglas fir site index (m @ 50 yrs)</a:t>
                </a:r>
              </a:p>
            </c:rich>
          </c:tx>
          <c:layout/>
        </c:title>
        <c:numFmt formatCode="0" sourceLinked="0"/>
        <c:tickLblPos val="nextTo"/>
        <c:crossAx val="105918848"/>
        <c:crosses val="autoZero"/>
        <c:crossBetween val="midCat"/>
      </c:valAx>
      <c:valAx>
        <c:axId val="105918848"/>
        <c:scaling>
          <c:orientation val="minMax"/>
        </c:scaling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mg kg-1 soil</a:t>
                </a:r>
              </a:p>
            </c:rich>
          </c:tx>
          <c:layout/>
        </c:title>
        <c:numFmt formatCode="0" sourceLinked="0"/>
        <c:tickLblPos val="nextTo"/>
        <c:crossAx val="105908480"/>
        <c:crosses val="autoZero"/>
        <c:crossBetween val="midCat"/>
      </c:valAx>
    </c:plotArea>
    <c:legend>
      <c:legendPos val="r"/>
      <c:layout>
        <c:manualLayout>
          <c:xMode val="edge"/>
          <c:yMode val="edge"/>
          <c:x val="0.23382709973753291"/>
          <c:y val="7.0992838858106172E-2"/>
          <c:w val="0.29633694225721924"/>
          <c:h val="0.17505864887798311"/>
        </c:manualLayout>
      </c:layout>
    </c:legend>
    <c:plotVisOnly val="1"/>
    <c:dispBlanksAs val="gap"/>
  </c:chart>
  <c:spPr>
    <a:solidFill>
      <a:schemeClr val="bg1"/>
    </a:solidFill>
    <a:ln>
      <a:noFill/>
    </a:ln>
  </c:spPr>
  <c:txPr>
    <a:bodyPr/>
    <a:lstStyle/>
    <a:p>
      <a:pPr>
        <a:defRPr sz="1800"/>
      </a:pPr>
      <a:endParaRPr lang="en-US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CA"/>
  <c:chart>
    <c:plotArea>
      <c:layout>
        <c:manualLayout>
          <c:layoutTarget val="inner"/>
          <c:xMode val="edge"/>
          <c:yMode val="edge"/>
          <c:x val="0.18923261154855642"/>
          <c:y val="7.601119860017494E-2"/>
          <c:w val="0.69940485564304922"/>
          <c:h val="0.71740717410323707"/>
        </c:manualLayout>
      </c:layout>
      <c:scatterChart>
        <c:scatterStyle val="lineMarker"/>
        <c:ser>
          <c:idx val="0"/>
          <c:order val="0"/>
          <c:tx>
            <c:strRef>
              <c:f>moregraphs!$D$84</c:f>
              <c:strCache>
                <c:ptCount val="1"/>
                <c:pt idx="0">
                  <c:v>Owl Cr</c:v>
                </c:pt>
              </c:strCache>
            </c:strRef>
          </c:tx>
          <c:spPr>
            <a:ln w="28575">
              <a:noFill/>
            </a:ln>
          </c:spPr>
          <c:marker>
            <c:spPr>
              <a:solidFill>
                <a:schemeClr val="tx1"/>
              </a:solidFill>
              <a:ln>
                <a:solidFill>
                  <a:sysClr val="windowText" lastClr="000000"/>
                </a:solidFill>
              </a:ln>
            </c:spPr>
          </c:marker>
          <c:xVal>
            <c:numRef>
              <c:f>moregraphs!$C$85:$C$100</c:f>
              <c:numCache>
                <c:formatCode>General</c:formatCode>
                <c:ptCount val="16"/>
                <c:pt idx="0">
                  <c:v>341</c:v>
                </c:pt>
                <c:pt idx="1">
                  <c:v>449</c:v>
                </c:pt>
                <c:pt idx="2">
                  <c:v>236</c:v>
                </c:pt>
                <c:pt idx="3">
                  <c:v>46</c:v>
                </c:pt>
                <c:pt idx="4">
                  <c:v>39</c:v>
                </c:pt>
                <c:pt idx="5">
                  <c:v>183</c:v>
                </c:pt>
                <c:pt idx="6">
                  <c:v>328</c:v>
                </c:pt>
                <c:pt idx="7">
                  <c:v>330</c:v>
                </c:pt>
                <c:pt idx="8">
                  <c:v>212</c:v>
                </c:pt>
                <c:pt idx="9">
                  <c:v>19</c:v>
                </c:pt>
                <c:pt idx="10">
                  <c:v>344</c:v>
                </c:pt>
                <c:pt idx="11">
                  <c:v>429</c:v>
                </c:pt>
                <c:pt idx="12">
                  <c:v>343</c:v>
                </c:pt>
                <c:pt idx="13">
                  <c:v>312</c:v>
                </c:pt>
                <c:pt idx="14">
                  <c:v>16</c:v>
                </c:pt>
                <c:pt idx="15">
                  <c:v>198</c:v>
                </c:pt>
              </c:numCache>
            </c:numRef>
          </c:xVal>
          <c:yVal>
            <c:numRef>
              <c:f>moregraphs!$D$85:$D$100</c:f>
              <c:numCache>
                <c:formatCode>General</c:formatCode>
                <c:ptCount val="16"/>
                <c:pt idx="4">
                  <c:v>17</c:v>
                </c:pt>
                <c:pt idx="5">
                  <c:v>19</c:v>
                </c:pt>
                <c:pt idx="6">
                  <c:v>16</c:v>
                </c:pt>
                <c:pt idx="7">
                  <c:v>12</c:v>
                </c:pt>
              </c:numCache>
            </c:numRef>
          </c:yVal>
        </c:ser>
        <c:ser>
          <c:idx val="1"/>
          <c:order val="1"/>
          <c:tx>
            <c:strRef>
              <c:f>moregraphs!$E$84</c:f>
              <c:strCache>
                <c:ptCount val="1"/>
                <c:pt idx="0">
                  <c:v>Salt</c:v>
                </c:pt>
              </c:strCache>
            </c:strRef>
          </c:tx>
          <c:spPr>
            <a:ln w="28575">
              <a:noFill/>
            </a:ln>
          </c:spPr>
          <c:marker>
            <c:spPr>
              <a:solidFill>
                <a:schemeClr val="bg1"/>
              </a:solidFill>
              <a:ln>
                <a:solidFill>
                  <a:sysClr val="windowText" lastClr="000000"/>
                </a:solidFill>
              </a:ln>
            </c:spPr>
          </c:marker>
          <c:xVal>
            <c:numRef>
              <c:f>moregraphs!$C$85:$C$100</c:f>
              <c:numCache>
                <c:formatCode>General</c:formatCode>
                <c:ptCount val="16"/>
                <c:pt idx="0">
                  <c:v>341</c:v>
                </c:pt>
                <c:pt idx="1">
                  <c:v>449</c:v>
                </c:pt>
                <c:pt idx="2">
                  <c:v>236</c:v>
                </c:pt>
                <c:pt idx="3">
                  <c:v>46</c:v>
                </c:pt>
                <c:pt idx="4">
                  <c:v>39</c:v>
                </c:pt>
                <c:pt idx="5">
                  <c:v>183</c:v>
                </c:pt>
                <c:pt idx="6">
                  <c:v>328</c:v>
                </c:pt>
                <c:pt idx="7">
                  <c:v>330</c:v>
                </c:pt>
                <c:pt idx="8">
                  <c:v>212</c:v>
                </c:pt>
                <c:pt idx="9">
                  <c:v>19</c:v>
                </c:pt>
                <c:pt idx="10">
                  <c:v>344</c:v>
                </c:pt>
                <c:pt idx="11">
                  <c:v>429</c:v>
                </c:pt>
                <c:pt idx="12">
                  <c:v>343</c:v>
                </c:pt>
                <c:pt idx="13">
                  <c:v>312</c:v>
                </c:pt>
                <c:pt idx="14">
                  <c:v>16</c:v>
                </c:pt>
                <c:pt idx="15">
                  <c:v>198</c:v>
                </c:pt>
              </c:numCache>
            </c:numRef>
          </c:xVal>
          <c:yVal>
            <c:numRef>
              <c:f>moregraphs!$E$85:$E$100</c:f>
              <c:numCache>
                <c:formatCode>General</c:formatCode>
                <c:ptCount val="16"/>
                <c:pt idx="8">
                  <c:v>15</c:v>
                </c:pt>
                <c:pt idx="9">
                  <c:v>13</c:v>
                </c:pt>
                <c:pt idx="10">
                  <c:v>14</c:v>
                </c:pt>
                <c:pt idx="11">
                  <c:v>11</c:v>
                </c:pt>
              </c:numCache>
            </c:numRef>
          </c:yVal>
        </c:ser>
        <c:ser>
          <c:idx val="2"/>
          <c:order val="2"/>
          <c:tx>
            <c:strRef>
              <c:f>moregraphs!$F$84</c:f>
              <c:strCache>
                <c:ptCount val="1"/>
                <c:pt idx="0">
                  <c:v>Jeune</c:v>
                </c:pt>
              </c:strCache>
            </c:strRef>
          </c:tx>
          <c:spPr>
            <a:ln w="28575">
              <a:noFill/>
            </a:ln>
          </c:spPr>
          <c:marker>
            <c:spPr>
              <a:solidFill>
                <a:schemeClr val="bg1">
                  <a:lumMod val="75000"/>
                </a:schemeClr>
              </a:solidFill>
              <a:ln>
                <a:solidFill>
                  <a:sysClr val="windowText" lastClr="000000"/>
                </a:solidFill>
              </a:ln>
            </c:spPr>
          </c:marker>
          <c:xVal>
            <c:numRef>
              <c:f>moregraphs!$C$85:$C$100</c:f>
              <c:numCache>
                <c:formatCode>General</c:formatCode>
                <c:ptCount val="16"/>
                <c:pt idx="0">
                  <c:v>341</c:v>
                </c:pt>
                <c:pt idx="1">
                  <c:v>449</c:v>
                </c:pt>
                <c:pt idx="2">
                  <c:v>236</c:v>
                </c:pt>
                <c:pt idx="3">
                  <c:v>46</c:v>
                </c:pt>
                <c:pt idx="4">
                  <c:v>39</c:v>
                </c:pt>
                <c:pt idx="5">
                  <c:v>183</c:v>
                </c:pt>
                <c:pt idx="6">
                  <c:v>328</c:v>
                </c:pt>
                <c:pt idx="7">
                  <c:v>330</c:v>
                </c:pt>
                <c:pt idx="8">
                  <c:v>212</c:v>
                </c:pt>
                <c:pt idx="9">
                  <c:v>19</c:v>
                </c:pt>
                <c:pt idx="10">
                  <c:v>344</c:v>
                </c:pt>
                <c:pt idx="11">
                  <c:v>429</c:v>
                </c:pt>
                <c:pt idx="12">
                  <c:v>343</c:v>
                </c:pt>
                <c:pt idx="13">
                  <c:v>312</c:v>
                </c:pt>
                <c:pt idx="14">
                  <c:v>16</c:v>
                </c:pt>
                <c:pt idx="15">
                  <c:v>198</c:v>
                </c:pt>
              </c:numCache>
            </c:numRef>
          </c:xVal>
          <c:yVal>
            <c:numRef>
              <c:f>moregraphs!$F$85:$F$100</c:f>
              <c:numCache>
                <c:formatCode>General</c:formatCode>
                <c:ptCount val="16"/>
                <c:pt idx="12">
                  <c:v>12</c:v>
                </c:pt>
                <c:pt idx="13">
                  <c:v>15</c:v>
                </c:pt>
                <c:pt idx="14">
                  <c:v>15</c:v>
                </c:pt>
                <c:pt idx="15">
                  <c:v>12</c:v>
                </c:pt>
              </c:numCache>
            </c:numRef>
          </c:yVal>
        </c:ser>
        <c:ser>
          <c:idx val="3"/>
          <c:order val="3"/>
          <c:tx>
            <c:strRef>
              <c:f>moregraphs!$G$84</c:f>
              <c:strCache>
                <c:ptCount val="1"/>
                <c:pt idx="0">
                  <c:v>Bella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7"/>
            <c:spPr>
              <a:solidFill>
                <a:schemeClr val="bg1">
                  <a:lumMod val="75000"/>
                </a:schemeClr>
              </a:solidFill>
              <a:ln>
                <a:solidFill>
                  <a:sysClr val="windowText" lastClr="000000"/>
                </a:solidFill>
              </a:ln>
            </c:spPr>
          </c:marker>
          <c:xVal>
            <c:numRef>
              <c:f>moregraphs!$C$85:$C$100</c:f>
              <c:numCache>
                <c:formatCode>General</c:formatCode>
                <c:ptCount val="16"/>
                <c:pt idx="0">
                  <c:v>341</c:v>
                </c:pt>
                <c:pt idx="1">
                  <c:v>449</c:v>
                </c:pt>
                <c:pt idx="2">
                  <c:v>236</c:v>
                </c:pt>
                <c:pt idx="3">
                  <c:v>46</c:v>
                </c:pt>
                <c:pt idx="4">
                  <c:v>39</c:v>
                </c:pt>
                <c:pt idx="5">
                  <c:v>183</c:v>
                </c:pt>
                <c:pt idx="6">
                  <c:v>328</c:v>
                </c:pt>
                <c:pt idx="7">
                  <c:v>330</c:v>
                </c:pt>
                <c:pt idx="8">
                  <c:v>212</c:v>
                </c:pt>
                <c:pt idx="9">
                  <c:v>19</c:v>
                </c:pt>
                <c:pt idx="10">
                  <c:v>344</c:v>
                </c:pt>
                <c:pt idx="11">
                  <c:v>429</c:v>
                </c:pt>
                <c:pt idx="12">
                  <c:v>343</c:v>
                </c:pt>
                <c:pt idx="13">
                  <c:v>312</c:v>
                </c:pt>
                <c:pt idx="14">
                  <c:v>16</c:v>
                </c:pt>
                <c:pt idx="15">
                  <c:v>198</c:v>
                </c:pt>
              </c:numCache>
            </c:numRef>
          </c:xVal>
          <c:yVal>
            <c:numRef>
              <c:f>moregraphs!$G$85:$G$100</c:f>
              <c:numCache>
                <c:formatCode>General</c:formatCode>
                <c:ptCount val="16"/>
                <c:pt idx="0">
                  <c:v>17</c:v>
                </c:pt>
                <c:pt idx="1">
                  <c:v>21</c:v>
                </c:pt>
                <c:pt idx="2">
                  <c:v>14</c:v>
                </c:pt>
                <c:pt idx="3">
                  <c:v>17</c:v>
                </c:pt>
              </c:numCache>
            </c:numRef>
          </c:yVal>
        </c:ser>
        <c:axId val="105948288"/>
        <c:axId val="105950592"/>
      </c:scatterChart>
      <c:valAx>
        <c:axId val="105948288"/>
        <c:scaling>
          <c:orientation val="minMax"/>
          <c:max val="500"/>
          <c:min val="0"/>
        </c:scaling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Transfer distance (km)</a:t>
                </a:r>
              </a:p>
            </c:rich>
          </c:tx>
          <c:layout>
            <c:manualLayout>
              <c:xMode val="edge"/>
              <c:yMode val="edge"/>
              <c:x val="0.31789337270341428"/>
              <c:y val="0.92444444444444462"/>
            </c:manualLayout>
          </c:layout>
        </c:title>
        <c:numFmt formatCode="General" sourceLinked="1"/>
        <c:tickLblPos val="nextTo"/>
        <c:crossAx val="105950592"/>
        <c:crosses val="autoZero"/>
        <c:crossBetween val="midCat"/>
        <c:majorUnit val="100"/>
      </c:valAx>
      <c:valAx>
        <c:axId val="105950592"/>
        <c:scaling>
          <c:orientation val="minMax"/>
        </c:scaling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Species richness</a:t>
                </a:r>
              </a:p>
            </c:rich>
          </c:tx>
          <c:layout>
            <c:manualLayout>
              <c:xMode val="edge"/>
              <c:yMode val="edge"/>
              <c:x val="2.3749999999999995E-3"/>
              <c:y val="0.26051478565179381"/>
            </c:manualLayout>
          </c:layout>
        </c:title>
        <c:numFmt formatCode="General" sourceLinked="1"/>
        <c:tickLblPos val="nextTo"/>
        <c:crossAx val="105948288"/>
        <c:crosses val="autoZero"/>
        <c:crossBetween val="midCat"/>
      </c:valAx>
    </c:plotArea>
    <c:legend>
      <c:legendPos val="r"/>
      <c:layout>
        <c:manualLayout>
          <c:xMode val="edge"/>
          <c:yMode val="edge"/>
          <c:x val="0.27067512384467757"/>
          <c:y val="0.62237731983835953"/>
          <c:w val="0.5520768852276875"/>
          <c:h val="0.14369623797025374"/>
        </c:manualLayout>
      </c:layout>
    </c:legend>
    <c:plotVisOnly val="1"/>
  </c:chart>
  <c:spPr>
    <a:ln>
      <a:noFill/>
    </a:ln>
  </c:spPr>
  <c:txPr>
    <a:bodyPr/>
    <a:lstStyle/>
    <a:p>
      <a:pPr>
        <a:defRPr sz="1400"/>
      </a:pPr>
      <a:endParaRPr lang="en-US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CA"/>
  <c:chart>
    <c:plotArea>
      <c:layout>
        <c:manualLayout>
          <c:layoutTarget val="inner"/>
          <c:xMode val="edge"/>
          <c:yMode val="edge"/>
          <c:x val="0.22019094488188976"/>
          <c:y val="7.1566754155730827E-2"/>
          <c:w val="0.66896522309711526"/>
          <c:h val="0.71994050743657434"/>
        </c:manualLayout>
      </c:layout>
      <c:scatterChart>
        <c:scatterStyle val="lineMarker"/>
        <c:ser>
          <c:idx val="0"/>
          <c:order val="0"/>
          <c:tx>
            <c:strRef>
              <c:f>moregraphs!$D$103</c:f>
              <c:strCache>
                <c:ptCount val="1"/>
                <c:pt idx="0">
                  <c:v>Owl Cr</c:v>
                </c:pt>
              </c:strCache>
            </c:strRef>
          </c:tx>
          <c:spPr>
            <a:ln w="28575">
              <a:noFill/>
            </a:ln>
          </c:spPr>
          <c:marker>
            <c:spPr>
              <a:solidFill>
                <a:schemeClr val="tx1"/>
              </a:solidFill>
              <a:ln>
                <a:solidFill>
                  <a:sysClr val="windowText" lastClr="000000"/>
                </a:solidFill>
              </a:ln>
            </c:spPr>
          </c:marker>
          <c:xVal>
            <c:numRef>
              <c:f>moregraphs!$C$104:$C$119</c:f>
              <c:numCache>
                <c:formatCode>General</c:formatCode>
                <c:ptCount val="16"/>
                <c:pt idx="0">
                  <c:v>341</c:v>
                </c:pt>
                <c:pt idx="1">
                  <c:v>449</c:v>
                </c:pt>
                <c:pt idx="2">
                  <c:v>236</c:v>
                </c:pt>
                <c:pt idx="3">
                  <c:v>46</c:v>
                </c:pt>
                <c:pt idx="4">
                  <c:v>39</c:v>
                </c:pt>
                <c:pt idx="5">
                  <c:v>183</c:v>
                </c:pt>
                <c:pt idx="6">
                  <c:v>328</c:v>
                </c:pt>
                <c:pt idx="7">
                  <c:v>330</c:v>
                </c:pt>
                <c:pt idx="8">
                  <c:v>212</c:v>
                </c:pt>
                <c:pt idx="9">
                  <c:v>19</c:v>
                </c:pt>
                <c:pt idx="10">
                  <c:v>344</c:v>
                </c:pt>
                <c:pt idx="11">
                  <c:v>429</c:v>
                </c:pt>
                <c:pt idx="12">
                  <c:v>343</c:v>
                </c:pt>
                <c:pt idx="13">
                  <c:v>312</c:v>
                </c:pt>
                <c:pt idx="14">
                  <c:v>16</c:v>
                </c:pt>
                <c:pt idx="15">
                  <c:v>198</c:v>
                </c:pt>
              </c:numCache>
            </c:numRef>
          </c:xVal>
          <c:yVal>
            <c:numRef>
              <c:f>moregraphs!$D$104:$D$119</c:f>
              <c:numCache>
                <c:formatCode>General</c:formatCode>
                <c:ptCount val="16"/>
                <c:pt idx="4">
                  <c:v>2.9099999999999997</c:v>
                </c:pt>
                <c:pt idx="5">
                  <c:v>2.9499999999999997</c:v>
                </c:pt>
                <c:pt idx="6">
                  <c:v>2.96</c:v>
                </c:pt>
                <c:pt idx="7">
                  <c:v>2.5099999999999998</c:v>
                </c:pt>
              </c:numCache>
            </c:numRef>
          </c:yVal>
        </c:ser>
        <c:ser>
          <c:idx val="1"/>
          <c:order val="1"/>
          <c:tx>
            <c:strRef>
              <c:f>moregraphs!$E$103</c:f>
              <c:strCache>
                <c:ptCount val="1"/>
                <c:pt idx="0">
                  <c:v>Salt</c:v>
                </c:pt>
              </c:strCache>
            </c:strRef>
          </c:tx>
          <c:spPr>
            <a:ln w="28575">
              <a:noFill/>
            </a:ln>
          </c:spPr>
          <c:marker>
            <c:spPr>
              <a:solidFill>
                <a:schemeClr val="bg1"/>
              </a:solidFill>
              <a:ln>
                <a:solidFill>
                  <a:sysClr val="windowText" lastClr="000000"/>
                </a:solidFill>
              </a:ln>
            </c:spPr>
          </c:marker>
          <c:xVal>
            <c:numRef>
              <c:f>moregraphs!$C$104:$C$119</c:f>
              <c:numCache>
                <c:formatCode>General</c:formatCode>
                <c:ptCount val="16"/>
                <c:pt idx="0">
                  <c:v>341</c:v>
                </c:pt>
                <c:pt idx="1">
                  <c:v>449</c:v>
                </c:pt>
                <c:pt idx="2">
                  <c:v>236</c:v>
                </c:pt>
                <c:pt idx="3">
                  <c:v>46</c:v>
                </c:pt>
                <c:pt idx="4">
                  <c:v>39</c:v>
                </c:pt>
                <c:pt idx="5">
                  <c:v>183</c:v>
                </c:pt>
                <c:pt idx="6">
                  <c:v>328</c:v>
                </c:pt>
                <c:pt idx="7">
                  <c:v>330</c:v>
                </c:pt>
                <c:pt idx="8">
                  <c:v>212</c:v>
                </c:pt>
                <c:pt idx="9">
                  <c:v>19</c:v>
                </c:pt>
                <c:pt idx="10">
                  <c:v>344</c:v>
                </c:pt>
                <c:pt idx="11">
                  <c:v>429</c:v>
                </c:pt>
                <c:pt idx="12">
                  <c:v>343</c:v>
                </c:pt>
                <c:pt idx="13">
                  <c:v>312</c:v>
                </c:pt>
                <c:pt idx="14">
                  <c:v>16</c:v>
                </c:pt>
                <c:pt idx="15">
                  <c:v>198</c:v>
                </c:pt>
              </c:numCache>
            </c:numRef>
          </c:xVal>
          <c:yVal>
            <c:numRef>
              <c:f>moregraphs!$E$104:$E$119</c:f>
              <c:numCache>
                <c:formatCode>General</c:formatCode>
                <c:ptCount val="16"/>
                <c:pt idx="8">
                  <c:v>2.3299999999999987</c:v>
                </c:pt>
                <c:pt idx="9">
                  <c:v>2.4299999999999997</c:v>
                </c:pt>
                <c:pt idx="10">
                  <c:v>2.1800000000000002</c:v>
                </c:pt>
                <c:pt idx="11">
                  <c:v>2.0299999999999998</c:v>
                </c:pt>
              </c:numCache>
            </c:numRef>
          </c:yVal>
        </c:ser>
        <c:ser>
          <c:idx val="2"/>
          <c:order val="2"/>
          <c:tx>
            <c:strRef>
              <c:f>moregraphs!$F$103</c:f>
              <c:strCache>
                <c:ptCount val="1"/>
                <c:pt idx="0">
                  <c:v>Jeune</c:v>
                </c:pt>
              </c:strCache>
            </c:strRef>
          </c:tx>
          <c:spPr>
            <a:ln w="28575">
              <a:noFill/>
            </a:ln>
          </c:spPr>
          <c:marker>
            <c:spPr>
              <a:solidFill>
                <a:schemeClr val="bg1">
                  <a:lumMod val="75000"/>
                </a:schemeClr>
              </a:solidFill>
              <a:ln>
                <a:solidFill>
                  <a:sysClr val="windowText" lastClr="000000"/>
                </a:solidFill>
              </a:ln>
            </c:spPr>
          </c:marker>
          <c:xVal>
            <c:numRef>
              <c:f>moregraphs!$C$104:$C$119</c:f>
              <c:numCache>
                <c:formatCode>General</c:formatCode>
                <c:ptCount val="16"/>
                <c:pt idx="0">
                  <c:v>341</c:v>
                </c:pt>
                <c:pt idx="1">
                  <c:v>449</c:v>
                </c:pt>
                <c:pt idx="2">
                  <c:v>236</c:v>
                </c:pt>
                <c:pt idx="3">
                  <c:v>46</c:v>
                </c:pt>
                <c:pt idx="4">
                  <c:v>39</c:v>
                </c:pt>
                <c:pt idx="5">
                  <c:v>183</c:v>
                </c:pt>
                <c:pt idx="6">
                  <c:v>328</c:v>
                </c:pt>
                <c:pt idx="7">
                  <c:v>330</c:v>
                </c:pt>
                <c:pt idx="8">
                  <c:v>212</c:v>
                </c:pt>
                <c:pt idx="9">
                  <c:v>19</c:v>
                </c:pt>
                <c:pt idx="10">
                  <c:v>344</c:v>
                </c:pt>
                <c:pt idx="11">
                  <c:v>429</c:v>
                </c:pt>
                <c:pt idx="12">
                  <c:v>343</c:v>
                </c:pt>
                <c:pt idx="13">
                  <c:v>312</c:v>
                </c:pt>
                <c:pt idx="14">
                  <c:v>16</c:v>
                </c:pt>
                <c:pt idx="15">
                  <c:v>198</c:v>
                </c:pt>
              </c:numCache>
            </c:numRef>
          </c:xVal>
          <c:yVal>
            <c:numRef>
              <c:f>moregraphs!$F$104:$F$119</c:f>
              <c:numCache>
                <c:formatCode>General</c:formatCode>
                <c:ptCount val="16"/>
                <c:pt idx="12">
                  <c:v>2.4499999999999997</c:v>
                </c:pt>
                <c:pt idx="13">
                  <c:v>2.44</c:v>
                </c:pt>
                <c:pt idx="14">
                  <c:v>2.64</c:v>
                </c:pt>
                <c:pt idx="15">
                  <c:v>2.8699999999999997</c:v>
                </c:pt>
              </c:numCache>
            </c:numRef>
          </c:yVal>
        </c:ser>
        <c:ser>
          <c:idx val="3"/>
          <c:order val="3"/>
          <c:tx>
            <c:strRef>
              <c:f>moregraphs!$G$103</c:f>
              <c:strCache>
                <c:ptCount val="1"/>
                <c:pt idx="0">
                  <c:v>Bella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7"/>
            <c:spPr>
              <a:solidFill>
                <a:schemeClr val="bg1">
                  <a:lumMod val="75000"/>
                </a:schemeClr>
              </a:solidFill>
              <a:ln>
                <a:solidFill>
                  <a:sysClr val="windowText" lastClr="000000"/>
                </a:solidFill>
              </a:ln>
            </c:spPr>
          </c:marker>
          <c:xVal>
            <c:numRef>
              <c:f>moregraphs!$C$104:$C$119</c:f>
              <c:numCache>
                <c:formatCode>General</c:formatCode>
                <c:ptCount val="16"/>
                <c:pt idx="0">
                  <c:v>341</c:v>
                </c:pt>
                <c:pt idx="1">
                  <c:v>449</c:v>
                </c:pt>
                <c:pt idx="2">
                  <c:v>236</c:v>
                </c:pt>
                <c:pt idx="3">
                  <c:v>46</c:v>
                </c:pt>
                <c:pt idx="4">
                  <c:v>39</c:v>
                </c:pt>
                <c:pt idx="5">
                  <c:v>183</c:v>
                </c:pt>
                <c:pt idx="6">
                  <c:v>328</c:v>
                </c:pt>
                <c:pt idx="7">
                  <c:v>330</c:v>
                </c:pt>
                <c:pt idx="8">
                  <c:v>212</c:v>
                </c:pt>
                <c:pt idx="9">
                  <c:v>19</c:v>
                </c:pt>
                <c:pt idx="10">
                  <c:v>344</c:v>
                </c:pt>
                <c:pt idx="11">
                  <c:v>429</c:v>
                </c:pt>
                <c:pt idx="12">
                  <c:v>343</c:v>
                </c:pt>
                <c:pt idx="13">
                  <c:v>312</c:v>
                </c:pt>
                <c:pt idx="14">
                  <c:v>16</c:v>
                </c:pt>
                <c:pt idx="15">
                  <c:v>198</c:v>
                </c:pt>
              </c:numCache>
            </c:numRef>
          </c:xVal>
          <c:yVal>
            <c:numRef>
              <c:f>moregraphs!$G$104:$G$119</c:f>
              <c:numCache>
                <c:formatCode>General</c:formatCode>
                <c:ptCount val="16"/>
                <c:pt idx="0">
                  <c:v>2.63</c:v>
                </c:pt>
                <c:pt idx="1">
                  <c:v>2.84</c:v>
                </c:pt>
                <c:pt idx="2">
                  <c:v>2.71</c:v>
                </c:pt>
                <c:pt idx="3">
                  <c:v>2.82</c:v>
                </c:pt>
              </c:numCache>
            </c:numRef>
          </c:yVal>
        </c:ser>
        <c:axId val="124400768"/>
        <c:axId val="124403072"/>
      </c:scatterChart>
      <c:valAx>
        <c:axId val="124400768"/>
        <c:scaling>
          <c:orientation val="minMax"/>
          <c:max val="500"/>
        </c:scaling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Transfer distance (km)</a:t>
                </a:r>
              </a:p>
            </c:rich>
          </c:tx>
          <c:layout>
            <c:manualLayout>
              <c:xMode val="edge"/>
              <c:yMode val="edge"/>
              <c:x val="0.34613188976377951"/>
              <c:y val="0.92697777777777779"/>
            </c:manualLayout>
          </c:layout>
        </c:title>
        <c:numFmt formatCode="General" sourceLinked="1"/>
        <c:tickLblPos val="nextTo"/>
        <c:crossAx val="124403072"/>
        <c:crosses val="autoZero"/>
        <c:crossBetween val="midCat"/>
        <c:majorUnit val="100"/>
      </c:valAx>
      <c:valAx>
        <c:axId val="124403072"/>
        <c:scaling>
          <c:orientation val="minMax"/>
        </c:scaling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Shannon's diversity index</a:t>
                </a:r>
              </a:p>
            </c:rich>
          </c:tx>
          <c:layout>
            <c:manualLayout>
              <c:xMode val="edge"/>
              <c:yMode val="edge"/>
              <c:x val="3.333333333333334E-2"/>
              <c:y val="0.17521469816273047"/>
            </c:manualLayout>
          </c:layout>
        </c:title>
        <c:numFmt formatCode="General" sourceLinked="1"/>
        <c:tickLblPos val="nextTo"/>
        <c:crossAx val="124400768"/>
        <c:crosses val="autoZero"/>
        <c:crossBetween val="midCat"/>
      </c:valAx>
    </c:plotArea>
    <c:plotVisOnly val="1"/>
  </c:chart>
  <c:spPr>
    <a:ln>
      <a:noFill/>
    </a:ln>
  </c:spPr>
  <c:txPr>
    <a:bodyPr/>
    <a:lstStyle/>
    <a:p>
      <a:pPr>
        <a:defRPr sz="1400"/>
      </a:pPr>
      <a:endParaRPr lang="en-US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CA"/>
  <c:chart>
    <c:plotArea>
      <c:layout>
        <c:manualLayout>
          <c:layoutTarget val="inner"/>
          <c:xMode val="edge"/>
          <c:yMode val="edge"/>
          <c:x val="0.19826541994750854"/>
          <c:y val="4.1465993221436438E-2"/>
          <c:w val="0.72823097112860891"/>
          <c:h val="0.83722358234632432"/>
        </c:manualLayout>
      </c:layout>
      <c:barChart>
        <c:barDir val="col"/>
        <c:grouping val="clustered"/>
        <c:ser>
          <c:idx val="0"/>
          <c:order val="0"/>
          <c:tx>
            <c:strRef>
              <c:f>graph!$M$4</c:f>
              <c:strCache>
                <c:ptCount val="1"/>
                <c:pt idx="0">
                  <c:v>DRCY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>
              <a:solidFill>
                <a:sysClr val="windowText" lastClr="000000"/>
              </a:solidFill>
            </a:ln>
          </c:spPr>
          <c:errBars>
            <c:errBarType val="plus"/>
            <c:errValType val="cust"/>
            <c:plus>
              <c:numRef>
                <c:f>graph!$M$9:$M$12</c:f>
                <c:numCache>
                  <c:formatCode>General</c:formatCode>
                  <c:ptCount val="4"/>
                  <c:pt idx="0">
                    <c:v>1.2000000000000021E-2</c:v>
                  </c:pt>
                  <c:pt idx="1">
                    <c:v>9.0000000000000548E-3</c:v>
                  </c:pt>
                  <c:pt idx="2">
                    <c:v>1.6000000000000233E-2</c:v>
                  </c:pt>
                  <c:pt idx="3">
                    <c:v>1.4000000000000005E-2</c:v>
                  </c:pt>
                </c:numCache>
              </c:numRef>
            </c:plus>
            <c:minus>
              <c:numLit>
                <c:formatCode>General</c:formatCode>
                <c:ptCount val="1"/>
                <c:pt idx="0">
                  <c:v>1</c:v>
                </c:pt>
              </c:numLit>
            </c:minus>
          </c:errBars>
          <c:cat>
            <c:strRef>
              <c:f>graph!$L$5:$L$8</c:f>
              <c:strCache>
                <c:ptCount val="4"/>
                <c:pt idx="0">
                  <c:v>Owl Cr</c:v>
                </c:pt>
                <c:pt idx="1">
                  <c:v>Salt</c:v>
                </c:pt>
                <c:pt idx="2">
                  <c:v>Jeune</c:v>
                </c:pt>
                <c:pt idx="3">
                  <c:v>Bella</c:v>
                </c:pt>
              </c:strCache>
            </c:strRef>
          </c:cat>
          <c:val>
            <c:numRef>
              <c:f>graph!$M$5:$M$8</c:f>
              <c:numCache>
                <c:formatCode>0.000</c:formatCode>
                <c:ptCount val="4"/>
                <c:pt idx="0">
                  <c:v>0.38351679685082113</c:v>
                </c:pt>
                <c:pt idx="1">
                  <c:v>0.11538207664548078</c:v>
                </c:pt>
                <c:pt idx="2">
                  <c:v>0.18345406740010167</c:v>
                </c:pt>
                <c:pt idx="3">
                  <c:v>0.22056757365101468</c:v>
                </c:pt>
              </c:numCache>
            </c:numRef>
          </c:val>
        </c:ser>
        <c:ser>
          <c:idx val="1"/>
          <c:order val="1"/>
          <c:tx>
            <c:strRef>
              <c:f>graph!$N$4</c:f>
              <c:strCache>
                <c:ptCount val="1"/>
                <c:pt idx="0">
                  <c:v>DUNC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solidFill>
                <a:sysClr val="windowText" lastClr="000000"/>
              </a:solidFill>
            </a:ln>
          </c:spPr>
          <c:errBars>
            <c:errBarType val="plus"/>
            <c:errValType val="cust"/>
            <c:plus>
              <c:numRef>
                <c:f>graph!$N$9:$N$12</c:f>
                <c:numCache>
                  <c:formatCode>General</c:formatCode>
                  <c:ptCount val="4"/>
                  <c:pt idx="0">
                    <c:v>1.4000000000000005E-2</c:v>
                  </c:pt>
                  <c:pt idx="1">
                    <c:v>1.0000000000000083E-2</c:v>
                  </c:pt>
                  <c:pt idx="2">
                    <c:v>1.6000000000000233E-2</c:v>
                  </c:pt>
                  <c:pt idx="3">
                    <c:v>1.2000000000000021E-2</c:v>
                  </c:pt>
                </c:numCache>
              </c:numRef>
            </c:plus>
            <c:minus>
              <c:numLit>
                <c:formatCode>General</c:formatCode>
                <c:ptCount val="1"/>
                <c:pt idx="0">
                  <c:v>1</c:v>
                </c:pt>
              </c:numLit>
            </c:minus>
          </c:errBars>
          <c:cat>
            <c:strRef>
              <c:f>graph!$L$5:$L$8</c:f>
              <c:strCache>
                <c:ptCount val="4"/>
                <c:pt idx="0">
                  <c:v>Owl Cr</c:v>
                </c:pt>
                <c:pt idx="1">
                  <c:v>Salt</c:v>
                </c:pt>
                <c:pt idx="2">
                  <c:v>Jeune</c:v>
                </c:pt>
                <c:pt idx="3">
                  <c:v>Bella</c:v>
                </c:pt>
              </c:strCache>
            </c:strRef>
          </c:cat>
          <c:val>
            <c:numRef>
              <c:f>graph!$N$5:$N$8</c:f>
              <c:numCache>
                <c:formatCode>0.000</c:formatCode>
                <c:ptCount val="4"/>
                <c:pt idx="0">
                  <c:v>0.37967199244304944</c:v>
                </c:pt>
                <c:pt idx="1">
                  <c:v>0.16735211294231336</c:v>
                </c:pt>
                <c:pt idx="2">
                  <c:v>0.31716400994653982</c:v>
                </c:pt>
                <c:pt idx="3">
                  <c:v>0.21346196238349313</c:v>
                </c:pt>
              </c:numCache>
            </c:numRef>
          </c:val>
        </c:ser>
        <c:ser>
          <c:idx val="2"/>
          <c:order val="2"/>
          <c:tx>
            <c:strRef>
              <c:f>graph!$O$4</c:f>
              <c:strCache>
                <c:ptCount val="1"/>
                <c:pt idx="0">
                  <c:v>JEUN</c:v>
                </c:pt>
              </c:strCache>
            </c:strRef>
          </c:tx>
          <c:spPr>
            <a:solidFill>
              <a:schemeClr val="tx1">
                <a:lumMod val="85000"/>
                <a:lumOff val="15000"/>
              </a:schemeClr>
            </a:solidFill>
            <a:ln>
              <a:solidFill>
                <a:sysClr val="windowText" lastClr="000000"/>
              </a:solidFill>
            </a:ln>
          </c:spPr>
          <c:errBars>
            <c:errBarType val="plus"/>
            <c:errValType val="cust"/>
            <c:plus>
              <c:numRef>
                <c:f>graph!$O$9:$O$12</c:f>
                <c:numCache>
                  <c:formatCode>General</c:formatCode>
                  <c:ptCount val="4"/>
                  <c:pt idx="0">
                    <c:v>1.2999999999999998E-2</c:v>
                  </c:pt>
                  <c:pt idx="1">
                    <c:v>9.0000000000000548E-3</c:v>
                  </c:pt>
                  <c:pt idx="2">
                    <c:v>1.4000000000000005E-2</c:v>
                  </c:pt>
                  <c:pt idx="3">
                    <c:v>1.0999999999999998E-2</c:v>
                  </c:pt>
                </c:numCache>
              </c:numRef>
            </c:plus>
            <c:minus>
              <c:numLit>
                <c:formatCode>General</c:formatCode>
                <c:ptCount val="1"/>
                <c:pt idx="0">
                  <c:v>1</c:v>
                </c:pt>
              </c:numLit>
            </c:minus>
          </c:errBars>
          <c:cat>
            <c:strRef>
              <c:f>graph!$L$5:$L$8</c:f>
              <c:strCache>
                <c:ptCount val="4"/>
                <c:pt idx="0">
                  <c:v>Owl Cr</c:v>
                </c:pt>
                <c:pt idx="1">
                  <c:v>Salt</c:v>
                </c:pt>
                <c:pt idx="2">
                  <c:v>Jeune</c:v>
                </c:pt>
                <c:pt idx="3">
                  <c:v>Bella</c:v>
                </c:pt>
              </c:strCache>
            </c:strRef>
          </c:cat>
          <c:val>
            <c:numRef>
              <c:f>graph!$O$5:$O$8</c:f>
              <c:numCache>
                <c:formatCode>0.000</c:formatCode>
                <c:ptCount val="4"/>
                <c:pt idx="0">
                  <c:v>0.33897264330456617</c:v>
                </c:pt>
                <c:pt idx="1">
                  <c:v>0.15966335494449524</c:v>
                </c:pt>
                <c:pt idx="2">
                  <c:v>0.40519587754724401</c:v>
                </c:pt>
                <c:pt idx="3">
                  <c:v>0.16345783398348021</c:v>
                </c:pt>
              </c:numCache>
            </c:numRef>
          </c:val>
        </c:ser>
        <c:ser>
          <c:idx val="3"/>
          <c:order val="3"/>
          <c:tx>
            <c:strRef>
              <c:f>graph!$P$4</c:f>
              <c:strCache>
                <c:ptCount val="1"/>
                <c:pt idx="0">
                  <c:v>NOCK</c:v>
                </c:pt>
              </c:strCache>
            </c:strRef>
          </c:tx>
          <c:spPr>
            <a:solidFill>
              <a:schemeClr val="bg1"/>
            </a:solidFill>
            <a:ln>
              <a:solidFill>
                <a:schemeClr val="tx1"/>
              </a:solidFill>
            </a:ln>
          </c:spPr>
          <c:errBars>
            <c:errBarType val="plus"/>
            <c:errValType val="cust"/>
            <c:plus>
              <c:numRef>
                <c:f>graph!$P$9:$P$12</c:f>
                <c:numCache>
                  <c:formatCode>General</c:formatCode>
                  <c:ptCount val="4"/>
                  <c:pt idx="0">
                    <c:v>1.4000000000000005E-2</c:v>
                  </c:pt>
                  <c:pt idx="1">
                    <c:v>8.0000000000000227E-3</c:v>
                  </c:pt>
                  <c:pt idx="2">
                    <c:v>1.6000000000000233E-2</c:v>
                  </c:pt>
                  <c:pt idx="3">
                    <c:v>1.0000000000000083E-2</c:v>
                  </c:pt>
                </c:numCache>
              </c:numRef>
            </c:plus>
            <c:minus>
              <c:numLit>
                <c:formatCode>General</c:formatCode>
                <c:ptCount val="1"/>
                <c:pt idx="0">
                  <c:v>1</c:v>
                </c:pt>
              </c:numLit>
            </c:minus>
          </c:errBars>
          <c:cat>
            <c:strRef>
              <c:f>graph!$L$5:$L$8</c:f>
              <c:strCache>
                <c:ptCount val="4"/>
                <c:pt idx="0">
                  <c:v>Owl Cr</c:v>
                </c:pt>
                <c:pt idx="1">
                  <c:v>Salt</c:v>
                </c:pt>
                <c:pt idx="2">
                  <c:v>Jeune</c:v>
                </c:pt>
                <c:pt idx="3">
                  <c:v>Bella</c:v>
                </c:pt>
              </c:strCache>
            </c:strRef>
          </c:cat>
          <c:val>
            <c:numRef>
              <c:f>graph!$P$5:$P$8</c:f>
              <c:numCache>
                <c:formatCode>0.000</c:formatCode>
                <c:ptCount val="4"/>
                <c:pt idx="0">
                  <c:v>0.33226331652797847</c:v>
                </c:pt>
                <c:pt idx="1">
                  <c:v>0.12283970277009119</c:v>
                </c:pt>
                <c:pt idx="2">
                  <c:v>0.26633440423106108</c:v>
                </c:pt>
                <c:pt idx="3">
                  <c:v>0.18911021090883748</c:v>
                </c:pt>
              </c:numCache>
            </c:numRef>
          </c:val>
        </c:ser>
        <c:axId val="123822080"/>
        <c:axId val="123823616"/>
      </c:barChart>
      <c:catAx>
        <c:axId val="123822080"/>
        <c:scaling>
          <c:orientation val="minMax"/>
        </c:scaling>
        <c:axPos val="b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123823616"/>
        <c:crosses val="autoZero"/>
        <c:auto val="1"/>
        <c:lblAlgn val="ctr"/>
        <c:lblOffset val="100"/>
      </c:catAx>
      <c:valAx>
        <c:axId val="123823616"/>
        <c:scaling>
          <c:orientation val="minMax"/>
        </c:scaling>
        <c:axPos val="l"/>
        <c:title>
          <c:tx>
            <c:rich>
              <a:bodyPr rot="-5400000" vert="horz"/>
              <a:lstStyle/>
              <a:p>
                <a:pPr>
                  <a:defRPr sz="1400" b="0"/>
                </a:pPr>
                <a:r>
                  <a:rPr lang="en-US" sz="1400" b="0"/>
                  <a:t>Bole volume (m</a:t>
                </a:r>
                <a:r>
                  <a:rPr lang="en-US" sz="1400" b="0" baseline="30000"/>
                  <a:t>3</a:t>
                </a:r>
                <a:r>
                  <a:rPr lang="en-US" sz="1400" b="0" baseline="0"/>
                  <a:t>)</a:t>
                </a:r>
              </a:p>
            </c:rich>
          </c:tx>
          <c:layout/>
        </c:title>
        <c:numFmt formatCode="0.00" sourceLinked="0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123822080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80774790038344124"/>
          <c:y val="6.8961207744646758E-2"/>
          <c:w val="0.13901251962995095"/>
          <c:h val="0.27014623172103475"/>
        </c:manualLayout>
      </c:layout>
      <c:txPr>
        <a:bodyPr/>
        <a:lstStyle/>
        <a:p>
          <a:pPr>
            <a:defRPr sz="1400"/>
          </a:pPr>
          <a:endParaRPr lang="en-US"/>
        </a:p>
      </c:txPr>
    </c:legend>
    <c:plotVisOnly val="1"/>
  </c:chart>
  <c:spPr>
    <a:ln>
      <a:noFill/>
    </a:ln>
  </c:spPr>
  <c:txPr>
    <a:bodyPr/>
    <a:lstStyle/>
    <a:p>
      <a:pPr>
        <a:defRPr sz="1100"/>
      </a:pPr>
      <a:endParaRPr lang="en-US"/>
    </a:p>
  </c:txPr>
  <c:externalData r:id="rId1"/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CA"/>
  <c:chart>
    <c:plotArea>
      <c:layout/>
      <c:scatterChart>
        <c:scatterStyle val="lineMarker"/>
        <c:ser>
          <c:idx val="0"/>
          <c:order val="0"/>
          <c:spPr>
            <a:ln w="28575">
              <a:noFill/>
            </a:ln>
          </c:spPr>
          <c:marker>
            <c:symbol val="diamond"/>
            <c:size val="10"/>
            <c:spPr>
              <a:solidFill>
                <a:schemeClr val="tx1"/>
              </a:solidFill>
              <a:ln>
                <a:solidFill>
                  <a:schemeClr val="tx1"/>
                </a:solidFill>
              </a:ln>
            </c:spPr>
          </c:marker>
          <c:xVal>
            <c:numRef>
              <c:f>moregraphs!$D$205:$D$208</c:f>
              <c:numCache>
                <c:formatCode>0.000</c:formatCode>
                <c:ptCount val="4"/>
                <c:pt idx="0">
                  <c:v>0.18911021090883748</c:v>
                </c:pt>
                <c:pt idx="1">
                  <c:v>0.38351679685081436</c:v>
                </c:pt>
                <c:pt idx="2">
                  <c:v>0.16735211294231209</c:v>
                </c:pt>
                <c:pt idx="3">
                  <c:v>0.40519587754724057</c:v>
                </c:pt>
              </c:numCache>
            </c:numRef>
          </c:xVal>
          <c:yVal>
            <c:numRef>
              <c:f>moregraphs!$E$205:$E$208</c:f>
              <c:numCache>
                <c:formatCode>General</c:formatCode>
                <c:ptCount val="4"/>
                <c:pt idx="0">
                  <c:v>0.55000000000000004</c:v>
                </c:pt>
                <c:pt idx="1">
                  <c:v>0.44</c:v>
                </c:pt>
                <c:pt idx="2">
                  <c:v>0.65000000000000036</c:v>
                </c:pt>
                <c:pt idx="3">
                  <c:v>0.38000000000000017</c:v>
                </c:pt>
              </c:numCache>
            </c:numRef>
          </c:yVal>
        </c:ser>
        <c:axId val="126652416"/>
        <c:axId val="126655488"/>
      </c:scatterChart>
      <c:valAx>
        <c:axId val="126652416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 dirty="0"/>
                  <a:t>Tree volume (m</a:t>
                </a:r>
                <a:r>
                  <a:rPr lang="en-US" baseline="30000" dirty="0"/>
                  <a:t>3</a:t>
                </a:r>
                <a:r>
                  <a:rPr lang="en-US" dirty="0"/>
                  <a:t>)</a:t>
                </a:r>
              </a:p>
            </c:rich>
          </c:tx>
          <c:layout/>
        </c:title>
        <c:numFmt formatCode="0.0" sourceLinked="0"/>
        <c:tickLblPos val="nextTo"/>
        <c:crossAx val="126655488"/>
        <c:crosses val="autoZero"/>
        <c:crossBetween val="midCat"/>
      </c:valAx>
      <c:valAx>
        <c:axId val="126655488"/>
        <c:scaling>
          <c:orientation val="minMax"/>
          <c:max val="1"/>
          <c:min val="0"/>
        </c:scaling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Bray Curtis</a:t>
                </a:r>
              </a:p>
            </c:rich>
          </c:tx>
          <c:layout/>
        </c:title>
        <c:numFmt formatCode="General" sourceLinked="1"/>
        <c:tickLblPos val="nextTo"/>
        <c:crossAx val="126652416"/>
        <c:crosses val="autoZero"/>
        <c:crossBetween val="midCat"/>
        <c:majorUnit val="0.2"/>
      </c:valAx>
    </c:plotArea>
    <c:plotVisOnly val="1"/>
  </c:chart>
  <c:spPr>
    <a:solidFill>
      <a:schemeClr val="bg1"/>
    </a:solidFill>
    <a:ln>
      <a:noFill/>
    </a:ln>
  </c:spPr>
  <c:txPr>
    <a:bodyPr/>
    <a:lstStyle/>
    <a:p>
      <a:pPr>
        <a:defRPr sz="1600"/>
      </a:pPr>
      <a:endParaRPr lang="en-US"/>
    </a:p>
  </c:txPr>
  <c:externalData r:id="rId1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0.86486</cdr:x>
      <cdr:y>0.45374</cdr:y>
    </cdr:from>
    <cdr:to>
      <cdr:x>0.94496</cdr:x>
      <cdr:y>0.52657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4608512" y="2465217"/>
          <a:ext cx="426820" cy="39569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/>
        <a:lstStyle xmlns:a="http://schemas.openxmlformats.org/drawingml/2006/main"/>
        <a:p xmlns:a="http://schemas.openxmlformats.org/drawingml/2006/main">
          <a:r>
            <a:rPr lang="en-CA" sz="1100" dirty="0"/>
            <a:t>*</a:t>
          </a:r>
        </a:p>
      </cdr:txBody>
    </cdr:sp>
  </cdr:relSizeAnchor>
  <cdr:relSizeAnchor xmlns:cdr="http://schemas.openxmlformats.org/drawingml/2006/chartDrawing">
    <cdr:from>
      <cdr:x>0.21622</cdr:x>
      <cdr:y>0.08264</cdr:y>
    </cdr:from>
    <cdr:to>
      <cdr:x>0.31239</cdr:x>
      <cdr:y>0.15351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1152128" y="448993"/>
          <a:ext cx="512450" cy="38504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/>
        <a:lstStyle xmlns:a="http://schemas.openxmlformats.org/drawingml/2006/main"/>
        <a:p xmlns:a="http://schemas.openxmlformats.org/drawingml/2006/main">
          <a:r>
            <a:rPr lang="en-CA" sz="1100" dirty="0"/>
            <a:t>*</a:t>
          </a:r>
        </a:p>
      </cdr:txBody>
    </cdr:sp>
  </cdr:relSizeAnchor>
  <cdr:relSizeAnchor xmlns:cdr="http://schemas.openxmlformats.org/drawingml/2006/chartDrawing">
    <cdr:from>
      <cdr:x>0.43243</cdr:x>
      <cdr:y>0.48025</cdr:y>
    </cdr:from>
    <cdr:to>
      <cdr:x>0.5286</cdr:x>
      <cdr:y>0.55112</cdr:y>
    </cdr:to>
    <cdr:sp macro="" textlink="">
      <cdr:nvSpPr>
        <cdr:cNvPr id="5" name="TextBox 1"/>
        <cdr:cNvSpPr txBox="1"/>
      </cdr:nvSpPr>
      <cdr:spPr>
        <a:xfrm xmlns:a="http://schemas.openxmlformats.org/drawingml/2006/main">
          <a:off x="2304256" y="2609233"/>
          <a:ext cx="512451" cy="38504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CA" sz="1100" dirty="0"/>
            <a:t>*</a:t>
          </a:r>
        </a:p>
      </cdr:txBody>
    </cdr:sp>
  </cdr:relSizeAnchor>
  <cdr:relSizeAnchor xmlns:cdr="http://schemas.openxmlformats.org/drawingml/2006/chartDrawing">
    <cdr:from>
      <cdr:x>0.64865</cdr:x>
      <cdr:y>0.02963</cdr:y>
    </cdr:from>
    <cdr:to>
      <cdr:x>0.74481</cdr:x>
      <cdr:y>0.1005</cdr:y>
    </cdr:to>
    <cdr:sp macro="" textlink="">
      <cdr:nvSpPr>
        <cdr:cNvPr id="6" name="TextBox 1"/>
        <cdr:cNvSpPr txBox="1"/>
      </cdr:nvSpPr>
      <cdr:spPr>
        <a:xfrm xmlns:a="http://schemas.openxmlformats.org/drawingml/2006/main">
          <a:off x="3456384" y="160961"/>
          <a:ext cx="512398" cy="38504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r>
            <a:rPr lang="en-CA" sz="1100" dirty="0"/>
            <a:t>*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7CD773-E178-4116-98A2-763F69D0AC4C}" type="datetimeFigureOut">
              <a:rPr lang="en-CA" smtClean="0"/>
              <a:pPr/>
              <a:t>2011-08-11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598E95-553F-490D-A788-4AF5C61DB7EB}" type="slidenum">
              <a:rPr lang="en-CA" smtClean="0"/>
              <a:pPr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598E95-553F-490D-A788-4AF5C61DB7EB}" type="slidenum">
              <a:rPr lang="en-CA" smtClean="0"/>
              <a:pPr/>
              <a:t>1</a:t>
            </a:fld>
            <a:endParaRPr lang="en-C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603F682-5EAE-4153-9757-5284D9D8AF01}" type="slidenum">
              <a:rPr lang="en-CA"/>
              <a:pPr/>
              <a:t>4</a:t>
            </a:fld>
            <a:endParaRPr lang="en-CA"/>
          </a:p>
        </p:txBody>
      </p:sp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a quarter square </a:t>
            </a:r>
            <a:r>
              <a:rPr lang="en-CA" dirty="0" err="1" smtClean="0"/>
              <a:t>kilometer</a:t>
            </a:r>
            <a:r>
              <a:rPr lang="en-CA" dirty="0" smtClean="0"/>
              <a:t> (62 acres) of Ecuadorian rainforest supports more than 1,100 tree species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598E95-553F-490D-A788-4AF5C61DB7EB}" type="slidenum">
              <a:rPr lang="en-CA" smtClean="0"/>
              <a:pPr/>
              <a:t>7</a:t>
            </a:fld>
            <a:endParaRPr lang="en-C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7D1FD-9FAE-4D93-9A2B-E236704C4619}" type="datetime1">
              <a:rPr lang="en-CA" smtClean="0"/>
              <a:pPr/>
              <a:t>2011-08-11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95DF9-7FCD-4B8A-B386-2B7549696CA5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DB2B9-80EB-4FAE-A2AB-507AA1C3579F}" type="datetime1">
              <a:rPr lang="en-CA" smtClean="0"/>
              <a:pPr/>
              <a:t>2011-08-11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95DF9-7FCD-4B8A-B386-2B7549696CA5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CB2A3-AF95-4D2B-918E-4E7D6522F87D}" type="datetime1">
              <a:rPr lang="en-CA" smtClean="0"/>
              <a:pPr/>
              <a:t>2011-08-11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95DF9-7FCD-4B8A-B386-2B7549696CA5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0242E-D6DA-44A1-98C6-8BAABED70483}" type="datetime1">
              <a:rPr lang="en-CA" smtClean="0"/>
              <a:pPr/>
              <a:t>2011-08-11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95DF9-7FCD-4B8A-B386-2B7549696CA5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6D9A7-B964-42F1-9F68-558DFAB6E92B}" type="datetime1">
              <a:rPr lang="en-CA" smtClean="0"/>
              <a:pPr/>
              <a:t>2011-08-11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95DF9-7FCD-4B8A-B386-2B7549696CA5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2EC23-D16E-49D3-BE79-A9163984882F}" type="datetime1">
              <a:rPr lang="en-CA" smtClean="0"/>
              <a:pPr/>
              <a:t>2011-08-11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95DF9-7FCD-4B8A-B386-2B7549696CA5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91EE06-AE1D-41F9-8F67-8CADE172DC3C}" type="datetime1">
              <a:rPr lang="en-CA" smtClean="0"/>
              <a:pPr/>
              <a:t>2011-08-11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95DF9-7FCD-4B8A-B386-2B7549696CA5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C129A-2F66-46B6-B59E-5068D497B034}" type="datetime1">
              <a:rPr lang="en-CA" smtClean="0"/>
              <a:pPr/>
              <a:t>2011-08-11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95DF9-7FCD-4B8A-B386-2B7549696CA5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38BE4-A070-4F22-A5C1-6330F411DE7B}" type="datetime1">
              <a:rPr lang="en-CA" smtClean="0"/>
              <a:pPr/>
              <a:t>2011-08-11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95DF9-7FCD-4B8A-B386-2B7549696CA5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59AB5-7438-40FD-9BF6-A0ED515FAC03}" type="datetime1">
              <a:rPr lang="en-CA" smtClean="0"/>
              <a:pPr/>
              <a:t>2011-08-11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95DF9-7FCD-4B8A-B386-2B7549696CA5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AAEF4-550F-405F-89EE-695399DA1665}" type="datetime1">
              <a:rPr lang="en-CA" smtClean="0"/>
              <a:pPr/>
              <a:t>2011-08-11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95DF9-7FCD-4B8A-B386-2B7549696CA5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2B2917-0AA4-4FC4-87B7-33EFFB27E824}" type="datetime1">
              <a:rPr lang="en-CA" smtClean="0"/>
              <a:pPr/>
              <a:t>2011-08-11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395DF9-7FCD-4B8A-B386-2B7549696CA5}" type="slidenum">
              <a:rPr lang="en-CA" smtClean="0"/>
              <a:pPr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10" Type="http://schemas.openxmlformats.org/officeDocument/2006/relationships/image" Target="../media/image14.jpeg"/><Relationship Id="rId4" Type="http://schemas.openxmlformats.org/officeDocument/2006/relationships/image" Target="../media/image8.jpeg"/><Relationship Id="rId9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1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288032" y="404664"/>
            <a:ext cx="8892480" cy="138499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CA" sz="2800" dirty="0" err="1" smtClean="0">
                <a:latin typeface="Palatino Linotype" pitchFamily="18" charset="0"/>
              </a:rPr>
              <a:t>Coevolution</a:t>
            </a:r>
            <a:r>
              <a:rPr lang="en-CA" sz="2800" dirty="0" smtClean="0">
                <a:latin typeface="Palatino Linotype" pitchFamily="18" charset="0"/>
              </a:rPr>
              <a:t> of </a:t>
            </a:r>
            <a:r>
              <a:rPr lang="en-CA" sz="2800" dirty="0" err="1" smtClean="0">
                <a:latin typeface="Palatino Linotype" pitchFamily="18" charset="0"/>
              </a:rPr>
              <a:t>ectomycorrhizal</a:t>
            </a:r>
            <a:r>
              <a:rPr lang="en-CA" sz="2800" dirty="0" smtClean="0">
                <a:latin typeface="Palatino Linotype" pitchFamily="18" charset="0"/>
              </a:rPr>
              <a:t> fungal communities with local populations of Douglas-fir and implications for assisted migration</a:t>
            </a:r>
            <a:endParaRPr lang="en-CA" sz="2800" dirty="0">
              <a:latin typeface="Palatino Linotype" pitchFamily="18" charset="0"/>
            </a:endParaRPr>
          </a:p>
        </p:txBody>
      </p:sp>
      <p:pic>
        <p:nvPicPr>
          <p:cNvPr id="3086" name="Picture 14" descr="russclatips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5476" y="2132856"/>
            <a:ext cx="3202388" cy="2448272"/>
          </a:xfrm>
          <a:prstGeom prst="rect">
            <a:avLst/>
          </a:prstGeom>
          <a:noFill/>
        </p:spPr>
      </p:pic>
      <p:sp>
        <p:nvSpPr>
          <p:cNvPr id="3087" name="Text Box 15"/>
          <p:cNvSpPr txBox="1">
            <a:spLocks noChangeArrowheads="1"/>
          </p:cNvSpPr>
          <p:nvPr/>
        </p:nvSpPr>
        <p:spPr bwMode="auto">
          <a:xfrm>
            <a:off x="3491880" y="2924944"/>
            <a:ext cx="175400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CA" dirty="0">
                <a:latin typeface="Palatino Linotype" pitchFamily="18" charset="0"/>
              </a:rPr>
              <a:t>JM Kranabetter</a:t>
            </a:r>
          </a:p>
          <a:p>
            <a:r>
              <a:rPr lang="en-CA" dirty="0" smtClean="0">
                <a:latin typeface="Palatino Linotype" pitchFamily="18" charset="0"/>
              </a:rPr>
              <a:t>Coast Region</a:t>
            </a:r>
            <a:endParaRPr lang="en-CA" dirty="0">
              <a:latin typeface="Palatino Linotype" pitchFamily="18" charset="0"/>
            </a:endParaRPr>
          </a:p>
        </p:txBody>
      </p:sp>
      <p:pic>
        <p:nvPicPr>
          <p:cNvPr id="7" name="Picture 6" descr="xerampelin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67744" y="3861048"/>
            <a:ext cx="4104456" cy="2736304"/>
          </a:xfrm>
          <a:prstGeom prst="rect">
            <a:avLst/>
          </a:prstGeom>
        </p:spPr>
      </p:pic>
      <p:pic>
        <p:nvPicPr>
          <p:cNvPr id="3085" name="Picture 13" descr="cibariu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2160" y="2060848"/>
            <a:ext cx="2736304" cy="2879349"/>
          </a:xfrm>
          <a:prstGeom prst="rect">
            <a:avLst/>
          </a:prstGeom>
          <a:noFill/>
        </p:spPr>
      </p:pic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95DF9-7FCD-4B8A-B386-2B7549696CA5}" type="slidenum">
              <a:rPr lang="en-CA" smtClean="0"/>
              <a:pPr/>
              <a:t>1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67544" y="1661899"/>
            <a:ext cx="748108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/>
            <a:r>
              <a:rPr lang="en-CA" sz="2400" dirty="0" smtClean="0">
                <a:latin typeface="Palatino Linotype" pitchFamily="18" charset="0"/>
              </a:rPr>
              <a:t>2. Is it possible to have a maladapted </a:t>
            </a:r>
            <a:r>
              <a:rPr lang="en-CA" sz="2400" dirty="0" err="1" smtClean="0">
                <a:latin typeface="Palatino Linotype" pitchFamily="18" charset="0"/>
              </a:rPr>
              <a:t>ectomycorrhizal</a:t>
            </a:r>
            <a:endParaRPr lang="en-CA" sz="2400" dirty="0" smtClean="0">
              <a:latin typeface="Palatino Linotype" pitchFamily="18" charset="0"/>
            </a:endParaRPr>
          </a:p>
          <a:p>
            <a:pPr marL="457200" indent="-457200"/>
            <a:r>
              <a:rPr lang="en-CA" sz="2400" dirty="0" smtClean="0">
                <a:latin typeface="Palatino Linotype" pitchFamily="18" charset="0"/>
              </a:rPr>
              <a:t>    fungal community?</a:t>
            </a:r>
            <a:endParaRPr lang="en-CA" sz="2400" dirty="0">
              <a:latin typeface="Palatino Linotype" pitchFamily="18" charset="0"/>
            </a:endParaRPr>
          </a:p>
        </p:txBody>
      </p:sp>
      <p:pic>
        <p:nvPicPr>
          <p:cNvPr id="4" name="Picture 3" descr="russocctip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780928"/>
            <a:ext cx="3456384" cy="2443266"/>
          </a:xfrm>
          <a:prstGeom prst="rect">
            <a:avLst/>
          </a:prstGeom>
        </p:spPr>
      </p:pic>
      <p:pic>
        <p:nvPicPr>
          <p:cNvPr id="6" name="Picture 5" descr="cortcottip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59832" y="4221088"/>
            <a:ext cx="3259729" cy="2409442"/>
          </a:xfrm>
          <a:prstGeom prst="rect">
            <a:avLst/>
          </a:prstGeom>
        </p:spPr>
      </p:pic>
      <p:pic>
        <p:nvPicPr>
          <p:cNvPr id="5" name="Picture 4" descr="hebecrutip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80112" y="2564904"/>
            <a:ext cx="3212259" cy="223224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67544" y="476672"/>
            <a:ext cx="8280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r>
              <a:rPr lang="en-CA" sz="2400" dirty="0" smtClean="0">
                <a:latin typeface="Palatino Linotype" pitchFamily="18" charset="0"/>
              </a:rPr>
              <a:t>1. How important is community genetics in regards to  </a:t>
            </a:r>
          </a:p>
          <a:p>
            <a:pPr marL="457200" indent="-457200"/>
            <a:r>
              <a:rPr lang="en-CA" sz="2400" dirty="0" smtClean="0">
                <a:latin typeface="Palatino Linotype" pitchFamily="18" charset="0"/>
              </a:rPr>
              <a:t>    </a:t>
            </a:r>
            <a:r>
              <a:rPr lang="en-CA" sz="2400" dirty="0" err="1" smtClean="0">
                <a:latin typeface="Palatino Linotype" pitchFamily="18" charset="0"/>
              </a:rPr>
              <a:t>ectomycorrhizal</a:t>
            </a:r>
            <a:r>
              <a:rPr lang="en-CA" sz="2400" dirty="0" smtClean="0">
                <a:latin typeface="Palatino Linotype" pitchFamily="18" charset="0"/>
              </a:rPr>
              <a:t> fungi and the assisted migration of</a:t>
            </a:r>
          </a:p>
          <a:p>
            <a:pPr marL="457200" indent="-457200"/>
            <a:r>
              <a:rPr lang="en-CA" sz="2400" dirty="0" smtClean="0">
                <a:latin typeface="Palatino Linotype" pitchFamily="18" charset="0"/>
              </a:rPr>
              <a:t>    trees?</a:t>
            </a:r>
            <a:endParaRPr lang="en-CA" sz="2400" dirty="0">
              <a:latin typeface="Palatino Linotype" pitchFamily="18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95DF9-7FCD-4B8A-B386-2B7549696CA5}" type="slidenum">
              <a:rPr lang="en-CA" smtClean="0"/>
              <a:pPr/>
              <a:t>2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34"/>
          <p:cNvSpPr>
            <a:spLocks noChangeArrowheads="1"/>
          </p:cNvSpPr>
          <p:nvPr/>
        </p:nvSpPr>
        <p:spPr bwMode="auto">
          <a:xfrm>
            <a:off x="3851920" y="1124744"/>
            <a:ext cx="1368152" cy="1224136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4" name="Freeform 3"/>
          <p:cNvSpPr/>
          <p:nvPr/>
        </p:nvSpPr>
        <p:spPr>
          <a:xfrm>
            <a:off x="4559300" y="3708400"/>
            <a:ext cx="2870200" cy="218750"/>
          </a:xfrm>
          <a:custGeom>
            <a:avLst/>
            <a:gdLst>
              <a:gd name="connsiteX0" fmla="*/ 0 w 2870200"/>
              <a:gd name="connsiteY0" fmla="*/ 0 h 218750"/>
              <a:gd name="connsiteX1" fmla="*/ 50800 w 2870200"/>
              <a:gd name="connsiteY1" fmla="*/ 25400 h 218750"/>
              <a:gd name="connsiteX2" fmla="*/ 101600 w 2870200"/>
              <a:gd name="connsiteY2" fmla="*/ 38100 h 218750"/>
              <a:gd name="connsiteX3" fmla="*/ 139700 w 2870200"/>
              <a:gd name="connsiteY3" fmla="*/ 63500 h 218750"/>
              <a:gd name="connsiteX4" fmla="*/ 228600 w 2870200"/>
              <a:gd name="connsiteY4" fmla="*/ 76200 h 218750"/>
              <a:gd name="connsiteX5" fmla="*/ 279400 w 2870200"/>
              <a:gd name="connsiteY5" fmla="*/ 88900 h 218750"/>
              <a:gd name="connsiteX6" fmla="*/ 317500 w 2870200"/>
              <a:gd name="connsiteY6" fmla="*/ 101600 h 218750"/>
              <a:gd name="connsiteX7" fmla="*/ 419100 w 2870200"/>
              <a:gd name="connsiteY7" fmla="*/ 114300 h 218750"/>
              <a:gd name="connsiteX8" fmla="*/ 495300 w 2870200"/>
              <a:gd name="connsiteY8" fmla="*/ 139700 h 218750"/>
              <a:gd name="connsiteX9" fmla="*/ 673100 w 2870200"/>
              <a:gd name="connsiteY9" fmla="*/ 165100 h 218750"/>
              <a:gd name="connsiteX10" fmla="*/ 838200 w 2870200"/>
              <a:gd name="connsiteY10" fmla="*/ 177800 h 218750"/>
              <a:gd name="connsiteX11" fmla="*/ 1562100 w 2870200"/>
              <a:gd name="connsiteY11" fmla="*/ 190500 h 218750"/>
              <a:gd name="connsiteX12" fmla="*/ 1828800 w 2870200"/>
              <a:gd name="connsiteY12" fmla="*/ 203200 h 218750"/>
              <a:gd name="connsiteX13" fmla="*/ 2870200 w 2870200"/>
              <a:gd name="connsiteY13" fmla="*/ 215900 h 218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870200" h="218750">
                <a:moveTo>
                  <a:pt x="0" y="0"/>
                </a:moveTo>
                <a:cubicBezTo>
                  <a:pt x="16933" y="8467"/>
                  <a:pt x="33073" y="18753"/>
                  <a:pt x="50800" y="25400"/>
                </a:cubicBezTo>
                <a:cubicBezTo>
                  <a:pt x="67143" y="31529"/>
                  <a:pt x="85557" y="31224"/>
                  <a:pt x="101600" y="38100"/>
                </a:cubicBezTo>
                <a:cubicBezTo>
                  <a:pt x="115629" y="44113"/>
                  <a:pt x="125080" y="59114"/>
                  <a:pt x="139700" y="63500"/>
                </a:cubicBezTo>
                <a:cubicBezTo>
                  <a:pt x="168372" y="72102"/>
                  <a:pt x="199149" y="70845"/>
                  <a:pt x="228600" y="76200"/>
                </a:cubicBezTo>
                <a:cubicBezTo>
                  <a:pt x="245773" y="79322"/>
                  <a:pt x="262617" y="84105"/>
                  <a:pt x="279400" y="88900"/>
                </a:cubicBezTo>
                <a:cubicBezTo>
                  <a:pt x="292272" y="92578"/>
                  <a:pt x="304329" y="99205"/>
                  <a:pt x="317500" y="101600"/>
                </a:cubicBezTo>
                <a:cubicBezTo>
                  <a:pt x="351080" y="107705"/>
                  <a:pt x="385233" y="110067"/>
                  <a:pt x="419100" y="114300"/>
                </a:cubicBezTo>
                <a:cubicBezTo>
                  <a:pt x="444500" y="122767"/>
                  <a:pt x="469046" y="134449"/>
                  <a:pt x="495300" y="139700"/>
                </a:cubicBezTo>
                <a:cubicBezTo>
                  <a:pt x="582234" y="157087"/>
                  <a:pt x="562486" y="155044"/>
                  <a:pt x="673100" y="165100"/>
                </a:cubicBezTo>
                <a:cubicBezTo>
                  <a:pt x="728069" y="170097"/>
                  <a:pt x="783027" y="176224"/>
                  <a:pt x="838200" y="177800"/>
                </a:cubicBezTo>
                <a:cubicBezTo>
                  <a:pt x="1079439" y="184693"/>
                  <a:pt x="1320800" y="186267"/>
                  <a:pt x="1562100" y="190500"/>
                </a:cubicBezTo>
                <a:lnTo>
                  <a:pt x="1828800" y="203200"/>
                </a:lnTo>
                <a:cubicBezTo>
                  <a:pt x="2373065" y="218750"/>
                  <a:pt x="2390211" y="215900"/>
                  <a:pt x="2870200" y="215900"/>
                </a:cubicBezTo>
              </a:path>
            </a:pathLst>
          </a:cu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>
              <a:ln w="38100">
                <a:solidFill>
                  <a:schemeClr val="tx1"/>
                </a:solidFill>
              </a:ln>
            </a:endParaRPr>
          </a:p>
        </p:txBody>
      </p:sp>
      <p:sp>
        <p:nvSpPr>
          <p:cNvPr id="5" name="Freeform 4"/>
          <p:cNvSpPr/>
          <p:nvPr/>
        </p:nvSpPr>
        <p:spPr>
          <a:xfrm>
            <a:off x="4508500" y="3746500"/>
            <a:ext cx="2806700" cy="749987"/>
          </a:xfrm>
          <a:custGeom>
            <a:avLst/>
            <a:gdLst>
              <a:gd name="connsiteX0" fmla="*/ 0 w 2806700"/>
              <a:gd name="connsiteY0" fmla="*/ 0 h 749987"/>
              <a:gd name="connsiteX1" fmla="*/ 63500 w 2806700"/>
              <a:gd name="connsiteY1" fmla="*/ 25400 h 749987"/>
              <a:gd name="connsiteX2" fmla="*/ 114300 w 2806700"/>
              <a:gd name="connsiteY2" fmla="*/ 38100 h 749987"/>
              <a:gd name="connsiteX3" fmla="*/ 165100 w 2806700"/>
              <a:gd name="connsiteY3" fmla="*/ 76200 h 749987"/>
              <a:gd name="connsiteX4" fmla="*/ 241300 w 2806700"/>
              <a:gd name="connsiteY4" fmla="*/ 114300 h 749987"/>
              <a:gd name="connsiteX5" fmla="*/ 317500 w 2806700"/>
              <a:gd name="connsiteY5" fmla="*/ 165100 h 749987"/>
              <a:gd name="connsiteX6" fmla="*/ 406400 w 2806700"/>
              <a:gd name="connsiteY6" fmla="*/ 190500 h 749987"/>
              <a:gd name="connsiteX7" fmla="*/ 558800 w 2806700"/>
              <a:gd name="connsiteY7" fmla="*/ 279400 h 749987"/>
              <a:gd name="connsiteX8" fmla="*/ 635000 w 2806700"/>
              <a:gd name="connsiteY8" fmla="*/ 304800 h 749987"/>
              <a:gd name="connsiteX9" fmla="*/ 749300 w 2806700"/>
              <a:gd name="connsiteY9" fmla="*/ 368300 h 749987"/>
              <a:gd name="connsiteX10" fmla="*/ 825500 w 2806700"/>
              <a:gd name="connsiteY10" fmla="*/ 406400 h 749987"/>
              <a:gd name="connsiteX11" fmla="*/ 901700 w 2806700"/>
              <a:gd name="connsiteY11" fmla="*/ 431800 h 749987"/>
              <a:gd name="connsiteX12" fmla="*/ 977900 w 2806700"/>
              <a:gd name="connsiteY12" fmla="*/ 469900 h 749987"/>
              <a:gd name="connsiteX13" fmla="*/ 1231900 w 2806700"/>
              <a:gd name="connsiteY13" fmla="*/ 546100 h 749987"/>
              <a:gd name="connsiteX14" fmla="*/ 1346200 w 2806700"/>
              <a:gd name="connsiteY14" fmla="*/ 558800 h 749987"/>
              <a:gd name="connsiteX15" fmla="*/ 1422400 w 2806700"/>
              <a:gd name="connsiteY15" fmla="*/ 571500 h 749987"/>
              <a:gd name="connsiteX16" fmla="*/ 1549400 w 2806700"/>
              <a:gd name="connsiteY16" fmla="*/ 584200 h 749987"/>
              <a:gd name="connsiteX17" fmla="*/ 1663700 w 2806700"/>
              <a:gd name="connsiteY17" fmla="*/ 596900 h 749987"/>
              <a:gd name="connsiteX18" fmla="*/ 1892300 w 2806700"/>
              <a:gd name="connsiteY18" fmla="*/ 635000 h 749987"/>
              <a:gd name="connsiteX19" fmla="*/ 1968500 w 2806700"/>
              <a:gd name="connsiteY19" fmla="*/ 673100 h 749987"/>
              <a:gd name="connsiteX20" fmla="*/ 2209800 w 2806700"/>
              <a:gd name="connsiteY20" fmla="*/ 723900 h 749987"/>
              <a:gd name="connsiteX21" fmla="*/ 2425700 w 2806700"/>
              <a:gd name="connsiteY21" fmla="*/ 749300 h 749987"/>
              <a:gd name="connsiteX22" fmla="*/ 2806700 w 2806700"/>
              <a:gd name="connsiteY22" fmla="*/ 736600 h 7499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2806700" h="749987">
                <a:moveTo>
                  <a:pt x="0" y="0"/>
                </a:moveTo>
                <a:cubicBezTo>
                  <a:pt x="21167" y="8467"/>
                  <a:pt x="41873" y="18191"/>
                  <a:pt x="63500" y="25400"/>
                </a:cubicBezTo>
                <a:cubicBezTo>
                  <a:pt x="80059" y="30920"/>
                  <a:pt x="98688" y="30294"/>
                  <a:pt x="114300" y="38100"/>
                </a:cubicBezTo>
                <a:cubicBezTo>
                  <a:pt x="133232" y="47566"/>
                  <a:pt x="146950" y="65310"/>
                  <a:pt x="165100" y="76200"/>
                </a:cubicBezTo>
                <a:cubicBezTo>
                  <a:pt x="189451" y="90811"/>
                  <a:pt x="216770" y="99991"/>
                  <a:pt x="241300" y="114300"/>
                </a:cubicBezTo>
                <a:cubicBezTo>
                  <a:pt x="267669" y="129682"/>
                  <a:pt x="289783" y="152307"/>
                  <a:pt x="317500" y="165100"/>
                </a:cubicBezTo>
                <a:cubicBezTo>
                  <a:pt x="345483" y="178015"/>
                  <a:pt x="376767" y="182033"/>
                  <a:pt x="406400" y="190500"/>
                </a:cubicBezTo>
                <a:cubicBezTo>
                  <a:pt x="469141" y="232327"/>
                  <a:pt x="489797" y="250649"/>
                  <a:pt x="558800" y="279400"/>
                </a:cubicBezTo>
                <a:cubicBezTo>
                  <a:pt x="583514" y="289698"/>
                  <a:pt x="609600" y="296333"/>
                  <a:pt x="635000" y="304800"/>
                </a:cubicBezTo>
                <a:cubicBezTo>
                  <a:pt x="700967" y="370767"/>
                  <a:pt x="642741" y="323901"/>
                  <a:pt x="749300" y="368300"/>
                </a:cubicBezTo>
                <a:cubicBezTo>
                  <a:pt x="775514" y="379222"/>
                  <a:pt x="799286" y="395478"/>
                  <a:pt x="825500" y="406400"/>
                </a:cubicBezTo>
                <a:cubicBezTo>
                  <a:pt x="850214" y="416698"/>
                  <a:pt x="876986" y="421502"/>
                  <a:pt x="901700" y="431800"/>
                </a:cubicBezTo>
                <a:cubicBezTo>
                  <a:pt x="927914" y="442722"/>
                  <a:pt x="951686" y="458978"/>
                  <a:pt x="977900" y="469900"/>
                </a:cubicBezTo>
                <a:cubicBezTo>
                  <a:pt x="1025323" y="489660"/>
                  <a:pt x="1229225" y="545803"/>
                  <a:pt x="1231900" y="546100"/>
                </a:cubicBezTo>
                <a:cubicBezTo>
                  <a:pt x="1270000" y="550333"/>
                  <a:pt x="1308202" y="553734"/>
                  <a:pt x="1346200" y="558800"/>
                </a:cubicBezTo>
                <a:cubicBezTo>
                  <a:pt x="1371724" y="562203"/>
                  <a:pt x="1396848" y="568306"/>
                  <a:pt x="1422400" y="571500"/>
                </a:cubicBezTo>
                <a:cubicBezTo>
                  <a:pt x="1464616" y="576777"/>
                  <a:pt x="1507089" y="579746"/>
                  <a:pt x="1549400" y="584200"/>
                </a:cubicBezTo>
                <a:lnTo>
                  <a:pt x="1663700" y="596900"/>
                </a:lnTo>
                <a:cubicBezTo>
                  <a:pt x="1756789" y="608536"/>
                  <a:pt x="1790609" y="616511"/>
                  <a:pt x="1892300" y="635000"/>
                </a:cubicBezTo>
                <a:cubicBezTo>
                  <a:pt x="1917700" y="647700"/>
                  <a:pt x="1941995" y="662906"/>
                  <a:pt x="1968500" y="673100"/>
                </a:cubicBezTo>
                <a:cubicBezTo>
                  <a:pt x="2072942" y="713270"/>
                  <a:pt x="2083778" y="692395"/>
                  <a:pt x="2209800" y="723900"/>
                </a:cubicBezTo>
                <a:cubicBezTo>
                  <a:pt x="2314148" y="749987"/>
                  <a:pt x="2243197" y="735261"/>
                  <a:pt x="2425700" y="749300"/>
                </a:cubicBezTo>
                <a:cubicBezTo>
                  <a:pt x="2764350" y="735754"/>
                  <a:pt x="2637282" y="736600"/>
                  <a:pt x="2806700" y="736600"/>
                </a:cubicBezTo>
              </a:path>
            </a:pathLst>
          </a:cu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>
              <a:ln w="38100">
                <a:solidFill>
                  <a:schemeClr val="tx1"/>
                </a:solidFill>
              </a:ln>
            </a:endParaRPr>
          </a:p>
        </p:txBody>
      </p:sp>
      <p:sp>
        <p:nvSpPr>
          <p:cNvPr id="6" name="Freeform 5"/>
          <p:cNvSpPr/>
          <p:nvPr/>
        </p:nvSpPr>
        <p:spPr>
          <a:xfrm>
            <a:off x="4521200" y="3683000"/>
            <a:ext cx="2451100" cy="1333500"/>
          </a:xfrm>
          <a:custGeom>
            <a:avLst/>
            <a:gdLst>
              <a:gd name="connsiteX0" fmla="*/ 0 w 2451100"/>
              <a:gd name="connsiteY0" fmla="*/ 0 h 1333500"/>
              <a:gd name="connsiteX1" fmla="*/ 12700 w 2451100"/>
              <a:gd name="connsiteY1" fmla="*/ 127000 h 1333500"/>
              <a:gd name="connsiteX2" fmla="*/ 38100 w 2451100"/>
              <a:gd name="connsiteY2" fmla="*/ 177800 h 1333500"/>
              <a:gd name="connsiteX3" fmla="*/ 76200 w 2451100"/>
              <a:gd name="connsiteY3" fmla="*/ 254000 h 1333500"/>
              <a:gd name="connsiteX4" fmla="*/ 114300 w 2451100"/>
              <a:gd name="connsiteY4" fmla="*/ 342900 h 1333500"/>
              <a:gd name="connsiteX5" fmla="*/ 152400 w 2451100"/>
              <a:gd name="connsiteY5" fmla="*/ 406400 h 1333500"/>
              <a:gd name="connsiteX6" fmla="*/ 228600 w 2451100"/>
              <a:gd name="connsiteY6" fmla="*/ 533400 h 1333500"/>
              <a:gd name="connsiteX7" fmla="*/ 558800 w 2451100"/>
              <a:gd name="connsiteY7" fmla="*/ 863600 h 1333500"/>
              <a:gd name="connsiteX8" fmla="*/ 596900 w 2451100"/>
              <a:gd name="connsiteY8" fmla="*/ 901700 h 1333500"/>
              <a:gd name="connsiteX9" fmla="*/ 622300 w 2451100"/>
              <a:gd name="connsiteY9" fmla="*/ 939800 h 1333500"/>
              <a:gd name="connsiteX10" fmla="*/ 660400 w 2451100"/>
              <a:gd name="connsiteY10" fmla="*/ 965200 h 1333500"/>
              <a:gd name="connsiteX11" fmla="*/ 711200 w 2451100"/>
              <a:gd name="connsiteY11" fmla="*/ 1016000 h 1333500"/>
              <a:gd name="connsiteX12" fmla="*/ 749300 w 2451100"/>
              <a:gd name="connsiteY12" fmla="*/ 1041400 h 1333500"/>
              <a:gd name="connsiteX13" fmla="*/ 838200 w 2451100"/>
              <a:gd name="connsiteY13" fmla="*/ 1117600 h 1333500"/>
              <a:gd name="connsiteX14" fmla="*/ 889000 w 2451100"/>
              <a:gd name="connsiteY14" fmla="*/ 1155700 h 1333500"/>
              <a:gd name="connsiteX15" fmla="*/ 939800 w 2451100"/>
              <a:gd name="connsiteY15" fmla="*/ 1168400 h 1333500"/>
              <a:gd name="connsiteX16" fmla="*/ 1003300 w 2451100"/>
              <a:gd name="connsiteY16" fmla="*/ 1193800 h 1333500"/>
              <a:gd name="connsiteX17" fmla="*/ 1041400 w 2451100"/>
              <a:gd name="connsiteY17" fmla="*/ 1206500 h 1333500"/>
              <a:gd name="connsiteX18" fmla="*/ 1155700 w 2451100"/>
              <a:gd name="connsiteY18" fmla="*/ 1257300 h 1333500"/>
              <a:gd name="connsiteX19" fmla="*/ 1257300 w 2451100"/>
              <a:gd name="connsiteY19" fmla="*/ 1270000 h 1333500"/>
              <a:gd name="connsiteX20" fmla="*/ 1574800 w 2451100"/>
              <a:gd name="connsiteY20" fmla="*/ 1295400 h 1333500"/>
              <a:gd name="connsiteX21" fmla="*/ 1765300 w 2451100"/>
              <a:gd name="connsiteY21" fmla="*/ 1333500 h 1333500"/>
              <a:gd name="connsiteX22" fmla="*/ 2451100 w 2451100"/>
              <a:gd name="connsiteY22" fmla="*/ 1320800 h 133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2451100" h="1333500">
                <a:moveTo>
                  <a:pt x="0" y="0"/>
                </a:moveTo>
                <a:cubicBezTo>
                  <a:pt x="4233" y="42333"/>
                  <a:pt x="3786" y="85400"/>
                  <a:pt x="12700" y="127000"/>
                </a:cubicBezTo>
                <a:cubicBezTo>
                  <a:pt x="16667" y="145512"/>
                  <a:pt x="30642" y="160399"/>
                  <a:pt x="38100" y="177800"/>
                </a:cubicBezTo>
                <a:cubicBezTo>
                  <a:pt x="87996" y="294224"/>
                  <a:pt x="6468" y="131968"/>
                  <a:pt x="76200" y="254000"/>
                </a:cubicBezTo>
                <a:cubicBezTo>
                  <a:pt x="181909" y="438990"/>
                  <a:pt x="43060" y="200419"/>
                  <a:pt x="114300" y="342900"/>
                </a:cubicBezTo>
                <a:cubicBezTo>
                  <a:pt x="125339" y="364978"/>
                  <a:pt x="140412" y="384822"/>
                  <a:pt x="152400" y="406400"/>
                </a:cubicBezTo>
                <a:cubicBezTo>
                  <a:pt x="177454" y="451497"/>
                  <a:pt x="189869" y="494669"/>
                  <a:pt x="228600" y="533400"/>
                </a:cubicBezTo>
                <a:lnTo>
                  <a:pt x="558800" y="863600"/>
                </a:lnTo>
                <a:cubicBezTo>
                  <a:pt x="571500" y="876300"/>
                  <a:pt x="586937" y="886756"/>
                  <a:pt x="596900" y="901700"/>
                </a:cubicBezTo>
                <a:cubicBezTo>
                  <a:pt x="605367" y="914400"/>
                  <a:pt x="611507" y="929007"/>
                  <a:pt x="622300" y="939800"/>
                </a:cubicBezTo>
                <a:cubicBezTo>
                  <a:pt x="633093" y="950593"/>
                  <a:pt x="648811" y="955267"/>
                  <a:pt x="660400" y="965200"/>
                </a:cubicBezTo>
                <a:cubicBezTo>
                  <a:pt x="678582" y="980785"/>
                  <a:pt x="693018" y="1000415"/>
                  <a:pt x="711200" y="1016000"/>
                </a:cubicBezTo>
                <a:cubicBezTo>
                  <a:pt x="722789" y="1025933"/>
                  <a:pt x="737711" y="1031467"/>
                  <a:pt x="749300" y="1041400"/>
                </a:cubicBezTo>
                <a:cubicBezTo>
                  <a:pt x="902832" y="1172999"/>
                  <a:pt x="721575" y="1034296"/>
                  <a:pt x="838200" y="1117600"/>
                </a:cubicBezTo>
                <a:cubicBezTo>
                  <a:pt x="855424" y="1129903"/>
                  <a:pt x="870068" y="1146234"/>
                  <a:pt x="889000" y="1155700"/>
                </a:cubicBezTo>
                <a:cubicBezTo>
                  <a:pt x="904612" y="1163506"/>
                  <a:pt x="923241" y="1162880"/>
                  <a:pt x="939800" y="1168400"/>
                </a:cubicBezTo>
                <a:cubicBezTo>
                  <a:pt x="961427" y="1175609"/>
                  <a:pt x="981954" y="1185795"/>
                  <a:pt x="1003300" y="1193800"/>
                </a:cubicBezTo>
                <a:cubicBezTo>
                  <a:pt x="1015835" y="1198500"/>
                  <a:pt x="1029095" y="1201227"/>
                  <a:pt x="1041400" y="1206500"/>
                </a:cubicBezTo>
                <a:cubicBezTo>
                  <a:pt x="1080692" y="1223340"/>
                  <a:pt x="1113033" y="1247454"/>
                  <a:pt x="1155700" y="1257300"/>
                </a:cubicBezTo>
                <a:cubicBezTo>
                  <a:pt x="1188956" y="1264975"/>
                  <a:pt x="1223513" y="1265173"/>
                  <a:pt x="1257300" y="1270000"/>
                </a:cubicBezTo>
                <a:cubicBezTo>
                  <a:pt x="1454023" y="1298103"/>
                  <a:pt x="1179310" y="1274585"/>
                  <a:pt x="1574800" y="1295400"/>
                </a:cubicBezTo>
                <a:cubicBezTo>
                  <a:pt x="1687367" y="1332922"/>
                  <a:pt x="1624390" y="1317843"/>
                  <a:pt x="1765300" y="1333500"/>
                </a:cubicBezTo>
                <a:cubicBezTo>
                  <a:pt x="2383359" y="1320064"/>
                  <a:pt x="2154721" y="1320800"/>
                  <a:pt x="2451100" y="1320800"/>
                </a:cubicBezTo>
              </a:path>
            </a:pathLst>
          </a:cu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>
              <a:ln w="38100">
                <a:solidFill>
                  <a:schemeClr val="tx1"/>
                </a:solidFill>
              </a:ln>
            </a:endParaRPr>
          </a:p>
        </p:txBody>
      </p:sp>
      <p:sp>
        <p:nvSpPr>
          <p:cNvPr id="7" name="Freeform 6"/>
          <p:cNvSpPr/>
          <p:nvPr/>
        </p:nvSpPr>
        <p:spPr>
          <a:xfrm>
            <a:off x="4559300" y="3733800"/>
            <a:ext cx="787400" cy="2028766"/>
          </a:xfrm>
          <a:custGeom>
            <a:avLst/>
            <a:gdLst>
              <a:gd name="connsiteX0" fmla="*/ 0 w 787400"/>
              <a:gd name="connsiteY0" fmla="*/ 0 h 2028766"/>
              <a:gd name="connsiteX1" fmla="*/ 25400 w 787400"/>
              <a:gd name="connsiteY1" fmla="*/ 469900 h 2028766"/>
              <a:gd name="connsiteX2" fmla="*/ 38100 w 787400"/>
              <a:gd name="connsiteY2" fmla="*/ 508000 h 2028766"/>
              <a:gd name="connsiteX3" fmla="*/ 50800 w 787400"/>
              <a:gd name="connsiteY3" fmla="*/ 571500 h 2028766"/>
              <a:gd name="connsiteX4" fmla="*/ 76200 w 787400"/>
              <a:gd name="connsiteY4" fmla="*/ 685800 h 2028766"/>
              <a:gd name="connsiteX5" fmla="*/ 88900 w 787400"/>
              <a:gd name="connsiteY5" fmla="*/ 774700 h 2028766"/>
              <a:gd name="connsiteX6" fmla="*/ 114300 w 787400"/>
              <a:gd name="connsiteY6" fmla="*/ 1079500 h 2028766"/>
              <a:gd name="connsiteX7" fmla="*/ 139700 w 787400"/>
              <a:gd name="connsiteY7" fmla="*/ 1193800 h 2028766"/>
              <a:gd name="connsiteX8" fmla="*/ 165100 w 787400"/>
              <a:gd name="connsiteY8" fmla="*/ 1308100 h 2028766"/>
              <a:gd name="connsiteX9" fmla="*/ 190500 w 787400"/>
              <a:gd name="connsiteY9" fmla="*/ 1358900 h 2028766"/>
              <a:gd name="connsiteX10" fmla="*/ 203200 w 787400"/>
              <a:gd name="connsiteY10" fmla="*/ 1397000 h 2028766"/>
              <a:gd name="connsiteX11" fmla="*/ 241300 w 787400"/>
              <a:gd name="connsiteY11" fmla="*/ 1447800 h 2028766"/>
              <a:gd name="connsiteX12" fmla="*/ 304800 w 787400"/>
              <a:gd name="connsiteY12" fmla="*/ 1562100 h 2028766"/>
              <a:gd name="connsiteX13" fmla="*/ 355600 w 787400"/>
              <a:gd name="connsiteY13" fmla="*/ 1663700 h 2028766"/>
              <a:gd name="connsiteX14" fmla="*/ 368300 w 787400"/>
              <a:gd name="connsiteY14" fmla="*/ 1701800 h 2028766"/>
              <a:gd name="connsiteX15" fmla="*/ 431800 w 787400"/>
              <a:gd name="connsiteY15" fmla="*/ 1778000 h 2028766"/>
              <a:gd name="connsiteX16" fmla="*/ 495300 w 787400"/>
              <a:gd name="connsiteY16" fmla="*/ 1866900 h 2028766"/>
              <a:gd name="connsiteX17" fmla="*/ 584200 w 787400"/>
              <a:gd name="connsiteY17" fmla="*/ 1930400 h 2028766"/>
              <a:gd name="connsiteX18" fmla="*/ 609600 w 787400"/>
              <a:gd name="connsiteY18" fmla="*/ 1968500 h 2028766"/>
              <a:gd name="connsiteX19" fmla="*/ 685800 w 787400"/>
              <a:gd name="connsiteY19" fmla="*/ 1993900 h 2028766"/>
              <a:gd name="connsiteX20" fmla="*/ 723900 w 787400"/>
              <a:gd name="connsiteY20" fmla="*/ 2006600 h 2028766"/>
              <a:gd name="connsiteX21" fmla="*/ 762000 w 787400"/>
              <a:gd name="connsiteY21" fmla="*/ 2019300 h 2028766"/>
              <a:gd name="connsiteX22" fmla="*/ 787400 w 787400"/>
              <a:gd name="connsiteY22" fmla="*/ 1993900 h 20287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787400" h="2028766">
                <a:moveTo>
                  <a:pt x="0" y="0"/>
                </a:moveTo>
                <a:cubicBezTo>
                  <a:pt x="3180" y="92211"/>
                  <a:pt x="436" y="332596"/>
                  <a:pt x="25400" y="469900"/>
                </a:cubicBezTo>
                <a:cubicBezTo>
                  <a:pt x="27795" y="483071"/>
                  <a:pt x="34853" y="495013"/>
                  <a:pt x="38100" y="508000"/>
                </a:cubicBezTo>
                <a:cubicBezTo>
                  <a:pt x="43335" y="528941"/>
                  <a:pt x="46117" y="550428"/>
                  <a:pt x="50800" y="571500"/>
                </a:cubicBezTo>
                <a:cubicBezTo>
                  <a:pt x="66022" y="640000"/>
                  <a:pt x="63432" y="609193"/>
                  <a:pt x="76200" y="685800"/>
                </a:cubicBezTo>
                <a:cubicBezTo>
                  <a:pt x="81121" y="715327"/>
                  <a:pt x="84667" y="745067"/>
                  <a:pt x="88900" y="774700"/>
                </a:cubicBezTo>
                <a:cubicBezTo>
                  <a:pt x="93233" y="839693"/>
                  <a:pt x="101148" y="1000588"/>
                  <a:pt x="114300" y="1079500"/>
                </a:cubicBezTo>
                <a:cubicBezTo>
                  <a:pt x="120716" y="1117998"/>
                  <a:pt x="131522" y="1155637"/>
                  <a:pt x="139700" y="1193800"/>
                </a:cubicBezTo>
                <a:cubicBezTo>
                  <a:pt x="143723" y="1212575"/>
                  <a:pt x="156949" y="1286363"/>
                  <a:pt x="165100" y="1308100"/>
                </a:cubicBezTo>
                <a:cubicBezTo>
                  <a:pt x="171747" y="1325827"/>
                  <a:pt x="183042" y="1341499"/>
                  <a:pt x="190500" y="1358900"/>
                </a:cubicBezTo>
                <a:cubicBezTo>
                  <a:pt x="195773" y="1371205"/>
                  <a:pt x="196558" y="1385377"/>
                  <a:pt x="203200" y="1397000"/>
                </a:cubicBezTo>
                <a:cubicBezTo>
                  <a:pt x="213702" y="1415378"/>
                  <a:pt x="231021" y="1429297"/>
                  <a:pt x="241300" y="1447800"/>
                </a:cubicBezTo>
                <a:cubicBezTo>
                  <a:pt x="324453" y="1597475"/>
                  <a:pt x="206698" y="1431298"/>
                  <a:pt x="304800" y="1562100"/>
                </a:cubicBezTo>
                <a:cubicBezTo>
                  <a:pt x="330051" y="1663104"/>
                  <a:pt x="298032" y="1562957"/>
                  <a:pt x="355600" y="1663700"/>
                </a:cubicBezTo>
                <a:cubicBezTo>
                  <a:pt x="362242" y="1675323"/>
                  <a:pt x="362313" y="1689826"/>
                  <a:pt x="368300" y="1701800"/>
                </a:cubicBezTo>
                <a:cubicBezTo>
                  <a:pt x="391949" y="1749098"/>
                  <a:pt x="396691" y="1735869"/>
                  <a:pt x="431800" y="1778000"/>
                </a:cubicBezTo>
                <a:cubicBezTo>
                  <a:pt x="467856" y="1821267"/>
                  <a:pt x="449547" y="1821147"/>
                  <a:pt x="495300" y="1866900"/>
                </a:cubicBezTo>
                <a:cubicBezTo>
                  <a:pt x="511053" y="1882653"/>
                  <a:pt x="562567" y="1915978"/>
                  <a:pt x="584200" y="1930400"/>
                </a:cubicBezTo>
                <a:cubicBezTo>
                  <a:pt x="592667" y="1943100"/>
                  <a:pt x="596657" y="1960410"/>
                  <a:pt x="609600" y="1968500"/>
                </a:cubicBezTo>
                <a:cubicBezTo>
                  <a:pt x="632304" y="1982690"/>
                  <a:pt x="660400" y="1985433"/>
                  <a:pt x="685800" y="1993900"/>
                </a:cubicBezTo>
                <a:lnTo>
                  <a:pt x="723900" y="2006600"/>
                </a:lnTo>
                <a:cubicBezTo>
                  <a:pt x="736600" y="2010833"/>
                  <a:pt x="752534" y="2028766"/>
                  <a:pt x="762000" y="2019300"/>
                </a:cubicBezTo>
                <a:lnTo>
                  <a:pt x="787400" y="1993900"/>
                </a:lnTo>
              </a:path>
            </a:pathLst>
          </a:cu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>
              <a:ln w="38100">
                <a:solidFill>
                  <a:schemeClr val="tx1"/>
                </a:solidFill>
              </a:ln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3347864" y="3933056"/>
            <a:ext cx="1094199" cy="1841500"/>
          </a:xfrm>
          <a:custGeom>
            <a:avLst/>
            <a:gdLst>
              <a:gd name="connsiteX0" fmla="*/ 1094199 w 1094199"/>
              <a:gd name="connsiteY0" fmla="*/ 0 h 1841500"/>
              <a:gd name="connsiteX1" fmla="*/ 1081499 w 1094199"/>
              <a:gd name="connsiteY1" fmla="*/ 38100 h 1841500"/>
              <a:gd name="connsiteX2" fmla="*/ 1043399 w 1094199"/>
              <a:gd name="connsiteY2" fmla="*/ 165100 h 1841500"/>
              <a:gd name="connsiteX3" fmla="*/ 992599 w 1094199"/>
              <a:gd name="connsiteY3" fmla="*/ 266700 h 1841500"/>
              <a:gd name="connsiteX4" fmla="*/ 979899 w 1094199"/>
              <a:gd name="connsiteY4" fmla="*/ 304800 h 1841500"/>
              <a:gd name="connsiteX5" fmla="*/ 954499 w 1094199"/>
              <a:gd name="connsiteY5" fmla="*/ 393700 h 1841500"/>
              <a:gd name="connsiteX6" fmla="*/ 929099 w 1094199"/>
              <a:gd name="connsiteY6" fmla="*/ 431800 h 1841500"/>
              <a:gd name="connsiteX7" fmla="*/ 878299 w 1094199"/>
              <a:gd name="connsiteY7" fmla="*/ 520700 h 1841500"/>
              <a:gd name="connsiteX8" fmla="*/ 840199 w 1094199"/>
              <a:gd name="connsiteY8" fmla="*/ 609600 h 1841500"/>
              <a:gd name="connsiteX9" fmla="*/ 827499 w 1094199"/>
              <a:gd name="connsiteY9" fmla="*/ 660400 h 1841500"/>
              <a:gd name="connsiteX10" fmla="*/ 776699 w 1094199"/>
              <a:gd name="connsiteY10" fmla="*/ 749300 h 1841500"/>
              <a:gd name="connsiteX11" fmla="*/ 763999 w 1094199"/>
              <a:gd name="connsiteY11" fmla="*/ 876300 h 1841500"/>
              <a:gd name="connsiteX12" fmla="*/ 725899 w 1094199"/>
              <a:gd name="connsiteY12" fmla="*/ 977900 h 1841500"/>
              <a:gd name="connsiteX13" fmla="*/ 649699 w 1094199"/>
              <a:gd name="connsiteY13" fmla="*/ 1092200 h 1841500"/>
              <a:gd name="connsiteX14" fmla="*/ 573499 w 1094199"/>
              <a:gd name="connsiteY14" fmla="*/ 1168400 h 1841500"/>
              <a:gd name="connsiteX15" fmla="*/ 535399 w 1094199"/>
              <a:gd name="connsiteY15" fmla="*/ 1206500 h 1841500"/>
              <a:gd name="connsiteX16" fmla="*/ 484599 w 1094199"/>
              <a:gd name="connsiteY16" fmla="*/ 1257300 h 1841500"/>
              <a:gd name="connsiteX17" fmla="*/ 446499 w 1094199"/>
              <a:gd name="connsiteY17" fmla="*/ 1308100 h 1841500"/>
              <a:gd name="connsiteX18" fmla="*/ 395699 w 1094199"/>
              <a:gd name="connsiteY18" fmla="*/ 1346200 h 1841500"/>
              <a:gd name="connsiteX19" fmla="*/ 357599 w 1094199"/>
              <a:gd name="connsiteY19" fmla="*/ 1397000 h 1841500"/>
              <a:gd name="connsiteX20" fmla="*/ 255999 w 1094199"/>
              <a:gd name="connsiteY20" fmla="*/ 1485900 h 1841500"/>
              <a:gd name="connsiteX21" fmla="*/ 167099 w 1094199"/>
              <a:gd name="connsiteY21" fmla="*/ 1574800 h 1841500"/>
              <a:gd name="connsiteX22" fmla="*/ 141699 w 1094199"/>
              <a:gd name="connsiteY22" fmla="*/ 1625600 h 1841500"/>
              <a:gd name="connsiteX23" fmla="*/ 103599 w 1094199"/>
              <a:gd name="connsiteY23" fmla="*/ 1651000 h 1841500"/>
              <a:gd name="connsiteX24" fmla="*/ 40099 w 1094199"/>
              <a:gd name="connsiteY24" fmla="*/ 1765300 h 1841500"/>
              <a:gd name="connsiteX25" fmla="*/ 27399 w 1094199"/>
              <a:gd name="connsiteY25" fmla="*/ 1803400 h 1841500"/>
              <a:gd name="connsiteX26" fmla="*/ 1999 w 1094199"/>
              <a:gd name="connsiteY26" fmla="*/ 1841500 h 1841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094199" h="1841500">
                <a:moveTo>
                  <a:pt x="1094199" y="0"/>
                </a:moveTo>
                <a:cubicBezTo>
                  <a:pt x="1089966" y="12700"/>
                  <a:pt x="1085177" y="25228"/>
                  <a:pt x="1081499" y="38100"/>
                </a:cubicBezTo>
                <a:cubicBezTo>
                  <a:pt x="1069346" y="80637"/>
                  <a:pt x="1063519" y="124859"/>
                  <a:pt x="1043399" y="165100"/>
                </a:cubicBezTo>
                <a:cubicBezTo>
                  <a:pt x="1026466" y="198967"/>
                  <a:pt x="1004573" y="230779"/>
                  <a:pt x="992599" y="266700"/>
                </a:cubicBezTo>
                <a:cubicBezTo>
                  <a:pt x="988366" y="279400"/>
                  <a:pt x="983577" y="291928"/>
                  <a:pt x="979899" y="304800"/>
                </a:cubicBezTo>
                <a:cubicBezTo>
                  <a:pt x="974474" y="323789"/>
                  <a:pt x="964649" y="373400"/>
                  <a:pt x="954499" y="393700"/>
                </a:cubicBezTo>
                <a:cubicBezTo>
                  <a:pt x="947673" y="407352"/>
                  <a:pt x="936672" y="418548"/>
                  <a:pt x="929099" y="431800"/>
                </a:cubicBezTo>
                <a:cubicBezTo>
                  <a:pt x="864647" y="544591"/>
                  <a:pt x="940182" y="427875"/>
                  <a:pt x="878299" y="520700"/>
                </a:cubicBezTo>
                <a:cubicBezTo>
                  <a:pt x="841838" y="666543"/>
                  <a:pt x="892822" y="486813"/>
                  <a:pt x="840199" y="609600"/>
                </a:cubicBezTo>
                <a:cubicBezTo>
                  <a:pt x="833323" y="625643"/>
                  <a:pt x="833628" y="644057"/>
                  <a:pt x="827499" y="660400"/>
                </a:cubicBezTo>
                <a:cubicBezTo>
                  <a:pt x="813688" y="697230"/>
                  <a:pt x="797754" y="717717"/>
                  <a:pt x="776699" y="749300"/>
                </a:cubicBezTo>
                <a:cubicBezTo>
                  <a:pt x="772466" y="791633"/>
                  <a:pt x="770468" y="834250"/>
                  <a:pt x="763999" y="876300"/>
                </a:cubicBezTo>
                <a:cubicBezTo>
                  <a:pt x="761556" y="892177"/>
                  <a:pt x="726526" y="976645"/>
                  <a:pt x="725899" y="977900"/>
                </a:cubicBezTo>
                <a:cubicBezTo>
                  <a:pt x="710706" y="1008286"/>
                  <a:pt x="673629" y="1065611"/>
                  <a:pt x="649699" y="1092200"/>
                </a:cubicBezTo>
                <a:cubicBezTo>
                  <a:pt x="625669" y="1118900"/>
                  <a:pt x="598899" y="1143000"/>
                  <a:pt x="573499" y="1168400"/>
                </a:cubicBezTo>
                <a:lnTo>
                  <a:pt x="535399" y="1206500"/>
                </a:lnTo>
                <a:cubicBezTo>
                  <a:pt x="518466" y="1223433"/>
                  <a:pt x="498967" y="1238142"/>
                  <a:pt x="484599" y="1257300"/>
                </a:cubicBezTo>
                <a:cubicBezTo>
                  <a:pt x="471899" y="1274233"/>
                  <a:pt x="461466" y="1293133"/>
                  <a:pt x="446499" y="1308100"/>
                </a:cubicBezTo>
                <a:cubicBezTo>
                  <a:pt x="431532" y="1323067"/>
                  <a:pt x="410666" y="1331233"/>
                  <a:pt x="395699" y="1346200"/>
                </a:cubicBezTo>
                <a:cubicBezTo>
                  <a:pt x="380732" y="1361167"/>
                  <a:pt x="371537" y="1381070"/>
                  <a:pt x="357599" y="1397000"/>
                </a:cubicBezTo>
                <a:cubicBezTo>
                  <a:pt x="219089" y="1555297"/>
                  <a:pt x="390253" y="1351646"/>
                  <a:pt x="255999" y="1485900"/>
                </a:cubicBezTo>
                <a:cubicBezTo>
                  <a:pt x="137466" y="1604433"/>
                  <a:pt x="302566" y="1473200"/>
                  <a:pt x="167099" y="1574800"/>
                </a:cubicBezTo>
                <a:cubicBezTo>
                  <a:pt x="158632" y="1591733"/>
                  <a:pt x="153819" y="1611056"/>
                  <a:pt x="141699" y="1625600"/>
                </a:cubicBezTo>
                <a:cubicBezTo>
                  <a:pt x="131928" y="1637326"/>
                  <a:pt x="111689" y="1638057"/>
                  <a:pt x="103599" y="1651000"/>
                </a:cubicBezTo>
                <a:cubicBezTo>
                  <a:pt x="0" y="1816758"/>
                  <a:pt x="145778" y="1659621"/>
                  <a:pt x="40099" y="1765300"/>
                </a:cubicBezTo>
                <a:cubicBezTo>
                  <a:pt x="35866" y="1778000"/>
                  <a:pt x="33386" y="1791426"/>
                  <a:pt x="27399" y="1803400"/>
                </a:cubicBezTo>
                <a:cubicBezTo>
                  <a:pt x="20573" y="1817052"/>
                  <a:pt x="1999" y="1841500"/>
                  <a:pt x="1999" y="1841500"/>
                </a:cubicBezTo>
              </a:path>
            </a:pathLst>
          </a:cu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>
              <a:ln w="38100">
                <a:solidFill>
                  <a:schemeClr val="tx1"/>
                </a:solidFill>
              </a:ln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2051720" y="3732259"/>
            <a:ext cx="2556927" cy="1280917"/>
          </a:xfrm>
          <a:custGeom>
            <a:avLst/>
            <a:gdLst>
              <a:gd name="connsiteX0" fmla="*/ 2133600 w 2157547"/>
              <a:gd name="connsiteY0" fmla="*/ 26941 h 1021101"/>
              <a:gd name="connsiteX1" fmla="*/ 2032000 w 2157547"/>
              <a:gd name="connsiteY1" fmla="*/ 141241 h 1021101"/>
              <a:gd name="connsiteX2" fmla="*/ 1993900 w 2157547"/>
              <a:gd name="connsiteY2" fmla="*/ 192041 h 1021101"/>
              <a:gd name="connsiteX3" fmla="*/ 1943100 w 2157547"/>
              <a:gd name="connsiteY3" fmla="*/ 230141 h 1021101"/>
              <a:gd name="connsiteX4" fmla="*/ 1854200 w 2157547"/>
              <a:gd name="connsiteY4" fmla="*/ 319041 h 1021101"/>
              <a:gd name="connsiteX5" fmla="*/ 1803400 w 2157547"/>
              <a:gd name="connsiteY5" fmla="*/ 369841 h 1021101"/>
              <a:gd name="connsiteX6" fmla="*/ 1765300 w 2157547"/>
              <a:gd name="connsiteY6" fmla="*/ 420641 h 1021101"/>
              <a:gd name="connsiteX7" fmla="*/ 1714500 w 2157547"/>
              <a:gd name="connsiteY7" fmla="*/ 458741 h 1021101"/>
              <a:gd name="connsiteX8" fmla="*/ 1625600 w 2157547"/>
              <a:gd name="connsiteY8" fmla="*/ 534941 h 1021101"/>
              <a:gd name="connsiteX9" fmla="*/ 1511300 w 2157547"/>
              <a:gd name="connsiteY9" fmla="*/ 661941 h 1021101"/>
              <a:gd name="connsiteX10" fmla="*/ 1460500 w 2157547"/>
              <a:gd name="connsiteY10" fmla="*/ 712741 h 1021101"/>
              <a:gd name="connsiteX11" fmla="*/ 1397000 w 2157547"/>
              <a:gd name="connsiteY11" fmla="*/ 738141 h 1021101"/>
              <a:gd name="connsiteX12" fmla="*/ 1333500 w 2157547"/>
              <a:gd name="connsiteY12" fmla="*/ 776241 h 1021101"/>
              <a:gd name="connsiteX13" fmla="*/ 1295400 w 2157547"/>
              <a:gd name="connsiteY13" fmla="*/ 801641 h 1021101"/>
              <a:gd name="connsiteX14" fmla="*/ 1181100 w 2157547"/>
              <a:gd name="connsiteY14" fmla="*/ 852441 h 1021101"/>
              <a:gd name="connsiteX15" fmla="*/ 1143000 w 2157547"/>
              <a:gd name="connsiteY15" fmla="*/ 877841 h 1021101"/>
              <a:gd name="connsiteX16" fmla="*/ 1092200 w 2157547"/>
              <a:gd name="connsiteY16" fmla="*/ 903241 h 1021101"/>
              <a:gd name="connsiteX17" fmla="*/ 1054100 w 2157547"/>
              <a:gd name="connsiteY17" fmla="*/ 928641 h 1021101"/>
              <a:gd name="connsiteX18" fmla="*/ 990600 w 2157547"/>
              <a:gd name="connsiteY18" fmla="*/ 941341 h 1021101"/>
              <a:gd name="connsiteX19" fmla="*/ 482600 w 2157547"/>
              <a:gd name="connsiteY19" fmla="*/ 954041 h 1021101"/>
              <a:gd name="connsiteX20" fmla="*/ 406400 w 2157547"/>
              <a:gd name="connsiteY20" fmla="*/ 966741 h 1021101"/>
              <a:gd name="connsiteX21" fmla="*/ 292100 w 2157547"/>
              <a:gd name="connsiteY21" fmla="*/ 979441 h 1021101"/>
              <a:gd name="connsiteX22" fmla="*/ 203200 w 2157547"/>
              <a:gd name="connsiteY22" fmla="*/ 1017541 h 1021101"/>
              <a:gd name="connsiteX23" fmla="*/ 0 w 2157547"/>
              <a:gd name="connsiteY23" fmla="*/ 1017541 h 10211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2157547" h="1021101">
                <a:moveTo>
                  <a:pt x="2133600" y="26941"/>
                </a:moveTo>
                <a:cubicBezTo>
                  <a:pt x="2044249" y="146076"/>
                  <a:pt x="2157547" y="0"/>
                  <a:pt x="2032000" y="141241"/>
                </a:cubicBezTo>
                <a:cubicBezTo>
                  <a:pt x="2017938" y="157061"/>
                  <a:pt x="2008867" y="177074"/>
                  <a:pt x="1993900" y="192041"/>
                </a:cubicBezTo>
                <a:cubicBezTo>
                  <a:pt x="1978933" y="207008"/>
                  <a:pt x="1958762" y="215903"/>
                  <a:pt x="1943100" y="230141"/>
                </a:cubicBezTo>
                <a:cubicBezTo>
                  <a:pt x="1912091" y="258331"/>
                  <a:pt x="1883833" y="289408"/>
                  <a:pt x="1854200" y="319041"/>
                </a:cubicBezTo>
                <a:cubicBezTo>
                  <a:pt x="1837267" y="335974"/>
                  <a:pt x="1817768" y="350683"/>
                  <a:pt x="1803400" y="369841"/>
                </a:cubicBezTo>
                <a:cubicBezTo>
                  <a:pt x="1790700" y="386774"/>
                  <a:pt x="1780267" y="405674"/>
                  <a:pt x="1765300" y="420641"/>
                </a:cubicBezTo>
                <a:cubicBezTo>
                  <a:pt x="1750333" y="435608"/>
                  <a:pt x="1730430" y="444803"/>
                  <a:pt x="1714500" y="458741"/>
                </a:cubicBezTo>
                <a:cubicBezTo>
                  <a:pt x="1615951" y="544971"/>
                  <a:pt x="1707180" y="480554"/>
                  <a:pt x="1625600" y="534941"/>
                </a:cubicBezTo>
                <a:cubicBezTo>
                  <a:pt x="1576954" y="607910"/>
                  <a:pt x="1610993" y="562248"/>
                  <a:pt x="1511300" y="661941"/>
                </a:cubicBezTo>
                <a:cubicBezTo>
                  <a:pt x="1494367" y="678874"/>
                  <a:pt x="1482735" y="703847"/>
                  <a:pt x="1460500" y="712741"/>
                </a:cubicBezTo>
                <a:cubicBezTo>
                  <a:pt x="1439333" y="721208"/>
                  <a:pt x="1417390" y="727946"/>
                  <a:pt x="1397000" y="738141"/>
                </a:cubicBezTo>
                <a:cubicBezTo>
                  <a:pt x="1374922" y="749180"/>
                  <a:pt x="1354432" y="763158"/>
                  <a:pt x="1333500" y="776241"/>
                </a:cubicBezTo>
                <a:cubicBezTo>
                  <a:pt x="1320557" y="784331"/>
                  <a:pt x="1309052" y="794815"/>
                  <a:pt x="1295400" y="801641"/>
                </a:cubicBezTo>
                <a:cubicBezTo>
                  <a:pt x="1186538" y="856072"/>
                  <a:pt x="1275364" y="798576"/>
                  <a:pt x="1181100" y="852441"/>
                </a:cubicBezTo>
                <a:cubicBezTo>
                  <a:pt x="1167848" y="860014"/>
                  <a:pt x="1156252" y="870268"/>
                  <a:pt x="1143000" y="877841"/>
                </a:cubicBezTo>
                <a:cubicBezTo>
                  <a:pt x="1126562" y="887234"/>
                  <a:pt x="1108638" y="893848"/>
                  <a:pt x="1092200" y="903241"/>
                </a:cubicBezTo>
                <a:cubicBezTo>
                  <a:pt x="1078948" y="910814"/>
                  <a:pt x="1068392" y="923282"/>
                  <a:pt x="1054100" y="928641"/>
                </a:cubicBezTo>
                <a:cubicBezTo>
                  <a:pt x="1033889" y="936220"/>
                  <a:pt x="1012165" y="940383"/>
                  <a:pt x="990600" y="941341"/>
                </a:cubicBezTo>
                <a:cubicBezTo>
                  <a:pt x="821381" y="948862"/>
                  <a:pt x="651933" y="949808"/>
                  <a:pt x="482600" y="954041"/>
                </a:cubicBezTo>
                <a:cubicBezTo>
                  <a:pt x="457200" y="958274"/>
                  <a:pt x="431924" y="963338"/>
                  <a:pt x="406400" y="966741"/>
                </a:cubicBezTo>
                <a:cubicBezTo>
                  <a:pt x="368402" y="971807"/>
                  <a:pt x="329453" y="970821"/>
                  <a:pt x="292100" y="979441"/>
                </a:cubicBezTo>
                <a:cubicBezTo>
                  <a:pt x="259381" y="986992"/>
                  <a:pt x="238009" y="1015709"/>
                  <a:pt x="203200" y="1017541"/>
                </a:cubicBezTo>
                <a:cubicBezTo>
                  <a:pt x="135560" y="1021101"/>
                  <a:pt x="67733" y="1017541"/>
                  <a:pt x="0" y="1017541"/>
                </a:cubicBezTo>
              </a:path>
            </a:pathLst>
          </a:cu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>
              <a:ln w="38100">
                <a:solidFill>
                  <a:schemeClr val="tx1"/>
                </a:solidFill>
              </a:ln>
            </a:endParaRPr>
          </a:p>
        </p:txBody>
      </p:sp>
      <p:sp>
        <p:nvSpPr>
          <p:cNvPr id="10" name="Freeform 9"/>
          <p:cNvSpPr/>
          <p:nvPr/>
        </p:nvSpPr>
        <p:spPr>
          <a:xfrm>
            <a:off x="1835696" y="3711488"/>
            <a:ext cx="2780240" cy="869640"/>
          </a:xfrm>
          <a:custGeom>
            <a:avLst/>
            <a:gdLst>
              <a:gd name="connsiteX0" fmla="*/ 2247900 w 2279136"/>
              <a:gd name="connsiteY0" fmla="*/ 22312 h 593812"/>
              <a:gd name="connsiteX1" fmla="*/ 2159000 w 2279136"/>
              <a:gd name="connsiteY1" fmla="*/ 85812 h 593812"/>
              <a:gd name="connsiteX2" fmla="*/ 2108200 w 2279136"/>
              <a:gd name="connsiteY2" fmla="*/ 111212 h 593812"/>
              <a:gd name="connsiteX3" fmla="*/ 2057400 w 2279136"/>
              <a:gd name="connsiteY3" fmla="*/ 149312 h 593812"/>
              <a:gd name="connsiteX4" fmla="*/ 1981200 w 2279136"/>
              <a:gd name="connsiteY4" fmla="*/ 174712 h 593812"/>
              <a:gd name="connsiteX5" fmla="*/ 1689100 w 2279136"/>
              <a:gd name="connsiteY5" fmla="*/ 200112 h 593812"/>
              <a:gd name="connsiteX6" fmla="*/ 609600 w 2279136"/>
              <a:gd name="connsiteY6" fmla="*/ 212812 h 593812"/>
              <a:gd name="connsiteX7" fmla="*/ 495300 w 2279136"/>
              <a:gd name="connsiteY7" fmla="*/ 238212 h 593812"/>
              <a:gd name="connsiteX8" fmla="*/ 469900 w 2279136"/>
              <a:gd name="connsiteY8" fmla="*/ 276312 h 593812"/>
              <a:gd name="connsiteX9" fmla="*/ 419100 w 2279136"/>
              <a:gd name="connsiteY9" fmla="*/ 301712 h 593812"/>
              <a:gd name="connsiteX10" fmla="*/ 381000 w 2279136"/>
              <a:gd name="connsiteY10" fmla="*/ 339812 h 593812"/>
              <a:gd name="connsiteX11" fmla="*/ 330200 w 2279136"/>
              <a:gd name="connsiteY11" fmla="*/ 365212 h 593812"/>
              <a:gd name="connsiteX12" fmla="*/ 254000 w 2279136"/>
              <a:gd name="connsiteY12" fmla="*/ 441412 h 593812"/>
              <a:gd name="connsiteX13" fmla="*/ 203200 w 2279136"/>
              <a:gd name="connsiteY13" fmla="*/ 517612 h 593812"/>
              <a:gd name="connsiteX14" fmla="*/ 88900 w 2279136"/>
              <a:gd name="connsiteY14" fmla="*/ 555712 h 593812"/>
              <a:gd name="connsiteX15" fmla="*/ 25400 w 2279136"/>
              <a:gd name="connsiteY15" fmla="*/ 568412 h 593812"/>
              <a:gd name="connsiteX16" fmla="*/ 0 w 2279136"/>
              <a:gd name="connsiteY16" fmla="*/ 593812 h 5938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279136" h="593812">
                <a:moveTo>
                  <a:pt x="2247900" y="22312"/>
                </a:moveTo>
                <a:cubicBezTo>
                  <a:pt x="2108673" y="91926"/>
                  <a:pt x="2279136" y="0"/>
                  <a:pt x="2159000" y="85812"/>
                </a:cubicBezTo>
                <a:cubicBezTo>
                  <a:pt x="2143594" y="96816"/>
                  <a:pt x="2124254" y="101178"/>
                  <a:pt x="2108200" y="111212"/>
                </a:cubicBezTo>
                <a:cubicBezTo>
                  <a:pt x="2090251" y="122430"/>
                  <a:pt x="2076332" y="139846"/>
                  <a:pt x="2057400" y="149312"/>
                </a:cubicBezTo>
                <a:cubicBezTo>
                  <a:pt x="2033453" y="161286"/>
                  <a:pt x="2007175" y="168218"/>
                  <a:pt x="1981200" y="174712"/>
                </a:cubicBezTo>
                <a:cubicBezTo>
                  <a:pt x="1901862" y="194547"/>
                  <a:pt x="1740411" y="199106"/>
                  <a:pt x="1689100" y="200112"/>
                </a:cubicBezTo>
                <a:lnTo>
                  <a:pt x="609600" y="212812"/>
                </a:lnTo>
                <a:cubicBezTo>
                  <a:pt x="608820" y="212942"/>
                  <a:pt x="511755" y="225048"/>
                  <a:pt x="495300" y="238212"/>
                </a:cubicBezTo>
                <a:cubicBezTo>
                  <a:pt x="483381" y="247747"/>
                  <a:pt x="481626" y="266541"/>
                  <a:pt x="469900" y="276312"/>
                </a:cubicBezTo>
                <a:cubicBezTo>
                  <a:pt x="455356" y="288432"/>
                  <a:pt x="434506" y="290708"/>
                  <a:pt x="419100" y="301712"/>
                </a:cubicBezTo>
                <a:cubicBezTo>
                  <a:pt x="404485" y="312151"/>
                  <a:pt x="395615" y="329373"/>
                  <a:pt x="381000" y="339812"/>
                </a:cubicBezTo>
                <a:cubicBezTo>
                  <a:pt x="365594" y="350816"/>
                  <a:pt x="344983" y="353385"/>
                  <a:pt x="330200" y="365212"/>
                </a:cubicBezTo>
                <a:cubicBezTo>
                  <a:pt x="302150" y="387652"/>
                  <a:pt x="254000" y="441412"/>
                  <a:pt x="254000" y="441412"/>
                </a:cubicBezTo>
                <a:cubicBezTo>
                  <a:pt x="242711" y="475279"/>
                  <a:pt x="241253" y="498586"/>
                  <a:pt x="203200" y="517612"/>
                </a:cubicBezTo>
                <a:cubicBezTo>
                  <a:pt x="167279" y="535573"/>
                  <a:pt x="128281" y="547836"/>
                  <a:pt x="88900" y="555712"/>
                </a:cubicBezTo>
                <a:cubicBezTo>
                  <a:pt x="67733" y="559945"/>
                  <a:pt x="45241" y="559909"/>
                  <a:pt x="25400" y="568412"/>
                </a:cubicBezTo>
                <a:cubicBezTo>
                  <a:pt x="14394" y="573129"/>
                  <a:pt x="8467" y="585345"/>
                  <a:pt x="0" y="593812"/>
                </a:cubicBezTo>
              </a:path>
            </a:pathLst>
          </a:cu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>
              <a:ln w="38100">
                <a:solidFill>
                  <a:schemeClr val="tx1"/>
                </a:solidFill>
              </a:ln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1619672" y="3695700"/>
            <a:ext cx="2940010" cy="165348"/>
          </a:xfrm>
          <a:custGeom>
            <a:avLst/>
            <a:gdLst>
              <a:gd name="connsiteX0" fmla="*/ 2324100 w 2324482"/>
              <a:gd name="connsiteY0" fmla="*/ 0 h 177800"/>
              <a:gd name="connsiteX1" fmla="*/ 2235200 w 2324482"/>
              <a:gd name="connsiteY1" fmla="*/ 50800 h 177800"/>
              <a:gd name="connsiteX2" fmla="*/ 2197100 w 2324482"/>
              <a:gd name="connsiteY2" fmla="*/ 63500 h 177800"/>
              <a:gd name="connsiteX3" fmla="*/ 2070100 w 2324482"/>
              <a:gd name="connsiteY3" fmla="*/ 114300 h 177800"/>
              <a:gd name="connsiteX4" fmla="*/ 2006600 w 2324482"/>
              <a:gd name="connsiteY4" fmla="*/ 139700 h 177800"/>
              <a:gd name="connsiteX5" fmla="*/ 1841500 w 2324482"/>
              <a:gd name="connsiteY5" fmla="*/ 165100 h 177800"/>
              <a:gd name="connsiteX6" fmla="*/ 1727200 w 2324482"/>
              <a:gd name="connsiteY6" fmla="*/ 177800 h 177800"/>
              <a:gd name="connsiteX7" fmla="*/ 0 w 2324482"/>
              <a:gd name="connsiteY7" fmla="*/ 177800 h 177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24482" h="177800">
                <a:moveTo>
                  <a:pt x="2324100" y="0"/>
                </a:moveTo>
                <a:cubicBezTo>
                  <a:pt x="2285836" y="25509"/>
                  <a:pt x="2280316" y="31464"/>
                  <a:pt x="2235200" y="50800"/>
                </a:cubicBezTo>
                <a:cubicBezTo>
                  <a:pt x="2222895" y="56073"/>
                  <a:pt x="2209405" y="58227"/>
                  <a:pt x="2197100" y="63500"/>
                </a:cubicBezTo>
                <a:cubicBezTo>
                  <a:pt x="2009059" y="144089"/>
                  <a:pt x="2324482" y="21798"/>
                  <a:pt x="2070100" y="114300"/>
                </a:cubicBezTo>
                <a:cubicBezTo>
                  <a:pt x="2048675" y="122091"/>
                  <a:pt x="2028436" y="133149"/>
                  <a:pt x="2006600" y="139700"/>
                </a:cubicBezTo>
                <a:cubicBezTo>
                  <a:pt x="1965946" y="151896"/>
                  <a:pt x="1875481" y="161102"/>
                  <a:pt x="1841500" y="165100"/>
                </a:cubicBezTo>
                <a:cubicBezTo>
                  <a:pt x="1803428" y="169579"/>
                  <a:pt x="1765534" y="177536"/>
                  <a:pt x="1727200" y="177800"/>
                </a:cubicBezTo>
                <a:lnTo>
                  <a:pt x="0" y="177800"/>
                </a:lnTo>
              </a:path>
            </a:pathLst>
          </a:cu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>
              <a:ln w="38100">
                <a:solidFill>
                  <a:schemeClr val="tx1"/>
                </a:solidFill>
              </a:ln>
            </a:endParaRPr>
          </a:p>
        </p:txBody>
      </p:sp>
      <p:sp>
        <p:nvSpPr>
          <p:cNvPr id="12" name="Arc 11"/>
          <p:cNvSpPr/>
          <p:nvPr/>
        </p:nvSpPr>
        <p:spPr>
          <a:xfrm>
            <a:off x="6948264" y="3933056"/>
            <a:ext cx="914400" cy="914400"/>
          </a:xfrm>
          <a:prstGeom prst="arc">
            <a:avLst/>
          </a:prstGeom>
          <a:ln w="38100">
            <a:solidFill>
              <a:srgbClr val="FFFF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3" name="Arc 12"/>
          <p:cNvSpPr/>
          <p:nvPr/>
        </p:nvSpPr>
        <p:spPr>
          <a:xfrm>
            <a:off x="6588224" y="3933056"/>
            <a:ext cx="914400" cy="914400"/>
          </a:xfrm>
          <a:prstGeom prst="arc">
            <a:avLst/>
          </a:prstGeom>
          <a:ln w="3810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4" name="Arc 13"/>
          <p:cNvSpPr/>
          <p:nvPr/>
        </p:nvSpPr>
        <p:spPr>
          <a:xfrm>
            <a:off x="5868144" y="3933056"/>
            <a:ext cx="914400" cy="914400"/>
          </a:xfrm>
          <a:prstGeom prst="arc">
            <a:avLst/>
          </a:prstGeom>
          <a:ln w="38100">
            <a:solidFill>
              <a:srgbClr val="66FF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5" name="Arc 14"/>
          <p:cNvSpPr/>
          <p:nvPr/>
        </p:nvSpPr>
        <p:spPr>
          <a:xfrm>
            <a:off x="5220072" y="3861048"/>
            <a:ext cx="914400" cy="914400"/>
          </a:xfrm>
          <a:prstGeom prst="arc">
            <a:avLst/>
          </a:prstGeom>
          <a:ln w="38100">
            <a:solidFill>
              <a:srgbClr val="00FF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6" name="Arc 15"/>
          <p:cNvSpPr/>
          <p:nvPr/>
        </p:nvSpPr>
        <p:spPr>
          <a:xfrm>
            <a:off x="6516216" y="4509120"/>
            <a:ext cx="914400" cy="914400"/>
          </a:xfrm>
          <a:prstGeom prst="arc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7" name="Arc 16"/>
          <p:cNvSpPr/>
          <p:nvPr/>
        </p:nvSpPr>
        <p:spPr>
          <a:xfrm>
            <a:off x="5868144" y="4365104"/>
            <a:ext cx="914400" cy="914400"/>
          </a:xfrm>
          <a:prstGeom prst="arc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8" name="Arc 17"/>
          <p:cNvSpPr/>
          <p:nvPr/>
        </p:nvSpPr>
        <p:spPr>
          <a:xfrm>
            <a:off x="5148064" y="4221088"/>
            <a:ext cx="914400" cy="914400"/>
          </a:xfrm>
          <a:prstGeom prst="arc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9" name="Arc 18"/>
          <p:cNvSpPr/>
          <p:nvPr/>
        </p:nvSpPr>
        <p:spPr>
          <a:xfrm>
            <a:off x="4572000" y="4077072"/>
            <a:ext cx="914400" cy="914400"/>
          </a:xfrm>
          <a:prstGeom prst="arc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0" name="Arc 19"/>
          <p:cNvSpPr/>
          <p:nvPr/>
        </p:nvSpPr>
        <p:spPr>
          <a:xfrm>
            <a:off x="3131840" y="5517232"/>
            <a:ext cx="914400" cy="914400"/>
          </a:xfrm>
          <a:prstGeom prst="arc">
            <a:avLst/>
          </a:prstGeom>
          <a:ln w="38100">
            <a:solidFill>
              <a:srgbClr val="FF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1" name="Arc 20"/>
          <p:cNvSpPr/>
          <p:nvPr/>
        </p:nvSpPr>
        <p:spPr>
          <a:xfrm rot="17775508">
            <a:off x="4223039" y="5168272"/>
            <a:ext cx="914400" cy="914400"/>
          </a:xfrm>
          <a:prstGeom prst="arc">
            <a:avLst>
              <a:gd name="adj1" fmla="val 13998327"/>
              <a:gd name="adj2" fmla="val 0"/>
            </a:avLst>
          </a:prstGeom>
          <a:ln w="38100">
            <a:solidFill>
              <a:srgbClr val="CC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2" name="Arc 21"/>
          <p:cNvSpPr/>
          <p:nvPr/>
        </p:nvSpPr>
        <p:spPr>
          <a:xfrm rot="16842289">
            <a:off x="4144912" y="4658096"/>
            <a:ext cx="914400" cy="914400"/>
          </a:xfrm>
          <a:prstGeom prst="arc">
            <a:avLst/>
          </a:prstGeom>
          <a:ln w="38100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3" name="Arc 22"/>
          <p:cNvSpPr/>
          <p:nvPr/>
        </p:nvSpPr>
        <p:spPr>
          <a:xfrm rot="15249510">
            <a:off x="4967473" y="4688569"/>
            <a:ext cx="914400" cy="914400"/>
          </a:xfrm>
          <a:prstGeom prst="arc">
            <a:avLst/>
          </a:prstGeom>
          <a:ln w="381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4" name="Arc 23"/>
          <p:cNvSpPr/>
          <p:nvPr/>
        </p:nvSpPr>
        <p:spPr>
          <a:xfrm>
            <a:off x="6444208" y="5013176"/>
            <a:ext cx="914400" cy="914400"/>
          </a:xfrm>
          <a:prstGeom prst="arc">
            <a:avLst/>
          </a:prstGeom>
          <a:ln w="3810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5" name="Arc 24"/>
          <p:cNvSpPr/>
          <p:nvPr/>
        </p:nvSpPr>
        <p:spPr>
          <a:xfrm>
            <a:off x="5724128" y="5013176"/>
            <a:ext cx="914400" cy="914400"/>
          </a:xfrm>
          <a:prstGeom prst="arc">
            <a:avLst/>
          </a:prstGeom>
          <a:ln w="381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6" name="Arc 25"/>
          <p:cNvSpPr/>
          <p:nvPr/>
        </p:nvSpPr>
        <p:spPr>
          <a:xfrm>
            <a:off x="5076056" y="4941168"/>
            <a:ext cx="914400" cy="914400"/>
          </a:xfrm>
          <a:prstGeom prst="arc">
            <a:avLst/>
          </a:prstGeom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7" name="Arc 26"/>
          <p:cNvSpPr/>
          <p:nvPr/>
        </p:nvSpPr>
        <p:spPr>
          <a:xfrm rot="16842289">
            <a:off x="2704751" y="4946128"/>
            <a:ext cx="914400" cy="914400"/>
          </a:xfrm>
          <a:prstGeom prst="arc">
            <a:avLst/>
          </a:prstGeom>
          <a:ln w="381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8" name="Arc 27"/>
          <p:cNvSpPr/>
          <p:nvPr/>
        </p:nvSpPr>
        <p:spPr>
          <a:xfrm rot="16842289">
            <a:off x="1912665" y="4082033"/>
            <a:ext cx="914400" cy="914400"/>
          </a:xfrm>
          <a:prstGeom prst="arc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9" name="Arc 28"/>
          <p:cNvSpPr/>
          <p:nvPr/>
        </p:nvSpPr>
        <p:spPr>
          <a:xfrm rot="16842289">
            <a:off x="2776760" y="4010023"/>
            <a:ext cx="914400" cy="914400"/>
          </a:xfrm>
          <a:prstGeom prst="arc">
            <a:avLst/>
          </a:prstGeom>
          <a:ln w="3810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0" name="Arc 29"/>
          <p:cNvSpPr/>
          <p:nvPr/>
        </p:nvSpPr>
        <p:spPr>
          <a:xfrm rot="16842289">
            <a:off x="3424833" y="4010023"/>
            <a:ext cx="914400" cy="914400"/>
          </a:xfrm>
          <a:prstGeom prst="arc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1" name="Arc 30"/>
          <p:cNvSpPr/>
          <p:nvPr/>
        </p:nvSpPr>
        <p:spPr>
          <a:xfrm rot="16842289">
            <a:off x="1696640" y="3866008"/>
            <a:ext cx="914400" cy="914400"/>
          </a:xfrm>
          <a:prstGeom prst="arc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2" name="Arc 31"/>
          <p:cNvSpPr/>
          <p:nvPr/>
        </p:nvSpPr>
        <p:spPr>
          <a:xfrm rot="16842289">
            <a:off x="1264592" y="3866008"/>
            <a:ext cx="914400" cy="914400"/>
          </a:xfrm>
          <a:prstGeom prst="arc">
            <a:avLst/>
          </a:prstGeom>
          <a:ln w="3810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3" name="Arc 32"/>
          <p:cNvSpPr/>
          <p:nvPr/>
        </p:nvSpPr>
        <p:spPr>
          <a:xfrm rot="20218760">
            <a:off x="4895466" y="5624672"/>
            <a:ext cx="914400" cy="914400"/>
          </a:xfrm>
          <a:prstGeom prst="arc">
            <a:avLst/>
          </a:prstGeom>
          <a:ln w="3810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4" name="Arc 33"/>
          <p:cNvSpPr/>
          <p:nvPr/>
        </p:nvSpPr>
        <p:spPr>
          <a:xfrm rot="15249510">
            <a:off x="2231169" y="4904593"/>
            <a:ext cx="914400" cy="914400"/>
          </a:xfrm>
          <a:prstGeom prst="arc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5" name="Arc 34"/>
          <p:cNvSpPr/>
          <p:nvPr/>
        </p:nvSpPr>
        <p:spPr>
          <a:xfrm rot="15249510">
            <a:off x="4607432" y="5408649"/>
            <a:ext cx="914400" cy="914400"/>
          </a:xfrm>
          <a:prstGeom prst="arc">
            <a:avLst/>
          </a:prstGeom>
          <a:ln w="381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6" name="Arc 35"/>
          <p:cNvSpPr/>
          <p:nvPr/>
        </p:nvSpPr>
        <p:spPr>
          <a:xfrm>
            <a:off x="3059832" y="4797152"/>
            <a:ext cx="914400" cy="914400"/>
          </a:xfrm>
          <a:prstGeom prst="arc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7" name="Arc 36"/>
          <p:cNvSpPr/>
          <p:nvPr/>
        </p:nvSpPr>
        <p:spPr>
          <a:xfrm>
            <a:off x="2915816" y="4869160"/>
            <a:ext cx="914400" cy="914400"/>
          </a:xfrm>
          <a:prstGeom prst="arc">
            <a:avLst/>
          </a:prstGeom>
          <a:ln w="3810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8" name="Arc 37"/>
          <p:cNvSpPr/>
          <p:nvPr/>
        </p:nvSpPr>
        <p:spPr>
          <a:xfrm>
            <a:off x="1763688" y="4293096"/>
            <a:ext cx="914400" cy="914400"/>
          </a:xfrm>
          <a:prstGeom prst="arc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9" name="Arc 38"/>
          <p:cNvSpPr/>
          <p:nvPr/>
        </p:nvSpPr>
        <p:spPr>
          <a:xfrm rot="1894055">
            <a:off x="6273136" y="5029626"/>
            <a:ext cx="803556" cy="673972"/>
          </a:xfrm>
          <a:prstGeom prst="arc">
            <a:avLst>
              <a:gd name="adj1" fmla="val 13998327"/>
              <a:gd name="adj2" fmla="val 0"/>
            </a:avLst>
          </a:prstGeom>
          <a:ln w="38100">
            <a:solidFill>
              <a:srgbClr val="CC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40" name="TextBox 39"/>
          <p:cNvSpPr txBox="1"/>
          <p:nvPr/>
        </p:nvSpPr>
        <p:spPr>
          <a:xfrm>
            <a:off x="5004048" y="1340768"/>
            <a:ext cx="406794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>
                <a:latin typeface="Palatino Linotype" pitchFamily="18" charset="0"/>
              </a:rPr>
              <a:t>Not just an individual tree, but a </a:t>
            </a:r>
            <a:r>
              <a:rPr lang="en-CA" sz="2400" b="1" dirty="0" smtClean="0">
                <a:latin typeface="Palatino Linotype" pitchFamily="18" charset="0"/>
              </a:rPr>
              <a:t>symbiotic species collective</a:t>
            </a:r>
          </a:p>
        </p:txBody>
      </p:sp>
      <p:sp>
        <p:nvSpPr>
          <p:cNvPr id="3" name="Line 38"/>
          <p:cNvSpPr>
            <a:spLocks noChangeShapeType="1"/>
          </p:cNvSpPr>
          <p:nvPr/>
        </p:nvSpPr>
        <p:spPr bwMode="auto">
          <a:xfrm>
            <a:off x="4572000" y="2348880"/>
            <a:ext cx="0" cy="144016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41" name="TextBox 40"/>
          <p:cNvSpPr txBox="1"/>
          <p:nvPr/>
        </p:nvSpPr>
        <p:spPr>
          <a:xfrm>
            <a:off x="899592" y="1340769"/>
            <a:ext cx="201622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>
                <a:latin typeface="Palatino Linotype" pitchFamily="18" charset="0"/>
              </a:rPr>
              <a:t>~25 species of EMF fungi on a single mature tree (?), completely regulating soil-root interface</a:t>
            </a:r>
          </a:p>
          <a:p>
            <a:endParaRPr lang="en-CA" dirty="0">
              <a:latin typeface="Palatino Linotype" pitchFamily="18" charset="0"/>
            </a:endParaRPr>
          </a:p>
        </p:txBody>
      </p:sp>
      <p:sp>
        <p:nvSpPr>
          <p:cNvPr id="42" name="Slide Number Placeholder 4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95DF9-7FCD-4B8A-B386-2B7549696CA5}" type="slidenum">
              <a:rPr lang="en-CA" smtClean="0"/>
              <a:pPr/>
              <a:t>3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/>
      <p:bldP spid="4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t3-02-p9(9903127)-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578" y="332656"/>
            <a:ext cx="2270809" cy="2664296"/>
          </a:xfrm>
          <a:prstGeom prst="rect">
            <a:avLst/>
          </a:prstGeom>
          <a:noFill/>
        </p:spPr>
      </p:pic>
      <p:pic>
        <p:nvPicPr>
          <p:cNvPr id="18436" name="Picture 4" descr="T1-02-P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1174" y="3068960"/>
            <a:ext cx="2086570" cy="3183632"/>
          </a:xfrm>
          <a:prstGeom prst="rect">
            <a:avLst/>
          </a:prstGeom>
          <a:noFill/>
        </p:spPr>
      </p:pic>
      <p:pic>
        <p:nvPicPr>
          <p:cNvPr id="5" name="Picture 2" descr="t5-01-p18(0114634)-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33666" y="332656"/>
            <a:ext cx="2138334" cy="2664296"/>
          </a:xfrm>
          <a:prstGeom prst="rect">
            <a:avLst/>
          </a:prstGeom>
          <a:noFill/>
        </p:spPr>
      </p:pic>
      <p:pic>
        <p:nvPicPr>
          <p:cNvPr id="6" name="Picture 4" descr="T5-01-P1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83768" y="3140968"/>
            <a:ext cx="2160240" cy="3138462"/>
          </a:xfrm>
          <a:prstGeom prst="rect">
            <a:avLst/>
          </a:prstGeom>
          <a:noFill/>
        </p:spPr>
      </p:pic>
      <p:pic>
        <p:nvPicPr>
          <p:cNvPr id="7" name="Picture 2" descr="T2-06-P7(9902358)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16016" y="332655"/>
            <a:ext cx="2136813" cy="2682693"/>
          </a:xfrm>
          <a:prstGeom prst="rect">
            <a:avLst/>
          </a:prstGeom>
          <a:noFill/>
        </p:spPr>
      </p:pic>
      <p:pic>
        <p:nvPicPr>
          <p:cNvPr id="8" name="Picture 4" descr="T2-06-P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716016" y="3140968"/>
            <a:ext cx="2186369" cy="3120008"/>
          </a:xfrm>
          <a:prstGeom prst="rect">
            <a:avLst/>
          </a:prstGeom>
          <a:noFill/>
        </p:spPr>
      </p:pic>
      <p:pic>
        <p:nvPicPr>
          <p:cNvPr id="9" name="Picture 2" descr="t2-09-p8(9903126)-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916765" y="332656"/>
            <a:ext cx="2191739" cy="2664296"/>
          </a:xfrm>
          <a:prstGeom prst="rect">
            <a:avLst/>
          </a:prstGeom>
          <a:noFill/>
        </p:spPr>
      </p:pic>
      <p:pic>
        <p:nvPicPr>
          <p:cNvPr id="10" name="Picture 4" descr="T5-09-P20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948264" y="3140968"/>
            <a:ext cx="2147538" cy="3120008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467544" y="6309320"/>
            <a:ext cx="19442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 smtClean="0">
                <a:latin typeface="Palatino Linotype" pitchFamily="18" charset="0"/>
              </a:rPr>
              <a:t>Soil fertility</a:t>
            </a:r>
            <a:endParaRPr lang="en-CA" sz="2000" dirty="0">
              <a:latin typeface="Palatino Linotype" pitchFamily="18" charset="0"/>
            </a:endParaRPr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1979712" y="6525344"/>
            <a:ext cx="612068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95DF9-7FCD-4B8A-B386-2B7549696CA5}" type="slidenum">
              <a:rPr lang="en-CA" smtClean="0"/>
              <a:pPr/>
              <a:t>4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179512" y="437763"/>
            <a:ext cx="871296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CA" sz="2400" dirty="0">
                <a:latin typeface="Palatino Linotype" pitchFamily="18" charset="0"/>
              </a:rPr>
              <a:t>Functional differences </a:t>
            </a:r>
            <a:r>
              <a:rPr lang="en-CA" sz="2400" dirty="0" smtClean="0">
                <a:latin typeface="Palatino Linotype" pitchFamily="18" charset="0"/>
              </a:rPr>
              <a:t> in type of nitrogen, as well as available moisture, pH, </a:t>
            </a:r>
            <a:r>
              <a:rPr lang="en-CA" sz="2400" dirty="0" err="1" smtClean="0">
                <a:latin typeface="Palatino Linotype" pitchFamily="18" charset="0"/>
              </a:rPr>
              <a:t>exch</a:t>
            </a:r>
            <a:r>
              <a:rPr lang="en-CA" sz="2400" dirty="0" smtClean="0">
                <a:latin typeface="Palatino Linotype" pitchFamily="18" charset="0"/>
              </a:rPr>
              <a:t> </a:t>
            </a:r>
            <a:r>
              <a:rPr lang="en-CA" sz="2400" dirty="0" err="1" smtClean="0">
                <a:latin typeface="Palatino Linotype" pitchFamily="18" charset="0"/>
              </a:rPr>
              <a:t>cations</a:t>
            </a:r>
            <a:r>
              <a:rPr lang="en-CA" sz="2400" dirty="0" smtClean="0">
                <a:latin typeface="Palatino Linotype" pitchFamily="18" charset="0"/>
              </a:rPr>
              <a:t> etc.</a:t>
            </a:r>
            <a:endParaRPr lang="en-CA" sz="2400" dirty="0">
              <a:latin typeface="Palatino Linotype" pitchFamily="18" charset="0"/>
            </a:endParaRPr>
          </a:p>
        </p:txBody>
      </p:sp>
      <p:graphicFrame>
        <p:nvGraphicFramePr>
          <p:cNvPr id="5" name="Chart 4"/>
          <p:cNvGraphicFramePr/>
          <p:nvPr/>
        </p:nvGraphicFramePr>
        <p:xfrm>
          <a:off x="1691680" y="1340768"/>
          <a:ext cx="5832648" cy="53285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95DF9-7FCD-4B8A-B386-2B7549696CA5}" type="slidenum">
              <a:rPr lang="en-CA" smtClean="0"/>
              <a:pPr/>
              <a:t>5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971600" y="1196752"/>
            <a:ext cx="7103051" cy="3896395"/>
            <a:chOff x="-452" y="0"/>
            <a:chExt cx="9001" cy="4938"/>
          </a:xfrm>
        </p:grpSpPr>
        <p:sp>
          <p:nvSpPr>
            <p:cNvPr id="4" name="AutoShape 5"/>
            <p:cNvSpPr>
              <a:spLocks noChangeAspect="1" noChangeArrowheads="1"/>
            </p:cNvSpPr>
            <p:nvPr/>
          </p:nvSpPr>
          <p:spPr bwMode="auto">
            <a:xfrm>
              <a:off x="-452" y="0"/>
              <a:ext cx="9001" cy="49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5" name="Freeform 6" descr="Dark upward diagonal"/>
            <p:cNvSpPr>
              <a:spLocks/>
            </p:cNvSpPr>
            <p:nvPr/>
          </p:nvSpPr>
          <p:spPr bwMode="auto">
            <a:xfrm>
              <a:off x="611" y="4029"/>
              <a:ext cx="159" cy="159"/>
            </a:xfrm>
            <a:custGeom>
              <a:avLst/>
              <a:gdLst/>
              <a:ahLst/>
              <a:cxnLst>
                <a:cxn ang="0">
                  <a:pos x="27" y="0"/>
                </a:cxn>
                <a:cxn ang="0">
                  <a:pos x="54" y="54"/>
                </a:cxn>
                <a:cxn ang="0">
                  <a:pos x="0" y="54"/>
                </a:cxn>
                <a:cxn ang="0">
                  <a:pos x="27" y="0"/>
                </a:cxn>
              </a:cxnLst>
              <a:rect l="0" t="0" r="r" b="b"/>
              <a:pathLst>
                <a:path w="54" h="54">
                  <a:moveTo>
                    <a:pt x="27" y="0"/>
                  </a:moveTo>
                  <a:lnTo>
                    <a:pt x="54" y="54"/>
                  </a:lnTo>
                  <a:lnTo>
                    <a:pt x="0" y="54"/>
                  </a:lnTo>
                  <a:lnTo>
                    <a:pt x="27" y="0"/>
                  </a:lnTo>
                  <a:close/>
                </a:path>
              </a:pathLst>
            </a:custGeom>
            <a:pattFill prst="dkUpDiag">
              <a:fgClr>
                <a:srgbClr val="000000"/>
              </a:fgClr>
              <a:bgClr>
                <a:srgbClr val="FFFFFF"/>
              </a:bgClr>
            </a:pattFill>
            <a:ln w="444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2708" y="3257"/>
              <a:ext cx="159" cy="159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53" y="53"/>
                </a:cxn>
                <a:cxn ang="0">
                  <a:pos x="0" y="53"/>
                </a:cxn>
                <a:cxn ang="0">
                  <a:pos x="26" y="0"/>
                </a:cxn>
              </a:cxnLst>
              <a:rect l="0" t="0" r="r" b="b"/>
              <a:pathLst>
                <a:path w="53" h="53">
                  <a:moveTo>
                    <a:pt x="26" y="0"/>
                  </a:moveTo>
                  <a:lnTo>
                    <a:pt x="53" y="53"/>
                  </a:lnTo>
                  <a:lnTo>
                    <a:pt x="0" y="53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969696"/>
            </a:solidFill>
            <a:ln w="444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4508" y="2223"/>
              <a:ext cx="159" cy="159"/>
            </a:xfrm>
            <a:custGeom>
              <a:avLst/>
              <a:gdLst/>
              <a:ahLst/>
              <a:cxnLst>
                <a:cxn ang="0">
                  <a:pos x="27" y="53"/>
                </a:cxn>
                <a:cxn ang="0">
                  <a:pos x="54" y="0"/>
                </a:cxn>
                <a:cxn ang="0">
                  <a:pos x="0" y="0"/>
                </a:cxn>
                <a:cxn ang="0">
                  <a:pos x="27" y="53"/>
                </a:cxn>
              </a:cxnLst>
              <a:rect l="0" t="0" r="r" b="b"/>
              <a:pathLst>
                <a:path w="54" h="53">
                  <a:moveTo>
                    <a:pt x="27" y="53"/>
                  </a:moveTo>
                  <a:lnTo>
                    <a:pt x="54" y="0"/>
                  </a:lnTo>
                  <a:lnTo>
                    <a:pt x="0" y="0"/>
                  </a:lnTo>
                  <a:lnTo>
                    <a:pt x="27" y="53"/>
                  </a:lnTo>
                  <a:close/>
                </a:path>
              </a:pathLst>
            </a:custGeom>
            <a:solidFill>
              <a:srgbClr val="FFFFFF"/>
            </a:solidFill>
            <a:ln w="444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5261" y="1444"/>
              <a:ext cx="159" cy="159"/>
            </a:xfrm>
            <a:custGeom>
              <a:avLst/>
              <a:gdLst/>
              <a:ahLst/>
              <a:cxnLst>
                <a:cxn ang="0">
                  <a:pos x="26" y="53"/>
                </a:cxn>
                <a:cxn ang="0">
                  <a:pos x="53" y="0"/>
                </a:cxn>
                <a:cxn ang="0">
                  <a:pos x="0" y="0"/>
                </a:cxn>
                <a:cxn ang="0">
                  <a:pos x="26" y="53"/>
                </a:cxn>
              </a:cxnLst>
              <a:rect l="0" t="0" r="r" b="b"/>
              <a:pathLst>
                <a:path w="53" h="53">
                  <a:moveTo>
                    <a:pt x="26" y="53"/>
                  </a:moveTo>
                  <a:lnTo>
                    <a:pt x="53" y="0"/>
                  </a:lnTo>
                  <a:lnTo>
                    <a:pt x="0" y="0"/>
                  </a:lnTo>
                  <a:lnTo>
                    <a:pt x="26" y="53"/>
                  </a:lnTo>
                  <a:close/>
                </a:path>
              </a:pathLst>
            </a:custGeom>
            <a:solidFill>
              <a:srgbClr val="000000"/>
            </a:solidFill>
            <a:ln w="444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3715" y="2478"/>
              <a:ext cx="159" cy="159"/>
            </a:xfrm>
            <a:custGeom>
              <a:avLst/>
              <a:gdLst/>
              <a:ahLst/>
              <a:cxnLst>
                <a:cxn ang="0">
                  <a:pos x="27" y="0"/>
                </a:cxn>
                <a:cxn ang="0">
                  <a:pos x="54" y="53"/>
                </a:cxn>
                <a:cxn ang="0">
                  <a:pos x="0" y="53"/>
                </a:cxn>
                <a:cxn ang="0">
                  <a:pos x="27" y="0"/>
                </a:cxn>
              </a:cxnLst>
              <a:rect l="0" t="0" r="r" b="b"/>
              <a:pathLst>
                <a:path w="54" h="53">
                  <a:moveTo>
                    <a:pt x="27" y="0"/>
                  </a:moveTo>
                  <a:lnTo>
                    <a:pt x="54" y="53"/>
                  </a:lnTo>
                  <a:lnTo>
                    <a:pt x="0" y="53"/>
                  </a:lnTo>
                  <a:lnTo>
                    <a:pt x="27" y="0"/>
                  </a:lnTo>
                  <a:close/>
                </a:path>
              </a:pathLst>
            </a:custGeom>
            <a:solidFill>
              <a:srgbClr val="969696"/>
            </a:solidFill>
            <a:ln w="444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0" name="Freeform 11"/>
            <p:cNvSpPr>
              <a:spLocks/>
            </p:cNvSpPr>
            <p:nvPr/>
          </p:nvSpPr>
          <p:spPr bwMode="auto">
            <a:xfrm>
              <a:off x="4683" y="1961"/>
              <a:ext cx="159" cy="159"/>
            </a:xfrm>
            <a:custGeom>
              <a:avLst/>
              <a:gdLst/>
              <a:ahLst/>
              <a:cxnLst>
                <a:cxn ang="0">
                  <a:pos x="27" y="53"/>
                </a:cxn>
                <a:cxn ang="0">
                  <a:pos x="54" y="0"/>
                </a:cxn>
                <a:cxn ang="0">
                  <a:pos x="0" y="0"/>
                </a:cxn>
                <a:cxn ang="0">
                  <a:pos x="27" y="53"/>
                </a:cxn>
              </a:cxnLst>
              <a:rect l="0" t="0" r="r" b="b"/>
              <a:pathLst>
                <a:path w="54" h="53">
                  <a:moveTo>
                    <a:pt x="27" y="53"/>
                  </a:moveTo>
                  <a:lnTo>
                    <a:pt x="54" y="0"/>
                  </a:lnTo>
                  <a:lnTo>
                    <a:pt x="0" y="0"/>
                  </a:lnTo>
                  <a:lnTo>
                    <a:pt x="27" y="53"/>
                  </a:lnTo>
                  <a:close/>
                </a:path>
              </a:pathLst>
            </a:custGeom>
            <a:solidFill>
              <a:srgbClr val="FFFFFF"/>
            </a:solidFill>
            <a:ln w="444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1" name="Freeform 12"/>
            <p:cNvSpPr>
              <a:spLocks/>
            </p:cNvSpPr>
            <p:nvPr/>
          </p:nvSpPr>
          <p:spPr bwMode="auto">
            <a:xfrm>
              <a:off x="8008" y="410"/>
              <a:ext cx="159" cy="159"/>
            </a:xfrm>
            <a:custGeom>
              <a:avLst/>
              <a:gdLst/>
              <a:ahLst/>
              <a:cxnLst>
                <a:cxn ang="0">
                  <a:pos x="27" y="53"/>
                </a:cxn>
                <a:cxn ang="0">
                  <a:pos x="54" y="0"/>
                </a:cxn>
                <a:cxn ang="0">
                  <a:pos x="0" y="0"/>
                </a:cxn>
                <a:cxn ang="0">
                  <a:pos x="27" y="53"/>
                </a:cxn>
              </a:cxnLst>
              <a:rect l="0" t="0" r="r" b="b"/>
              <a:pathLst>
                <a:path w="54" h="53">
                  <a:moveTo>
                    <a:pt x="27" y="53"/>
                  </a:moveTo>
                  <a:lnTo>
                    <a:pt x="54" y="0"/>
                  </a:lnTo>
                  <a:lnTo>
                    <a:pt x="0" y="0"/>
                  </a:lnTo>
                  <a:lnTo>
                    <a:pt x="27" y="53"/>
                  </a:lnTo>
                  <a:close/>
                </a:path>
              </a:pathLst>
            </a:custGeom>
            <a:solidFill>
              <a:srgbClr val="000000"/>
            </a:solidFill>
            <a:ln w="444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2" name="Freeform 13" descr="Dark upward diagonal"/>
            <p:cNvSpPr>
              <a:spLocks/>
            </p:cNvSpPr>
            <p:nvPr/>
          </p:nvSpPr>
          <p:spPr bwMode="auto">
            <a:xfrm>
              <a:off x="316" y="4161"/>
              <a:ext cx="159" cy="159"/>
            </a:xfrm>
            <a:custGeom>
              <a:avLst/>
              <a:gdLst/>
              <a:ahLst/>
              <a:cxnLst>
                <a:cxn ang="0">
                  <a:pos x="27" y="0"/>
                </a:cxn>
                <a:cxn ang="0">
                  <a:pos x="54" y="53"/>
                </a:cxn>
                <a:cxn ang="0">
                  <a:pos x="0" y="53"/>
                </a:cxn>
                <a:cxn ang="0">
                  <a:pos x="27" y="0"/>
                </a:cxn>
              </a:cxnLst>
              <a:rect l="0" t="0" r="r" b="b"/>
              <a:pathLst>
                <a:path w="54" h="53">
                  <a:moveTo>
                    <a:pt x="27" y="0"/>
                  </a:moveTo>
                  <a:lnTo>
                    <a:pt x="54" y="53"/>
                  </a:lnTo>
                  <a:lnTo>
                    <a:pt x="0" y="53"/>
                  </a:lnTo>
                  <a:lnTo>
                    <a:pt x="27" y="0"/>
                  </a:lnTo>
                  <a:close/>
                </a:path>
              </a:pathLst>
            </a:custGeom>
            <a:pattFill prst="dkUpDiag">
              <a:fgClr>
                <a:srgbClr val="000000"/>
              </a:fgClr>
              <a:bgClr>
                <a:srgbClr val="FFFFFF"/>
              </a:bgClr>
            </a:pattFill>
            <a:ln w="444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3" name="Freeform 14"/>
            <p:cNvSpPr>
              <a:spLocks/>
            </p:cNvSpPr>
            <p:nvPr/>
          </p:nvSpPr>
          <p:spPr bwMode="auto">
            <a:xfrm>
              <a:off x="6228" y="1189"/>
              <a:ext cx="159" cy="159"/>
            </a:xfrm>
            <a:custGeom>
              <a:avLst/>
              <a:gdLst/>
              <a:ahLst/>
              <a:cxnLst>
                <a:cxn ang="0">
                  <a:pos x="27" y="53"/>
                </a:cxn>
                <a:cxn ang="0">
                  <a:pos x="54" y="0"/>
                </a:cxn>
                <a:cxn ang="0">
                  <a:pos x="0" y="0"/>
                </a:cxn>
                <a:cxn ang="0">
                  <a:pos x="27" y="53"/>
                </a:cxn>
              </a:cxnLst>
              <a:rect l="0" t="0" r="r" b="b"/>
              <a:pathLst>
                <a:path w="54" h="53">
                  <a:moveTo>
                    <a:pt x="27" y="53"/>
                  </a:moveTo>
                  <a:lnTo>
                    <a:pt x="54" y="0"/>
                  </a:lnTo>
                  <a:lnTo>
                    <a:pt x="0" y="0"/>
                  </a:lnTo>
                  <a:lnTo>
                    <a:pt x="27" y="53"/>
                  </a:lnTo>
                  <a:close/>
                </a:path>
              </a:pathLst>
            </a:custGeom>
            <a:solidFill>
              <a:srgbClr val="FFFFFF"/>
            </a:solidFill>
            <a:ln w="444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4" name="Freeform 15"/>
            <p:cNvSpPr>
              <a:spLocks/>
            </p:cNvSpPr>
            <p:nvPr/>
          </p:nvSpPr>
          <p:spPr bwMode="auto">
            <a:xfrm>
              <a:off x="7753" y="671"/>
              <a:ext cx="159" cy="159"/>
            </a:xfrm>
            <a:custGeom>
              <a:avLst/>
              <a:gdLst/>
              <a:ahLst/>
              <a:cxnLst>
                <a:cxn ang="0">
                  <a:pos x="27" y="54"/>
                </a:cxn>
                <a:cxn ang="0">
                  <a:pos x="54" y="0"/>
                </a:cxn>
                <a:cxn ang="0">
                  <a:pos x="0" y="0"/>
                </a:cxn>
                <a:cxn ang="0">
                  <a:pos x="27" y="54"/>
                </a:cxn>
              </a:cxnLst>
              <a:rect l="0" t="0" r="r" b="b"/>
              <a:pathLst>
                <a:path w="54" h="54">
                  <a:moveTo>
                    <a:pt x="27" y="54"/>
                  </a:moveTo>
                  <a:lnTo>
                    <a:pt x="54" y="0"/>
                  </a:lnTo>
                  <a:lnTo>
                    <a:pt x="0" y="0"/>
                  </a:lnTo>
                  <a:lnTo>
                    <a:pt x="27" y="54"/>
                  </a:lnTo>
                  <a:close/>
                </a:path>
              </a:pathLst>
            </a:custGeom>
            <a:solidFill>
              <a:srgbClr val="000000"/>
            </a:solidFill>
            <a:ln w="444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5" name="Freeform 16" descr="Dark upward diagonal"/>
            <p:cNvSpPr>
              <a:spLocks/>
            </p:cNvSpPr>
            <p:nvPr/>
          </p:nvSpPr>
          <p:spPr bwMode="auto">
            <a:xfrm>
              <a:off x="900" y="3780"/>
              <a:ext cx="159" cy="159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53" y="53"/>
                </a:cxn>
                <a:cxn ang="0">
                  <a:pos x="0" y="53"/>
                </a:cxn>
                <a:cxn ang="0">
                  <a:pos x="26" y="0"/>
                </a:cxn>
              </a:cxnLst>
              <a:rect l="0" t="0" r="r" b="b"/>
              <a:pathLst>
                <a:path w="53" h="53">
                  <a:moveTo>
                    <a:pt x="26" y="0"/>
                  </a:moveTo>
                  <a:lnTo>
                    <a:pt x="53" y="53"/>
                  </a:lnTo>
                  <a:lnTo>
                    <a:pt x="0" y="53"/>
                  </a:lnTo>
                  <a:lnTo>
                    <a:pt x="26" y="0"/>
                  </a:lnTo>
                  <a:close/>
                </a:path>
              </a:pathLst>
            </a:custGeom>
            <a:pattFill prst="dkUpDiag">
              <a:fgClr>
                <a:srgbClr val="000000"/>
              </a:fgClr>
              <a:bgClr>
                <a:srgbClr val="FFFFFF"/>
              </a:bgClr>
            </a:pattFill>
            <a:ln w="444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6" name="Freeform 17"/>
            <p:cNvSpPr>
              <a:spLocks/>
            </p:cNvSpPr>
            <p:nvPr/>
          </p:nvSpPr>
          <p:spPr bwMode="auto">
            <a:xfrm>
              <a:off x="3366" y="2740"/>
              <a:ext cx="159" cy="159"/>
            </a:xfrm>
            <a:custGeom>
              <a:avLst/>
              <a:gdLst/>
              <a:ahLst/>
              <a:cxnLst>
                <a:cxn ang="0">
                  <a:pos x="27" y="0"/>
                </a:cxn>
                <a:cxn ang="0">
                  <a:pos x="54" y="53"/>
                </a:cxn>
                <a:cxn ang="0">
                  <a:pos x="0" y="53"/>
                </a:cxn>
                <a:cxn ang="0">
                  <a:pos x="27" y="0"/>
                </a:cxn>
              </a:cxnLst>
              <a:rect l="0" t="0" r="r" b="b"/>
              <a:pathLst>
                <a:path w="54" h="53">
                  <a:moveTo>
                    <a:pt x="27" y="0"/>
                  </a:moveTo>
                  <a:lnTo>
                    <a:pt x="54" y="53"/>
                  </a:lnTo>
                  <a:lnTo>
                    <a:pt x="0" y="53"/>
                  </a:lnTo>
                  <a:lnTo>
                    <a:pt x="27" y="0"/>
                  </a:lnTo>
                  <a:close/>
                </a:path>
              </a:pathLst>
            </a:custGeom>
            <a:solidFill>
              <a:srgbClr val="969696"/>
            </a:solidFill>
            <a:ln w="444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auto">
            <a:xfrm>
              <a:off x="5059" y="1706"/>
              <a:ext cx="159" cy="159"/>
            </a:xfrm>
            <a:custGeom>
              <a:avLst/>
              <a:gdLst/>
              <a:ahLst/>
              <a:cxnLst>
                <a:cxn ang="0">
                  <a:pos x="27" y="53"/>
                </a:cxn>
                <a:cxn ang="0">
                  <a:pos x="54" y="0"/>
                </a:cxn>
                <a:cxn ang="0">
                  <a:pos x="0" y="0"/>
                </a:cxn>
                <a:cxn ang="0">
                  <a:pos x="27" y="53"/>
                </a:cxn>
              </a:cxnLst>
              <a:rect l="0" t="0" r="r" b="b"/>
              <a:pathLst>
                <a:path w="54" h="53">
                  <a:moveTo>
                    <a:pt x="27" y="53"/>
                  </a:moveTo>
                  <a:lnTo>
                    <a:pt x="54" y="0"/>
                  </a:lnTo>
                  <a:lnTo>
                    <a:pt x="0" y="0"/>
                  </a:lnTo>
                  <a:lnTo>
                    <a:pt x="27" y="53"/>
                  </a:lnTo>
                  <a:close/>
                </a:path>
              </a:pathLst>
            </a:custGeom>
            <a:solidFill>
              <a:srgbClr val="FFFFFF"/>
            </a:solidFill>
            <a:ln w="444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8" name="Freeform 19" descr="Dark upward diagonal"/>
            <p:cNvSpPr>
              <a:spLocks/>
            </p:cNvSpPr>
            <p:nvPr/>
          </p:nvSpPr>
          <p:spPr bwMode="auto">
            <a:xfrm>
              <a:off x="1461" y="3600"/>
              <a:ext cx="159" cy="159"/>
            </a:xfrm>
            <a:custGeom>
              <a:avLst/>
              <a:gdLst/>
              <a:ahLst/>
              <a:cxnLst>
                <a:cxn ang="0">
                  <a:pos x="27" y="0"/>
                </a:cxn>
                <a:cxn ang="0">
                  <a:pos x="54" y="54"/>
                </a:cxn>
                <a:cxn ang="0">
                  <a:pos x="0" y="54"/>
                </a:cxn>
                <a:cxn ang="0">
                  <a:pos x="27" y="0"/>
                </a:cxn>
              </a:cxnLst>
              <a:rect l="0" t="0" r="r" b="b"/>
              <a:pathLst>
                <a:path w="54" h="54">
                  <a:moveTo>
                    <a:pt x="27" y="0"/>
                  </a:moveTo>
                  <a:lnTo>
                    <a:pt x="54" y="54"/>
                  </a:lnTo>
                  <a:lnTo>
                    <a:pt x="0" y="54"/>
                  </a:lnTo>
                  <a:lnTo>
                    <a:pt x="27" y="0"/>
                  </a:lnTo>
                  <a:close/>
                </a:path>
              </a:pathLst>
            </a:custGeom>
            <a:pattFill prst="dkUpDiag">
              <a:fgClr>
                <a:srgbClr val="000000"/>
              </a:fgClr>
              <a:bgClr>
                <a:srgbClr val="FFFFFF"/>
              </a:bgClr>
            </a:pattFill>
            <a:ln w="444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auto">
            <a:xfrm>
              <a:off x="3205" y="2995"/>
              <a:ext cx="159" cy="159"/>
            </a:xfrm>
            <a:custGeom>
              <a:avLst/>
              <a:gdLst/>
              <a:ahLst/>
              <a:cxnLst>
                <a:cxn ang="0">
                  <a:pos x="27" y="0"/>
                </a:cxn>
                <a:cxn ang="0">
                  <a:pos x="53" y="53"/>
                </a:cxn>
                <a:cxn ang="0">
                  <a:pos x="0" y="53"/>
                </a:cxn>
                <a:cxn ang="0">
                  <a:pos x="27" y="0"/>
                </a:cxn>
              </a:cxnLst>
              <a:rect l="0" t="0" r="r" b="b"/>
              <a:pathLst>
                <a:path w="53" h="53">
                  <a:moveTo>
                    <a:pt x="27" y="0"/>
                  </a:moveTo>
                  <a:lnTo>
                    <a:pt x="53" y="53"/>
                  </a:lnTo>
                  <a:lnTo>
                    <a:pt x="0" y="53"/>
                  </a:lnTo>
                  <a:lnTo>
                    <a:pt x="27" y="0"/>
                  </a:lnTo>
                  <a:close/>
                </a:path>
              </a:pathLst>
            </a:custGeom>
            <a:solidFill>
              <a:srgbClr val="969696"/>
            </a:solidFill>
            <a:ln w="444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0" name="Freeform 21"/>
            <p:cNvSpPr>
              <a:spLocks/>
            </p:cNvSpPr>
            <p:nvPr/>
          </p:nvSpPr>
          <p:spPr bwMode="auto">
            <a:xfrm>
              <a:off x="6900" y="927"/>
              <a:ext cx="159" cy="159"/>
            </a:xfrm>
            <a:custGeom>
              <a:avLst/>
              <a:gdLst/>
              <a:ahLst/>
              <a:cxnLst>
                <a:cxn ang="0">
                  <a:pos x="27" y="53"/>
                </a:cxn>
                <a:cxn ang="0">
                  <a:pos x="54" y="0"/>
                </a:cxn>
                <a:cxn ang="0">
                  <a:pos x="0" y="0"/>
                </a:cxn>
                <a:cxn ang="0">
                  <a:pos x="27" y="53"/>
                </a:cxn>
              </a:cxnLst>
              <a:rect l="0" t="0" r="r" b="b"/>
              <a:pathLst>
                <a:path w="54" h="53">
                  <a:moveTo>
                    <a:pt x="27" y="53"/>
                  </a:moveTo>
                  <a:lnTo>
                    <a:pt x="54" y="0"/>
                  </a:lnTo>
                  <a:lnTo>
                    <a:pt x="0" y="0"/>
                  </a:lnTo>
                  <a:lnTo>
                    <a:pt x="27" y="53"/>
                  </a:lnTo>
                  <a:close/>
                </a:path>
              </a:pathLst>
            </a:custGeom>
            <a:solidFill>
              <a:srgbClr val="000000"/>
            </a:solidFill>
            <a:ln w="444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1" name="Rectangle 22"/>
            <p:cNvSpPr>
              <a:spLocks noChangeArrowheads="1"/>
            </p:cNvSpPr>
            <p:nvPr/>
          </p:nvSpPr>
          <p:spPr bwMode="auto">
            <a:xfrm>
              <a:off x="269" y="282"/>
              <a:ext cx="6" cy="4103"/>
            </a:xfrm>
            <a:prstGeom prst="rect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2" name="Rectangle 23"/>
            <p:cNvSpPr>
              <a:spLocks noChangeArrowheads="1"/>
            </p:cNvSpPr>
            <p:nvPr/>
          </p:nvSpPr>
          <p:spPr bwMode="auto">
            <a:xfrm>
              <a:off x="275" y="282"/>
              <a:ext cx="7975" cy="7"/>
            </a:xfrm>
            <a:prstGeom prst="rect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3" name="Rectangle 24"/>
            <p:cNvSpPr>
              <a:spLocks noChangeArrowheads="1"/>
            </p:cNvSpPr>
            <p:nvPr/>
          </p:nvSpPr>
          <p:spPr bwMode="auto">
            <a:xfrm>
              <a:off x="275" y="4378"/>
              <a:ext cx="7975" cy="7"/>
            </a:xfrm>
            <a:prstGeom prst="rect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4" name="Rectangle 25"/>
            <p:cNvSpPr>
              <a:spLocks noChangeArrowheads="1"/>
            </p:cNvSpPr>
            <p:nvPr/>
          </p:nvSpPr>
          <p:spPr bwMode="auto">
            <a:xfrm>
              <a:off x="8244" y="289"/>
              <a:ext cx="6" cy="4089"/>
            </a:xfrm>
            <a:prstGeom prst="rect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5" name="Rectangle 26"/>
            <p:cNvSpPr>
              <a:spLocks noChangeArrowheads="1"/>
            </p:cNvSpPr>
            <p:nvPr/>
          </p:nvSpPr>
          <p:spPr bwMode="auto">
            <a:xfrm>
              <a:off x="4238" y="81"/>
              <a:ext cx="1" cy="2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26" name="Rectangle 27"/>
            <p:cNvSpPr>
              <a:spLocks noChangeArrowheads="1"/>
            </p:cNvSpPr>
            <p:nvPr/>
          </p:nvSpPr>
          <p:spPr bwMode="auto">
            <a:xfrm>
              <a:off x="4098" y="4429"/>
              <a:ext cx="335" cy="1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000">
                  <a:solidFill>
                    <a:srgbClr val="000000"/>
                  </a:solidFill>
                  <a:latin typeface="Times New Roman" pitchFamily="18" charset="0"/>
                </a:rPr>
                <a:t>Axis 1</a:t>
              </a:r>
              <a:endParaRPr lang="en-CA"/>
            </a:p>
          </p:txBody>
        </p:sp>
        <p:sp>
          <p:nvSpPr>
            <p:cNvPr id="27" name="Rectangle 28"/>
            <p:cNvSpPr>
              <a:spLocks noChangeArrowheads="1"/>
            </p:cNvSpPr>
            <p:nvPr/>
          </p:nvSpPr>
          <p:spPr bwMode="auto">
            <a:xfrm>
              <a:off x="-361" y="2160"/>
              <a:ext cx="540" cy="5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r>
                <a:rPr lang="en-US" sz="1000" dirty="0">
                  <a:solidFill>
                    <a:srgbClr val="000000"/>
                  </a:solidFill>
                  <a:latin typeface="Times New Roman" pitchFamily="18" charset="0"/>
                </a:rPr>
                <a:t>Rank</a:t>
              </a:r>
              <a:endParaRPr lang="en-CA" dirty="0"/>
            </a:p>
          </p:txBody>
        </p:sp>
        <p:sp>
          <p:nvSpPr>
            <p:cNvPr id="28" name="Freeform 29"/>
            <p:cNvSpPr>
              <a:spLocks/>
            </p:cNvSpPr>
            <p:nvPr/>
          </p:nvSpPr>
          <p:spPr bwMode="auto">
            <a:xfrm>
              <a:off x="900" y="730"/>
              <a:ext cx="79" cy="79"/>
            </a:xfrm>
            <a:custGeom>
              <a:avLst/>
              <a:gdLst/>
              <a:ahLst/>
              <a:cxnLst>
                <a:cxn ang="0">
                  <a:pos x="27" y="0"/>
                </a:cxn>
                <a:cxn ang="0">
                  <a:pos x="54" y="54"/>
                </a:cxn>
                <a:cxn ang="0">
                  <a:pos x="0" y="54"/>
                </a:cxn>
                <a:cxn ang="0">
                  <a:pos x="27" y="0"/>
                </a:cxn>
              </a:cxnLst>
              <a:rect l="0" t="0" r="r" b="b"/>
              <a:pathLst>
                <a:path w="54" h="54">
                  <a:moveTo>
                    <a:pt x="27" y="0"/>
                  </a:moveTo>
                  <a:lnTo>
                    <a:pt x="54" y="54"/>
                  </a:lnTo>
                  <a:lnTo>
                    <a:pt x="0" y="54"/>
                  </a:lnTo>
                  <a:lnTo>
                    <a:pt x="27" y="0"/>
                  </a:lnTo>
                  <a:close/>
                </a:path>
              </a:pathLst>
            </a:custGeom>
            <a:solidFill>
              <a:srgbClr val="969696"/>
            </a:solidFill>
            <a:ln w="444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9" name="Freeform 30" descr="Dark upward diagonal"/>
            <p:cNvSpPr>
              <a:spLocks/>
            </p:cNvSpPr>
            <p:nvPr/>
          </p:nvSpPr>
          <p:spPr bwMode="auto">
            <a:xfrm>
              <a:off x="900" y="456"/>
              <a:ext cx="79" cy="79"/>
            </a:xfrm>
            <a:custGeom>
              <a:avLst/>
              <a:gdLst/>
              <a:ahLst/>
              <a:cxnLst>
                <a:cxn ang="0">
                  <a:pos x="27" y="0"/>
                </a:cxn>
                <a:cxn ang="0">
                  <a:pos x="54" y="54"/>
                </a:cxn>
                <a:cxn ang="0">
                  <a:pos x="0" y="54"/>
                </a:cxn>
                <a:cxn ang="0">
                  <a:pos x="27" y="0"/>
                </a:cxn>
              </a:cxnLst>
              <a:rect l="0" t="0" r="r" b="b"/>
              <a:pathLst>
                <a:path w="54" h="54">
                  <a:moveTo>
                    <a:pt x="27" y="0"/>
                  </a:moveTo>
                  <a:lnTo>
                    <a:pt x="54" y="54"/>
                  </a:lnTo>
                  <a:lnTo>
                    <a:pt x="0" y="54"/>
                  </a:lnTo>
                  <a:lnTo>
                    <a:pt x="27" y="0"/>
                  </a:lnTo>
                  <a:close/>
                </a:path>
              </a:pathLst>
            </a:custGeom>
            <a:pattFill prst="dkUpDiag">
              <a:fgClr>
                <a:srgbClr val="000000"/>
              </a:fgClr>
              <a:bgClr>
                <a:srgbClr val="FFFFFF"/>
              </a:bgClr>
            </a:pattFill>
            <a:ln w="444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0" name="Freeform 31"/>
            <p:cNvSpPr>
              <a:spLocks/>
            </p:cNvSpPr>
            <p:nvPr/>
          </p:nvSpPr>
          <p:spPr bwMode="auto">
            <a:xfrm>
              <a:off x="929" y="1000"/>
              <a:ext cx="79" cy="79"/>
            </a:xfrm>
            <a:custGeom>
              <a:avLst/>
              <a:gdLst/>
              <a:ahLst/>
              <a:cxnLst>
                <a:cxn ang="0">
                  <a:pos x="27" y="54"/>
                </a:cxn>
                <a:cxn ang="0">
                  <a:pos x="54" y="0"/>
                </a:cxn>
                <a:cxn ang="0">
                  <a:pos x="0" y="0"/>
                </a:cxn>
                <a:cxn ang="0">
                  <a:pos x="27" y="54"/>
                </a:cxn>
              </a:cxnLst>
              <a:rect l="0" t="0" r="r" b="b"/>
              <a:pathLst>
                <a:path w="54" h="54">
                  <a:moveTo>
                    <a:pt x="27" y="54"/>
                  </a:moveTo>
                  <a:lnTo>
                    <a:pt x="54" y="0"/>
                  </a:lnTo>
                  <a:lnTo>
                    <a:pt x="0" y="0"/>
                  </a:lnTo>
                  <a:lnTo>
                    <a:pt x="27" y="54"/>
                  </a:lnTo>
                  <a:close/>
                </a:path>
              </a:pathLst>
            </a:custGeom>
            <a:noFill/>
            <a:ln w="444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1" name="Freeform 32"/>
            <p:cNvSpPr>
              <a:spLocks/>
            </p:cNvSpPr>
            <p:nvPr/>
          </p:nvSpPr>
          <p:spPr bwMode="auto">
            <a:xfrm>
              <a:off x="900" y="1290"/>
              <a:ext cx="79" cy="79"/>
            </a:xfrm>
            <a:custGeom>
              <a:avLst/>
              <a:gdLst/>
              <a:ahLst/>
              <a:cxnLst>
                <a:cxn ang="0">
                  <a:pos x="27" y="54"/>
                </a:cxn>
                <a:cxn ang="0">
                  <a:pos x="54" y="0"/>
                </a:cxn>
                <a:cxn ang="0">
                  <a:pos x="0" y="0"/>
                </a:cxn>
                <a:cxn ang="0">
                  <a:pos x="27" y="54"/>
                </a:cxn>
              </a:cxnLst>
              <a:rect l="0" t="0" r="r" b="b"/>
              <a:pathLst>
                <a:path w="54" h="54">
                  <a:moveTo>
                    <a:pt x="27" y="54"/>
                  </a:moveTo>
                  <a:lnTo>
                    <a:pt x="54" y="0"/>
                  </a:lnTo>
                  <a:lnTo>
                    <a:pt x="0" y="0"/>
                  </a:lnTo>
                  <a:lnTo>
                    <a:pt x="27" y="54"/>
                  </a:lnTo>
                  <a:close/>
                </a:path>
              </a:pathLst>
            </a:custGeom>
            <a:solidFill>
              <a:srgbClr val="000000"/>
            </a:solidFill>
            <a:ln w="444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2" name="Rectangle 33"/>
            <p:cNvSpPr>
              <a:spLocks noChangeArrowheads="1"/>
            </p:cNvSpPr>
            <p:nvPr/>
          </p:nvSpPr>
          <p:spPr bwMode="auto">
            <a:xfrm>
              <a:off x="1080" y="900"/>
              <a:ext cx="2118" cy="1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r>
                <a:rPr lang="en-US" sz="1400" dirty="0">
                  <a:solidFill>
                    <a:srgbClr val="000000"/>
                  </a:solidFill>
                  <a:latin typeface="Times New Roman" pitchFamily="18" charset="0"/>
                </a:rPr>
                <a:t>Rich - </a:t>
              </a:r>
              <a:r>
                <a:rPr lang="en-US" sz="1400" dirty="0" err="1">
                  <a:solidFill>
                    <a:srgbClr val="000000"/>
                  </a:solidFill>
                  <a:latin typeface="Times New Roman" pitchFamily="18" charset="0"/>
                </a:rPr>
                <a:t>Oakfern</a:t>
              </a:r>
              <a:endParaRPr lang="en-CA" sz="1400" dirty="0"/>
            </a:p>
          </p:txBody>
        </p:sp>
        <p:sp>
          <p:nvSpPr>
            <p:cNvPr id="33" name="Rectangle 34"/>
            <p:cNvSpPr>
              <a:spLocks noChangeArrowheads="1"/>
            </p:cNvSpPr>
            <p:nvPr/>
          </p:nvSpPr>
          <p:spPr bwMode="auto">
            <a:xfrm>
              <a:off x="1080" y="365"/>
              <a:ext cx="1753" cy="1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r>
                <a:rPr lang="en-US" sz="1400" dirty="0">
                  <a:solidFill>
                    <a:srgbClr val="000000"/>
                  </a:solidFill>
                  <a:latin typeface="Times New Roman" pitchFamily="18" charset="0"/>
                </a:rPr>
                <a:t>Poor - </a:t>
              </a:r>
              <a:r>
                <a:rPr lang="en-US" sz="1400" dirty="0" err="1">
                  <a:solidFill>
                    <a:srgbClr val="000000"/>
                  </a:solidFill>
                  <a:latin typeface="Times New Roman" pitchFamily="18" charset="0"/>
                </a:rPr>
                <a:t>Cladonia</a:t>
              </a:r>
              <a:endParaRPr lang="en-CA" sz="1400" dirty="0"/>
            </a:p>
          </p:txBody>
        </p:sp>
        <p:sp>
          <p:nvSpPr>
            <p:cNvPr id="34" name="Rectangle 35"/>
            <p:cNvSpPr>
              <a:spLocks noChangeArrowheads="1"/>
            </p:cNvSpPr>
            <p:nvPr/>
          </p:nvSpPr>
          <p:spPr bwMode="auto">
            <a:xfrm>
              <a:off x="1080" y="639"/>
              <a:ext cx="2392" cy="2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r>
                <a:rPr lang="en-US" sz="1400" dirty="0">
                  <a:solidFill>
                    <a:srgbClr val="000000"/>
                  </a:solidFill>
                  <a:latin typeface="Times New Roman" pitchFamily="18" charset="0"/>
                </a:rPr>
                <a:t>Medium - Huckleberry</a:t>
              </a:r>
              <a:endParaRPr lang="en-CA" sz="1400" dirty="0"/>
            </a:p>
          </p:txBody>
        </p:sp>
        <p:sp>
          <p:nvSpPr>
            <p:cNvPr id="35" name="Rectangle 36"/>
            <p:cNvSpPr>
              <a:spLocks noChangeArrowheads="1"/>
            </p:cNvSpPr>
            <p:nvPr/>
          </p:nvSpPr>
          <p:spPr bwMode="auto">
            <a:xfrm>
              <a:off x="1080" y="1171"/>
              <a:ext cx="2300" cy="3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r>
                <a:rPr lang="en-US" sz="1400" dirty="0">
                  <a:solidFill>
                    <a:srgbClr val="000000"/>
                  </a:solidFill>
                  <a:latin typeface="Times New Roman" pitchFamily="18" charset="0"/>
                </a:rPr>
                <a:t>Very rich – Devil’s club</a:t>
              </a:r>
              <a:endParaRPr lang="en-CA" sz="1400" dirty="0"/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3635896" y="6237312"/>
            <a:ext cx="53046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err="1" smtClean="0">
                <a:latin typeface="Palatino Linotype" pitchFamily="18" charset="0"/>
              </a:rPr>
              <a:t>Mycorrhiza</a:t>
            </a:r>
            <a:r>
              <a:rPr lang="en-CA" dirty="0" smtClean="0">
                <a:latin typeface="Palatino Linotype" pitchFamily="18" charset="0"/>
              </a:rPr>
              <a:t> 19: 99-111 and </a:t>
            </a:r>
            <a:r>
              <a:rPr lang="en-CA" dirty="0" err="1" smtClean="0">
                <a:latin typeface="Palatino Linotype" pitchFamily="18" charset="0"/>
              </a:rPr>
              <a:t>Mycorrhiza</a:t>
            </a:r>
            <a:r>
              <a:rPr lang="en-CA" dirty="0" smtClean="0">
                <a:latin typeface="Palatino Linotype" pitchFamily="18" charset="0"/>
              </a:rPr>
              <a:t> 19: 535-548</a:t>
            </a:r>
            <a:endParaRPr lang="en-CA" dirty="0">
              <a:latin typeface="Palatino Linotype" pitchFamily="18" charset="0"/>
            </a:endParaRPr>
          </a:p>
        </p:txBody>
      </p:sp>
      <p:sp>
        <p:nvSpPr>
          <p:cNvPr id="37" name="Oval 36"/>
          <p:cNvSpPr/>
          <p:nvPr/>
        </p:nvSpPr>
        <p:spPr>
          <a:xfrm rot="19658140">
            <a:off x="3256853" y="3152009"/>
            <a:ext cx="1368152" cy="86409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8" name="TextBox 37"/>
          <p:cNvSpPr txBox="1"/>
          <p:nvPr/>
        </p:nvSpPr>
        <p:spPr>
          <a:xfrm>
            <a:off x="4572000" y="3356992"/>
            <a:ext cx="33843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>
                <a:latin typeface="Palatino Linotype" pitchFamily="18" charset="0"/>
              </a:rPr>
              <a:t>Well defined, site-adapted fungal communities, responding to resource availability and stress tolerance</a:t>
            </a:r>
            <a:endParaRPr lang="en-CA" dirty="0">
              <a:latin typeface="Palatino Linotype" pitchFamily="18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259632" y="620688"/>
            <a:ext cx="63898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latin typeface="Palatino Linotype" pitchFamily="18" charset="0"/>
              </a:rPr>
              <a:t>Ordination of EMF communities across site fertility gradients</a:t>
            </a:r>
            <a:endParaRPr lang="en-CA" dirty="0">
              <a:latin typeface="Palatino Linotype" pitchFamily="18" charset="0"/>
            </a:endParaRPr>
          </a:p>
        </p:txBody>
      </p:sp>
      <p:sp>
        <p:nvSpPr>
          <p:cNvPr id="40" name="Text Box 227"/>
          <p:cNvSpPr txBox="1">
            <a:spLocks noChangeArrowheads="1"/>
          </p:cNvSpPr>
          <p:nvPr/>
        </p:nvSpPr>
        <p:spPr bwMode="auto">
          <a:xfrm>
            <a:off x="416483" y="4869160"/>
            <a:ext cx="833198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CA" sz="2000" dirty="0" smtClean="0">
                <a:latin typeface="Palatino Linotype" pitchFamily="18" charset="0"/>
              </a:rPr>
              <a:t>Composed of generalist, tolerant, specialist </a:t>
            </a:r>
            <a:r>
              <a:rPr lang="en-CA" sz="2000" dirty="0">
                <a:latin typeface="Palatino Linotype" pitchFamily="18" charset="0"/>
              </a:rPr>
              <a:t>and rare </a:t>
            </a:r>
            <a:r>
              <a:rPr lang="en-CA" sz="2000" dirty="0" smtClean="0">
                <a:latin typeface="Palatino Linotype" pitchFamily="18" charset="0"/>
              </a:rPr>
              <a:t>EMF species</a:t>
            </a:r>
            <a:endParaRPr lang="en-CA" sz="2000" dirty="0">
              <a:latin typeface="Palatino Linotype" pitchFamily="18" charset="0"/>
            </a:endParaRPr>
          </a:p>
        </p:txBody>
      </p:sp>
      <p:sp>
        <p:nvSpPr>
          <p:cNvPr id="41" name="Text Box 229"/>
          <p:cNvSpPr txBox="1">
            <a:spLocks noChangeArrowheads="1"/>
          </p:cNvSpPr>
          <p:nvPr/>
        </p:nvSpPr>
        <p:spPr bwMode="auto">
          <a:xfrm>
            <a:off x="467544" y="5301208"/>
            <a:ext cx="785907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CA" dirty="0" smtClean="0">
                <a:latin typeface="Palatino Linotype" pitchFamily="18" charset="0"/>
              </a:rPr>
              <a:t>Approx. 100 spp. per plot, ~ 15, 25, 25, 35 respectively in this SBS landscape</a:t>
            </a:r>
            <a:endParaRPr lang="en-CA" dirty="0">
              <a:latin typeface="Palatino Linotype" pitchFamily="18" charset="0"/>
            </a:endParaRPr>
          </a:p>
        </p:txBody>
      </p:sp>
      <p:sp>
        <p:nvSpPr>
          <p:cNvPr id="42" name="Slide Number Placeholder 4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95DF9-7FCD-4B8A-B386-2B7549696CA5}" type="slidenum">
              <a:rPr lang="en-CA" smtClean="0"/>
              <a:pPr/>
              <a:t>6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/>
      <p:bldP spid="40" grpId="0"/>
      <p:bldP spid="4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Oval 21"/>
          <p:cNvSpPr>
            <a:spLocks noChangeArrowheads="1"/>
          </p:cNvSpPr>
          <p:nvPr/>
        </p:nvSpPr>
        <p:spPr bwMode="auto">
          <a:xfrm>
            <a:off x="3331096" y="2852936"/>
            <a:ext cx="304800" cy="457200"/>
          </a:xfrm>
          <a:prstGeom prst="ellipse">
            <a:avLst/>
          </a:prstGeom>
          <a:solidFill>
            <a:srgbClr val="92D05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2" name="Oval 4"/>
          <p:cNvSpPr>
            <a:spLocks noChangeArrowheads="1"/>
          </p:cNvSpPr>
          <p:nvPr/>
        </p:nvSpPr>
        <p:spPr bwMode="auto">
          <a:xfrm>
            <a:off x="1219200" y="3294484"/>
            <a:ext cx="304800" cy="381000"/>
          </a:xfrm>
          <a:prstGeom prst="ellipse">
            <a:avLst/>
          </a:prstGeom>
          <a:solidFill>
            <a:srgbClr val="92D05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3" name="Oval 5"/>
          <p:cNvSpPr>
            <a:spLocks noChangeArrowheads="1"/>
          </p:cNvSpPr>
          <p:nvPr/>
        </p:nvSpPr>
        <p:spPr bwMode="auto">
          <a:xfrm>
            <a:off x="1981200" y="3142084"/>
            <a:ext cx="304800" cy="457200"/>
          </a:xfrm>
          <a:prstGeom prst="ellipse">
            <a:avLst/>
          </a:prstGeom>
          <a:solidFill>
            <a:srgbClr val="92D05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4" name="Oval 6"/>
          <p:cNvSpPr>
            <a:spLocks noChangeArrowheads="1"/>
          </p:cNvSpPr>
          <p:nvPr/>
        </p:nvSpPr>
        <p:spPr bwMode="auto">
          <a:xfrm>
            <a:off x="609600" y="3370684"/>
            <a:ext cx="304800" cy="381000"/>
          </a:xfrm>
          <a:prstGeom prst="ellipse">
            <a:avLst/>
          </a:prstGeom>
          <a:solidFill>
            <a:srgbClr val="92D05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5" name="Line 7"/>
          <p:cNvSpPr>
            <a:spLocks noChangeShapeType="1"/>
          </p:cNvSpPr>
          <p:nvPr/>
        </p:nvSpPr>
        <p:spPr bwMode="auto">
          <a:xfrm>
            <a:off x="762000" y="3751684"/>
            <a:ext cx="0" cy="762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6" name="Line 9"/>
          <p:cNvSpPr>
            <a:spLocks noChangeShapeType="1"/>
          </p:cNvSpPr>
          <p:nvPr/>
        </p:nvSpPr>
        <p:spPr bwMode="auto">
          <a:xfrm>
            <a:off x="1371600" y="3675484"/>
            <a:ext cx="0" cy="838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7" name="Line 10"/>
          <p:cNvSpPr>
            <a:spLocks noChangeShapeType="1"/>
          </p:cNvSpPr>
          <p:nvPr/>
        </p:nvSpPr>
        <p:spPr bwMode="auto">
          <a:xfrm>
            <a:off x="2133600" y="3599284"/>
            <a:ext cx="0" cy="914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10" name="Oval 13"/>
          <p:cNvSpPr>
            <a:spLocks noChangeArrowheads="1"/>
          </p:cNvSpPr>
          <p:nvPr/>
        </p:nvSpPr>
        <p:spPr bwMode="auto">
          <a:xfrm>
            <a:off x="2209800" y="3142084"/>
            <a:ext cx="304800" cy="457200"/>
          </a:xfrm>
          <a:prstGeom prst="ellipse">
            <a:avLst/>
          </a:prstGeom>
          <a:solidFill>
            <a:srgbClr val="92D05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11" name="Line 14"/>
          <p:cNvSpPr>
            <a:spLocks noChangeShapeType="1"/>
          </p:cNvSpPr>
          <p:nvPr/>
        </p:nvSpPr>
        <p:spPr bwMode="auto">
          <a:xfrm>
            <a:off x="2362200" y="3599284"/>
            <a:ext cx="0" cy="914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12" name="Oval 15"/>
          <p:cNvSpPr>
            <a:spLocks noChangeArrowheads="1"/>
          </p:cNvSpPr>
          <p:nvPr/>
        </p:nvSpPr>
        <p:spPr bwMode="auto">
          <a:xfrm>
            <a:off x="3962400" y="2684884"/>
            <a:ext cx="304800" cy="457200"/>
          </a:xfrm>
          <a:prstGeom prst="ellipse">
            <a:avLst/>
          </a:prstGeom>
          <a:solidFill>
            <a:srgbClr val="92D05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13" name="Line 16"/>
          <p:cNvSpPr>
            <a:spLocks noChangeShapeType="1"/>
          </p:cNvSpPr>
          <p:nvPr/>
        </p:nvSpPr>
        <p:spPr bwMode="auto">
          <a:xfrm>
            <a:off x="4114800" y="3142084"/>
            <a:ext cx="0" cy="1371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14" name="Oval 17"/>
          <p:cNvSpPr>
            <a:spLocks noChangeArrowheads="1"/>
          </p:cNvSpPr>
          <p:nvPr/>
        </p:nvSpPr>
        <p:spPr bwMode="auto">
          <a:xfrm>
            <a:off x="5638800" y="2456284"/>
            <a:ext cx="457200" cy="533400"/>
          </a:xfrm>
          <a:prstGeom prst="ellipse">
            <a:avLst/>
          </a:prstGeom>
          <a:solidFill>
            <a:srgbClr val="92D05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15" name="Line 18"/>
          <p:cNvSpPr>
            <a:spLocks noChangeShapeType="1"/>
          </p:cNvSpPr>
          <p:nvPr/>
        </p:nvSpPr>
        <p:spPr bwMode="auto">
          <a:xfrm>
            <a:off x="5867400" y="2989684"/>
            <a:ext cx="0" cy="1524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16" name="Oval 19"/>
          <p:cNvSpPr>
            <a:spLocks noChangeArrowheads="1"/>
          </p:cNvSpPr>
          <p:nvPr/>
        </p:nvSpPr>
        <p:spPr bwMode="auto">
          <a:xfrm>
            <a:off x="6553200" y="2171328"/>
            <a:ext cx="457200" cy="533400"/>
          </a:xfrm>
          <a:prstGeom prst="ellipse">
            <a:avLst/>
          </a:prstGeom>
          <a:solidFill>
            <a:srgbClr val="92D05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17" name="Line 20"/>
          <p:cNvSpPr>
            <a:spLocks noChangeShapeType="1"/>
          </p:cNvSpPr>
          <p:nvPr/>
        </p:nvSpPr>
        <p:spPr bwMode="auto">
          <a:xfrm>
            <a:off x="7162800" y="2608684"/>
            <a:ext cx="0" cy="1905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18" name="Oval 21"/>
          <p:cNvSpPr>
            <a:spLocks noChangeArrowheads="1"/>
          </p:cNvSpPr>
          <p:nvPr/>
        </p:nvSpPr>
        <p:spPr bwMode="auto">
          <a:xfrm>
            <a:off x="2819400" y="2913484"/>
            <a:ext cx="304800" cy="457200"/>
          </a:xfrm>
          <a:prstGeom prst="ellipse">
            <a:avLst/>
          </a:prstGeom>
          <a:solidFill>
            <a:srgbClr val="92D05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19" name="Line 22"/>
          <p:cNvSpPr>
            <a:spLocks noChangeShapeType="1"/>
          </p:cNvSpPr>
          <p:nvPr/>
        </p:nvSpPr>
        <p:spPr bwMode="auto">
          <a:xfrm>
            <a:off x="2971800" y="3370684"/>
            <a:ext cx="0" cy="1143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20" name="AutoShape 23"/>
          <p:cNvSpPr>
            <a:spLocks noChangeArrowheads="1"/>
          </p:cNvSpPr>
          <p:nvPr/>
        </p:nvSpPr>
        <p:spPr bwMode="auto">
          <a:xfrm>
            <a:off x="5334000" y="3675484"/>
            <a:ext cx="304800" cy="685800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21" name="AutoShape 24"/>
          <p:cNvSpPr>
            <a:spLocks noChangeArrowheads="1"/>
          </p:cNvSpPr>
          <p:nvPr/>
        </p:nvSpPr>
        <p:spPr bwMode="auto">
          <a:xfrm>
            <a:off x="6324600" y="3751684"/>
            <a:ext cx="304800" cy="609600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22" name="AutoShape 25"/>
          <p:cNvSpPr>
            <a:spLocks noChangeArrowheads="1"/>
          </p:cNvSpPr>
          <p:nvPr/>
        </p:nvSpPr>
        <p:spPr bwMode="auto">
          <a:xfrm>
            <a:off x="7162800" y="2380084"/>
            <a:ext cx="685800" cy="685800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23" name="AutoShape 26"/>
          <p:cNvSpPr>
            <a:spLocks noChangeArrowheads="1"/>
          </p:cNvSpPr>
          <p:nvPr/>
        </p:nvSpPr>
        <p:spPr bwMode="auto">
          <a:xfrm>
            <a:off x="6858000" y="2095128"/>
            <a:ext cx="685800" cy="685800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24" name="AutoShape 27"/>
          <p:cNvSpPr>
            <a:spLocks noChangeArrowheads="1"/>
          </p:cNvSpPr>
          <p:nvPr/>
        </p:nvSpPr>
        <p:spPr bwMode="auto">
          <a:xfrm>
            <a:off x="6248400" y="2303884"/>
            <a:ext cx="685800" cy="533400"/>
          </a:xfrm>
          <a:prstGeom prst="triangle">
            <a:avLst>
              <a:gd name="adj" fmla="val 50000"/>
            </a:avLst>
          </a:prstGeom>
          <a:solidFill>
            <a:srgbClr val="00B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25" name="AutoShape 28"/>
          <p:cNvSpPr>
            <a:spLocks noChangeArrowheads="1"/>
          </p:cNvSpPr>
          <p:nvPr/>
        </p:nvSpPr>
        <p:spPr bwMode="auto">
          <a:xfrm>
            <a:off x="5943600" y="2380084"/>
            <a:ext cx="609600" cy="609600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26" name="Line 29"/>
          <p:cNvSpPr>
            <a:spLocks noChangeShapeType="1"/>
          </p:cNvSpPr>
          <p:nvPr/>
        </p:nvSpPr>
        <p:spPr bwMode="auto">
          <a:xfrm>
            <a:off x="6248400" y="2989684"/>
            <a:ext cx="0" cy="1524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27" name="Line 30"/>
          <p:cNvSpPr>
            <a:spLocks noChangeShapeType="1"/>
          </p:cNvSpPr>
          <p:nvPr/>
        </p:nvSpPr>
        <p:spPr bwMode="auto">
          <a:xfrm>
            <a:off x="7467600" y="3065884"/>
            <a:ext cx="0" cy="1447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28" name="Line 31"/>
          <p:cNvSpPr>
            <a:spLocks noChangeShapeType="1"/>
          </p:cNvSpPr>
          <p:nvPr/>
        </p:nvSpPr>
        <p:spPr bwMode="auto">
          <a:xfrm>
            <a:off x="6781800" y="2837284"/>
            <a:ext cx="0" cy="1676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29" name="Line 33"/>
          <p:cNvSpPr>
            <a:spLocks noChangeShapeType="1"/>
          </p:cNvSpPr>
          <p:nvPr/>
        </p:nvSpPr>
        <p:spPr bwMode="auto">
          <a:xfrm>
            <a:off x="6629400" y="2837284"/>
            <a:ext cx="0" cy="1676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30" name="AutoShape 34"/>
          <p:cNvSpPr>
            <a:spLocks noChangeArrowheads="1"/>
          </p:cNvSpPr>
          <p:nvPr/>
        </p:nvSpPr>
        <p:spPr bwMode="auto">
          <a:xfrm>
            <a:off x="4419600" y="2608684"/>
            <a:ext cx="457200" cy="533400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31" name="AutoShape 35"/>
          <p:cNvSpPr>
            <a:spLocks noChangeArrowheads="1"/>
          </p:cNvSpPr>
          <p:nvPr/>
        </p:nvSpPr>
        <p:spPr bwMode="auto">
          <a:xfrm>
            <a:off x="4953000" y="2532484"/>
            <a:ext cx="609600" cy="609600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32" name="AutoShape 36"/>
          <p:cNvSpPr>
            <a:spLocks noChangeArrowheads="1"/>
          </p:cNvSpPr>
          <p:nvPr/>
        </p:nvSpPr>
        <p:spPr bwMode="auto">
          <a:xfrm>
            <a:off x="3048000" y="2837284"/>
            <a:ext cx="457200" cy="457200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33" name="Line 37"/>
          <p:cNvSpPr>
            <a:spLocks noChangeShapeType="1"/>
          </p:cNvSpPr>
          <p:nvPr/>
        </p:nvSpPr>
        <p:spPr bwMode="auto">
          <a:xfrm>
            <a:off x="3276600" y="3294484"/>
            <a:ext cx="0" cy="1219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34" name="Line 38"/>
          <p:cNvSpPr>
            <a:spLocks noChangeShapeType="1"/>
          </p:cNvSpPr>
          <p:nvPr/>
        </p:nvSpPr>
        <p:spPr bwMode="auto">
          <a:xfrm>
            <a:off x="4648200" y="3142084"/>
            <a:ext cx="0" cy="1371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35" name="AutoShape 39"/>
          <p:cNvSpPr>
            <a:spLocks noChangeArrowheads="1"/>
          </p:cNvSpPr>
          <p:nvPr/>
        </p:nvSpPr>
        <p:spPr bwMode="auto">
          <a:xfrm>
            <a:off x="7467600" y="2095128"/>
            <a:ext cx="609600" cy="685800"/>
          </a:xfrm>
          <a:prstGeom prst="triangle">
            <a:avLst>
              <a:gd name="adj" fmla="val 50000"/>
            </a:avLst>
          </a:prstGeom>
          <a:solidFill>
            <a:srgbClr val="00B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36" name="AutoShape 40"/>
          <p:cNvSpPr>
            <a:spLocks noChangeArrowheads="1"/>
          </p:cNvSpPr>
          <p:nvPr/>
        </p:nvSpPr>
        <p:spPr bwMode="auto">
          <a:xfrm>
            <a:off x="7848600" y="2018928"/>
            <a:ext cx="609600" cy="762000"/>
          </a:xfrm>
          <a:prstGeom prst="triangle">
            <a:avLst>
              <a:gd name="adj" fmla="val 50000"/>
            </a:avLst>
          </a:prstGeom>
          <a:solidFill>
            <a:srgbClr val="00B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37" name="Line 41"/>
          <p:cNvSpPr>
            <a:spLocks noChangeShapeType="1"/>
          </p:cNvSpPr>
          <p:nvPr/>
        </p:nvSpPr>
        <p:spPr bwMode="auto">
          <a:xfrm>
            <a:off x="7772400" y="2761084"/>
            <a:ext cx="0" cy="1752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38" name="Line 42"/>
          <p:cNvSpPr>
            <a:spLocks noChangeShapeType="1"/>
          </p:cNvSpPr>
          <p:nvPr/>
        </p:nvSpPr>
        <p:spPr bwMode="auto">
          <a:xfrm>
            <a:off x="8153400" y="2761084"/>
            <a:ext cx="0" cy="1752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39" name="Line 43"/>
          <p:cNvSpPr>
            <a:spLocks noChangeShapeType="1"/>
          </p:cNvSpPr>
          <p:nvPr/>
        </p:nvSpPr>
        <p:spPr bwMode="auto">
          <a:xfrm>
            <a:off x="5257800" y="3142084"/>
            <a:ext cx="0" cy="1371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40" name="AutoShape 44"/>
          <p:cNvSpPr>
            <a:spLocks noChangeArrowheads="1"/>
          </p:cNvSpPr>
          <p:nvPr/>
        </p:nvSpPr>
        <p:spPr bwMode="auto">
          <a:xfrm>
            <a:off x="762000" y="3751684"/>
            <a:ext cx="304800" cy="609600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42" name="Line 46"/>
          <p:cNvSpPr>
            <a:spLocks noChangeShapeType="1"/>
          </p:cNvSpPr>
          <p:nvPr/>
        </p:nvSpPr>
        <p:spPr bwMode="auto">
          <a:xfrm>
            <a:off x="3810000" y="3218284"/>
            <a:ext cx="0" cy="1295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43" name="AutoShape 47"/>
          <p:cNvSpPr>
            <a:spLocks noChangeArrowheads="1"/>
          </p:cNvSpPr>
          <p:nvPr/>
        </p:nvSpPr>
        <p:spPr bwMode="auto">
          <a:xfrm>
            <a:off x="7620000" y="2532484"/>
            <a:ext cx="609600" cy="609600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44" name="Line 48"/>
          <p:cNvSpPr>
            <a:spLocks noChangeShapeType="1"/>
          </p:cNvSpPr>
          <p:nvPr/>
        </p:nvSpPr>
        <p:spPr bwMode="auto">
          <a:xfrm>
            <a:off x="7924800" y="3142084"/>
            <a:ext cx="0" cy="1371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45" name="AutoShape 49"/>
          <p:cNvSpPr>
            <a:spLocks noChangeArrowheads="1"/>
          </p:cNvSpPr>
          <p:nvPr/>
        </p:nvSpPr>
        <p:spPr bwMode="auto">
          <a:xfrm>
            <a:off x="5410200" y="2532484"/>
            <a:ext cx="685800" cy="533400"/>
          </a:xfrm>
          <a:prstGeom prst="triangle">
            <a:avLst>
              <a:gd name="adj" fmla="val 50000"/>
            </a:avLst>
          </a:prstGeom>
          <a:solidFill>
            <a:srgbClr val="00B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46" name="Line 50"/>
          <p:cNvSpPr>
            <a:spLocks noChangeShapeType="1"/>
          </p:cNvSpPr>
          <p:nvPr/>
        </p:nvSpPr>
        <p:spPr bwMode="auto">
          <a:xfrm>
            <a:off x="5715000" y="3065884"/>
            <a:ext cx="0" cy="1447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47" name="AutoShape 51"/>
          <p:cNvSpPr>
            <a:spLocks noChangeArrowheads="1"/>
          </p:cNvSpPr>
          <p:nvPr/>
        </p:nvSpPr>
        <p:spPr bwMode="auto">
          <a:xfrm>
            <a:off x="2514600" y="3140968"/>
            <a:ext cx="401216" cy="720080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48" name="AutoShape 52"/>
          <p:cNvSpPr>
            <a:spLocks noChangeArrowheads="1"/>
          </p:cNvSpPr>
          <p:nvPr/>
        </p:nvSpPr>
        <p:spPr bwMode="auto">
          <a:xfrm>
            <a:off x="3419872" y="3068960"/>
            <a:ext cx="355104" cy="720080"/>
          </a:xfrm>
          <a:prstGeom prst="triangle">
            <a:avLst>
              <a:gd name="adj" fmla="val 50000"/>
            </a:avLst>
          </a:prstGeom>
          <a:solidFill>
            <a:srgbClr val="00B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49" name="AutoShape 53"/>
          <p:cNvSpPr>
            <a:spLocks noChangeArrowheads="1"/>
          </p:cNvSpPr>
          <p:nvPr/>
        </p:nvSpPr>
        <p:spPr bwMode="auto">
          <a:xfrm>
            <a:off x="4114800" y="2708920"/>
            <a:ext cx="385192" cy="576064"/>
          </a:xfrm>
          <a:prstGeom prst="triangle">
            <a:avLst>
              <a:gd name="adj" fmla="val 50000"/>
            </a:avLst>
          </a:prstGeom>
          <a:solidFill>
            <a:srgbClr val="00B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50" name="AutoShape 54"/>
          <p:cNvSpPr>
            <a:spLocks noChangeArrowheads="1"/>
          </p:cNvSpPr>
          <p:nvPr/>
        </p:nvSpPr>
        <p:spPr bwMode="auto">
          <a:xfrm>
            <a:off x="7086600" y="3599284"/>
            <a:ext cx="304800" cy="762000"/>
          </a:xfrm>
          <a:prstGeom prst="triangle">
            <a:avLst>
              <a:gd name="adj" fmla="val 50000"/>
            </a:avLst>
          </a:prstGeom>
          <a:solidFill>
            <a:srgbClr val="00B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51" name="AutoShape 55"/>
          <p:cNvSpPr>
            <a:spLocks noChangeArrowheads="1"/>
          </p:cNvSpPr>
          <p:nvPr/>
        </p:nvSpPr>
        <p:spPr bwMode="auto">
          <a:xfrm>
            <a:off x="7772400" y="3599284"/>
            <a:ext cx="457200" cy="762000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52" name="Line 56"/>
          <p:cNvSpPr>
            <a:spLocks noChangeShapeType="1"/>
          </p:cNvSpPr>
          <p:nvPr/>
        </p:nvSpPr>
        <p:spPr bwMode="auto">
          <a:xfrm>
            <a:off x="914400" y="4361284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4" name="Line 58"/>
          <p:cNvSpPr>
            <a:spLocks noChangeShapeType="1"/>
          </p:cNvSpPr>
          <p:nvPr/>
        </p:nvSpPr>
        <p:spPr bwMode="auto">
          <a:xfrm flipH="1">
            <a:off x="4267200" y="3284984"/>
            <a:ext cx="16768" cy="12287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5" name="Line 60"/>
          <p:cNvSpPr>
            <a:spLocks noChangeShapeType="1"/>
          </p:cNvSpPr>
          <p:nvPr/>
        </p:nvSpPr>
        <p:spPr bwMode="auto">
          <a:xfrm>
            <a:off x="6477000" y="4361284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6" name="Line 61"/>
          <p:cNvSpPr>
            <a:spLocks noChangeShapeType="1"/>
          </p:cNvSpPr>
          <p:nvPr/>
        </p:nvSpPr>
        <p:spPr bwMode="auto">
          <a:xfrm>
            <a:off x="7239000" y="4361284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7" name="Line 62"/>
          <p:cNvSpPr>
            <a:spLocks noChangeShapeType="1"/>
          </p:cNvSpPr>
          <p:nvPr/>
        </p:nvSpPr>
        <p:spPr bwMode="auto">
          <a:xfrm>
            <a:off x="8001000" y="4361284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8" name="Line 65"/>
          <p:cNvSpPr>
            <a:spLocks noChangeShapeType="1"/>
          </p:cNvSpPr>
          <p:nvPr/>
        </p:nvSpPr>
        <p:spPr bwMode="auto">
          <a:xfrm>
            <a:off x="3563888" y="3789040"/>
            <a:ext cx="0" cy="72008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61" name="Oval 69"/>
          <p:cNvSpPr>
            <a:spLocks noChangeArrowheads="1"/>
          </p:cNvSpPr>
          <p:nvPr/>
        </p:nvSpPr>
        <p:spPr bwMode="auto">
          <a:xfrm>
            <a:off x="4724400" y="2532484"/>
            <a:ext cx="457200" cy="533400"/>
          </a:xfrm>
          <a:prstGeom prst="ellipse">
            <a:avLst/>
          </a:prstGeom>
          <a:solidFill>
            <a:srgbClr val="92D05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62" name="Line 70"/>
          <p:cNvSpPr>
            <a:spLocks noChangeShapeType="1"/>
          </p:cNvSpPr>
          <p:nvPr/>
        </p:nvSpPr>
        <p:spPr bwMode="auto">
          <a:xfrm>
            <a:off x="4953000" y="3065884"/>
            <a:ext cx="0" cy="1447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63" name="Line 71"/>
          <p:cNvSpPr>
            <a:spLocks noChangeShapeType="1"/>
          </p:cNvSpPr>
          <p:nvPr/>
        </p:nvSpPr>
        <p:spPr bwMode="auto">
          <a:xfrm>
            <a:off x="5486400" y="4361284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67" name="Line 77"/>
          <p:cNvSpPr>
            <a:spLocks noChangeShapeType="1"/>
          </p:cNvSpPr>
          <p:nvPr/>
        </p:nvSpPr>
        <p:spPr bwMode="auto">
          <a:xfrm>
            <a:off x="611560" y="4496916"/>
            <a:ext cx="7924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68" name="AutoShape 80"/>
          <p:cNvSpPr>
            <a:spLocks noChangeArrowheads="1"/>
          </p:cNvSpPr>
          <p:nvPr/>
        </p:nvSpPr>
        <p:spPr bwMode="auto">
          <a:xfrm rot="16200000">
            <a:off x="4034408" y="1806352"/>
            <a:ext cx="715144" cy="7560840"/>
          </a:xfrm>
          <a:prstGeom prst="rtTriangle">
            <a:avLst/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69" name="Text Box 81"/>
          <p:cNvSpPr txBox="1">
            <a:spLocks noChangeArrowheads="1"/>
          </p:cNvSpPr>
          <p:nvPr/>
        </p:nvSpPr>
        <p:spPr bwMode="auto">
          <a:xfrm>
            <a:off x="4067944" y="6093296"/>
            <a:ext cx="1504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CA" sz="2000" dirty="0">
                <a:latin typeface="Palatino Linotype" pitchFamily="18" charset="0"/>
              </a:rPr>
              <a:t>Soil fertility</a:t>
            </a:r>
          </a:p>
        </p:txBody>
      </p:sp>
      <p:sp>
        <p:nvSpPr>
          <p:cNvPr id="70" name="AutoShape 51"/>
          <p:cNvSpPr>
            <a:spLocks noChangeArrowheads="1"/>
          </p:cNvSpPr>
          <p:nvPr/>
        </p:nvSpPr>
        <p:spPr bwMode="auto">
          <a:xfrm>
            <a:off x="1371600" y="3904084"/>
            <a:ext cx="304800" cy="457200"/>
          </a:xfrm>
          <a:prstGeom prst="triangle">
            <a:avLst>
              <a:gd name="adj" fmla="val 50000"/>
            </a:avLst>
          </a:prstGeom>
          <a:solidFill>
            <a:srgbClr val="00B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1" name="Line 57"/>
          <p:cNvSpPr>
            <a:spLocks noChangeShapeType="1"/>
          </p:cNvSpPr>
          <p:nvPr/>
        </p:nvSpPr>
        <p:spPr bwMode="auto">
          <a:xfrm>
            <a:off x="1524000" y="4361284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72" name="Oval 13"/>
          <p:cNvSpPr>
            <a:spLocks noChangeArrowheads="1"/>
          </p:cNvSpPr>
          <p:nvPr/>
        </p:nvSpPr>
        <p:spPr bwMode="auto">
          <a:xfrm>
            <a:off x="2362200" y="3065884"/>
            <a:ext cx="304800" cy="457200"/>
          </a:xfrm>
          <a:prstGeom prst="ellipse">
            <a:avLst/>
          </a:prstGeom>
          <a:solidFill>
            <a:srgbClr val="92D05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3" name="Line 14"/>
          <p:cNvSpPr>
            <a:spLocks noChangeShapeType="1"/>
          </p:cNvSpPr>
          <p:nvPr/>
        </p:nvSpPr>
        <p:spPr bwMode="auto">
          <a:xfrm>
            <a:off x="2514600" y="3523084"/>
            <a:ext cx="0" cy="990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74" name="Oval 4"/>
          <p:cNvSpPr>
            <a:spLocks noChangeArrowheads="1"/>
          </p:cNvSpPr>
          <p:nvPr/>
        </p:nvSpPr>
        <p:spPr bwMode="auto">
          <a:xfrm>
            <a:off x="1524000" y="3294484"/>
            <a:ext cx="304800" cy="381000"/>
          </a:xfrm>
          <a:prstGeom prst="ellipse">
            <a:avLst/>
          </a:prstGeom>
          <a:solidFill>
            <a:srgbClr val="92D05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5" name="Oval 4"/>
          <p:cNvSpPr>
            <a:spLocks noChangeArrowheads="1"/>
          </p:cNvSpPr>
          <p:nvPr/>
        </p:nvSpPr>
        <p:spPr bwMode="auto">
          <a:xfrm>
            <a:off x="990600" y="3370684"/>
            <a:ext cx="304800" cy="381000"/>
          </a:xfrm>
          <a:prstGeom prst="ellipse">
            <a:avLst/>
          </a:prstGeom>
          <a:solidFill>
            <a:srgbClr val="92D05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6" name="Line 9"/>
          <p:cNvSpPr>
            <a:spLocks noChangeShapeType="1"/>
          </p:cNvSpPr>
          <p:nvPr/>
        </p:nvSpPr>
        <p:spPr bwMode="auto">
          <a:xfrm>
            <a:off x="1143000" y="3751684"/>
            <a:ext cx="0" cy="762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77" name="Line 9"/>
          <p:cNvSpPr>
            <a:spLocks noChangeShapeType="1"/>
          </p:cNvSpPr>
          <p:nvPr/>
        </p:nvSpPr>
        <p:spPr bwMode="auto">
          <a:xfrm>
            <a:off x="1676400" y="3675484"/>
            <a:ext cx="0" cy="838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78" name="AutoShape 51"/>
          <p:cNvSpPr>
            <a:spLocks noChangeArrowheads="1"/>
          </p:cNvSpPr>
          <p:nvPr/>
        </p:nvSpPr>
        <p:spPr bwMode="auto">
          <a:xfrm>
            <a:off x="1763688" y="3356992"/>
            <a:ext cx="366936" cy="720080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9" name="Line 12"/>
          <p:cNvSpPr>
            <a:spLocks noChangeShapeType="1"/>
          </p:cNvSpPr>
          <p:nvPr/>
        </p:nvSpPr>
        <p:spPr bwMode="auto">
          <a:xfrm>
            <a:off x="1907704" y="4077072"/>
            <a:ext cx="1488" cy="436612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80" name="Freeform 79"/>
          <p:cNvSpPr/>
          <p:nvPr/>
        </p:nvSpPr>
        <p:spPr>
          <a:xfrm>
            <a:off x="914400" y="4513684"/>
            <a:ext cx="304800" cy="571500"/>
          </a:xfrm>
          <a:custGeom>
            <a:avLst/>
            <a:gdLst>
              <a:gd name="connsiteX0" fmla="*/ 0 w 304800"/>
              <a:gd name="connsiteY0" fmla="*/ 0 h 571500"/>
              <a:gd name="connsiteX1" fmla="*/ 25400 w 304800"/>
              <a:gd name="connsiteY1" fmla="*/ 114300 h 571500"/>
              <a:gd name="connsiteX2" fmla="*/ 114300 w 304800"/>
              <a:gd name="connsiteY2" fmla="*/ 152400 h 571500"/>
              <a:gd name="connsiteX3" fmla="*/ 152400 w 304800"/>
              <a:gd name="connsiteY3" fmla="*/ 177800 h 571500"/>
              <a:gd name="connsiteX4" fmla="*/ 228600 w 304800"/>
              <a:gd name="connsiteY4" fmla="*/ 203200 h 571500"/>
              <a:gd name="connsiteX5" fmla="*/ 266700 w 304800"/>
              <a:gd name="connsiteY5" fmla="*/ 215900 h 571500"/>
              <a:gd name="connsiteX6" fmla="*/ 304800 w 304800"/>
              <a:gd name="connsiteY6" fmla="*/ 241300 h 571500"/>
              <a:gd name="connsiteX7" fmla="*/ 292100 w 304800"/>
              <a:gd name="connsiteY7" fmla="*/ 279400 h 571500"/>
              <a:gd name="connsiteX8" fmla="*/ 279400 w 304800"/>
              <a:gd name="connsiteY8" fmla="*/ 381000 h 571500"/>
              <a:gd name="connsiteX9" fmla="*/ 241300 w 304800"/>
              <a:gd name="connsiteY9" fmla="*/ 393700 h 571500"/>
              <a:gd name="connsiteX10" fmla="*/ 190500 w 304800"/>
              <a:gd name="connsiteY10" fmla="*/ 406400 h 571500"/>
              <a:gd name="connsiteX11" fmla="*/ 203200 w 304800"/>
              <a:gd name="connsiteY11" fmla="*/ 571500 h 571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04800" h="571500">
                <a:moveTo>
                  <a:pt x="0" y="0"/>
                </a:moveTo>
                <a:cubicBezTo>
                  <a:pt x="280" y="1399"/>
                  <a:pt x="20276" y="106613"/>
                  <a:pt x="25400" y="114300"/>
                </a:cubicBezTo>
                <a:cubicBezTo>
                  <a:pt x="42941" y="140612"/>
                  <a:pt x="88810" y="146028"/>
                  <a:pt x="114300" y="152400"/>
                </a:cubicBezTo>
                <a:cubicBezTo>
                  <a:pt x="127000" y="160867"/>
                  <a:pt x="138452" y="171601"/>
                  <a:pt x="152400" y="177800"/>
                </a:cubicBezTo>
                <a:cubicBezTo>
                  <a:pt x="176866" y="188674"/>
                  <a:pt x="203200" y="194733"/>
                  <a:pt x="228600" y="203200"/>
                </a:cubicBezTo>
                <a:cubicBezTo>
                  <a:pt x="241300" y="207433"/>
                  <a:pt x="255561" y="208474"/>
                  <a:pt x="266700" y="215900"/>
                </a:cubicBezTo>
                <a:lnTo>
                  <a:pt x="304800" y="241300"/>
                </a:lnTo>
                <a:cubicBezTo>
                  <a:pt x="300567" y="254000"/>
                  <a:pt x="294495" y="266229"/>
                  <a:pt x="292100" y="279400"/>
                </a:cubicBezTo>
                <a:cubicBezTo>
                  <a:pt x="285995" y="312980"/>
                  <a:pt x="293262" y="349811"/>
                  <a:pt x="279400" y="381000"/>
                </a:cubicBezTo>
                <a:cubicBezTo>
                  <a:pt x="273963" y="393233"/>
                  <a:pt x="254172" y="390022"/>
                  <a:pt x="241300" y="393700"/>
                </a:cubicBezTo>
                <a:cubicBezTo>
                  <a:pt x="224517" y="398495"/>
                  <a:pt x="207433" y="402167"/>
                  <a:pt x="190500" y="406400"/>
                </a:cubicBezTo>
                <a:cubicBezTo>
                  <a:pt x="203552" y="563019"/>
                  <a:pt x="203200" y="507824"/>
                  <a:pt x="203200" y="571500"/>
                </a:cubicBezTo>
              </a:path>
            </a:pathLst>
          </a:cu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81" name="Freeform 80"/>
          <p:cNvSpPr/>
          <p:nvPr/>
        </p:nvSpPr>
        <p:spPr>
          <a:xfrm>
            <a:off x="914400" y="4526384"/>
            <a:ext cx="393700" cy="132134"/>
          </a:xfrm>
          <a:custGeom>
            <a:avLst/>
            <a:gdLst>
              <a:gd name="connsiteX0" fmla="*/ 0 w 393700"/>
              <a:gd name="connsiteY0" fmla="*/ 0 h 132134"/>
              <a:gd name="connsiteX1" fmla="*/ 241300 w 393700"/>
              <a:gd name="connsiteY1" fmla="*/ 88900 h 132134"/>
              <a:gd name="connsiteX2" fmla="*/ 292100 w 393700"/>
              <a:gd name="connsiteY2" fmla="*/ 101600 h 132134"/>
              <a:gd name="connsiteX3" fmla="*/ 330200 w 393700"/>
              <a:gd name="connsiteY3" fmla="*/ 127000 h 132134"/>
              <a:gd name="connsiteX4" fmla="*/ 393700 w 393700"/>
              <a:gd name="connsiteY4" fmla="*/ 127000 h 132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3700" h="132134">
                <a:moveTo>
                  <a:pt x="0" y="0"/>
                </a:moveTo>
                <a:cubicBezTo>
                  <a:pt x="86102" y="129152"/>
                  <a:pt x="20341" y="74169"/>
                  <a:pt x="241300" y="88900"/>
                </a:cubicBezTo>
                <a:cubicBezTo>
                  <a:pt x="258233" y="93133"/>
                  <a:pt x="276057" y="94724"/>
                  <a:pt x="292100" y="101600"/>
                </a:cubicBezTo>
                <a:cubicBezTo>
                  <a:pt x="306129" y="107613"/>
                  <a:pt x="315392" y="123298"/>
                  <a:pt x="330200" y="127000"/>
                </a:cubicBezTo>
                <a:cubicBezTo>
                  <a:pt x="350735" y="132134"/>
                  <a:pt x="372533" y="127000"/>
                  <a:pt x="393700" y="127000"/>
                </a:cubicBezTo>
              </a:path>
            </a:pathLst>
          </a:custGeom>
          <a:ln w="38100">
            <a:solidFill>
              <a:schemeClr val="bg2">
                <a:lumMod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82" name="Freeform 81"/>
          <p:cNvSpPr/>
          <p:nvPr/>
        </p:nvSpPr>
        <p:spPr>
          <a:xfrm>
            <a:off x="581852" y="4627984"/>
            <a:ext cx="332548" cy="165100"/>
          </a:xfrm>
          <a:custGeom>
            <a:avLst/>
            <a:gdLst>
              <a:gd name="connsiteX0" fmla="*/ 332548 w 332548"/>
              <a:gd name="connsiteY0" fmla="*/ 0 h 165100"/>
              <a:gd name="connsiteX1" fmla="*/ 91248 w 332548"/>
              <a:gd name="connsiteY1" fmla="*/ 38100 h 165100"/>
              <a:gd name="connsiteX2" fmla="*/ 53148 w 332548"/>
              <a:gd name="connsiteY2" fmla="*/ 76200 h 165100"/>
              <a:gd name="connsiteX3" fmla="*/ 2348 w 332548"/>
              <a:gd name="connsiteY3" fmla="*/ 165100 h 165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2548" h="165100">
                <a:moveTo>
                  <a:pt x="332548" y="0"/>
                </a:moveTo>
                <a:cubicBezTo>
                  <a:pt x="203985" y="42854"/>
                  <a:pt x="283043" y="23347"/>
                  <a:pt x="91248" y="38100"/>
                </a:cubicBezTo>
                <a:cubicBezTo>
                  <a:pt x="78548" y="50800"/>
                  <a:pt x="64175" y="62023"/>
                  <a:pt x="53148" y="76200"/>
                </a:cubicBezTo>
                <a:cubicBezTo>
                  <a:pt x="0" y="144533"/>
                  <a:pt x="2348" y="123452"/>
                  <a:pt x="2348" y="165100"/>
                </a:cubicBezTo>
              </a:path>
            </a:pathLst>
          </a:custGeom>
          <a:ln w="3810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83" name="Freeform 82"/>
          <p:cNvSpPr/>
          <p:nvPr/>
        </p:nvSpPr>
        <p:spPr>
          <a:xfrm>
            <a:off x="734512" y="4678784"/>
            <a:ext cx="256088" cy="254000"/>
          </a:xfrm>
          <a:custGeom>
            <a:avLst/>
            <a:gdLst>
              <a:gd name="connsiteX0" fmla="*/ 256088 w 256088"/>
              <a:gd name="connsiteY0" fmla="*/ 0 h 254000"/>
              <a:gd name="connsiteX1" fmla="*/ 230688 w 256088"/>
              <a:gd name="connsiteY1" fmla="*/ 38100 h 254000"/>
              <a:gd name="connsiteX2" fmla="*/ 154488 w 256088"/>
              <a:gd name="connsiteY2" fmla="*/ 63500 h 254000"/>
              <a:gd name="connsiteX3" fmla="*/ 116388 w 256088"/>
              <a:gd name="connsiteY3" fmla="*/ 76200 h 254000"/>
              <a:gd name="connsiteX4" fmla="*/ 40188 w 256088"/>
              <a:gd name="connsiteY4" fmla="*/ 127000 h 254000"/>
              <a:gd name="connsiteX5" fmla="*/ 2088 w 256088"/>
              <a:gd name="connsiteY5" fmla="*/ 215900 h 254000"/>
              <a:gd name="connsiteX6" fmla="*/ 2088 w 256088"/>
              <a:gd name="connsiteY6" fmla="*/ 254000 h 25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6088" h="254000">
                <a:moveTo>
                  <a:pt x="256088" y="0"/>
                </a:moveTo>
                <a:cubicBezTo>
                  <a:pt x="247621" y="12700"/>
                  <a:pt x="243631" y="30010"/>
                  <a:pt x="230688" y="38100"/>
                </a:cubicBezTo>
                <a:cubicBezTo>
                  <a:pt x="207984" y="52290"/>
                  <a:pt x="179888" y="55033"/>
                  <a:pt x="154488" y="63500"/>
                </a:cubicBezTo>
                <a:cubicBezTo>
                  <a:pt x="141788" y="67733"/>
                  <a:pt x="127527" y="68774"/>
                  <a:pt x="116388" y="76200"/>
                </a:cubicBezTo>
                <a:lnTo>
                  <a:pt x="40188" y="127000"/>
                </a:lnTo>
                <a:cubicBezTo>
                  <a:pt x="28622" y="150133"/>
                  <a:pt x="6760" y="187870"/>
                  <a:pt x="2088" y="215900"/>
                </a:cubicBezTo>
                <a:cubicBezTo>
                  <a:pt x="0" y="228427"/>
                  <a:pt x="2088" y="241300"/>
                  <a:pt x="2088" y="254000"/>
                </a:cubicBezTo>
              </a:path>
            </a:pathLst>
          </a:custGeom>
          <a:ln w="38100"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84" name="Freeform 83"/>
          <p:cNvSpPr/>
          <p:nvPr/>
        </p:nvSpPr>
        <p:spPr>
          <a:xfrm>
            <a:off x="876300" y="4897918"/>
            <a:ext cx="254000" cy="127782"/>
          </a:xfrm>
          <a:custGeom>
            <a:avLst/>
            <a:gdLst>
              <a:gd name="connsiteX0" fmla="*/ 254000 w 254000"/>
              <a:gd name="connsiteY0" fmla="*/ 34866 h 127782"/>
              <a:gd name="connsiteX1" fmla="*/ 88900 w 254000"/>
              <a:gd name="connsiteY1" fmla="*/ 22166 h 127782"/>
              <a:gd name="connsiteX2" fmla="*/ 25400 w 254000"/>
              <a:gd name="connsiteY2" fmla="*/ 85666 h 127782"/>
              <a:gd name="connsiteX3" fmla="*/ 0 w 254000"/>
              <a:gd name="connsiteY3" fmla="*/ 123766 h 127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4000" h="127782">
                <a:moveTo>
                  <a:pt x="254000" y="34866"/>
                </a:moveTo>
                <a:cubicBezTo>
                  <a:pt x="149402" y="0"/>
                  <a:pt x="204305" y="5680"/>
                  <a:pt x="88900" y="22166"/>
                </a:cubicBezTo>
                <a:cubicBezTo>
                  <a:pt x="50800" y="47566"/>
                  <a:pt x="46567" y="43333"/>
                  <a:pt x="25400" y="85666"/>
                </a:cubicBezTo>
                <a:cubicBezTo>
                  <a:pt x="4342" y="127782"/>
                  <a:pt x="28307" y="123766"/>
                  <a:pt x="0" y="123766"/>
                </a:cubicBezTo>
              </a:path>
            </a:pathLst>
          </a:custGeom>
          <a:ln w="3810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85" name="Freeform 84"/>
          <p:cNvSpPr/>
          <p:nvPr/>
        </p:nvSpPr>
        <p:spPr>
          <a:xfrm>
            <a:off x="660400" y="4551784"/>
            <a:ext cx="266700" cy="58463"/>
          </a:xfrm>
          <a:custGeom>
            <a:avLst/>
            <a:gdLst>
              <a:gd name="connsiteX0" fmla="*/ 266700 w 266700"/>
              <a:gd name="connsiteY0" fmla="*/ 0 h 58463"/>
              <a:gd name="connsiteX1" fmla="*/ 190500 w 266700"/>
              <a:gd name="connsiteY1" fmla="*/ 25400 h 58463"/>
              <a:gd name="connsiteX2" fmla="*/ 152400 w 266700"/>
              <a:gd name="connsiteY2" fmla="*/ 38100 h 58463"/>
              <a:gd name="connsiteX3" fmla="*/ 0 w 266700"/>
              <a:gd name="connsiteY3" fmla="*/ 12700 h 584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6700" h="58463">
                <a:moveTo>
                  <a:pt x="266700" y="0"/>
                </a:moveTo>
                <a:lnTo>
                  <a:pt x="190500" y="25400"/>
                </a:lnTo>
                <a:lnTo>
                  <a:pt x="152400" y="38100"/>
                </a:lnTo>
                <a:cubicBezTo>
                  <a:pt x="6738" y="24858"/>
                  <a:pt x="45763" y="58463"/>
                  <a:pt x="0" y="12700"/>
                </a:cubicBezTo>
              </a:path>
            </a:pathLst>
          </a:custGeom>
          <a:ln w="381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86" name="Freeform 85"/>
          <p:cNvSpPr/>
          <p:nvPr/>
        </p:nvSpPr>
        <p:spPr>
          <a:xfrm>
            <a:off x="2594124" y="4496916"/>
            <a:ext cx="393700" cy="132134"/>
          </a:xfrm>
          <a:custGeom>
            <a:avLst/>
            <a:gdLst>
              <a:gd name="connsiteX0" fmla="*/ 0 w 393700"/>
              <a:gd name="connsiteY0" fmla="*/ 0 h 132134"/>
              <a:gd name="connsiteX1" fmla="*/ 241300 w 393700"/>
              <a:gd name="connsiteY1" fmla="*/ 88900 h 132134"/>
              <a:gd name="connsiteX2" fmla="*/ 292100 w 393700"/>
              <a:gd name="connsiteY2" fmla="*/ 101600 h 132134"/>
              <a:gd name="connsiteX3" fmla="*/ 330200 w 393700"/>
              <a:gd name="connsiteY3" fmla="*/ 127000 h 132134"/>
              <a:gd name="connsiteX4" fmla="*/ 393700 w 393700"/>
              <a:gd name="connsiteY4" fmla="*/ 127000 h 132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3700" h="132134">
                <a:moveTo>
                  <a:pt x="0" y="0"/>
                </a:moveTo>
                <a:cubicBezTo>
                  <a:pt x="86102" y="129152"/>
                  <a:pt x="20341" y="74169"/>
                  <a:pt x="241300" y="88900"/>
                </a:cubicBezTo>
                <a:cubicBezTo>
                  <a:pt x="258233" y="93133"/>
                  <a:pt x="276057" y="94724"/>
                  <a:pt x="292100" y="101600"/>
                </a:cubicBezTo>
                <a:cubicBezTo>
                  <a:pt x="306129" y="107613"/>
                  <a:pt x="315392" y="123298"/>
                  <a:pt x="330200" y="127000"/>
                </a:cubicBezTo>
                <a:cubicBezTo>
                  <a:pt x="350735" y="132134"/>
                  <a:pt x="372533" y="127000"/>
                  <a:pt x="393700" y="127000"/>
                </a:cubicBezTo>
              </a:path>
            </a:pathLst>
          </a:custGeom>
          <a:ln w="38100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87" name="Freeform 86"/>
          <p:cNvSpPr/>
          <p:nvPr/>
        </p:nvSpPr>
        <p:spPr>
          <a:xfrm>
            <a:off x="2339752" y="4568924"/>
            <a:ext cx="332548" cy="165100"/>
          </a:xfrm>
          <a:custGeom>
            <a:avLst/>
            <a:gdLst>
              <a:gd name="connsiteX0" fmla="*/ 332548 w 332548"/>
              <a:gd name="connsiteY0" fmla="*/ 0 h 165100"/>
              <a:gd name="connsiteX1" fmla="*/ 91248 w 332548"/>
              <a:gd name="connsiteY1" fmla="*/ 38100 h 165100"/>
              <a:gd name="connsiteX2" fmla="*/ 53148 w 332548"/>
              <a:gd name="connsiteY2" fmla="*/ 76200 h 165100"/>
              <a:gd name="connsiteX3" fmla="*/ 2348 w 332548"/>
              <a:gd name="connsiteY3" fmla="*/ 165100 h 165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2548" h="165100">
                <a:moveTo>
                  <a:pt x="332548" y="0"/>
                </a:moveTo>
                <a:cubicBezTo>
                  <a:pt x="203985" y="42854"/>
                  <a:pt x="283043" y="23347"/>
                  <a:pt x="91248" y="38100"/>
                </a:cubicBezTo>
                <a:cubicBezTo>
                  <a:pt x="78548" y="50800"/>
                  <a:pt x="64175" y="62023"/>
                  <a:pt x="53148" y="76200"/>
                </a:cubicBezTo>
                <a:cubicBezTo>
                  <a:pt x="0" y="144533"/>
                  <a:pt x="2348" y="123452"/>
                  <a:pt x="2348" y="165100"/>
                </a:cubicBezTo>
              </a:path>
            </a:pathLst>
          </a:cu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88" name="Freeform 87"/>
          <p:cNvSpPr/>
          <p:nvPr/>
        </p:nvSpPr>
        <p:spPr>
          <a:xfrm>
            <a:off x="2414236" y="4649316"/>
            <a:ext cx="256088" cy="254000"/>
          </a:xfrm>
          <a:custGeom>
            <a:avLst/>
            <a:gdLst>
              <a:gd name="connsiteX0" fmla="*/ 256088 w 256088"/>
              <a:gd name="connsiteY0" fmla="*/ 0 h 254000"/>
              <a:gd name="connsiteX1" fmla="*/ 230688 w 256088"/>
              <a:gd name="connsiteY1" fmla="*/ 38100 h 254000"/>
              <a:gd name="connsiteX2" fmla="*/ 154488 w 256088"/>
              <a:gd name="connsiteY2" fmla="*/ 63500 h 254000"/>
              <a:gd name="connsiteX3" fmla="*/ 116388 w 256088"/>
              <a:gd name="connsiteY3" fmla="*/ 76200 h 254000"/>
              <a:gd name="connsiteX4" fmla="*/ 40188 w 256088"/>
              <a:gd name="connsiteY4" fmla="*/ 127000 h 254000"/>
              <a:gd name="connsiteX5" fmla="*/ 2088 w 256088"/>
              <a:gd name="connsiteY5" fmla="*/ 215900 h 254000"/>
              <a:gd name="connsiteX6" fmla="*/ 2088 w 256088"/>
              <a:gd name="connsiteY6" fmla="*/ 254000 h 25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6088" h="254000">
                <a:moveTo>
                  <a:pt x="256088" y="0"/>
                </a:moveTo>
                <a:cubicBezTo>
                  <a:pt x="247621" y="12700"/>
                  <a:pt x="243631" y="30010"/>
                  <a:pt x="230688" y="38100"/>
                </a:cubicBezTo>
                <a:cubicBezTo>
                  <a:pt x="207984" y="52290"/>
                  <a:pt x="179888" y="55033"/>
                  <a:pt x="154488" y="63500"/>
                </a:cubicBezTo>
                <a:cubicBezTo>
                  <a:pt x="141788" y="67733"/>
                  <a:pt x="127527" y="68774"/>
                  <a:pt x="116388" y="76200"/>
                </a:cubicBezTo>
                <a:lnTo>
                  <a:pt x="40188" y="127000"/>
                </a:lnTo>
                <a:cubicBezTo>
                  <a:pt x="28622" y="150133"/>
                  <a:pt x="6760" y="187870"/>
                  <a:pt x="2088" y="215900"/>
                </a:cubicBezTo>
                <a:cubicBezTo>
                  <a:pt x="0" y="228427"/>
                  <a:pt x="2088" y="241300"/>
                  <a:pt x="2088" y="254000"/>
                </a:cubicBezTo>
              </a:path>
            </a:pathLst>
          </a:custGeom>
          <a:ln w="381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89" name="Freeform 88"/>
          <p:cNvSpPr/>
          <p:nvPr/>
        </p:nvSpPr>
        <p:spPr>
          <a:xfrm>
            <a:off x="2556024" y="4868450"/>
            <a:ext cx="254000" cy="127782"/>
          </a:xfrm>
          <a:custGeom>
            <a:avLst/>
            <a:gdLst>
              <a:gd name="connsiteX0" fmla="*/ 254000 w 254000"/>
              <a:gd name="connsiteY0" fmla="*/ 34866 h 127782"/>
              <a:gd name="connsiteX1" fmla="*/ 88900 w 254000"/>
              <a:gd name="connsiteY1" fmla="*/ 22166 h 127782"/>
              <a:gd name="connsiteX2" fmla="*/ 25400 w 254000"/>
              <a:gd name="connsiteY2" fmla="*/ 85666 h 127782"/>
              <a:gd name="connsiteX3" fmla="*/ 0 w 254000"/>
              <a:gd name="connsiteY3" fmla="*/ 123766 h 127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4000" h="127782">
                <a:moveTo>
                  <a:pt x="254000" y="34866"/>
                </a:moveTo>
                <a:cubicBezTo>
                  <a:pt x="149402" y="0"/>
                  <a:pt x="204305" y="5680"/>
                  <a:pt x="88900" y="22166"/>
                </a:cubicBezTo>
                <a:cubicBezTo>
                  <a:pt x="50800" y="47566"/>
                  <a:pt x="46567" y="43333"/>
                  <a:pt x="25400" y="85666"/>
                </a:cubicBezTo>
                <a:cubicBezTo>
                  <a:pt x="4342" y="127782"/>
                  <a:pt x="28307" y="123766"/>
                  <a:pt x="0" y="123766"/>
                </a:cubicBezTo>
              </a:path>
            </a:pathLst>
          </a:custGeom>
          <a:ln w="3810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90" name="Freeform 89"/>
          <p:cNvSpPr/>
          <p:nvPr/>
        </p:nvSpPr>
        <p:spPr>
          <a:xfrm>
            <a:off x="2340124" y="4522316"/>
            <a:ext cx="266700" cy="58463"/>
          </a:xfrm>
          <a:custGeom>
            <a:avLst/>
            <a:gdLst>
              <a:gd name="connsiteX0" fmla="*/ 266700 w 266700"/>
              <a:gd name="connsiteY0" fmla="*/ 0 h 58463"/>
              <a:gd name="connsiteX1" fmla="*/ 190500 w 266700"/>
              <a:gd name="connsiteY1" fmla="*/ 25400 h 58463"/>
              <a:gd name="connsiteX2" fmla="*/ 152400 w 266700"/>
              <a:gd name="connsiteY2" fmla="*/ 38100 h 58463"/>
              <a:gd name="connsiteX3" fmla="*/ 0 w 266700"/>
              <a:gd name="connsiteY3" fmla="*/ 12700 h 584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6700" h="58463">
                <a:moveTo>
                  <a:pt x="266700" y="0"/>
                </a:moveTo>
                <a:lnTo>
                  <a:pt x="190500" y="25400"/>
                </a:lnTo>
                <a:lnTo>
                  <a:pt x="152400" y="38100"/>
                </a:lnTo>
                <a:cubicBezTo>
                  <a:pt x="6738" y="24858"/>
                  <a:pt x="45763" y="58463"/>
                  <a:pt x="0" y="12700"/>
                </a:cubicBezTo>
              </a:path>
            </a:pathLst>
          </a:custGeom>
          <a:ln w="3810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96" name="Freeform 95"/>
          <p:cNvSpPr/>
          <p:nvPr/>
        </p:nvSpPr>
        <p:spPr>
          <a:xfrm>
            <a:off x="2604848" y="4501480"/>
            <a:ext cx="304800" cy="571500"/>
          </a:xfrm>
          <a:custGeom>
            <a:avLst/>
            <a:gdLst>
              <a:gd name="connsiteX0" fmla="*/ 0 w 304800"/>
              <a:gd name="connsiteY0" fmla="*/ 0 h 571500"/>
              <a:gd name="connsiteX1" fmla="*/ 25400 w 304800"/>
              <a:gd name="connsiteY1" fmla="*/ 114300 h 571500"/>
              <a:gd name="connsiteX2" fmla="*/ 114300 w 304800"/>
              <a:gd name="connsiteY2" fmla="*/ 152400 h 571500"/>
              <a:gd name="connsiteX3" fmla="*/ 152400 w 304800"/>
              <a:gd name="connsiteY3" fmla="*/ 177800 h 571500"/>
              <a:gd name="connsiteX4" fmla="*/ 228600 w 304800"/>
              <a:gd name="connsiteY4" fmla="*/ 203200 h 571500"/>
              <a:gd name="connsiteX5" fmla="*/ 266700 w 304800"/>
              <a:gd name="connsiteY5" fmla="*/ 215900 h 571500"/>
              <a:gd name="connsiteX6" fmla="*/ 304800 w 304800"/>
              <a:gd name="connsiteY6" fmla="*/ 241300 h 571500"/>
              <a:gd name="connsiteX7" fmla="*/ 292100 w 304800"/>
              <a:gd name="connsiteY7" fmla="*/ 279400 h 571500"/>
              <a:gd name="connsiteX8" fmla="*/ 279400 w 304800"/>
              <a:gd name="connsiteY8" fmla="*/ 381000 h 571500"/>
              <a:gd name="connsiteX9" fmla="*/ 241300 w 304800"/>
              <a:gd name="connsiteY9" fmla="*/ 393700 h 571500"/>
              <a:gd name="connsiteX10" fmla="*/ 190500 w 304800"/>
              <a:gd name="connsiteY10" fmla="*/ 406400 h 571500"/>
              <a:gd name="connsiteX11" fmla="*/ 203200 w 304800"/>
              <a:gd name="connsiteY11" fmla="*/ 571500 h 571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04800" h="571500">
                <a:moveTo>
                  <a:pt x="0" y="0"/>
                </a:moveTo>
                <a:cubicBezTo>
                  <a:pt x="280" y="1399"/>
                  <a:pt x="20276" y="106613"/>
                  <a:pt x="25400" y="114300"/>
                </a:cubicBezTo>
                <a:cubicBezTo>
                  <a:pt x="42941" y="140612"/>
                  <a:pt x="88810" y="146028"/>
                  <a:pt x="114300" y="152400"/>
                </a:cubicBezTo>
                <a:cubicBezTo>
                  <a:pt x="127000" y="160867"/>
                  <a:pt x="138452" y="171601"/>
                  <a:pt x="152400" y="177800"/>
                </a:cubicBezTo>
                <a:cubicBezTo>
                  <a:pt x="176866" y="188674"/>
                  <a:pt x="203200" y="194733"/>
                  <a:pt x="228600" y="203200"/>
                </a:cubicBezTo>
                <a:cubicBezTo>
                  <a:pt x="241300" y="207433"/>
                  <a:pt x="255561" y="208474"/>
                  <a:pt x="266700" y="215900"/>
                </a:cubicBezTo>
                <a:lnTo>
                  <a:pt x="304800" y="241300"/>
                </a:lnTo>
                <a:cubicBezTo>
                  <a:pt x="300567" y="254000"/>
                  <a:pt x="294495" y="266229"/>
                  <a:pt x="292100" y="279400"/>
                </a:cubicBezTo>
                <a:cubicBezTo>
                  <a:pt x="285995" y="312980"/>
                  <a:pt x="293262" y="349811"/>
                  <a:pt x="279400" y="381000"/>
                </a:cubicBezTo>
                <a:cubicBezTo>
                  <a:pt x="273963" y="393233"/>
                  <a:pt x="254172" y="390022"/>
                  <a:pt x="241300" y="393700"/>
                </a:cubicBezTo>
                <a:cubicBezTo>
                  <a:pt x="224517" y="398495"/>
                  <a:pt x="207433" y="402167"/>
                  <a:pt x="190500" y="406400"/>
                </a:cubicBezTo>
                <a:cubicBezTo>
                  <a:pt x="203552" y="563019"/>
                  <a:pt x="203200" y="507824"/>
                  <a:pt x="203200" y="571500"/>
                </a:cubicBezTo>
              </a:path>
            </a:pathLst>
          </a:custGeom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44" name="Freeform 143"/>
          <p:cNvSpPr/>
          <p:nvPr/>
        </p:nvSpPr>
        <p:spPr>
          <a:xfrm>
            <a:off x="4250308" y="4496916"/>
            <a:ext cx="304800" cy="571500"/>
          </a:xfrm>
          <a:custGeom>
            <a:avLst/>
            <a:gdLst>
              <a:gd name="connsiteX0" fmla="*/ 0 w 304800"/>
              <a:gd name="connsiteY0" fmla="*/ 0 h 571500"/>
              <a:gd name="connsiteX1" fmla="*/ 25400 w 304800"/>
              <a:gd name="connsiteY1" fmla="*/ 114300 h 571500"/>
              <a:gd name="connsiteX2" fmla="*/ 114300 w 304800"/>
              <a:gd name="connsiteY2" fmla="*/ 152400 h 571500"/>
              <a:gd name="connsiteX3" fmla="*/ 152400 w 304800"/>
              <a:gd name="connsiteY3" fmla="*/ 177800 h 571500"/>
              <a:gd name="connsiteX4" fmla="*/ 228600 w 304800"/>
              <a:gd name="connsiteY4" fmla="*/ 203200 h 571500"/>
              <a:gd name="connsiteX5" fmla="*/ 266700 w 304800"/>
              <a:gd name="connsiteY5" fmla="*/ 215900 h 571500"/>
              <a:gd name="connsiteX6" fmla="*/ 304800 w 304800"/>
              <a:gd name="connsiteY6" fmla="*/ 241300 h 571500"/>
              <a:gd name="connsiteX7" fmla="*/ 292100 w 304800"/>
              <a:gd name="connsiteY7" fmla="*/ 279400 h 571500"/>
              <a:gd name="connsiteX8" fmla="*/ 279400 w 304800"/>
              <a:gd name="connsiteY8" fmla="*/ 381000 h 571500"/>
              <a:gd name="connsiteX9" fmla="*/ 241300 w 304800"/>
              <a:gd name="connsiteY9" fmla="*/ 393700 h 571500"/>
              <a:gd name="connsiteX10" fmla="*/ 190500 w 304800"/>
              <a:gd name="connsiteY10" fmla="*/ 406400 h 571500"/>
              <a:gd name="connsiteX11" fmla="*/ 203200 w 304800"/>
              <a:gd name="connsiteY11" fmla="*/ 571500 h 571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04800" h="571500">
                <a:moveTo>
                  <a:pt x="0" y="0"/>
                </a:moveTo>
                <a:cubicBezTo>
                  <a:pt x="280" y="1399"/>
                  <a:pt x="20276" y="106613"/>
                  <a:pt x="25400" y="114300"/>
                </a:cubicBezTo>
                <a:cubicBezTo>
                  <a:pt x="42941" y="140612"/>
                  <a:pt x="88810" y="146028"/>
                  <a:pt x="114300" y="152400"/>
                </a:cubicBezTo>
                <a:cubicBezTo>
                  <a:pt x="127000" y="160867"/>
                  <a:pt x="138452" y="171601"/>
                  <a:pt x="152400" y="177800"/>
                </a:cubicBezTo>
                <a:cubicBezTo>
                  <a:pt x="176866" y="188674"/>
                  <a:pt x="203200" y="194733"/>
                  <a:pt x="228600" y="203200"/>
                </a:cubicBezTo>
                <a:cubicBezTo>
                  <a:pt x="241300" y="207433"/>
                  <a:pt x="255561" y="208474"/>
                  <a:pt x="266700" y="215900"/>
                </a:cubicBezTo>
                <a:lnTo>
                  <a:pt x="304800" y="241300"/>
                </a:lnTo>
                <a:cubicBezTo>
                  <a:pt x="300567" y="254000"/>
                  <a:pt x="294495" y="266229"/>
                  <a:pt x="292100" y="279400"/>
                </a:cubicBezTo>
                <a:cubicBezTo>
                  <a:pt x="285995" y="312980"/>
                  <a:pt x="293262" y="349811"/>
                  <a:pt x="279400" y="381000"/>
                </a:cubicBezTo>
                <a:cubicBezTo>
                  <a:pt x="273963" y="393233"/>
                  <a:pt x="254172" y="390022"/>
                  <a:pt x="241300" y="393700"/>
                </a:cubicBezTo>
                <a:cubicBezTo>
                  <a:pt x="224517" y="398495"/>
                  <a:pt x="207433" y="402167"/>
                  <a:pt x="190500" y="406400"/>
                </a:cubicBezTo>
                <a:cubicBezTo>
                  <a:pt x="203552" y="563019"/>
                  <a:pt x="203200" y="507824"/>
                  <a:pt x="203200" y="571500"/>
                </a:cubicBezTo>
              </a:path>
            </a:pathLst>
          </a:cu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45" name="Freeform 144"/>
          <p:cNvSpPr/>
          <p:nvPr/>
        </p:nvSpPr>
        <p:spPr>
          <a:xfrm>
            <a:off x="4250308" y="4509616"/>
            <a:ext cx="393700" cy="132134"/>
          </a:xfrm>
          <a:custGeom>
            <a:avLst/>
            <a:gdLst>
              <a:gd name="connsiteX0" fmla="*/ 0 w 393700"/>
              <a:gd name="connsiteY0" fmla="*/ 0 h 132134"/>
              <a:gd name="connsiteX1" fmla="*/ 241300 w 393700"/>
              <a:gd name="connsiteY1" fmla="*/ 88900 h 132134"/>
              <a:gd name="connsiteX2" fmla="*/ 292100 w 393700"/>
              <a:gd name="connsiteY2" fmla="*/ 101600 h 132134"/>
              <a:gd name="connsiteX3" fmla="*/ 330200 w 393700"/>
              <a:gd name="connsiteY3" fmla="*/ 127000 h 132134"/>
              <a:gd name="connsiteX4" fmla="*/ 393700 w 393700"/>
              <a:gd name="connsiteY4" fmla="*/ 127000 h 132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3700" h="132134">
                <a:moveTo>
                  <a:pt x="0" y="0"/>
                </a:moveTo>
                <a:cubicBezTo>
                  <a:pt x="86102" y="129152"/>
                  <a:pt x="20341" y="74169"/>
                  <a:pt x="241300" y="88900"/>
                </a:cubicBezTo>
                <a:cubicBezTo>
                  <a:pt x="258233" y="93133"/>
                  <a:pt x="276057" y="94724"/>
                  <a:pt x="292100" y="101600"/>
                </a:cubicBezTo>
                <a:cubicBezTo>
                  <a:pt x="306129" y="107613"/>
                  <a:pt x="315392" y="123298"/>
                  <a:pt x="330200" y="127000"/>
                </a:cubicBezTo>
                <a:cubicBezTo>
                  <a:pt x="350735" y="132134"/>
                  <a:pt x="372533" y="127000"/>
                  <a:pt x="393700" y="127000"/>
                </a:cubicBezTo>
              </a:path>
            </a:pathLst>
          </a:cu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46" name="Freeform 145"/>
          <p:cNvSpPr/>
          <p:nvPr/>
        </p:nvSpPr>
        <p:spPr>
          <a:xfrm>
            <a:off x="3995936" y="4640932"/>
            <a:ext cx="332548" cy="165100"/>
          </a:xfrm>
          <a:custGeom>
            <a:avLst/>
            <a:gdLst>
              <a:gd name="connsiteX0" fmla="*/ 332548 w 332548"/>
              <a:gd name="connsiteY0" fmla="*/ 0 h 165100"/>
              <a:gd name="connsiteX1" fmla="*/ 91248 w 332548"/>
              <a:gd name="connsiteY1" fmla="*/ 38100 h 165100"/>
              <a:gd name="connsiteX2" fmla="*/ 53148 w 332548"/>
              <a:gd name="connsiteY2" fmla="*/ 76200 h 165100"/>
              <a:gd name="connsiteX3" fmla="*/ 2348 w 332548"/>
              <a:gd name="connsiteY3" fmla="*/ 165100 h 165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2548" h="165100">
                <a:moveTo>
                  <a:pt x="332548" y="0"/>
                </a:moveTo>
                <a:cubicBezTo>
                  <a:pt x="203985" y="42854"/>
                  <a:pt x="283043" y="23347"/>
                  <a:pt x="91248" y="38100"/>
                </a:cubicBezTo>
                <a:cubicBezTo>
                  <a:pt x="78548" y="50800"/>
                  <a:pt x="64175" y="62023"/>
                  <a:pt x="53148" y="76200"/>
                </a:cubicBezTo>
                <a:cubicBezTo>
                  <a:pt x="0" y="144533"/>
                  <a:pt x="2348" y="123452"/>
                  <a:pt x="2348" y="165100"/>
                </a:cubicBezTo>
              </a:path>
            </a:pathLst>
          </a:custGeom>
          <a:ln w="3810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47" name="Freeform 146"/>
          <p:cNvSpPr/>
          <p:nvPr/>
        </p:nvSpPr>
        <p:spPr>
          <a:xfrm>
            <a:off x="4070420" y="4662016"/>
            <a:ext cx="256088" cy="254000"/>
          </a:xfrm>
          <a:custGeom>
            <a:avLst/>
            <a:gdLst>
              <a:gd name="connsiteX0" fmla="*/ 256088 w 256088"/>
              <a:gd name="connsiteY0" fmla="*/ 0 h 254000"/>
              <a:gd name="connsiteX1" fmla="*/ 230688 w 256088"/>
              <a:gd name="connsiteY1" fmla="*/ 38100 h 254000"/>
              <a:gd name="connsiteX2" fmla="*/ 154488 w 256088"/>
              <a:gd name="connsiteY2" fmla="*/ 63500 h 254000"/>
              <a:gd name="connsiteX3" fmla="*/ 116388 w 256088"/>
              <a:gd name="connsiteY3" fmla="*/ 76200 h 254000"/>
              <a:gd name="connsiteX4" fmla="*/ 40188 w 256088"/>
              <a:gd name="connsiteY4" fmla="*/ 127000 h 254000"/>
              <a:gd name="connsiteX5" fmla="*/ 2088 w 256088"/>
              <a:gd name="connsiteY5" fmla="*/ 215900 h 254000"/>
              <a:gd name="connsiteX6" fmla="*/ 2088 w 256088"/>
              <a:gd name="connsiteY6" fmla="*/ 254000 h 25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6088" h="254000">
                <a:moveTo>
                  <a:pt x="256088" y="0"/>
                </a:moveTo>
                <a:cubicBezTo>
                  <a:pt x="247621" y="12700"/>
                  <a:pt x="243631" y="30010"/>
                  <a:pt x="230688" y="38100"/>
                </a:cubicBezTo>
                <a:cubicBezTo>
                  <a:pt x="207984" y="52290"/>
                  <a:pt x="179888" y="55033"/>
                  <a:pt x="154488" y="63500"/>
                </a:cubicBezTo>
                <a:cubicBezTo>
                  <a:pt x="141788" y="67733"/>
                  <a:pt x="127527" y="68774"/>
                  <a:pt x="116388" y="76200"/>
                </a:cubicBezTo>
                <a:lnTo>
                  <a:pt x="40188" y="127000"/>
                </a:lnTo>
                <a:cubicBezTo>
                  <a:pt x="28622" y="150133"/>
                  <a:pt x="6760" y="187870"/>
                  <a:pt x="2088" y="215900"/>
                </a:cubicBezTo>
                <a:cubicBezTo>
                  <a:pt x="0" y="228427"/>
                  <a:pt x="2088" y="241300"/>
                  <a:pt x="2088" y="254000"/>
                </a:cubicBezTo>
              </a:path>
            </a:pathLst>
          </a:cu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48" name="Freeform 147"/>
          <p:cNvSpPr/>
          <p:nvPr/>
        </p:nvSpPr>
        <p:spPr>
          <a:xfrm>
            <a:off x="4212208" y="4881150"/>
            <a:ext cx="254000" cy="127782"/>
          </a:xfrm>
          <a:custGeom>
            <a:avLst/>
            <a:gdLst>
              <a:gd name="connsiteX0" fmla="*/ 254000 w 254000"/>
              <a:gd name="connsiteY0" fmla="*/ 34866 h 127782"/>
              <a:gd name="connsiteX1" fmla="*/ 88900 w 254000"/>
              <a:gd name="connsiteY1" fmla="*/ 22166 h 127782"/>
              <a:gd name="connsiteX2" fmla="*/ 25400 w 254000"/>
              <a:gd name="connsiteY2" fmla="*/ 85666 h 127782"/>
              <a:gd name="connsiteX3" fmla="*/ 0 w 254000"/>
              <a:gd name="connsiteY3" fmla="*/ 123766 h 127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4000" h="127782">
                <a:moveTo>
                  <a:pt x="254000" y="34866"/>
                </a:moveTo>
                <a:cubicBezTo>
                  <a:pt x="149402" y="0"/>
                  <a:pt x="204305" y="5680"/>
                  <a:pt x="88900" y="22166"/>
                </a:cubicBezTo>
                <a:cubicBezTo>
                  <a:pt x="50800" y="47566"/>
                  <a:pt x="46567" y="43333"/>
                  <a:pt x="25400" y="85666"/>
                </a:cubicBezTo>
                <a:cubicBezTo>
                  <a:pt x="4342" y="127782"/>
                  <a:pt x="28307" y="123766"/>
                  <a:pt x="0" y="123766"/>
                </a:cubicBezTo>
              </a:path>
            </a:pathLst>
          </a:custGeom>
          <a:ln w="3810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49" name="Freeform 148"/>
          <p:cNvSpPr/>
          <p:nvPr/>
        </p:nvSpPr>
        <p:spPr>
          <a:xfrm>
            <a:off x="3996308" y="4535016"/>
            <a:ext cx="266700" cy="58463"/>
          </a:xfrm>
          <a:custGeom>
            <a:avLst/>
            <a:gdLst>
              <a:gd name="connsiteX0" fmla="*/ 266700 w 266700"/>
              <a:gd name="connsiteY0" fmla="*/ 0 h 58463"/>
              <a:gd name="connsiteX1" fmla="*/ 190500 w 266700"/>
              <a:gd name="connsiteY1" fmla="*/ 25400 h 58463"/>
              <a:gd name="connsiteX2" fmla="*/ 152400 w 266700"/>
              <a:gd name="connsiteY2" fmla="*/ 38100 h 58463"/>
              <a:gd name="connsiteX3" fmla="*/ 0 w 266700"/>
              <a:gd name="connsiteY3" fmla="*/ 12700 h 584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6700" h="58463">
                <a:moveTo>
                  <a:pt x="266700" y="0"/>
                </a:moveTo>
                <a:lnTo>
                  <a:pt x="190500" y="25400"/>
                </a:lnTo>
                <a:lnTo>
                  <a:pt x="152400" y="38100"/>
                </a:lnTo>
                <a:cubicBezTo>
                  <a:pt x="6738" y="24858"/>
                  <a:pt x="45763" y="58463"/>
                  <a:pt x="0" y="12700"/>
                </a:cubicBezTo>
              </a:path>
            </a:pathLst>
          </a:cu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59" name="Freeform 158"/>
          <p:cNvSpPr/>
          <p:nvPr/>
        </p:nvSpPr>
        <p:spPr>
          <a:xfrm>
            <a:off x="5724128" y="4568924"/>
            <a:ext cx="332548" cy="165100"/>
          </a:xfrm>
          <a:custGeom>
            <a:avLst/>
            <a:gdLst>
              <a:gd name="connsiteX0" fmla="*/ 332548 w 332548"/>
              <a:gd name="connsiteY0" fmla="*/ 0 h 165100"/>
              <a:gd name="connsiteX1" fmla="*/ 91248 w 332548"/>
              <a:gd name="connsiteY1" fmla="*/ 38100 h 165100"/>
              <a:gd name="connsiteX2" fmla="*/ 53148 w 332548"/>
              <a:gd name="connsiteY2" fmla="*/ 76200 h 165100"/>
              <a:gd name="connsiteX3" fmla="*/ 2348 w 332548"/>
              <a:gd name="connsiteY3" fmla="*/ 165100 h 165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2548" h="165100">
                <a:moveTo>
                  <a:pt x="332548" y="0"/>
                </a:moveTo>
                <a:cubicBezTo>
                  <a:pt x="203985" y="42854"/>
                  <a:pt x="283043" y="23347"/>
                  <a:pt x="91248" y="38100"/>
                </a:cubicBezTo>
                <a:cubicBezTo>
                  <a:pt x="78548" y="50800"/>
                  <a:pt x="64175" y="62023"/>
                  <a:pt x="53148" y="76200"/>
                </a:cubicBezTo>
                <a:cubicBezTo>
                  <a:pt x="0" y="144533"/>
                  <a:pt x="2348" y="123452"/>
                  <a:pt x="2348" y="165100"/>
                </a:cubicBez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60" name="Freeform 159"/>
          <p:cNvSpPr/>
          <p:nvPr/>
        </p:nvSpPr>
        <p:spPr>
          <a:xfrm>
            <a:off x="5870744" y="4623916"/>
            <a:ext cx="256088" cy="254000"/>
          </a:xfrm>
          <a:custGeom>
            <a:avLst/>
            <a:gdLst>
              <a:gd name="connsiteX0" fmla="*/ 256088 w 256088"/>
              <a:gd name="connsiteY0" fmla="*/ 0 h 254000"/>
              <a:gd name="connsiteX1" fmla="*/ 230688 w 256088"/>
              <a:gd name="connsiteY1" fmla="*/ 38100 h 254000"/>
              <a:gd name="connsiteX2" fmla="*/ 154488 w 256088"/>
              <a:gd name="connsiteY2" fmla="*/ 63500 h 254000"/>
              <a:gd name="connsiteX3" fmla="*/ 116388 w 256088"/>
              <a:gd name="connsiteY3" fmla="*/ 76200 h 254000"/>
              <a:gd name="connsiteX4" fmla="*/ 40188 w 256088"/>
              <a:gd name="connsiteY4" fmla="*/ 127000 h 254000"/>
              <a:gd name="connsiteX5" fmla="*/ 2088 w 256088"/>
              <a:gd name="connsiteY5" fmla="*/ 215900 h 254000"/>
              <a:gd name="connsiteX6" fmla="*/ 2088 w 256088"/>
              <a:gd name="connsiteY6" fmla="*/ 254000 h 25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6088" h="254000">
                <a:moveTo>
                  <a:pt x="256088" y="0"/>
                </a:moveTo>
                <a:cubicBezTo>
                  <a:pt x="247621" y="12700"/>
                  <a:pt x="243631" y="30010"/>
                  <a:pt x="230688" y="38100"/>
                </a:cubicBezTo>
                <a:cubicBezTo>
                  <a:pt x="207984" y="52290"/>
                  <a:pt x="179888" y="55033"/>
                  <a:pt x="154488" y="63500"/>
                </a:cubicBezTo>
                <a:cubicBezTo>
                  <a:pt x="141788" y="67733"/>
                  <a:pt x="127527" y="68774"/>
                  <a:pt x="116388" y="76200"/>
                </a:cubicBezTo>
                <a:lnTo>
                  <a:pt x="40188" y="127000"/>
                </a:lnTo>
                <a:cubicBezTo>
                  <a:pt x="28622" y="150133"/>
                  <a:pt x="6760" y="187870"/>
                  <a:pt x="2088" y="215900"/>
                </a:cubicBezTo>
                <a:cubicBezTo>
                  <a:pt x="0" y="228427"/>
                  <a:pt x="2088" y="241300"/>
                  <a:pt x="2088" y="254000"/>
                </a:cubicBezTo>
              </a:path>
            </a:pathLst>
          </a:cu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61" name="Freeform 160"/>
          <p:cNvSpPr/>
          <p:nvPr/>
        </p:nvSpPr>
        <p:spPr>
          <a:xfrm>
            <a:off x="6012532" y="4873190"/>
            <a:ext cx="254000" cy="127782"/>
          </a:xfrm>
          <a:custGeom>
            <a:avLst/>
            <a:gdLst>
              <a:gd name="connsiteX0" fmla="*/ 254000 w 254000"/>
              <a:gd name="connsiteY0" fmla="*/ 34866 h 127782"/>
              <a:gd name="connsiteX1" fmla="*/ 88900 w 254000"/>
              <a:gd name="connsiteY1" fmla="*/ 22166 h 127782"/>
              <a:gd name="connsiteX2" fmla="*/ 25400 w 254000"/>
              <a:gd name="connsiteY2" fmla="*/ 85666 h 127782"/>
              <a:gd name="connsiteX3" fmla="*/ 0 w 254000"/>
              <a:gd name="connsiteY3" fmla="*/ 123766 h 127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4000" h="127782">
                <a:moveTo>
                  <a:pt x="254000" y="34866"/>
                </a:moveTo>
                <a:cubicBezTo>
                  <a:pt x="149402" y="0"/>
                  <a:pt x="204305" y="5680"/>
                  <a:pt x="88900" y="22166"/>
                </a:cubicBezTo>
                <a:cubicBezTo>
                  <a:pt x="50800" y="47566"/>
                  <a:pt x="46567" y="43333"/>
                  <a:pt x="25400" y="85666"/>
                </a:cubicBezTo>
                <a:cubicBezTo>
                  <a:pt x="4342" y="127782"/>
                  <a:pt x="28307" y="123766"/>
                  <a:pt x="0" y="123766"/>
                </a:cubicBezTo>
              </a:path>
            </a:pathLst>
          </a:cu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62" name="Freeform 161"/>
          <p:cNvSpPr/>
          <p:nvPr/>
        </p:nvSpPr>
        <p:spPr>
          <a:xfrm>
            <a:off x="5796136" y="4496916"/>
            <a:ext cx="266700" cy="58463"/>
          </a:xfrm>
          <a:custGeom>
            <a:avLst/>
            <a:gdLst>
              <a:gd name="connsiteX0" fmla="*/ 266700 w 266700"/>
              <a:gd name="connsiteY0" fmla="*/ 0 h 58463"/>
              <a:gd name="connsiteX1" fmla="*/ 190500 w 266700"/>
              <a:gd name="connsiteY1" fmla="*/ 25400 h 58463"/>
              <a:gd name="connsiteX2" fmla="*/ 152400 w 266700"/>
              <a:gd name="connsiteY2" fmla="*/ 38100 h 58463"/>
              <a:gd name="connsiteX3" fmla="*/ 0 w 266700"/>
              <a:gd name="connsiteY3" fmla="*/ 12700 h 584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6700" h="58463">
                <a:moveTo>
                  <a:pt x="266700" y="0"/>
                </a:moveTo>
                <a:lnTo>
                  <a:pt x="190500" y="25400"/>
                </a:lnTo>
                <a:lnTo>
                  <a:pt x="152400" y="38100"/>
                </a:lnTo>
                <a:cubicBezTo>
                  <a:pt x="6738" y="24858"/>
                  <a:pt x="45763" y="58463"/>
                  <a:pt x="0" y="12700"/>
                </a:cubicBezTo>
              </a:path>
            </a:pathLst>
          </a:cu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63" name="Freeform 162"/>
          <p:cNvSpPr/>
          <p:nvPr/>
        </p:nvSpPr>
        <p:spPr>
          <a:xfrm>
            <a:off x="6050508" y="4496916"/>
            <a:ext cx="393700" cy="132134"/>
          </a:xfrm>
          <a:custGeom>
            <a:avLst/>
            <a:gdLst>
              <a:gd name="connsiteX0" fmla="*/ 0 w 393700"/>
              <a:gd name="connsiteY0" fmla="*/ 0 h 132134"/>
              <a:gd name="connsiteX1" fmla="*/ 241300 w 393700"/>
              <a:gd name="connsiteY1" fmla="*/ 88900 h 132134"/>
              <a:gd name="connsiteX2" fmla="*/ 292100 w 393700"/>
              <a:gd name="connsiteY2" fmla="*/ 101600 h 132134"/>
              <a:gd name="connsiteX3" fmla="*/ 330200 w 393700"/>
              <a:gd name="connsiteY3" fmla="*/ 127000 h 132134"/>
              <a:gd name="connsiteX4" fmla="*/ 393700 w 393700"/>
              <a:gd name="connsiteY4" fmla="*/ 127000 h 132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3700" h="132134">
                <a:moveTo>
                  <a:pt x="0" y="0"/>
                </a:moveTo>
                <a:cubicBezTo>
                  <a:pt x="86102" y="129152"/>
                  <a:pt x="20341" y="74169"/>
                  <a:pt x="241300" y="88900"/>
                </a:cubicBezTo>
                <a:cubicBezTo>
                  <a:pt x="258233" y="93133"/>
                  <a:pt x="276057" y="94724"/>
                  <a:pt x="292100" y="101600"/>
                </a:cubicBezTo>
                <a:cubicBezTo>
                  <a:pt x="306129" y="107613"/>
                  <a:pt x="315392" y="123298"/>
                  <a:pt x="330200" y="127000"/>
                </a:cubicBezTo>
                <a:cubicBezTo>
                  <a:pt x="350735" y="132134"/>
                  <a:pt x="372533" y="127000"/>
                  <a:pt x="393700" y="127000"/>
                </a:cubicBezTo>
              </a:path>
            </a:pathLst>
          </a:cu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64" name="Freeform 163"/>
          <p:cNvSpPr/>
          <p:nvPr/>
        </p:nvSpPr>
        <p:spPr>
          <a:xfrm>
            <a:off x="6050508" y="4501480"/>
            <a:ext cx="304800" cy="571500"/>
          </a:xfrm>
          <a:custGeom>
            <a:avLst/>
            <a:gdLst>
              <a:gd name="connsiteX0" fmla="*/ 0 w 304800"/>
              <a:gd name="connsiteY0" fmla="*/ 0 h 571500"/>
              <a:gd name="connsiteX1" fmla="*/ 25400 w 304800"/>
              <a:gd name="connsiteY1" fmla="*/ 114300 h 571500"/>
              <a:gd name="connsiteX2" fmla="*/ 114300 w 304800"/>
              <a:gd name="connsiteY2" fmla="*/ 152400 h 571500"/>
              <a:gd name="connsiteX3" fmla="*/ 152400 w 304800"/>
              <a:gd name="connsiteY3" fmla="*/ 177800 h 571500"/>
              <a:gd name="connsiteX4" fmla="*/ 228600 w 304800"/>
              <a:gd name="connsiteY4" fmla="*/ 203200 h 571500"/>
              <a:gd name="connsiteX5" fmla="*/ 266700 w 304800"/>
              <a:gd name="connsiteY5" fmla="*/ 215900 h 571500"/>
              <a:gd name="connsiteX6" fmla="*/ 304800 w 304800"/>
              <a:gd name="connsiteY6" fmla="*/ 241300 h 571500"/>
              <a:gd name="connsiteX7" fmla="*/ 292100 w 304800"/>
              <a:gd name="connsiteY7" fmla="*/ 279400 h 571500"/>
              <a:gd name="connsiteX8" fmla="*/ 279400 w 304800"/>
              <a:gd name="connsiteY8" fmla="*/ 381000 h 571500"/>
              <a:gd name="connsiteX9" fmla="*/ 241300 w 304800"/>
              <a:gd name="connsiteY9" fmla="*/ 393700 h 571500"/>
              <a:gd name="connsiteX10" fmla="*/ 190500 w 304800"/>
              <a:gd name="connsiteY10" fmla="*/ 406400 h 571500"/>
              <a:gd name="connsiteX11" fmla="*/ 203200 w 304800"/>
              <a:gd name="connsiteY11" fmla="*/ 571500 h 571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04800" h="571500">
                <a:moveTo>
                  <a:pt x="0" y="0"/>
                </a:moveTo>
                <a:cubicBezTo>
                  <a:pt x="280" y="1399"/>
                  <a:pt x="20276" y="106613"/>
                  <a:pt x="25400" y="114300"/>
                </a:cubicBezTo>
                <a:cubicBezTo>
                  <a:pt x="42941" y="140612"/>
                  <a:pt x="88810" y="146028"/>
                  <a:pt x="114300" y="152400"/>
                </a:cubicBezTo>
                <a:cubicBezTo>
                  <a:pt x="127000" y="160867"/>
                  <a:pt x="138452" y="171601"/>
                  <a:pt x="152400" y="177800"/>
                </a:cubicBezTo>
                <a:cubicBezTo>
                  <a:pt x="176866" y="188674"/>
                  <a:pt x="203200" y="194733"/>
                  <a:pt x="228600" y="203200"/>
                </a:cubicBezTo>
                <a:cubicBezTo>
                  <a:pt x="241300" y="207433"/>
                  <a:pt x="255561" y="208474"/>
                  <a:pt x="266700" y="215900"/>
                </a:cubicBezTo>
                <a:lnTo>
                  <a:pt x="304800" y="241300"/>
                </a:lnTo>
                <a:cubicBezTo>
                  <a:pt x="300567" y="254000"/>
                  <a:pt x="294495" y="266229"/>
                  <a:pt x="292100" y="279400"/>
                </a:cubicBezTo>
                <a:cubicBezTo>
                  <a:pt x="285995" y="312980"/>
                  <a:pt x="293262" y="349811"/>
                  <a:pt x="279400" y="381000"/>
                </a:cubicBezTo>
                <a:cubicBezTo>
                  <a:pt x="273963" y="393233"/>
                  <a:pt x="254172" y="390022"/>
                  <a:pt x="241300" y="393700"/>
                </a:cubicBezTo>
                <a:cubicBezTo>
                  <a:pt x="224517" y="398495"/>
                  <a:pt x="207433" y="402167"/>
                  <a:pt x="190500" y="406400"/>
                </a:cubicBezTo>
                <a:cubicBezTo>
                  <a:pt x="203552" y="563019"/>
                  <a:pt x="203200" y="507824"/>
                  <a:pt x="203200" y="571500"/>
                </a:cubicBezTo>
              </a:path>
            </a:pathLst>
          </a:custGeom>
          <a:ln w="3810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66" name="Freeform 165"/>
          <p:cNvSpPr/>
          <p:nvPr/>
        </p:nvSpPr>
        <p:spPr>
          <a:xfrm>
            <a:off x="7742952" y="4623916"/>
            <a:ext cx="256088" cy="254000"/>
          </a:xfrm>
          <a:custGeom>
            <a:avLst/>
            <a:gdLst>
              <a:gd name="connsiteX0" fmla="*/ 256088 w 256088"/>
              <a:gd name="connsiteY0" fmla="*/ 0 h 254000"/>
              <a:gd name="connsiteX1" fmla="*/ 230688 w 256088"/>
              <a:gd name="connsiteY1" fmla="*/ 38100 h 254000"/>
              <a:gd name="connsiteX2" fmla="*/ 154488 w 256088"/>
              <a:gd name="connsiteY2" fmla="*/ 63500 h 254000"/>
              <a:gd name="connsiteX3" fmla="*/ 116388 w 256088"/>
              <a:gd name="connsiteY3" fmla="*/ 76200 h 254000"/>
              <a:gd name="connsiteX4" fmla="*/ 40188 w 256088"/>
              <a:gd name="connsiteY4" fmla="*/ 127000 h 254000"/>
              <a:gd name="connsiteX5" fmla="*/ 2088 w 256088"/>
              <a:gd name="connsiteY5" fmla="*/ 215900 h 254000"/>
              <a:gd name="connsiteX6" fmla="*/ 2088 w 256088"/>
              <a:gd name="connsiteY6" fmla="*/ 254000 h 25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6088" h="254000">
                <a:moveTo>
                  <a:pt x="256088" y="0"/>
                </a:moveTo>
                <a:cubicBezTo>
                  <a:pt x="247621" y="12700"/>
                  <a:pt x="243631" y="30010"/>
                  <a:pt x="230688" y="38100"/>
                </a:cubicBezTo>
                <a:cubicBezTo>
                  <a:pt x="207984" y="52290"/>
                  <a:pt x="179888" y="55033"/>
                  <a:pt x="154488" y="63500"/>
                </a:cubicBezTo>
                <a:cubicBezTo>
                  <a:pt x="141788" y="67733"/>
                  <a:pt x="127527" y="68774"/>
                  <a:pt x="116388" y="76200"/>
                </a:cubicBezTo>
                <a:lnTo>
                  <a:pt x="40188" y="127000"/>
                </a:lnTo>
                <a:cubicBezTo>
                  <a:pt x="28622" y="150133"/>
                  <a:pt x="6760" y="187870"/>
                  <a:pt x="2088" y="215900"/>
                </a:cubicBezTo>
                <a:cubicBezTo>
                  <a:pt x="0" y="228427"/>
                  <a:pt x="2088" y="241300"/>
                  <a:pt x="2088" y="254000"/>
                </a:cubicBezTo>
              </a:path>
            </a:pathLst>
          </a:cu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67" name="Freeform 166"/>
          <p:cNvSpPr/>
          <p:nvPr/>
        </p:nvSpPr>
        <p:spPr>
          <a:xfrm>
            <a:off x="7884740" y="4873190"/>
            <a:ext cx="254000" cy="127782"/>
          </a:xfrm>
          <a:custGeom>
            <a:avLst/>
            <a:gdLst>
              <a:gd name="connsiteX0" fmla="*/ 254000 w 254000"/>
              <a:gd name="connsiteY0" fmla="*/ 34866 h 127782"/>
              <a:gd name="connsiteX1" fmla="*/ 88900 w 254000"/>
              <a:gd name="connsiteY1" fmla="*/ 22166 h 127782"/>
              <a:gd name="connsiteX2" fmla="*/ 25400 w 254000"/>
              <a:gd name="connsiteY2" fmla="*/ 85666 h 127782"/>
              <a:gd name="connsiteX3" fmla="*/ 0 w 254000"/>
              <a:gd name="connsiteY3" fmla="*/ 123766 h 127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4000" h="127782">
                <a:moveTo>
                  <a:pt x="254000" y="34866"/>
                </a:moveTo>
                <a:cubicBezTo>
                  <a:pt x="149402" y="0"/>
                  <a:pt x="204305" y="5680"/>
                  <a:pt x="88900" y="22166"/>
                </a:cubicBezTo>
                <a:cubicBezTo>
                  <a:pt x="50800" y="47566"/>
                  <a:pt x="46567" y="43333"/>
                  <a:pt x="25400" y="85666"/>
                </a:cubicBezTo>
                <a:cubicBezTo>
                  <a:pt x="4342" y="127782"/>
                  <a:pt x="28307" y="123766"/>
                  <a:pt x="0" y="123766"/>
                </a:cubicBezTo>
              </a:path>
            </a:pathLst>
          </a:custGeom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68" name="Freeform 167"/>
          <p:cNvSpPr/>
          <p:nvPr/>
        </p:nvSpPr>
        <p:spPr>
          <a:xfrm>
            <a:off x="7668840" y="4510461"/>
            <a:ext cx="266700" cy="58463"/>
          </a:xfrm>
          <a:custGeom>
            <a:avLst/>
            <a:gdLst>
              <a:gd name="connsiteX0" fmla="*/ 266700 w 266700"/>
              <a:gd name="connsiteY0" fmla="*/ 0 h 58463"/>
              <a:gd name="connsiteX1" fmla="*/ 190500 w 266700"/>
              <a:gd name="connsiteY1" fmla="*/ 25400 h 58463"/>
              <a:gd name="connsiteX2" fmla="*/ 152400 w 266700"/>
              <a:gd name="connsiteY2" fmla="*/ 38100 h 58463"/>
              <a:gd name="connsiteX3" fmla="*/ 0 w 266700"/>
              <a:gd name="connsiteY3" fmla="*/ 12700 h 584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6700" h="58463">
                <a:moveTo>
                  <a:pt x="266700" y="0"/>
                </a:moveTo>
                <a:lnTo>
                  <a:pt x="190500" y="25400"/>
                </a:lnTo>
                <a:lnTo>
                  <a:pt x="152400" y="38100"/>
                </a:lnTo>
                <a:cubicBezTo>
                  <a:pt x="6738" y="24858"/>
                  <a:pt x="45763" y="58463"/>
                  <a:pt x="0" y="12700"/>
                </a:cubicBezTo>
              </a:path>
            </a:pathLst>
          </a:cu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69" name="Freeform 168"/>
          <p:cNvSpPr/>
          <p:nvPr/>
        </p:nvSpPr>
        <p:spPr>
          <a:xfrm>
            <a:off x="7922716" y="4496916"/>
            <a:ext cx="393700" cy="132134"/>
          </a:xfrm>
          <a:custGeom>
            <a:avLst/>
            <a:gdLst>
              <a:gd name="connsiteX0" fmla="*/ 0 w 393700"/>
              <a:gd name="connsiteY0" fmla="*/ 0 h 132134"/>
              <a:gd name="connsiteX1" fmla="*/ 241300 w 393700"/>
              <a:gd name="connsiteY1" fmla="*/ 88900 h 132134"/>
              <a:gd name="connsiteX2" fmla="*/ 292100 w 393700"/>
              <a:gd name="connsiteY2" fmla="*/ 101600 h 132134"/>
              <a:gd name="connsiteX3" fmla="*/ 330200 w 393700"/>
              <a:gd name="connsiteY3" fmla="*/ 127000 h 132134"/>
              <a:gd name="connsiteX4" fmla="*/ 393700 w 393700"/>
              <a:gd name="connsiteY4" fmla="*/ 127000 h 132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3700" h="132134">
                <a:moveTo>
                  <a:pt x="0" y="0"/>
                </a:moveTo>
                <a:cubicBezTo>
                  <a:pt x="86102" y="129152"/>
                  <a:pt x="20341" y="74169"/>
                  <a:pt x="241300" y="88900"/>
                </a:cubicBezTo>
                <a:cubicBezTo>
                  <a:pt x="258233" y="93133"/>
                  <a:pt x="276057" y="94724"/>
                  <a:pt x="292100" y="101600"/>
                </a:cubicBezTo>
                <a:cubicBezTo>
                  <a:pt x="306129" y="107613"/>
                  <a:pt x="315392" y="123298"/>
                  <a:pt x="330200" y="127000"/>
                </a:cubicBezTo>
                <a:cubicBezTo>
                  <a:pt x="350735" y="132134"/>
                  <a:pt x="372533" y="127000"/>
                  <a:pt x="393700" y="127000"/>
                </a:cubicBezTo>
              </a:path>
            </a:pathLst>
          </a:cu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70" name="Freeform 169"/>
          <p:cNvSpPr/>
          <p:nvPr/>
        </p:nvSpPr>
        <p:spPr>
          <a:xfrm>
            <a:off x="7922716" y="4501480"/>
            <a:ext cx="304800" cy="571500"/>
          </a:xfrm>
          <a:custGeom>
            <a:avLst/>
            <a:gdLst>
              <a:gd name="connsiteX0" fmla="*/ 0 w 304800"/>
              <a:gd name="connsiteY0" fmla="*/ 0 h 571500"/>
              <a:gd name="connsiteX1" fmla="*/ 25400 w 304800"/>
              <a:gd name="connsiteY1" fmla="*/ 114300 h 571500"/>
              <a:gd name="connsiteX2" fmla="*/ 114300 w 304800"/>
              <a:gd name="connsiteY2" fmla="*/ 152400 h 571500"/>
              <a:gd name="connsiteX3" fmla="*/ 152400 w 304800"/>
              <a:gd name="connsiteY3" fmla="*/ 177800 h 571500"/>
              <a:gd name="connsiteX4" fmla="*/ 228600 w 304800"/>
              <a:gd name="connsiteY4" fmla="*/ 203200 h 571500"/>
              <a:gd name="connsiteX5" fmla="*/ 266700 w 304800"/>
              <a:gd name="connsiteY5" fmla="*/ 215900 h 571500"/>
              <a:gd name="connsiteX6" fmla="*/ 304800 w 304800"/>
              <a:gd name="connsiteY6" fmla="*/ 241300 h 571500"/>
              <a:gd name="connsiteX7" fmla="*/ 292100 w 304800"/>
              <a:gd name="connsiteY7" fmla="*/ 279400 h 571500"/>
              <a:gd name="connsiteX8" fmla="*/ 279400 w 304800"/>
              <a:gd name="connsiteY8" fmla="*/ 381000 h 571500"/>
              <a:gd name="connsiteX9" fmla="*/ 241300 w 304800"/>
              <a:gd name="connsiteY9" fmla="*/ 393700 h 571500"/>
              <a:gd name="connsiteX10" fmla="*/ 190500 w 304800"/>
              <a:gd name="connsiteY10" fmla="*/ 406400 h 571500"/>
              <a:gd name="connsiteX11" fmla="*/ 203200 w 304800"/>
              <a:gd name="connsiteY11" fmla="*/ 571500 h 571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04800" h="571500">
                <a:moveTo>
                  <a:pt x="0" y="0"/>
                </a:moveTo>
                <a:cubicBezTo>
                  <a:pt x="280" y="1399"/>
                  <a:pt x="20276" y="106613"/>
                  <a:pt x="25400" y="114300"/>
                </a:cubicBezTo>
                <a:cubicBezTo>
                  <a:pt x="42941" y="140612"/>
                  <a:pt x="88810" y="146028"/>
                  <a:pt x="114300" y="152400"/>
                </a:cubicBezTo>
                <a:cubicBezTo>
                  <a:pt x="127000" y="160867"/>
                  <a:pt x="138452" y="171601"/>
                  <a:pt x="152400" y="177800"/>
                </a:cubicBezTo>
                <a:cubicBezTo>
                  <a:pt x="176866" y="188674"/>
                  <a:pt x="203200" y="194733"/>
                  <a:pt x="228600" y="203200"/>
                </a:cubicBezTo>
                <a:cubicBezTo>
                  <a:pt x="241300" y="207433"/>
                  <a:pt x="255561" y="208474"/>
                  <a:pt x="266700" y="215900"/>
                </a:cubicBezTo>
                <a:lnTo>
                  <a:pt x="304800" y="241300"/>
                </a:lnTo>
                <a:cubicBezTo>
                  <a:pt x="300567" y="254000"/>
                  <a:pt x="294495" y="266229"/>
                  <a:pt x="292100" y="279400"/>
                </a:cubicBezTo>
                <a:cubicBezTo>
                  <a:pt x="285995" y="312980"/>
                  <a:pt x="293262" y="349811"/>
                  <a:pt x="279400" y="381000"/>
                </a:cubicBezTo>
                <a:cubicBezTo>
                  <a:pt x="273963" y="393233"/>
                  <a:pt x="254172" y="390022"/>
                  <a:pt x="241300" y="393700"/>
                </a:cubicBezTo>
                <a:cubicBezTo>
                  <a:pt x="224517" y="398495"/>
                  <a:pt x="207433" y="402167"/>
                  <a:pt x="190500" y="406400"/>
                </a:cubicBezTo>
                <a:cubicBezTo>
                  <a:pt x="203552" y="563019"/>
                  <a:pt x="203200" y="507824"/>
                  <a:pt x="203200" y="571500"/>
                </a:cubicBezTo>
              </a:path>
            </a:pathLst>
          </a:custGeom>
          <a:ln w="381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71" name="Freeform 170"/>
          <p:cNvSpPr/>
          <p:nvPr/>
        </p:nvSpPr>
        <p:spPr>
          <a:xfrm>
            <a:off x="7634684" y="4568924"/>
            <a:ext cx="332548" cy="165100"/>
          </a:xfrm>
          <a:custGeom>
            <a:avLst/>
            <a:gdLst>
              <a:gd name="connsiteX0" fmla="*/ 332548 w 332548"/>
              <a:gd name="connsiteY0" fmla="*/ 0 h 165100"/>
              <a:gd name="connsiteX1" fmla="*/ 91248 w 332548"/>
              <a:gd name="connsiteY1" fmla="*/ 38100 h 165100"/>
              <a:gd name="connsiteX2" fmla="*/ 53148 w 332548"/>
              <a:gd name="connsiteY2" fmla="*/ 76200 h 165100"/>
              <a:gd name="connsiteX3" fmla="*/ 2348 w 332548"/>
              <a:gd name="connsiteY3" fmla="*/ 165100 h 165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2548" h="165100">
                <a:moveTo>
                  <a:pt x="332548" y="0"/>
                </a:moveTo>
                <a:cubicBezTo>
                  <a:pt x="203985" y="42854"/>
                  <a:pt x="283043" y="23347"/>
                  <a:pt x="91248" y="38100"/>
                </a:cubicBezTo>
                <a:cubicBezTo>
                  <a:pt x="78548" y="50800"/>
                  <a:pt x="64175" y="62023"/>
                  <a:pt x="53148" y="76200"/>
                </a:cubicBezTo>
                <a:cubicBezTo>
                  <a:pt x="0" y="144533"/>
                  <a:pt x="2348" y="123452"/>
                  <a:pt x="2348" y="165100"/>
                </a:cubicBez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75" name="TextBox 174"/>
          <p:cNvSpPr txBox="1"/>
          <p:nvPr/>
        </p:nvSpPr>
        <p:spPr>
          <a:xfrm>
            <a:off x="611560" y="692696"/>
            <a:ext cx="37257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latin typeface="Palatino Linotype" pitchFamily="18" charset="0"/>
              </a:rPr>
              <a:t>3 tree species, 200+ fungal species; </a:t>
            </a:r>
          </a:p>
          <a:p>
            <a:r>
              <a:rPr lang="en-CA" dirty="0" smtClean="0">
                <a:latin typeface="Palatino Linotype" pitchFamily="18" charset="0"/>
              </a:rPr>
              <a:t>‘Soil </a:t>
            </a:r>
            <a:r>
              <a:rPr lang="en-CA" dirty="0" smtClean="0">
                <a:latin typeface="Palatino Linotype" pitchFamily="18" charset="0"/>
              </a:rPr>
              <a:t>is the poor man’s </a:t>
            </a:r>
            <a:r>
              <a:rPr lang="en-CA" dirty="0" smtClean="0">
                <a:latin typeface="Palatino Linotype" pitchFamily="18" charset="0"/>
              </a:rPr>
              <a:t>rainforest’</a:t>
            </a:r>
            <a:endParaRPr lang="en-CA" dirty="0">
              <a:latin typeface="Palatino Linotype" pitchFamily="18" charset="0"/>
            </a:endParaRPr>
          </a:p>
        </p:txBody>
      </p:sp>
      <p:sp>
        <p:nvSpPr>
          <p:cNvPr id="107" name="Line 12"/>
          <p:cNvSpPr>
            <a:spLocks noChangeShapeType="1"/>
          </p:cNvSpPr>
          <p:nvPr/>
        </p:nvSpPr>
        <p:spPr bwMode="auto">
          <a:xfrm>
            <a:off x="2699792" y="3861048"/>
            <a:ext cx="1488" cy="64807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41" name="AutoShape 45"/>
          <p:cNvSpPr>
            <a:spLocks noChangeArrowheads="1"/>
          </p:cNvSpPr>
          <p:nvPr/>
        </p:nvSpPr>
        <p:spPr bwMode="auto">
          <a:xfrm>
            <a:off x="3581400" y="2761084"/>
            <a:ext cx="457200" cy="457200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109" name="Slide Number Placeholder 10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95DF9-7FCD-4B8A-B386-2B7549696CA5}" type="slidenum">
              <a:rPr lang="en-CA" smtClean="0"/>
              <a:pPr/>
              <a:t>7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6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8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4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6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9" grpId="0" animBg="1"/>
      <p:bldP spid="160" grpId="0" animBg="1"/>
      <p:bldP spid="161" grpId="0" animBg="1"/>
      <p:bldP spid="162" grpId="0" animBg="1"/>
      <p:bldP spid="163" grpId="0" animBg="1"/>
      <p:bldP spid="164" grpId="0" animBg="1"/>
      <p:bldP spid="166" grpId="0" animBg="1"/>
      <p:bldP spid="167" grpId="0" animBg="1"/>
      <p:bldP spid="168" grpId="0" animBg="1"/>
      <p:bldP spid="169" grpId="0" animBg="1"/>
      <p:bldP spid="170" grpId="0" animBg="1"/>
      <p:bldP spid="171" grpId="0" animBg="1"/>
      <p:bldP spid="17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7"/>
          <p:cNvSpPr>
            <a:spLocks noChangeShapeType="1"/>
          </p:cNvSpPr>
          <p:nvPr/>
        </p:nvSpPr>
        <p:spPr bwMode="auto">
          <a:xfrm>
            <a:off x="827584" y="4077072"/>
            <a:ext cx="6424" cy="43661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7" name="Line 10"/>
          <p:cNvSpPr>
            <a:spLocks noChangeShapeType="1"/>
          </p:cNvSpPr>
          <p:nvPr/>
        </p:nvSpPr>
        <p:spPr bwMode="auto">
          <a:xfrm>
            <a:off x="2123728" y="3861048"/>
            <a:ext cx="9872" cy="652636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62" name="Line 14"/>
          <p:cNvSpPr>
            <a:spLocks noChangeShapeType="1"/>
          </p:cNvSpPr>
          <p:nvPr/>
        </p:nvSpPr>
        <p:spPr bwMode="auto">
          <a:xfrm flipH="1">
            <a:off x="2514600" y="3573016"/>
            <a:ext cx="41176" cy="94066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18" name="Line 22"/>
          <p:cNvSpPr>
            <a:spLocks noChangeShapeType="1"/>
          </p:cNvSpPr>
          <p:nvPr/>
        </p:nvSpPr>
        <p:spPr bwMode="auto">
          <a:xfrm flipH="1">
            <a:off x="2971800" y="3573016"/>
            <a:ext cx="16024" cy="94066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31" name="Line 37"/>
          <p:cNvSpPr>
            <a:spLocks noChangeShapeType="1"/>
          </p:cNvSpPr>
          <p:nvPr/>
        </p:nvSpPr>
        <p:spPr bwMode="auto">
          <a:xfrm>
            <a:off x="3275856" y="3429000"/>
            <a:ext cx="744" cy="1084684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120" name="Cloud 119"/>
          <p:cNvSpPr/>
          <p:nvPr/>
        </p:nvSpPr>
        <p:spPr>
          <a:xfrm>
            <a:off x="7740352" y="3501008"/>
            <a:ext cx="576064" cy="432048"/>
          </a:xfrm>
          <a:prstGeom prst="cloud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" name="Oval 5"/>
          <p:cNvSpPr>
            <a:spLocks noChangeArrowheads="1"/>
          </p:cNvSpPr>
          <p:nvPr/>
        </p:nvSpPr>
        <p:spPr bwMode="auto">
          <a:xfrm>
            <a:off x="1979712" y="3573016"/>
            <a:ext cx="288032" cy="313184"/>
          </a:xfrm>
          <a:prstGeom prst="ellipse">
            <a:avLst/>
          </a:prstGeom>
          <a:solidFill>
            <a:srgbClr val="92D05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4" name="Oval 6"/>
          <p:cNvSpPr>
            <a:spLocks noChangeArrowheads="1"/>
          </p:cNvSpPr>
          <p:nvPr/>
        </p:nvSpPr>
        <p:spPr bwMode="auto">
          <a:xfrm>
            <a:off x="683568" y="3861048"/>
            <a:ext cx="216024" cy="236984"/>
          </a:xfrm>
          <a:prstGeom prst="ellipse">
            <a:avLst/>
          </a:prstGeom>
          <a:solidFill>
            <a:srgbClr val="92D05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12" name="Oval 15"/>
          <p:cNvSpPr>
            <a:spLocks noChangeArrowheads="1"/>
          </p:cNvSpPr>
          <p:nvPr/>
        </p:nvSpPr>
        <p:spPr bwMode="auto">
          <a:xfrm>
            <a:off x="3962400" y="2684884"/>
            <a:ext cx="304800" cy="457200"/>
          </a:xfrm>
          <a:prstGeom prst="ellipse">
            <a:avLst/>
          </a:prstGeom>
          <a:solidFill>
            <a:srgbClr val="92D05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13" name="Line 16"/>
          <p:cNvSpPr>
            <a:spLocks noChangeShapeType="1"/>
          </p:cNvSpPr>
          <p:nvPr/>
        </p:nvSpPr>
        <p:spPr bwMode="auto">
          <a:xfrm>
            <a:off x="4114800" y="3142084"/>
            <a:ext cx="0" cy="1371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15" name="Line 18"/>
          <p:cNvSpPr>
            <a:spLocks noChangeShapeType="1"/>
          </p:cNvSpPr>
          <p:nvPr/>
        </p:nvSpPr>
        <p:spPr bwMode="auto">
          <a:xfrm>
            <a:off x="5867400" y="2989684"/>
            <a:ext cx="0" cy="1524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17" name="Oval 21"/>
          <p:cNvSpPr>
            <a:spLocks noChangeArrowheads="1"/>
          </p:cNvSpPr>
          <p:nvPr/>
        </p:nvSpPr>
        <p:spPr bwMode="auto">
          <a:xfrm>
            <a:off x="2843808" y="3140968"/>
            <a:ext cx="304800" cy="457200"/>
          </a:xfrm>
          <a:prstGeom prst="ellipse">
            <a:avLst/>
          </a:prstGeom>
          <a:solidFill>
            <a:srgbClr val="92D05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19" name="AutoShape 23"/>
          <p:cNvSpPr>
            <a:spLocks noChangeArrowheads="1"/>
          </p:cNvSpPr>
          <p:nvPr/>
        </p:nvSpPr>
        <p:spPr bwMode="auto">
          <a:xfrm>
            <a:off x="5334000" y="3679304"/>
            <a:ext cx="304800" cy="685800"/>
          </a:xfrm>
          <a:prstGeom prst="triangle">
            <a:avLst>
              <a:gd name="adj" fmla="val 50000"/>
            </a:avLst>
          </a:prstGeom>
          <a:solidFill>
            <a:srgbClr val="00B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20" name="AutoShape 24"/>
          <p:cNvSpPr>
            <a:spLocks noChangeArrowheads="1"/>
          </p:cNvSpPr>
          <p:nvPr/>
        </p:nvSpPr>
        <p:spPr bwMode="auto">
          <a:xfrm>
            <a:off x="6228184" y="2996952"/>
            <a:ext cx="432048" cy="936104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24" name="Line 29"/>
          <p:cNvSpPr>
            <a:spLocks noChangeShapeType="1"/>
          </p:cNvSpPr>
          <p:nvPr/>
        </p:nvSpPr>
        <p:spPr bwMode="auto">
          <a:xfrm>
            <a:off x="6084168" y="2996952"/>
            <a:ext cx="0" cy="1524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25" name="Line 30"/>
          <p:cNvSpPr>
            <a:spLocks noChangeShapeType="1"/>
          </p:cNvSpPr>
          <p:nvPr/>
        </p:nvSpPr>
        <p:spPr bwMode="auto">
          <a:xfrm>
            <a:off x="7452320" y="3356992"/>
            <a:ext cx="15280" cy="115669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27" name="Line 33"/>
          <p:cNvSpPr>
            <a:spLocks noChangeShapeType="1"/>
          </p:cNvSpPr>
          <p:nvPr/>
        </p:nvSpPr>
        <p:spPr bwMode="auto">
          <a:xfrm flipH="1">
            <a:off x="6516216" y="3717032"/>
            <a:ext cx="30832" cy="79665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28" name="AutoShape 34"/>
          <p:cNvSpPr>
            <a:spLocks noChangeArrowheads="1"/>
          </p:cNvSpPr>
          <p:nvPr/>
        </p:nvSpPr>
        <p:spPr bwMode="auto">
          <a:xfrm>
            <a:off x="4419600" y="2608684"/>
            <a:ext cx="457200" cy="533400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29" name="AutoShape 35"/>
          <p:cNvSpPr>
            <a:spLocks noChangeArrowheads="1"/>
          </p:cNvSpPr>
          <p:nvPr/>
        </p:nvSpPr>
        <p:spPr bwMode="auto">
          <a:xfrm>
            <a:off x="4953000" y="2532484"/>
            <a:ext cx="609600" cy="609600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30" name="AutoShape 36"/>
          <p:cNvSpPr>
            <a:spLocks noChangeArrowheads="1"/>
          </p:cNvSpPr>
          <p:nvPr/>
        </p:nvSpPr>
        <p:spPr bwMode="auto">
          <a:xfrm>
            <a:off x="3059832" y="2996952"/>
            <a:ext cx="457200" cy="457200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32" name="Line 38"/>
          <p:cNvSpPr>
            <a:spLocks noChangeShapeType="1"/>
          </p:cNvSpPr>
          <p:nvPr/>
        </p:nvSpPr>
        <p:spPr bwMode="auto">
          <a:xfrm>
            <a:off x="4648200" y="3142084"/>
            <a:ext cx="0" cy="1371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35" name="Line 43"/>
          <p:cNvSpPr>
            <a:spLocks noChangeShapeType="1"/>
          </p:cNvSpPr>
          <p:nvPr/>
        </p:nvSpPr>
        <p:spPr bwMode="auto">
          <a:xfrm>
            <a:off x="5257800" y="3142084"/>
            <a:ext cx="0" cy="1371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37" name="AutoShape 45"/>
          <p:cNvSpPr>
            <a:spLocks noChangeArrowheads="1"/>
          </p:cNvSpPr>
          <p:nvPr/>
        </p:nvSpPr>
        <p:spPr bwMode="auto">
          <a:xfrm>
            <a:off x="3581400" y="2761084"/>
            <a:ext cx="457200" cy="457200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38" name="Line 46"/>
          <p:cNvSpPr>
            <a:spLocks noChangeShapeType="1"/>
          </p:cNvSpPr>
          <p:nvPr/>
        </p:nvSpPr>
        <p:spPr bwMode="auto">
          <a:xfrm>
            <a:off x="3810000" y="3218284"/>
            <a:ext cx="0" cy="1295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40" name="Line 48"/>
          <p:cNvSpPr>
            <a:spLocks noChangeShapeType="1"/>
          </p:cNvSpPr>
          <p:nvPr/>
        </p:nvSpPr>
        <p:spPr bwMode="auto">
          <a:xfrm>
            <a:off x="7924800" y="3142084"/>
            <a:ext cx="0" cy="1371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41" name="AutoShape 49"/>
          <p:cNvSpPr>
            <a:spLocks noChangeArrowheads="1"/>
          </p:cNvSpPr>
          <p:nvPr/>
        </p:nvSpPr>
        <p:spPr bwMode="auto">
          <a:xfrm>
            <a:off x="5410200" y="2532484"/>
            <a:ext cx="685800" cy="533400"/>
          </a:xfrm>
          <a:prstGeom prst="triangle">
            <a:avLst>
              <a:gd name="adj" fmla="val 50000"/>
            </a:avLst>
          </a:prstGeom>
          <a:solidFill>
            <a:srgbClr val="00B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42" name="Line 50"/>
          <p:cNvSpPr>
            <a:spLocks noChangeShapeType="1"/>
          </p:cNvSpPr>
          <p:nvPr/>
        </p:nvSpPr>
        <p:spPr bwMode="auto">
          <a:xfrm>
            <a:off x="5715000" y="3065884"/>
            <a:ext cx="0" cy="1447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43" name="AutoShape 51"/>
          <p:cNvSpPr>
            <a:spLocks noChangeArrowheads="1"/>
          </p:cNvSpPr>
          <p:nvPr/>
        </p:nvSpPr>
        <p:spPr bwMode="auto">
          <a:xfrm>
            <a:off x="2514600" y="3933056"/>
            <a:ext cx="257200" cy="428228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44" name="AutoShape 52"/>
          <p:cNvSpPr>
            <a:spLocks noChangeArrowheads="1"/>
          </p:cNvSpPr>
          <p:nvPr/>
        </p:nvSpPr>
        <p:spPr bwMode="auto">
          <a:xfrm>
            <a:off x="3347864" y="2924944"/>
            <a:ext cx="355104" cy="576064"/>
          </a:xfrm>
          <a:prstGeom prst="triangle">
            <a:avLst>
              <a:gd name="adj" fmla="val 50000"/>
            </a:avLst>
          </a:prstGeom>
          <a:solidFill>
            <a:srgbClr val="00B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45" name="AutoShape 53"/>
          <p:cNvSpPr>
            <a:spLocks noChangeArrowheads="1"/>
          </p:cNvSpPr>
          <p:nvPr/>
        </p:nvSpPr>
        <p:spPr bwMode="auto">
          <a:xfrm>
            <a:off x="4114800" y="2708920"/>
            <a:ext cx="457200" cy="720080"/>
          </a:xfrm>
          <a:prstGeom prst="triangle">
            <a:avLst>
              <a:gd name="adj" fmla="val 53297"/>
            </a:avLst>
          </a:prstGeom>
          <a:solidFill>
            <a:srgbClr val="00B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47" name="AutoShape 55"/>
          <p:cNvSpPr>
            <a:spLocks noChangeArrowheads="1"/>
          </p:cNvSpPr>
          <p:nvPr/>
        </p:nvSpPr>
        <p:spPr bwMode="auto">
          <a:xfrm>
            <a:off x="7772400" y="3599284"/>
            <a:ext cx="457200" cy="762000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49" name="Line 57"/>
          <p:cNvSpPr>
            <a:spLocks noChangeShapeType="1"/>
          </p:cNvSpPr>
          <p:nvPr/>
        </p:nvSpPr>
        <p:spPr bwMode="auto">
          <a:xfrm>
            <a:off x="2667000" y="4361284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0" name="Line 58"/>
          <p:cNvSpPr>
            <a:spLocks noChangeShapeType="1"/>
          </p:cNvSpPr>
          <p:nvPr/>
        </p:nvSpPr>
        <p:spPr bwMode="auto">
          <a:xfrm>
            <a:off x="4355976" y="3429000"/>
            <a:ext cx="0" cy="1058416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2" name="Line 61"/>
          <p:cNvSpPr>
            <a:spLocks noChangeShapeType="1"/>
          </p:cNvSpPr>
          <p:nvPr/>
        </p:nvSpPr>
        <p:spPr bwMode="auto">
          <a:xfrm>
            <a:off x="7239000" y="4361284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3" name="Line 62"/>
          <p:cNvSpPr>
            <a:spLocks noChangeShapeType="1"/>
          </p:cNvSpPr>
          <p:nvPr/>
        </p:nvSpPr>
        <p:spPr bwMode="auto">
          <a:xfrm>
            <a:off x="8001000" y="4361284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5" name="Oval 69"/>
          <p:cNvSpPr>
            <a:spLocks noChangeArrowheads="1"/>
          </p:cNvSpPr>
          <p:nvPr/>
        </p:nvSpPr>
        <p:spPr bwMode="auto">
          <a:xfrm>
            <a:off x="4724400" y="2532484"/>
            <a:ext cx="457200" cy="533400"/>
          </a:xfrm>
          <a:prstGeom prst="ellipse">
            <a:avLst/>
          </a:prstGeom>
          <a:solidFill>
            <a:srgbClr val="92D05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56" name="Line 70"/>
          <p:cNvSpPr>
            <a:spLocks noChangeShapeType="1"/>
          </p:cNvSpPr>
          <p:nvPr/>
        </p:nvSpPr>
        <p:spPr bwMode="auto">
          <a:xfrm>
            <a:off x="4953000" y="3065884"/>
            <a:ext cx="0" cy="1447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7" name="Line 71"/>
          <p:cNvSpPr>
            <a:spLocks noChangeShapeType="1"/>
          </p:cNvSpPr>
          <p:nvPr/>
        </p:nvSpPr>
        <p:spPr bwMode="auto">
          <a:xfrm>
            <a:off x="5486400" y="4361284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8" name="Line 77"/>
          <p:cNvSpPr>
            <a:spLocks noChangeShapeType="1"/>
          </p:cNvSpPr>
          <p:nvPr/>
        </p:nvSpPr>
        <p:spPr bwMode="auto">
          <a:xfrm>
            <a:off x="611560" y="4509120"/>
            <a:ext cx="7924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61" name="Oval 13"/>
          <p:cNvSpPr>
            <a:spLocks noChangeArrowheads="1"/>
          </p:cNvSpPr>
          <p:nvPr/>
        </p:nvSpPr>
        <p:spPr bwMode="auto">
          <a:xfrm>
            <a:off x="2411760" y="3212976"/>
            <a:ext cx="265584" cy="382116"/>
          </a:xfrm>
          <a:prstGeom prst="ellipse">
            <a:avLst/>
          </a:prstGeom>
          <a:solidFill>
            <a:srgbClr val="92D05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63" name="Oval 4"/>
          <p:cNvSpPr>
            <a:spLocks noChangeArrowheads="1"/>
          </p:cNvSpPr>
          <p:nvPr/>
        </p:nvSpPr>
        <p:spPr bwMode="auto">
          <a:xfrm>
            <a:off x="1403648" y="3717032"/>
            <a:ext cx="216024" cy="288032"/>
          </a:xfrm>
          <a:prstGeom prst="ellipse">
            <a:avLst/>
          </a:prstGeom>
          <a:solidFill>
            <a:srgbClr val="92D05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66" name="Line 9"/>
          <p:cNvSpPr>
            <a:spLocks noChangeShapeType="1"/>
          </p:cNvSpPr>
          <p:nvPr/>
        </p:nvSpPr>
        <p:spPr bwMode="auto">
          <a:xfrm flipH="1">
            <a:off x="1532384" y="4005064"/>
            <a:ext cx="15280" cy="50862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67" name="AutoShape 51"/>
          <p:cNvSpPr>
            <a:spLocks noChangeArrowheads="1"/>
          </p:cNvSpPr>
          <p:nvPr/>
        </p:nvSpPr>
        <p:spPr bwMode="auto">
          <a:xfrm>
            <a:off x="1828800" y="3933056"/>
            <a:ext cx="294928" cy="352028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68" name="Line 12"/>
          <p:cNvSpPr>
            <a:spLocks noChangeShapeType="1"/>
          </p:cNvSpPr>
          <p:nvPr/>
        </p:nvSpPr>
        <p:spPr bwMode="auto">
          <a:xfrm>
            <a:off x="1981200" y="4285084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93" name="Freeform 92"/>
          <p:cNvSpPr/>
          <p:nvPr/>
        </p:nvSpPr>
        <p:spPr>
          <a:xfrm>
            <a:off x="7274644" y="4509120"/>
            <a:ext cx="304800" cy="571500"/>
          </a:xfrm>
          <a:custGeom>
            <a:avLst/>
            <a:gdLst>
              <a:gd name="connsiteX0" fmla="*/ 0 w 304800"/>
              <a:gd name="connsiteY0" fmla="*/ 0 h 571500"/>
              <a:gd name="connsiteX1" fmla="*/ 25400 w 304800"/>
              <a:gd name="connsiteY1" fmla="*/ 114300 h 571500"/>
              <a:gd name="connsiteX2" fmla="*/ 114300 w 304800"/>
              <a:gd name="connsiteY2" fmla="*/ 152400 h 571500"/>
              <a:gd name="connsiteX3" fmla="*/ 152400 w 304800"/>
              <a:gd name="connsiteY3" fmla="*/ 177800 h 571500"/>
              <a:gd name="connsiteX4" fmla="*/ 228600 w 304800"/>
              <a:gd name="connsiteY4" fmla="*/ 203200 h 571500"/>
              <a:gd name="connsiteX5" fmla="*/ 266700 w 304800"/>
              <a:gd name="connsiteY5" fmla="*/ 215900 h 571500"/>
              <a:gd name="connsiteX6" fmla="*/ 304800 w 304800"/>
              <a:gd name="connsiteY6" fmla="*/ 241300 h 571500"/>
              <a:gd name="connsiteX7" fmla="*/ 292100 w 304800"/>
              <a:gd name="connsiteY7" fmla="*/ 279400 h 571500"/>
              <a:gd name="connsiteX8" fmla="*/ 279400 w 304800"/>
              <a:gd name="connsiteY8" fmla="*/ 381000 h 571500"/>
              <a:gd name="connsiteX9" fmla="*/ 241300 w 304800"/>
              <a:gd name="connsiteY9" fmla="*/ 393700 h 571500"/>
              <a:gd name="connsiteX10" fmla="*/ 190500 w 304800"/>
              <a:gd name="connsiteY10" fmla="*/ 406400 h 571500"/>
              <a:gd name="connsiteX11" fmla="*/ 203200 w 304800"/>
              <a:gd name="connsiteY11" fmla="*/ 571500 h 571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04800" h="571500">
                <a:moveTo>
                  <a:pt x="0" y="0"/>
                </a:moveTo>
                <a:cubicBezTo>
                  <a:pt x="280" y="1399"/>
                  <a:pt x="20276" y="106613"/>
                  <a:pt x="25400" y="114300"/>
                </a:cubicBezTo>
                <a:cubicBezTo>
                  <a:pt x="42941" y="140612"/>
                  <a:pt x="88810" y="146028"/>
                  <a:pt x="114300" y="152400"/>
                </a:cubicBezTo>
                <a:cubicBezTo>
                  <a:pt x="127000" y="160867"/>
                  <a:pt x="138452" y="171601"/>
                  <a:pt x="152400" y="177800"/>
                </a:cubicBezTo>
                <a:cubicBezTo>
                  <a:pt x="176866" y="188674"/>
                  <a:pt x="203200" y="194733"/>
                  <a:pt x="228600" y="203200"/>
                </a:cubicBezTo>
                <a:cubicBezTo>
                  <a:pt x="241300" y="207433"/>
                  <a:pt x="255561" y="208474"/>
                  <a:pt x="266700" y="215900"/>
                </a:cubicBezTo>
                <a:lnTo>
                  <a:pt x="304800" y="241300"/>
                </a:lnTo>
                <a:cubicBezTo>
                  <a:pt x="300567" y="254000"/>
                  <a:pt x="294495" y="266229"/>
                  <a:pt x="292100" y="279400"/>
                </a:cubicBezTo>
                <a:cubicBezTo>
                  <a:pt x="285995" y="312980"/>
                  <a:pt x="293262" y="349811"/>
                  <a:pt x="279400" y="381000"/>
                </a:cubicBezTo>
                <a:cubicBezTo>
                  <a:pt x="273963" y="393233"/>
                  <a:pt x="254172" y="390022"/>
                  <a:pt x="241300" y="393700"/>
                </a:cubicBezTo>
                <a:cubicBezTo>
                  <a:pt x="224517" y="398495"/>
                  <a:pt x="207433" y="402167"/>
                  <a:pt x="190500" y="406400"/>
                </a:cubicBezTo>
                <a:cubicBezTo>
                  <a:pt x="203552" y="563019"/>
                  <a:pt x="203200" y="507824"/>
                  <a:pt x="203200" y="571500"/>
                </a:cubicBezTo>
              </a:path>
            </a:pathLst>
          </a:cu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94" name="Freeform 93"/>
          <p:cNvSpPr/>
          <p:nvPr/>
        </p:nvSpPr>
        <p:spPr>
          <a:xfrm>
            <a:off x="7274644" y="4521820"/>
            <a:ext cx="393700" cy="132134"/>
          </a:xfrm>
          <a:custGeom>
            <a:avLst/>
            <a:gdLst>
              <a:gd name="connsiteX0" fmla="*/ 0 w 393700"/>
              <a:gd name="connsiteY0" fmla="*/ 0 h 132134"/>
              <a:gd name="connsiteX1" fmla="*/ 241300 w 393700"/>
              <a:gd name="connsiteY1" fmla="*/ 88900 h 132134"/>
              <a:gd name="connsiteX2" fmla="*/ 292100 w 393700"/>
              <a:gd name="connsiteY2" fmla="*/ 101600 h 132134"/>
              <a:gd name="connsiteX3" fmla="*/ 330200 w 393700"/>
              <a:gd name="connsiteY3" fmla="*/ 127000 h 132134"/>
              <a:gd name="connsiteX4" fmla="*/ 393700 w 393700"/>
              <a:gd name="connsiteY4" fmla="*/ 127000 h 132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3700" h="132134">
                <a:moveTo>
                  <a:pt x="0" y="0"/>
                </a:moveTo>
                <a:cubicBezTo>
                  <a:pt x="86102" y="129152"/>
                  <a:pt x="20341" y="74169"/>
                  <a:pt x="241300" y="88900"/>
                </a:cubicBezTo>
                <a:cubicBezTo>
                  <a:pt x="258233" y="93133"/>
                  <a:pt x="276057" y="94724"/>
                  <a:pt x="292100" y="101600"/>
                </a:cubicBezTo>
                <a:cubicBezTo>
                  <a:pt x="306129" y="107613"/>
                  <a:pt x="315392" y="123298"/>
                  <a:pt x="330200" y="127000"/>
                </a:cubicBezTo>
                <a:cubicBezTo>
                  <a:pt x="350735" y="132134"/>
                  <a:pt x="372533" y="127000"/>
                  <a:pt x="393700" y="127000"/>
                </a:cubicBezTo>
              </a:path>
            </a:pathLst>
          </a:cu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95" name="Freeform 94"/>
          <p:cNvSpPr/>
          <p:nvPr/>
        </p:nvSpPr>
        <p:spPr>
          <a:xfrm>
            <a:off x="7020272" y="4653136"/>
            <a:ext cx="332548" cy="165100"/>
          </a:xfrm>
          <a:custGeom>
            <a:avLst/>
            <a:gdLst>
              <a:gd name="connsiteX0" fmla="*/ 332548 w 332548"/>
              <a:gd name="connsiteY0" fmla="*/ 0 h 165100"/>
              <a:gd name="connsiteX1" fmla="*/ 91248 w 332548"/>
              <a:gd name="connsiteY1" fmla="*/ 38100 h 165100"/>
              <a:gd name="connsiteX2" fmla="*/ 53148 w 332548"/>
              <a:gd name="connsiteY2" fmla="*/ 76200 h 165100"/>
              <a:gd name="connsiteX3" fmla="*/ 2348 w 332548"/>
              <a:gd name="connsiteY3" fmla="*/ 165100 h 165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2548" h="165100">
                <a:moveTo>
                  <a:pt x="332548" y="0"/>
                </a:moveTo>
                <a:cubicBezTo>
                  <a:pt x="203985" y="42854"/>
                  <a:pt x="283043" y="23347"/>
                  <a:pt x="91248" y="38100"/>
                </a:cubicBezTo>
                <a:cubicBezTo>
                  <a:pt x="78548" y="50800"/>
                  <a:pt x="64175" y="62023"/>
                  <a:pt x="53148" y="76200"/>
                </a:cubicBezTo>
                <a:cubicBezTo>
                  <a:pt x="0" y="144533"/>
                  <a:pt x="2348" y="123452"/>
                  <a:pt x="2348" y="165100"/>
                </a:cubicBezTo>
              </a:path>
            </a:pathLst>
          </a:custGeom>
          <a:ln w="3810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96" name="Freeform 95"/>
          <p:cNvSpPr/>
          <p:nvPr/>
        </p:nvSpPr>
        <p:spPr>
          <a:xfrm>
            <a:off x="7094756" y="4674220"/>
            <a:ext cx="256088" cy="254000"/>
          </a:xfrm>
          <a:custGeom>
            <a:avLst/>
            <a:gdLst>
              <a:gd name="connsiteX0" fmla="*/ 256088 w 256088"/>
              <a:gd name="connsiteY0" fmla="*/ 0 h 254000"/>
              <a:gd name="connsiteX1" fmla="*/ 230688 w 256088"/>
              <a:gd name="connsiteY1" fmla="*/ 38100 h 254000"/>
              <a:gd name="connsiteX2" fmla="*/ 154488 w 256088"/>
              <a:gd name="connsiteY2" fmla="*/ 63500 h 254000"/>
              <a:gd name="connsiteX3" fmla="*/ 116388 w 256088"/>
              <a:gd name="connsiteY3" fmla="*/ 76200 h 254000"/>
              <a:gd name="connsiteX4" fmla="*/ 40188 w 256088"/>
              <a:gd name="connsiteY4" fmla="*/ 127000 h 254000"/>
              <a:gd name="connsiteX5" fmla="*/ 2088 w 256088"/>
              <a:gd name="connsiteY5" fmla="*/ 215900 h 254000"/>
              <a:gd name="connsiteX6" fmla="*/ 2088 w 256088"/>
              <a:gd name="connsiteY6" fmla="*/ 254000 h 25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6088" h="254000">
                <a:moveTo>
                  <a:pt x="256088" y="0"/>
                </a:moveTo>
                <a:cubicBezTo>
                  <a:pt x="247621" y="12700"/>
                  <a:pt x="243631" y="30010"/>
                  <a:pt x="230688" y="38100"/>
                </a:cubicBezTo>
                <a:cubicBezTo>
                  <a:pt x="207984" y="52290"/>
                  <a:pt x="179888" y="55033"/>
                  <a:pt x="154488" y="63500"/>
                </a:cubicBezTo>
                <a:cubicBezTo>
                  <a:pt x="141788" y="67733"/>
                  <a:pt x="127527" y="68774"/>
                  <a:pt x="116388" y="76200"/>
                </a:cubicBezTo>
                <a:lnTo>
                  <a:pt x="40188" y="127000"/>
                </a:lnTo>
                <a:cubicBezTo>
                  <a:pt x="28622" y="150133"/>
                  <a:pt x="6760" y="187870"/>
                  <a:pt x="2088" y="215900"/>
                </a:cubicBezTo>
                <a:cubicBezTo>
                  <a:pt x="0" y="228427"/>
                  <a:pt x="2088" y="241300"/>
                  <a:pt x="2088" y="254000"/>
                </a:cubicBezTo>
              </a:path>
            </a:pathLst>
          </a:cu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97" name="Freeform 96"/>
          <p:cNvSpPr/>
          <p:nvPr/>
        </p:nvSpPr>
        <p:spPr>
          <a:xfrm>
            <a:off x="7236544" y="4893354"/>
            <a:ext cx="254000" cy="127782"/>
          </a:xfrm>
          <a:custGeom>
            <a:avLst/>
            <a:gdLst>
              <a:gd name="connsiteX0" fmla="*/ 254000 w 254000"/>
              <a:gd name="connsiteY0" fmla="*/ 34866 h 127782"/>
              <a:gd name="connsiteX1" fmla="*/ 88900 w 254000"/>
              <a:gd name="connsiteY1" fmla="*/ 22166 h 127782"/>
              <a:gd name="connsiteX2" fmla="*/ 25400 w 254000"/>
              <a:gd name="connsiteY2" fmla="*/ 85666 h 127782"/>
              <a:gd name="connsiteX3" fmla="*/ 0 w 254000"/>
              <a:gd name="connsiteY3" fmla="*/ 123766 h 127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4000" h="127782">
                <a:moveTo>
                  <a:pt x="254000" y="34866"/>
                </a:moveTo>
                <a:cubicBezTo>
                  <a:pt x="149402" y="0"/>
                  <a:pt x="204305" y="5680"/>
                  <a:pt x="88900" y="22166"/>
                </a:cubicBezTo>
                <a:cubicBezTo>
                  <a:pt x="50800" y="47566"/>
                  <a:pt x="46567" y="43333"/>
                  <a:pt x="25400" y="85666"/>
                </a:cubicBezTo>
                <a:cubicBezTo>
                  <a:pt x="4342" y="127782"/>
                  <a:pt x="28307" y="123766"/>
                  <a:pt x="0" y="123766"/>
                </a:cubicBezTo>
              </a:path>
            </a:pathLst>
          </a:custGeom>
          <a:ln w="3810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98" name="Freeform 97"/>
          <p:cNvSpPr/>
          <p:nvPr/>
        </p:nvSpPr>
        <p:spPr>
          <a:xfrm>
            <a:off x="7020644" y="4547220"/>
            <a:ext cx="266700" cy="58463"/>
          </a:xfrm>
          <a:custGeom>
            <a:avLst/>
            <a:gdLst>
              <a:gd name="connsiteX0" fmla="*/ 266700 w 266700"/>
              <a:gd name="connsiteY0" fmla="*/ 0 h 58463"/>
              <a:gd name="connsiteX1" fmla="*/ 190500 w 266700"/>
              <a:gd name="connsiteY1" fmla="*/ 25400 h 58463"/>
              <a:gd name="connsiteX2" fmla="*/ 152400 w 266700"/>
              <a:gd name="connsiteY2" fmla="*/ 38100 h 58463"/>
              <a:gd name="connsiteX3" fmla="*/ 0 w 266700"/>
              <a:gd name="connsiteY3" fmla="*/ 12700 h 584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6700" h="58463">
                <a:moveTo>
                  <a:pt x="266700" y="0"/>
                </a:moveTo>
                <a:lnTo>
                  <a:pt x="190500" y="25400"/>
                </a:lnTo>
                <a:lnTo>
                  <a:pt x="152400" y="38100"/>
                </a:lnTo>
                <a:cubicBezTo>
                  <a:pt x="6738" y="24858"/>
                  <a:pt x="45763" y="58463"/>
                  <a:pt x="0" y="12700"/>
                </a:cubicBezTo>
              </a:path>
            </a:pathLst>
          </a:cu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00" name="Freeform 99"/>
          <p:cNvSpPr/>
          <p:nvPr/>
        </p:nvSpPr>
        <p:spPr>
          <a:xfrm>
            <a:off x="4610348" y="4512940"/>
            <a:ext cx="304800" cy="571500"/>
          </a:xfrm>
          <a:custGeom>
            <a:avLst/>
            <a:gdLst>
              <a:gd name="connsiteX0" fmla="*/ 0 w 304800"/>
              <a:gd name="connsiteY0" fmla="*/ 0 h 571500"/>
              <a:gd name="connsiteX1" fmla="*/ 25400 w 304800"/>
              <a:gd name="connsiteY1" fmla="*/ 114300 h 571500"/>
              <a:gd name="connsiteX2" fmla="*/ 114300 w 304800"/>
              <a:gd name="connsiteY2" fmla="*/ 152400 h 571500"/>
              <a:gd name="connsiteX3" fmla="*/ 152400 w 304800"/>
              <a:gd name="connsiteY3" fmla="*/ 177800 h 571500"/>
              <a:gd name="connsiteX4" fmla="*/ 228600 w 304800"/>
              <a:gd name="connsiteY4" fmla="*/ 203200 h 571500"/>
              <a:gd name="connsiteX5" fmla="*/ 266700 w 304800"/>
              <a:gd name="connsiteY5" fmla="*/ 215900 h 571500"/>
              <a:gd name="connsiteX6" fmla="*/ 304800 w 304800"/>
              <a:gd name="connsiteY6" fmla="*/ 241300 h 571500"/>
              <a:gd name="connsiteX7" fmla="*/ 292100 w 304800"/>
              <a:gd name="connsiteY7" fmla="*/ 279400 h 571500"/>
              <a:gd name="connsiteX8" fmla="*/ 279400 w 304800"/>
              <a:gd name="connsiteY8" fmla="*/ 381000 h 571500"/>
              <a:gd name="connsiteX9" fmla="*/ 241300 w 304800"/>
              <a:gd name="connsiteY9" fmla="*/ 393700 h 571500"/>
              <a:gd name="connsiteX10" fmla="*/ 190500 w 304800"/>
              <a:gd name="connsiteY10" fmla="*/ 406400 h 571500"/>
              <a:gd name="connsiteX11" fmla="*/ 203200 w 304800"/>
              <a:gd name="connsiteY11" fmla="*/ 571500 h 571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04800" h="571500">
                <a:moveTo>
                  <a:pt x="0" y="0"/>
                </a:moveTo>
                <a:cubicBezTo>
                  <a:pt x="280" y="1399"/>
                  <a:pt x="20276" y="106613"/>
                  <a:pt x="25400" y="114300"/>
                </a:cubicBezTo>
                <a:cubicBezTo>
                  <a:pt x="42941" y="140612"/>
                  <a:pt x="88810" y="146028"/>
                  <a:pt x="114300" y="152400"/>
                </a:cubicBezTo>
                <a:cubicBezTo>
                  <a:pt x="127000" y="160867"/>
                  <a:pt x="138452" y="171601"/>
                  <a:pt x="152400" y="177800"/>
                </a:cubicBezTo>
                <a:cubicBezTo>
                  <a:pt x="176866" y="188674"/>
                  <a:pt x="203200" y="194733"/>
                  <a:pt x="228600" y="203200"/>
                </a:cubicBezTo>
                <a:cubicBezTo>
                  <a:pt x="241300" y="207433"/>
                  <a:pt x="255561" y="208474"/>
                  <a:pt x="266700" y="215900"/>
                </a:cubicBezTo>
                <a:lnTo>
                  <a:pt x="304800" y="241300"/>
                </a:lnTo>
                <a:cubicBezTo>
                  <a:pt x="300567" y="254000"/>
                  <a:pt x="294495" y="266229"/>
                  <a:pt x="292100" y="279400"/>
                </a:cubicBezTo>
                <a:cubicBezTo>
                  <a:pt x="285995" y="312980"/>
                  <a:pt x="293262" y="349811"/>
                  <a:pt x="279400" y="381000"/>
                </a:cubicBezTo>
                <a:cubicBezTo>
                  <a:pt x="273963" y="393233"/>
                  <a:pt x="254172" y="390022"/>
                  <a:pt x="241300" y="393700"/>
                </a:cubicBezTo>
                <a:cubicBezTo>
                  <a:pt x="224517" y="398495"/>
                  <a:pt x="207433" y="402167"/>
                  <a:pt x="190500" y="406400"/>
                </a:cubicBezTo>
                <a:cubicBezTo>
                  <a:pt x="203552" y="563019"/>
                  <a:pt x="203200" y="507824"/>
                  <a:pt x="203200" y="571500"/>
                </a:cubicBezTo>
              </a:path>
            </a:pathLst>
          </a:cu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01" name="Freeform 100"/>
          <p:cNvSpPr/>
          <p:nvPr/>
        </p:nvSpPr>
        <p:spPr>
          <a:xfrm>
            <a:off x="4610348" y="4525640"/>
            <a:ext cx="393700" cy="132134"/>
          </a:xfrm>
          <a:custGeom>
            <a:avLst/>
            <a:gdLst>
              <a:gd name="connsiteX0" fmla="*/ 0 w 393700"/>
              <a:gd name="connsiteY0" fmla="*/ 0 h 132134"/>
              <a:gd name="connsiteX1" fmla="*/ 241300 w 393700"/>
              <a:gd name="connsiteY1" fmla="*/ 88900 h 132134"/>
              <a:gd name="connsiteX2" fmla="*/ 292100 w 393700"/>
              <a:gd name="connsiteY2" fmla="*/ 101600 h 132134"/>
              <a:gd name="connsiteX3" fmla="*/ 330200 w 393700"/>
              <a:gd name="connsiteY3" fmla="*/ 127000 h 132134"/>
              <a:gd name="connsiteX4" fmla="*/ 393700 w 393700"/>
              <a:gd name="connsiteY4" fmla="*/ 127000 h 132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3700" h="132134">
                <a:moveTo>
                  <a:pt x="0" y="0"/>
                </a:moveTo>
                <a:cubicBezTo>
                  <a:pt x="86102" y="129152"/>
                  <a:pt x="20341" y="74169"/>
                  <a:pt x="241300" y="88900"/>
                </a:cubicBezTo>
                <a:cubicBezTo>
                  <a:pt x="258233" y="93133"/>
                  <a:pt x="276057" y="94724"/>
                  <a:pt x="292100" y="101600"/>
                </a:cubicBezTo>
                <a:cubicBezTo>
                  <a:pt x="306129" y="107613"/>
                  <a:pt x="315392" y="123298"/>
                  <a:pt x="330200" y="127000"/>
                </a:cubicBezTo>
                <a:cubicBezTo>
                  <a:pt x="350735" y="132134"/>
                  <a:pt x="372533" y="127000"/>
                  <a:pt x="393700" y="127000"/>
                </a:cubicBezTo>
              </a:path>
            </a:pathLst>
          </a:cu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02" name="Freeform 101"/>
          <p:cNvSpPr/>
          <p:nvPr/>
        </p:nvSpPr>
        <p:spPr>
          <a:xfrm>
            <a:off x="4355976" y="4656956"/>
            <a:ext cx="332548" cy="165100"/>
          </a:xfrm>
          <a:custGeom>
            <a:avLst/>
            <a:gdLst>
              <a:gd name="connsiteX0" fmla="*/ 332548 w 332548"/>
              <a:gd name="connsiteY0" fmla="*/ 0 h 165100"/>
              <a:gd name="connsiteX1" fmla="*/ 91248 w 332548"/>
              <a:gd name="connsiteY1" fmla="*/ 38100 h 165100"/>
              <a:gd name="connsiteX2" fmla="*/ 53148 w 332548"/>
              <a:gd name="connsiteY2" fmla="*/ 76200 h 165100"/>
              <a:gd name="connsiteX3" fmla="*/ 2348 w 332548"/>
              <a:gd name="connsiteY3" fmla="*/ 165100 h 165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2548" h="165100">
                <a:moveTo>
                  <a:pt x="332548" y="0"/>
                </a:moveTo>
                <a:cubicBezTo>
                  <a:pt x="203985" y="42854"/>
                  <a:pt x="283043" y="23347"/>
                  <a:pt x="91248" y="38100"/>
                </a:cubicBezTo>
                <a:cubicBezTo>
                  <a:pt x="78548" y="50800"/>
                  <a:pt x="64175" y="62023"/>
                  <a:pt x="53148" y="76200"/>
                </a:cubicBezTo>
                <a:cubicBezTo>
                  <a:pt x="0" y="144533"/>
                  <a:pt x="2348" y="123452"/>
                  <a:pt x="2348" y="165100"/>
                </a:cubicBezTo>
              </a:path>
            </a:pathLst>
          </a:custGeom>
          <a:ln w="3810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03" name="Freeform 102"/>
          <p:cNvSpPr/>
          <p:nvPr/>
        </p:nvSpPr>
        <p:spPr>
          <a:xfrm>
            <a:off x="4430460" y="4678040"/>
            <a:ext cx="256088" cy="254000"/>
          </a:xfrm>
          <a:custGeom>
            <a:avLst/>
            <a:gdLst>
              <a:gd name="connsiteX0" fmla="*/ 256088 w 256088"/>
              <a:gd name="connsiteY0" fmla="*/ 0 h 254000"/>
              <a:gd name="connsiteX1" fmla="*/ 230688 w 256088"/>
              <a:gd name="connsiteY1" fmla="*/ 38100 h 254000"/>
              <a:gd name="connsiteX2" fmla="*/ 154488 w 256088"/>
              <a:gd name="connsiteY2" fmla="*/ 63500 h 254000"/>
              <a:gd name="connsiteX3" fmla="*/ 116388 w 256088"/>
              <a:gd name="connsiteY3" fmla="*/ 76200 h 254000"/>
              <a:gd name="connsiteX4" fmla="*/ 40188 w 256088"/>
              <a:gd name="connsiteY4" fmla="*/ 127000 h 254000"/>
              <a:gd name="connsiteX5" fmla="*/ 2088 w 256088"/>
              <a:gd name="connsiteY5" fmla="*/ 215900 h 254000"/>
              <a:gd name="connsiteX6" fmla="*/ 2088 w 256088"/>
              <a:gd name="connsiteY6" fmla="*/ 254000 h 25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6088" h="254000">
                <a:moveTo>
                  <a:pt x="256088" y="0"/>
                </a:moveTo>
                <a:cubicBezTo>
                  <a:pt x="247621" y="12700"/>
                  <a:pt x="243631" y="30010"/>
                  <a:pt x="230688" y="38100"/>
                </a:cubicBezTo>
                <a:cubicBezTo>
                  <a:pt x="207984" y="52290"/>
                  <a:pt x="179888" y="55033"/>
                  <a:pt x="154488" y="63500"/>
                </a:cubicBezTo>
                <a:cubicBezTo>
                  <a:pt x="141788" y="67733"/>
                  <a:pt x="127527" y="68774"/>
                  <a:pt x="116388" y="76200"/>
                </a:cubicBezTo>
                <a:lnTo>
                  <a:pt x="40188" y="127000"/>
                </a:lnTo>
                <a:cubicBezTo>
                  <a:pt x="28622" y="150133"/>
                  <a:pt x="6760" y="187870"/>
                  <a:pt x="2088" y="215900"/>
                </a:cubicBezTo>
                <a:cubicBezTo>
                  <a:pt x="0" y="228427"/>
                  <a:pt x="2088" y="241300"/>
                  <a:pt x="2088" y="254000"/>
                </a:cubicBezTo>
              </a:path>
            </a:pathLst>
          </a:cu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04" name="Freeform 103"/>
          <p:cNvSpPr/>
          <p:nvPr/>
        </p:nvSpPr>
        <p:spPr>
          <a:xfrm>
            <a:off x="4572248" y="4897174"/>
            <a:ext cx="254000" cy="127782"/>
          </a:xfrm>
          <a:custGeom>
            <a:avLst/>
            <a:gdLst>
              <a:gd name="connsiteX0" fmla="*/ 254000 w 254000"/>
              <a:gd name="connsiteY0" fmla="*/ 34866 h 127782"/>
              <a:gd name="connsiteX1" fmla="*/ 88900 w 254000"/>
              <a:gd name="connsiteY1" fmla="*/ 22166 h 127782"/>
              <a:gd name="connsiteX2" fmla="*/ 25400 w 254000"/>
              <a:gd name="connsiteY2" fmla="*/ 85666 h 127782"/>
              <a:gd name="connsiteX3" fmla="*/ 0 w 254000"/>
              <a:gd name="connsiteY3" fmla="*/ 123766 h 127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4000" h="127782">
                <a:moveTo>
                  <a:pt x="254000" y="34866"/>
                </a:moveTo>
                <a:cubicBezTo>
                  <a:pt x="149402" y="0"/>
                  <a:pt x="204305" y="5680"/>
                  <a:pt x="88900" y="22166"/>
                </a:cubicBezTo>
                <a:cubicBezTo>
                  <a:pt x="50800" y="47566"/>
                  <a:pt x="46567" y="43333"/>
                  <a:pt x="25400" y="85666"/>
                </a:cubicBezTo>
                <a:cubicBezTo>
                  <a:pt x="4342" y="127782"/>
                  <a:pt x="28307" y="123766"/>
                  <a:pt x="0" y="123766"/>
                </a:cubicBezTo>
              </a:path>
            </a:pathLst>
          </a:custGeom>
          <a:ln w="3810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05" name="Freeform 104"/>
          <p:cNvSpPr/>
          <p:nvPr/>
        </p:nvSpPr>
        <p:spPr>
          <a:xfrm>
            <a:off x="4356348" y="4551040"/>
            <a:ext cx="266700" cy="58463"/>
          </a:xfrm>
          <a:custGeom>
            <a:avLst/>
            <a:gdLst>
              <a:gd name="connsiteX0" fmla="*/ 266700 w 266700"/>
              <a:gd name="connsiteY0" fmla="*/ 0 h 58463"/>
              <a:gd name="connsiteX1" fmla="*/ 190500 w 266700"/>
              <a:gd name="connsiteY1" fmla="*/ 25400 h 58463"/>
              <a:gd name="connsiteX2" fmla="*/ 152400 w 266700"/>
              <a:gd name="connsiteY2" fmla="*/ 38100 h 58463"/>
              <a:gd name="connsiteX3" fmla="*/ 0 w 266700"/>
              <a:gd name="connsiteY3" fmla="*/ 12700 h 584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6700" h="58463">
                <a:moveTo>
                  <a:pt x="266700" y="0"/>
                </a:moveTo>
                <a:lnTo>
                  <a:pt x="190500" y="25400"/>
                </a:lnTo>
                <a:lnTo>
                  <a:pt x="152400" y="38100"/>
                </a:lnTo>
                <a:cubicBezTo>
                  <a:pt x="6738" y="24858"/>
                  <a:pt x="45763" y="58463"/>
                  <a:pt x="0" y="12700"/>
                </a:cubicBezTo>
              </a:path>
            </a:pathLst>
          </a:cu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06" name="Line 61"/>
          <p:cNvSpPr>
            <a:spLocks noChangeShapeType="1"/>
          </p:cNvSpPr>
          <p:nvPr/>
        </p:nvSpPr>
        <p:spPr bwMode="auto">
          <a:xfrm>
            <a:off x="1982416" y="4365104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107" name="Freeform 106"/>
          <p:cNvSpPr/>
          <p:nvPr/>
        </p:nvSpPr>
        <p:spPr>
          <a:xfrm>
            <a:off x="1514004" y="4512940"/>
            <a:ext cx="304800" cy="571500"/>
          </a:xfrm>
          <a:custGeom>
            <a:avLst/>
            <a:gdLst>
              <a:gd name="connsiteX0" fmla="*/ 0 w 304800"/>
              <a:gd name="connsiteY0" fmla="*/ 0 h 571500"/>
              <a:gd name="connsiteX1" fmla="*/ 25400 w 304800"/>
              <a:gd name="connsiteY1" fmla="*/ 114300 h 571500"/>
              <a:gd name="connsiteX2" fmla="*/ 114300 w 304800"/>
              <a:gd name="connsiteY2" fmla="*/ 152400 h 571500"/>
              <a:gd name="connsiteX3" fmla="*/ 152400 w 304800"/>
              <a:gd name="connsiteY3" fmla="*/ 177800 h 571500"/>
              <a:gd name="connsiteX4" fmla="*/ 228600 w 304800"/>
              <a:gd name="connsiteY4" fmla="*/ 203200 h 571500"/>
              <a:gd name="connsiteX5" fmla="*/ 266700 w 304800"/>
              <a:gd name="connsiteY5" fmla="*/ 215900 h 571500"/>
              <a:gd name="connsiteX6" fmla="*/ 304800 w 304800"/>
              <a:gd name="connsiteY6" fmla="*/ 241300 h 571500"/>
              <a:gd name="connsiteX7" fmla="*/ 292100 w 304800"/>
              <a:gd name="connsiteY7" fmla="*/ 279400 h 571500"/>
              <a:gd name="connsiteX8" fmla="*/ 279400 w 304800"/>
              <a:gd name="connsiteY8" fmla="*/ 381000 h 571500"/>
              <a:gd name="connsiteX9" fmla="*/ 241300 w 304800"/>
              <a:gd name="connsiteY9" fmla="*/ 393700 h 571500"/>
              <a:gd name="connsiteX10" fmla="*/ 190500 w 304800"/>
              <a:gd name="connsiteY10" fmla="*/ 406400 h 571500"/>
              <a:gd name="connsiteX11" fmla="*/ 203200 w 304800"/>
              <a:gd name="connsiteY11" fmla="*/ 571500 h 571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04800" h="571500">
                <a:moveTo>
                  <a:pt x="0" y="0"/>
                </a:moveTo>
                <a:cubicBezTo>
                  <a:pt x="280" y="1399"/>
                  <a:pt x="20276" y="106613"/>
                  <a:pt x="25400" y="114300"/>
                </a:cubicBezTo>
                <a:cubicBezTo>
                  <a:pt x="42941" y="140612"/>
                  <a:pt x="88810" y="146028"/>
                  <a:pt x="114300" y="152400"/>
                </a:cubicBezTo>
                <a:cubicBezTo>
                  <a:pt x="127000" y="160867"/>
                  <a:pt x="138452" y="171601"/>
                  <a:pt x="152400" y="177800"/>
                </a:cubicBezTo>
                <a:cubicBezTo>
                  <a:pt x="176866" y="188674"/>
                  <a:pt x="203200" y="194733"/>
                  <a:pt x="228600" y="203200"/>
                </a:cubicBezTo>
                <a:cubicBezTo>
                  <a:pt x="241300" y="207433"/>
                  <a:pt x="255561" y="208474"/>
                  <a:pt x="266700" y="215900"/>
                </a:cubicBezTo>
                <a:lnTo>
                  <a:pt x="304800" y="241300"/>
                </a:lnTo>
                <a:cubicBezTo>
                  <a:pt x="300567" y="254000"/>
                  <a:pt x="294495" y="266229"/>
                  <a:pt x="292100" y="279400"/>
                </a:cubicBezTo>
                <a:cubicBezTo>
                  <a:pt x="285995" y="312980"/>
                  <a:pt x="293262" y="349811"/>
                  <a:pt x="279400" y="381000"/>
                </a:cubicBezTo>
                <a:cubicBezTo>
                  <a:pt x="273963" y="393233"/>
                  <a:pt x="254172" y="390022"/>
                  <a:pt x="241300" y="393700"/>
                </a:cubicBezTo>
                <a:cubicBezTo>
                  <a:pt x="224517" y="398495"/>
                  <a:pt x="207433" y="402167"/>
                  <a:pt x="190500" y="406400"/>
                </a:cubicBezTo>
                <a:cubicBezTo>
                  <a:pt x="203552" y="563019"/>
                  <a:pt x="203200" y="507824"/>
                  <a:pt x="203200" y="571500"/>
                </a:cubicBezTo>
              </a:path>
            </a:pathLst>
          </a:cu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08" name="Freeform 107"/>
          <p:cNvSpPr/>
          <p:nvPr/>
        </p:nvSpPr>
        <p:spPr>
          <a:xfrm>
            <a:off x="1514004" y="4525640"/>
            <a:ext cx="393700" cy="132134"/>
          </a:xfrm>
          <a:custGeom>
            <a:avLst/>
            <a:gdLst>
              <a:gd name="connsiteX0" fmla="*/ 0 w 393700"/>
              <a:gd name="connsiteY0" fmla="*/ 0 h 132134"/>
              <a:gd name="connsiteX1" fmla="*/ 241300 w 393700"/>
              <a:gd name="connsiteY1" fmla="*/ 88900 h 132134"/>
              <a:gd name="connsiteX2" fmla="*/ 292100 w 393700"/>
              <a:gd name="connsiteY2" fmla="*/ 101600 h 132134"/>
              <a:gd name="connsiteX3" fmla="*/ 330200 w 393700"/>
              <a:gd name="connsiteY3" fmla="*/ 127000 h 132134"/>
              <a:gd name="connsiteX4" fmla="*/ 393700 w 393700"/>
              <a:gd name="connsiteY4" fmla="*/ 127000 h 132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3700" h="132134">
                <a:moveTo>
                  <a:pt x="0" y="0"/>
                </a:moveTo>
                <a:cubicBezTo>
                  <a:pt x="86102" y="129152"/>
                  <a:pt x="20341" y="74169"/>
                  <a:pt x="241300" y="88900"/>
                </a:cubicBezTo>
                <a:cubicBezTo>
                  <a:pt x="258233" y="93133"/>
                  <a:pt x="276057" y="94724"/>
                  <a:pt x="292100" y="101600"/>
                </a:cubicBezTo>
                <a:cubicBezTo>
                  <a:pt x="306129" y="107613"/>
                  <a:pt x="315392" y="123298"/>
                  <a:pt x="330200" y="127000"/>
                </a:cubicBezTo>
                <a:cubicBezTo>
                  <a:pt x="350735" y="132134"/>
                  <a:pt x="372533" y="127000"/>
                  <a:pt x="393700" y="127000"/>
                </a:cubicBezTo>
              </a:path>
            </a:pathLst>
          </a:cu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09" name="Freeform 108"/>
          <p:cNvSpPr/>
          <p:nvPr/>
        </p:nvSpPr>
        <p:spPr>
          <a:xfrm>
            <a:off x="1259632" y="4656956"/>
            <a:ext cx="332548" cy="165100"/>
          </a:xfrm>
          <a:custGeom>
            <a:avLst/>
            <a:gdLst>
              <a:gd name="connsiteX0" fmla="*/ 332548 w 332548"/>
              <a:gd name="connsiteY0" fmla="*/ 0 h 165100"/>
              <a:gd name="connsiteX1" fmla="*/ 91248 w 332548"/>
              <a:gd name="connsiteY1" fmla="*/ 38100 h 165100"/>
              <a:gd name="connsiteX2" fmla="*/ 53148 w 332548"/>
              <a:gd name="connsiteY2" fmla="*/ 76200 h 165100"/>
              <a:gd name="connsiteX3" fmla="*/ 2348 w 332548"/>
              <a:gd name="connsiteY3" fmla="*/ 165100 h 165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2548" h="165100">
                <a:moveTo>
                  <a:pt x="332548" y="0"/>
                </a:moveTo>
                <a:cubicBezTo>
                  <a:pt x="203985" y="42854"/>
                  <a:pt x="283043" y="23347"/>
                  <a:pt x="91248" y="38100"/>
                </a:cubicBezTo>
                <a:cubicBezTo>
                  <a:pt x="78548" y="50800"/>
                  <a:pt x="64175" y="62023"/>
                  <a:pt x="53148" y="76200"/>
                </a:cubicBezTo>
                <a:cubicBezTo>
                  <a:pt x="0" y="144533"/>
                  <a:pt x="2348" y="123452"/>
                  <a:pt x="2348" y="165100"/>
                </a:cubicBezTo>
              </a:path>
            </a:pathLst>
          </a:custGeom>
          <a:ln w="3810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10" name="Freeform 109"/>
          <p:cNvSpPr/>
          <p:nvPr/>
        </p:nvSpPr>
        <p:spPr>
          <a:xfrm>
            <a:off x="1334116" y="4678040"/>
            <a:ext cx="256088" cy="254000"/>
          </a:xfrm>
          <a:custGeom>
            <a:avLst/>
            <a:gdLst>
              <a:gd name="connsiteX0" fmla="*/ 256088 w 256088"/>
              <a:gd name="connsiteY0" fmla="*/ 0 h 254000"/>
              <a:gd name="connsiteX1" fmla="*/ 230688 w 256088"/>
              <a:gd name="connsiteY1" fmla="*/ 38100 h 254000"/>
              <a:gd name="connsiteX2" fmla="*/ 154488 w 256088"/>
              <a:gd name="connsiteY2" fmla="*/ 63500 h 254000"/>
              <a:gd name="connsiteX3" fmla="*/ 116388 w 256088"/>
              <a:gd name="connsiteY3" fmla="*/ 76200 h 254000"/>
              <a:gd name="connsiteX4" fmla="*/ 40188 w 256088"/>
              <a:gd name="connsiteY4" fmla="*/ 127000 h 254000"/>
              <a:gd name="connsiteX5" fmla="*/ 2088 w 256088"/>
              <a:gd name="connsiteY5" fmla="*/ 215900 h 254000"/>
              <a:gd name="connsiteX6" fmla="*/ 2088 w 256088"/>
              <a:gd name="connsiteY6" fmla="*/ 254000 h 25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6088" h="254000">
                <a:moveTo>
                  <a:pt x="256088" y="0"/>
                </a:moveTo>
                <a:cubicBezTo>
                  <a:pt x="247621" y="12700"/>
                  <a:pt x="243631" y="30010"/>
                  <a:pt x="230688" y="38100"/>
                </a:cubicBezTo>
                <a:cubicBezTo>
                  <a:pt x="207984" y="52290"/>
                  <a:pt x="179888" y="55033"/>
                  <a:pt x="154488" y="63500"/>
                </a:cubicBezTo>
                <a:cubicBezTo>
                  <a:pt x="141788" y="67733"/>
                  <a:pt x="127527" y="68774"/>
                  <a:pt x="116388" y="76200"/>
                </a:cubicBezTo>
                <a:lnTo>
                  <a:pt x="40188" y="127000"/>
                </a:lnTo>
                <a:cubicBezTo>
                  <a:pt x="28622" y="150133"/>
                  <a:pt x="6760" y="187870"/>
                  <a:pt x="2088" y="215900"/>
                </a:cubicBezTo>
                <a:cubicBezTo>
                  <a:pt x="0" y="228427"/>
                  <a:pt x="2088" y="241300"/>
                  <a:pt x="2088" y="254000"/>
                </a:cubicBezTo>
              </a:path>
            </a:pathLst>
          </a:cu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11" name="Freeform 110"/>
          <p:cNvSpPr/>
          <p:nvPr/>
        </p:nvSpPr>
        <p:spPr>
          <a:xfrm>
            <a:off x="1475904" y="4897174"/>
            <a:ext cx="254000" cy="127782"/>
          </a:xfrm>
          <a:custGeom>
            <a:avLst/>
            <a:gdLst>
              <a:gd name="connsiteX0" fmla="*/ 254000 w 254000"/>
              <a:gd name="connsiteY0" fmla="*/ 34866 h 127782"/>
              <a:gd name="connsiteX1" fmla="*/ 88900 w 254000"/>
              <a:gd name="connsiteY1" fmla="*/ 22166 h 127782"/>
              <a:gd name="connsiteX2" fmla="*/ 25400 w 254000"/>
              <a:gd name="connsiteY2" fmla="*/ 85666 h 127782"/>
              <a:gd name="connsiteX3" fmla="*/ 0 w 254000"/>
              <a:gd name="connsiteY3" fmla="*/ 123766 h 127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4000" h="127782">
                <a:moveTo>
                  <a:pt x="254000" y="34866"/>
                </a:moveTo>
                <a:cubicBezTo>
                  <a:pt x="149402" y="0"/>
                  <a:pt x="204305" y="5680"/>
                  <a:pt x="88900" y="22166"/>
                </a:cubicBezTo>
                <a:cubicBezTo>
                  <a:pt x="50800" y="47566"/>
                  <a:pt x="46567" y="43333"/>
                  <a:pt x="25400" y="85666"/>
                </a:cubicBezTo>
                <a:cubicBezTo>
                  <a:pt x="4342" y="127782"/>
                  <a:pt x="28307" y="123766"/>
                  <a:pt x="0" y="123766"/>
                </a:cubicBezTo>
              </a:path>
            </a:pathLst>
          </a:custGeom>
          <a:ln w="3810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12" name="Freeform 111"/>
          <p:cNvSpPr/>
          <p:nvPr/>
        </p:nvSpPr>
        <p:spPr>
          <a:xfrm>
            <a:off x="1260004" y="4551040"/>
            <a:ext cx="266700" cy="58463"/>
          </a:xfrm>
          <a:custGeom>
            <a:avLst/>
            <a:gdLst>
              <a:gd name="connsiteX0" fmla="*/ 266700 w 266700"/>
              <a:gd name="connsiteY0" fmla="*/ 0 h 58463"/>
              <a:gd name="connsiteX1" fmla="*/ 190500 w 266700"/>
              <a:gd name="connsiteY1" fmla="*/ 25400 h 58463"/>
              <a:gd name="connsiteX2" fmla="*/ 152400 w 266700"/>
              <a:gd name="connsiteY2" fmla="*/ 38100 h 58463"/>
              <a:gd name="connsiteX3" fmla="*/ 0 w 266700"/>
              <a:gd name="connsiteY3" fmla="*/ 12700 h 584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6700" h="58463">
                <a:moveTo>
                  <a:pt x="266700" y="0"/>
                </a:moveTo>
                <a:lnTo>
                  <a:pt x="190500" y="25400"/>
                </a:lnTo>
                <a:lnTo>
                  <a:pt x="152400" y="38100"/>
                </a:lnTo>
                <a:cubicBezTo>
                  <a:pt x="6738" y="24858"/>
                  <a:pt x="45763" y="58463"/>
                  <a:pt x="0" y="12700"/>
                </a:cubicBezTo>
              </a:path>
            </a:pathLst>
          </a:cu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13" name="Cloud 112"/>
          <p:cNvSpPr/>
          <p:nvPr/>
        </p:nvSpPr>
        <p:spPr>
          <a:xfrm>
            <a:off x="6228184" y="3212976"/>
            <a:ext cx="720080" cy="504056"/>
          </a:xfrm>
          <a:prstGeom prst="cloud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14" name="Cloud 113"/>
          <p:cNvSpPr/>
          <p:nvPr/>
        </p:nvSpPr>
        <p:spPr>
          <a:xfrm>
            <a:off x="7092280" y="3140968"/>
            <a:ext cx="720080" cy="504056"/>
          </a:xfrm>
          <a:prstGeom prst="cloud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15" name="Cloud 114"/>
          <p:cNvSpPr/>
          <p:nvPr/>
        </p:nvSpPr>
        <p:spPr>
          <a:xfrm>
            <a:off x="7596336" y="3068960"/>
            <a:ext cx="720080" cy="504056"/>
          </a:xfrm>
          <a:prstGeom prst="cloud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16" name="Cloud 115"/>
          <p:cNvSpPr/>
          <p:nvPr/>
        </p:nvSpPr>
        <p:spPr>
          <a:xfrm>
            <a:off x="6588224" y="3140968"/>
            <a:ext cx="720080" cy="504056"/>
          </a:xfrm>
          <a:prstGeom prst="clou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3" name="AutoShape 28"/>
          <p:cNvSpPr>
            <a:spLocks noChangeArrowheads="1"/>
          </p:cNvSpPr>
          <p:nvPr/>
        </p:nvSpPr>
        <p:spPr bwMode="auto">
          <a:xfrm>
            <a:off x="5796136" y="2636912"/>
            <a:ext cx="609600" cy="609600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117" name="Cloud 116"/>
          <p:cNvSpPr/>
          <p:nvPr/>
        </p:nvSpPr>
        <p:spPr>
          <a:xfrm>
            <a:off x="6804248" y="3645024"/>
            <a:ext cx="576064" cy="288032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18" name="Cloud 117"/>
          <p:cNvSpPr/>
          <p:nvPr/>
        </p:nvSpPr>
        <p:spPr>
          <a:xfrm>
            <a:off x="7308304" y="3861048"/>
            <a:ext cx="576064" cy="360040"/>
          </a:xfrm>
          <a:prstGeom prst="cloud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19" name="Cloud 118"/>
          <p:cNvSpPr/>
          <p:nvPr/>
        </p:nvSpPr>
        <p:spPr>
          <a:xfrm>
            <a:off x="6660232" y="3933056"/>
            <a:ext cx="576064" cy="432048"/>
          </a:xfrm>
          <a:prstGeom prst="cloud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22" name="Line 65"/>
          <p:cNvSpPr>
            <a:spLocks noChangeShapeType="1"/>
          </p:cNvSpPr>
          <p:nvPr/>
        </p:nvSpPr>
        <p:spPr bwMode="auto">
          <a:xfrm>
            <a:off x="7668344" y="4149080"/>
            <a:ext cx="0" cy="381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123" name="Line 65"/>
          <p:cNvSpPr>
            <a:spLocks noChangeShapeType="1"/>
          </p:cNvSpPr>
          <p:nvPr/>
        </p:nvSpPr>
        <p:spPr bwMode="auto">
          <a:xfrm>
            <a:off x="8244408" y="4221088"/>
            <a:ext cx="0" cy="30899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124" name="Line 65"/>
          <p:cNvSpPr>
            <a:spLocks noChangeShapeType="1"/>
          </p:cNvSpPr>
          <p:nvPr/>
        </p:nvSpPr>
        <p:spPr bwMode="auto">
          <a:xfrm>
            <a:off x="7092280" y="4293096"/>
            <a:ext cx="0" cy="236984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125" name="Line 30"/>
          <p:cNvSpPr>
            <a:spLocks noChangeShapeType="1"/>
          </p:cNvSpPr>
          <p:nvPr/>
        </p:nvSpPr>
        <p:spPr bwMode="auto">
          <a:xfrm>
            <a:off x="7020272" y="3645024"/>
            <a:ext cx="0" cy="871736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126" name="AutoShape 80"/>
          <p:cNvSpPr>
            <a:spLocks noChangeArrowheads="1"/>
          </p:cNvSpPr>
          <p:nvPr/>
        </p:nvSpPr>
        <p:spPr bwMode="auto">
          <a:xfrm rot="16200000">
            <a:off x="4034408" y="1806352"/>
            <a:ext cx="715144" cy="7560840"/>
          </a:xfrm>
          <a:prstGeom prst="rtTriangle">
            <a:avLst/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127" name="Text Box 81"/>
          <p:cNvSpPr txBox="1">
            <a:spLocks noChangeArrowheads="1"/>
          </p:cNvSpPr>
          <p:nvPr/>
        </p:nvSpPr>
        <p:spPr bwMode="auto">
          <a:xfrm>
            <a:off x="4067944" y="6093296"/>
            <a:ext cx="1504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CA" sz="2000" dirty="0">
                <a:latin typeface="Palatino Linotype" pitchFamily="18" charset="0"/>
              </a:rPr>
              <a:t>Soil fertility</a:t>
            </a:r>
          </a:p>
        </p:txBody>
      </p:sp>
      <p:sp>
        <p:nvSpPr>
          <p:cNvPr id="46" name="AutoShape 54"/>
          <p:cNvSpPr>
            <a:spLocks noChangeArrowheads="1"/>
          </p:cNvSpPr>
          <p:nvPr/>
        </p:nvSpPr>
        <p:spPr bwMode="auto">
          <a:xfrm>
            <a:off x="7086600" y="3599284"/>
            <a:ext cx="304800" cy="762000"/>
          </a:xfrm>
          <a:prstGeom prst="triangle">
            <a:avLst>
              <a:gd name="adj" fmla="val 50000"/>
            </a:avLst>
          </a:prstGeom>
          <a:solidFill>
            <a:srgbClr val="00B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83" name="Line 58"/>
          <p:cNvSpPr>
            <a:spLocks noChangeShapeType="1"/>
          </p:cNvSpPr>
          <p:nvPr/>
        </p:nvSpPr>
        <p:spPr bwMode="auto">
          <a:xfrm>
            <a:off x="3563888" y="3501008"/>
            <a:ext cx="0" cy="98640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121" name="Cloud 120"/>
          <p:cNvSpPr/>
          <p:nvPr/>
        </p:nvSpPr>
        <p:spPr>
          <a:xfrm>
            <a:off x="7956376" y="3861048"/>
            <a:ext cx="576064" cy="360040"/>
          </a:xfrm>
          <a:prstGeom prst="clou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84" name="TextBox 83"/>
          <p:cNvSpPr txBox="1"/>
          <p:nvPr/>
        </p:nvSpPr>
        <p:spPr>
          <a:xfrm>
            <a:off x="467544" y="836712"/>
            <a:ext cx="744671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000" dirty="0" smtClean="0">
                <a:latin typeface="Palatino Linotype" pitchFamily="18" charset="0"/>
              </a:rPr>
              <a:t>How would a maladapted EMF community affect forest fitness?</a:t>
            </a:r>
            <a:endParaRPr lang="en-CA" sz="2000" dirty="0">
              <a:latin typeface="Palatino Linotype" pitchFamily="18" charset="0"/>
            </a:endParaRPr>
          </a:p>
        </p:txBody>
      </p:sp>
      <p:sp>
        <p:nvSpPr>
          <p:cNvPr id="85" name="Line 30"/>
          <p:cNvSpPr>
            <a:spLocks noChangeShapeType="1"/>
          </p:cNvSpPr>
          <p:nvPr/>
        </p:nvSpPr>
        <p:spPr bwMode="auto">
          <a:xfrm>
            <a:off x="6444208" y="3933056"/>
            <a:ext cx="0" cy="59208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86" name="Slide Number Placeholder 8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95DF9-7FCD-4B8A-B386-2B7549696CA5}" type="slidenum">
              <a:rPr lang="en-CA" smtClean="0"/>
              <a:pPr/>
              <a:t>8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0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2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5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8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1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4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0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3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6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2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5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0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3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6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8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62" grpId="0" animBg="1"/>
      <p:bldP spid="18" grpId="0" animBg="1"/>
      <p:bldP spid="31" grpId="0" animBg="1"/>
      <p:bldP spid="120" grpId="0" animBg="1"/>
      <p:bldP spid="3" grpId="0" animBg="1"/>
      <p:bldP spid="4" grpId="0" animBg="1"/>
      <p:bldP spid="15" grpId="0" animBg="1"/>
      <p:bldP spid="17" grpId="0" animBg="1"/>
      <p:bldP spid="19" grpId="0" animBg="1"/>
      <p:bldP spid="20" grpId="0" animBg="1"/>
      <p:bldP spid="24" grpId="0" animBg="1"/>
      <p:bldP spid="25" grpId="0" animBg="1"/>
      <p:bldP spid="27" grpId="0" animBg="1"/>
      <p:bldP spid="30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7" grpId="0" animBg="1"/>
      <p:bldP spid="49" grpId="0" animBg="1"/>
      <p:bldP spid="52" grpId="0" animBg="1"/>
      <p:bldP spid="53" grpId="0" animBg="1"/>
      <p:bldP spid="57" grpId="0" animBg="1"/>
      <p:bldP spid="61" grpId="0" animBg="1"/>
      <p:bldP spid="63" grpId="0" animBg="1"/>
      <p:bldP spid="66" grpId="0" animBg="1"/>
      <p:bldP spid="67" grpId="0" animBg="1"/>
      <p:bldP spid="68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23" grpId="0" animBg="1"/>
      <p:bldP spid="117" grpId="0" animBg="1"/>
      <p:bldP spid="118" grpId="0" animBg="1"/>
      <p:bldP spid="119" grpId="0" animBg="1"/>
      <p:bldP spid="122" grpId="0" animBg="1"/>
      <p:bldP spid="123" grpId="0" animBg="1"/>
      <p:bldP spid="124" grpId="0" animBg="1"/>
      <p:bldP spid="125" grpId="0" animBg="1"/>
      <p:bldP spid="46" grpId="0" animBg="1"/>
      <p:bldP spid="83" grpId="0" animBg="1"/>
      <p:bldP spid="121" grpId="0" animBg="1"/>
      <p:bldP spid="8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Line 16"/>
          <p:cNvSpPr>
            <a:spLocks noChangeShapeType="1"/>
          </p:cNvSpPr>
          <p:nvPr/>
        </p:nvSpPr>
        <p:spPr bwMode="auto">
          <a:xfrm>
            <a:off x="4084712" y="1767880"/>
            <a:ext cx="0" cy="1371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" name="Line 38"/>
          <p:cNvSpPr>
            <a:spLocks noChangeShapeType="1"/>
          </p:cNvSpPr>
          <p:nvPr/>
        </p:nvSpPr>
        <p:spPr bwMode="auto">
          <a:xfrm>
            <a:off x="4618112" y="1767880"/>
            <a:ext cx="0" cy="1371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4" name="AutoShape 34"/>
          <p:cNvSpPr>
            <a:spLocks noChangeArrowheads="1"/>
          </p:cNvSpPr>
          <p:nvPr/>
        </p:nvSpPr>
        <p:spPr bwMode="auto">
          <a:xfrm>
            <a:off x="4389512" y="1311424"/>
            <a:ext cx="457200" cy="533400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6" name="Line 43"/>
          <p:cNvSpPr>
            <a:spLocks noChangeShapeType="1"/>
          </p:cNvSpPr>
          <p:nvPr/>
        </p:nvSpPr>
        <p:spPr bwMode="auto">
          <a:xfrm>
            <a:off x="5227712" y="1767880"/>
            <a:ext cx="0" cy="1371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7" name="Line 46"/>
          <p:cNvSpPr>
            <a:spLocks noChangeShapeType="1"/>
          </p:cNvSpPr>
          <p:nvPr/>
        </p:nvSpPr>
        <p:spPr bwMode="auto">
          <a:xfrm>
            <a:off x="3779912" y="1844080"/>
            <a:ext cx="0" cy="1295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9" name="Line 58"/>
          <p:cNvSpPr>
            <a:spLocks noChangeShapeType="1"/>
          </p:cNvSpPr>
          <p:nvPr/>
        </p:nvSpPr>
        <p:spPr bwMode="auto">
          <a:xfrm>
            <a:off x="4355976" y="2044080"/>
            <a:ext cx="0" cy="109688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11" name="Line 70"/>
          <p:cNvSpPr>
            <a:spLocks noChangeShapeType="1"/>
          </p:cNvSpPr>
          <p:nvPr/>
        </p:nvSpPr>
        <p:spPr bwMode="auto">
          <a:xfrm>
            <a:off x="4922912" y="1691680"/>
            <a:ext cx="0" cy="1447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12" name="Freeform 11"/>
          <p:cNvSpPr/>
          <p:nvPr/>
        </p:nvSpPr>
        <p:spPr>
          <a:xfrm>
            <a:off x="4826372" y="3174504"/>
            <a:ext cx="304800" cy="571500"/>
          </a:xfrm>
          <a:custGeom>
            <a:avLst/>
            <a:gdLst>
              <a:gd name="connsiteX0" fmla="*/ 0 w 304800"/>
              <a:gd name="connsiteY0" fmla="*/ 0 h 571500"/>
              <a:gd name="connsiteX1" fmla="*/ 25400 w 304800"/>
              <a:gd name="connsiteY1" fmla="*/ 114300 h 571500"/>
              <a:gd name="connsiteX2" fmla="*/ 114300 w 304800"/>
              <a:gd name="connsiteY2" fmla="*/ 152400 h 571500"/>
              <a:gd name="connsiteX3" fmla="*/ 152400 w 304800"/>
              <a:gd name="connsiteY3" fmla="*/ 177800 h 571500"/>
              <a:gd name="connsiteX4" fmla="*/ 228600 w 304800"/>
              <a:gd name="connsiteY4" fmla="*/ 203200 h 571500"/>
              <a:gd name="connsiteX5" fmla="*/ 266700 w 304800"/>
              <a:gd name="connsiteY5" fmla="*/ 215900 h 571500"/>
              <a:gd name="connsiteX6" fmla="*/ 304800 w 304800"/>
              <a:gd name="connsiteY6" fmla="*/ 241300 h 571500"/>
              <a:gd name="connsiteX7" fmla="*/ 292100 w 304800"/>
              <a:gd name="connsiteY7" fmla="*/ 279400 h 571500"/>
              <a:gd name="connsiteX8" fmla="*/ 279400 w 304800"/>
              <a:gd name="connsiteY8" fmla="*/ 381000 h 571500"/>
              <a:gd name="connsiteX9" fmla="*/ 241300 w 304800"/>
              <a:gd name="connsiteY9" fmla="*/ 393700 h 571500"/>
              <a:gd name="connsiteX10" fmla="*/ 190500 w 304800"/>
              <a:gd name="connsiteY10" fmla="*/ 406400 h 571500"/>
              <a:gd name="connsiteX11" fmla="*/ 203200 w 304800"/>
              <a:gd name="connsiteY11" fmla="*/ 571500 h 571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04800" h="571500">
                <a:moveTo>
                  <a:pt x="0" y="0"/>
                </a:moveTo>
                <a:cubicBezTo>
                  <a:pt x="280" y="1399"/>
                  <a:pt x="20276" y="106613"/>
                  <a:pt x="25400" y="114300"/>
                </a:cubicBezTo>
                <a:cubicBezTo>
                  <a:pt x="42941" y="140612"/>
                  <a:pt x="88810" y="146028"/>
                  <a:pt x="114300" y="152400"/>
                </a:cubicBezTo>
                <a:cubicBezTo>
                  <a:pt x="127000" y="160867"/>
                  <a:pt x="138452" y="171601"/>
                  <a:pt x="152400" y="177800"/>
                </a:cubicBezTo>
                <a:cubicBezTo>
                  <a:pt x="176866" y="188674"/>
                  <a:pt x="203200" y="194733"/>
                  <a:pt x="228600" y="203200"/>
                </a:cubicBezTo>
                <a:cubicBezTo>
                  <a:pt x="241300" y="207433"/>
                  <a:pt x="255561" y="208474"/>
                  <a:pt x="266700" y="215900"/>
                </a:cubicBezTo>
                <a:lnTo>
                  <a:pt x="304800" y="241300"/>
                </a:lnTo>
                <a:cubicBezTo>
                  <a:pt x="300567" y="254000"/>
                  <a:pt x="294495" y="266229"/>
                  <a:pt x="292100" y="279400"/>
                </a:cubicBezTo>
                <a:cubicBezTo>
                  <a:pt x="285995" y="312980"/>
                  <a:pt x="293262" y="349811"/>
                  <a:pt x="279400" y="381000"/>
                </a:cubicBezTo>
                <a:cubicBezTo>
                  <a:pt x="273963" y="393233"/>
                  <a:pt x="254172" y="390022"/>
                  <a:pt x="241300" y="393700"/>
                </a:cubicBezTo>
                <a:cubicBezTo>
                  <a:pt x="224517" y="398495"/>
                  <a:pt x="207433" y="402167"/>
                  <a:pt x="190500" y="406400"/>
                </a:cubicBezTo>
                <a:cubicBezTo>
                  <a:pt x="203552" y="563019"/>
                  <a:pt x="203200" y="507824"/>
                  <a:pt x="203200" y="571500"/>
                </a:cubicBezTo>
              </a:path>
            </a:pathLst>
          </a:cu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3" name="Freeform 12"/>
          <p:cNvSpPr/>
          <p:nvPr/>
        </p:nvSpPr>
        <p:spPr>
          <a:xfrm>
            <a:off x="4826372" y="3187204"/>
            <a:ext cx="393700" cy="132134"/>
          </a:xfrm>
          <a:custGeom>
            <a:avLst/>
            <a:gdLst>
              <a:gd name="connsiteX0" fmla="*/ 0 w 393700"/>
              <a:gd name="connsiteY0" fmla="*/ 0 h 132134"/>
              <a:gd name="connsiteX1" fmla="*/ 241300 w 393700"/>
              <a:gd name="connsiteY1" fmla="*/ 88900 h 132134"/>
              <a:gd name="connsiteX2" fmla="*/ 292100 w 393700"/>
              <a:gd name="connsiteY2" fmla="*/ 101600 h 132134"/>
              <a:gd name="connsiteX3" fmla="*/ 330200 w 393700"/>
              <a:gd name="connsiteY3" fmla="*/ 127000 h 132134"/>
              <a:gd name="connsiteX4" fmla="*/ 393700 w 393700"/>
              <a:gd name="connsiteY4" fmla="*/ 127000 h 132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3700" h="132134">
                <a:moveTo>
                  <a:pt x="0" y="0"/>
                </a:moveTo>
                <a:cubicBezTo>
                  <a:pt x="86102" y="129152"/>
                  <a:pt x="20341" y="74169"/>
                  <a:pt x="241300" y="88900"/>
                </a:cubicBezTo>
                <a:cubicBezTo>
                  <a:pt x="258233" y="93133"/>
                  <a:pt x="276057" y="94724"/>
                  <a:pt x="292100" y="101600"/>
                </a:cubicBezTo>
                <a:cubicBezTo>
                  <a:pt x="306129" y="107613"/>
                  <a:pt x="315392" y="123298"/>
                  <a:pt x="330200" y="127000"/>
                </a:cubicBezTo>
                <a:cubicBezTo>
                  <a:pt x="350735" y="132134"/>
                  <a:pt x="372533" y="127000"/>
                  <a:pt x="393700" y="127000"/>
                </a:cubicBezTo>
              </a:path>
            </a:pathLst>
          </a:cu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4" name="Freeform 13"/>
          <p:cNvSpPr/>
          <p:nvPr/>
        </p:nvSpPr>
        <p:spPr>
          <a:xfrm>
            <a:off x="4572000" y="3318520"/>
            <a:ext cx="332548" cy="165100"/>
          </a:xfrm>
          <a:custGeom>
            <a:avLst/>
            <a:gdLst>
              <a:gd name="connsiteX0" fmla="*/ 332548 w 332548"/>
              <a:gd name="connsiteY0" fmla="*/ 0 h 165100"/>
              <a:gd name="connsiteX1" fmla="*/ 91248 w 332548"/>
              <a:gd name="connsiteY1" fmla="*/ 38100 h 165100"/>
              <a:gd name="connsiteX2" fmla="*/ 53148 w 332548"/>
              <a:gd name="connsiteY2" fmla="*/ 76200 h 165100"/>
              <a:gd name="connsiteX3" fmla="*/ 2348 w 332548"/>
              <a:gd name="connsiteY3" fmla="*/ 165100 h 165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2548" h="165100">
                <a:moveTo>
                  <a:pt x="332548" y="0"/>
                </a:moveTo>
                <a:cubicBezTo>
                  <a:pt x="203985" y="42854"/>
                  <a:pt x="283043" y="23347"/>
                  <a:pt x="91248" y="38100"/>
                </a:cubicBezTo>
                <a:cubicBezTo>
                  <a:pt x="78548" y="50800"/>
                  <a:pt x="64175" y="62023"/>
                  <a:pt x="53148" y="76200"/>
                </a:cubicBezTo>
                <a:cubicBezTo>
                  <a:pt x="0" y="144533"/>
                  <a:pt x="2348" y="123452"/>
                  <a:pt x="2348" y="165100"/>
                </a:cubicBezTo>
              </a:path>
            </a:pathLst>
          </a:custGeom>
          <a:ln w="3810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5" name="Freeform 14"/>
          <p:cNvSpPr/>
          <p:nvPr/>
        </p:nvSpPr>
        <p:spPr>
          <a:xfrm>
            <a:off x="4646484" y="3339604"/>
            <a:ext cx="256088" cy="254000"/>
          </a:xfrm>
          <a:custGeom>
            <a:avLst/>
            <a:gdLst>
              <a:gd name="connsiteX0" fmla="*/ 256088 w 256088"/>
              <a:gd name="connsiteY0" fmla="*/ 0 h 254000"/>
              <a:gd name="connsiteX1" fmla="*/ 230688 w 256088"/>
              <a:gd name="connsiteY1" fmla="*/ 38100 h 254000"/>
              <a:gd name="connsiteX2" fmla="*/ 154488 w 256088"/>
              <a:gd name="connsiteY2" fmla="*/ 63500 h 254000"/>
              <a:gd name="connsiteX3" fmla="*/ 116388 w 256088"/>
              <a:gd name="connsiteY3" fmla="*/ 76200 h 254000"/>
              <a:gd name="connsiteX4" fmla="*/ 40188 w 256088"/>
              <a:gd name="connsiteY4" fmla="*/ 127000 h 254000"/>
              <a:gd name="connsiteX5" fmla="*/ 2088 w 256088"/>
              <a:gd name="connsiteY5" fmla="*/ 215900 h 254000"/>
              <a:gd name="connsiteX6" fmla="*/ 2088 w 256088"/>
              <a:gd name="connsiteY6" fmla="*/ 254000 h 25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6088" h="254000">
                <a:moveTo>
                  <a:pt x="256088" y="0"/>
                </a:moveTo>
                <a:cubicBezTo>
                  <a:pt x="247621" y="12700"/>
                  <a:pt x="243631" y="30010"/>
                  <a:pt x="230688" y="38100"/>
                </a:cubicBezTo>
                <a:cubicBezTo>
                  <a:pt x="207984" y="52290"/>
                  <a:pt x="179888" y="55033"/>
                  <a:pt x="154488" y="63500"/>
                </a:cubicBezTo>
                <a:cubicBezTo>
                  <a:pt x="141788" y="67733"/>
                  <a:pt x="127527" y="68774"/>
                  <a:pt x="116388" y="76200"/>
                </a:cubicBezTo>
                <a:lnTo>
                  <a:pt x="40188" y="127000"/>
                </a:lnTo>
                <a:cubicBezTo>
                  <a:pt x="28622" y="150133"/>
                  <a:pt x="6760" y="187870"/>
                  <a:pt x="2088" y="215900"/>
                </a:cubicBezTo>
                <a:cubicBezTo>
                  <a:pt x="0" y="228427"/>
                  <a:pt x="2088" y="241300"/>
                  <a:pt x="2088" y="254000"/>
                </a:cubicBezTo>
              </a:path>
            </a:pathLst>
          </a:cu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6" name="Freeform 15"/>
          <p:cNvSpPr/>
          <p:nvPr/>
        </p:nvSpPr>
        <p:spPr>
          <a:xfrm>
            <a:off x="4788272" y="3558738"/>
            <a:ext cx="254000" cy="127782"/>
          </a:xfrm>
          <a:custGeom>
            <a:avLst/>
            <a:gdLst>
              <a:gd name="connsiteX0" fmla="*/ 254000 w 254000"/>
              <a:gd name="connsiteY0" fmla="*/ 34866 h 127782"/>
              <a:gd name="connsiteX1" fmla="*/ 88900 w 254000"/>
              <a:gd name="connsiteY1" fmla="*/ 22166 h 127782"/>
              <a:gd name="connsiteX2" fmla="*/ 25400 w 254000"/>
              <a:gd name="connsiteY2" fmla="*/ 85666 h 127782"/>
              <a:gd name="connsiteX3" fmla="*/ 0 w 254000"/>
              <a:gd name="connsiteY3" fmla="*/ 123766 h 127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4000" h="127782">
                <a:moveTo>
                  <a:pt x="254000" y="34866"/>
                </a:moveTo>
                <a:cubicBezTo>
                  <a:pt x="149402" y="0"/>
                  <a:pt x="204305" y="5680"/>
                  <a:pt x="88900" y="22166"/>
                </a:cubicBezTo>
                <a:cubicBezTo>
                  <a:pt x="50800" y="47566"/>
                  <a:pt x="46567" y="43333"/>
                  <a:pt x="25400" y="85666"/>
                </a:cubicBezTo>
                <a:cubicBezTo>
                  <a:pt x="4342" y="127782"/>
                  <a:pt x="28307" y="123766"/>
                  <a:pt x="0" y="123766"/>
                </a:cubicBezTo>
              </a:path>
            </a:pathLst>
          </a:custGeom>
          <a:ln w="3810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7" name="Freeform 16"/>
          <p:cNvSpPr/>
          <p:nvPr/>
        </p:nvSpPr>
        <p:spPr>
          <a:xfrm>
            <a:off x="4572372" y="3212604"/>
            <a:ext cx="266700" cy="58463"/>
          </a:xfrm>
          <a:custGeom>
            <a:avLst/>
            <a:gdLst>
              <a:gd name="connsiteX0" fmla="*/ 266700 w 266700"/>
              <a:gd name="connsiteY0" fmla="*/ 0 h 58463"/>
              <a:gd name="connsiteX1" fmla="*/ 190500 w 266700"/>
              <a:gd name="connsiteY1" fmla="*/ 25400 h 58463"/>
              <a:gd name="connsiteX2" fmla="*/ 152400 w 266700"/>
              <a:gd name="connsiteY2" fmla="*/ 38100 h 58463"/>
              <a:gd name="connsiteX3" fmla="*/ 0 w 266700"/>
              <a:gd name="connsiteY3" fmla="*/ 12700 h 584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6700" h="58463">
                <a:moveTo>
                  <a:pt x="266700" y="0"/>
                </a:moveTo>
                <a:lnTo>
                  <a:pt x="190500" y="25400"/>
                </a:lnTo>
                <a:lnTo>
                  <a:pt x="152400" y="38100"/>
                </a:lnTo>
                <a:cubicBezTo>
                  <a:pt x="6738" y="24858"/>
                  <a:pt x="45763" y="58463"/>
                  <a:pt x="0" y="12700"/>
                </a:cubicBezTo>
              </a:path>
            </a:pathLst>
          </a:cu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9" name="AutoShape 35"/>
          <p:cNvSpPr>
            <a:spLocks noChangeArrowheads="1"/>
          </p:cNvSpPr>
          <p:nvPr/>
        </p:nvSpPr>
        <p:spPr bwMode="auto">
          <a:xfrm>
            <a:off x="4932040" y="1307232"/>
            <a:ext cx="609600" cy="609600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20" name="AutoShape 34"/>
          <p:cNvSpPr>
            <a:spLocks noChangeArrowheads="1"/>
          </p:cNvSpPr>
          <p:nvPr/>
        </p:nvSpPr>
        <p:spPr bwMode="auto">
          <a:xfrm>
            <a:off x="4690864" y="1230288"/>
            <a:ext cx="457200" cy="533400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21" name="AutoShape 34"/>
          <p:cNvSpPr>
            <a:spLocks noChangeArrowheads="1"/>
          </p:cNvSpPr>
          <p:nvPr/>
        </p:nvSpPr>
        <p:spPr bwMode="auto">
          <a:xfrm>
            <a:off x="3851920" y="1302296"/>
            <a:ext cx="457200" cy="533400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22" name="AutoShape 34"/>
          <p:cNvSpPr>
            <a:spLocks noChangeArrowheads="1"/>
          </p:cNvSpPr>
          <p:nvPr/>
        </p:nvSpPr>
        <p:spPr bwMode="auto">
          <a:xfrm>
            <a:off x="3563888" y="1488976"/>
            <a:ext cx="457200" cy="533400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23" name="Freeform 22"/>
          <p:cNvSpPr/>
          <p:nvPr/>
        </p:nvSpPr>
        <p:spPr>
          <a:xfrm>
            <a:off x="4034284" y="3174504"/>
            <a:ext cx="304800" cy="571500"/>
          </a:xfrm>
          <a:custGeom>
            <a:avLst/>
            <a:gdLst>
              <a:gd name="connsiteX0" fmla="*/ 0 w 304800"/>
              <a:gd name="connsiteY0" fmla="*/ 0 h 571500"/>
              <a:gd name="connsiteX1" fmla="*/ 25400 w 304800"/>
              <a:gd name="connsiteY1" fmla="*/ 114300 h 571500"/>
              <a:gd name="connsiteX2" fmla="*/ 114300 w 304800"/>
              <a:gd name="connsiteY2" fmla="*/ 152400 h 571500"/>
              <a:gd name="connsiteX3" fmla="*/ 152400 w 304800"/>
              <a:gd name="connsiteY3" fmla="*/ 177800 h 571500"/>
              <a:gd name="connsiteX4" fmla="*/ 228600 w 304800"/>
              <a:gd name="connsiteY4" fmla="*/ 203200 h 571500"/>
              <a:gd name="connsiteX5" fmla="*/ 266700 w 304800"/>
              <a:gd name="connsiteY5" fmla="*/ 215900 h 571500"/>
              <a:gd name="connsiteX6" fmla="*/ 304800 w 304800"/>
              <a:gd name="connsiteY6" fmla="*/ 241300 h 571500"/>
              <a:gd name="connsiteX7" fmla="*/ 292100 w 304800"/>
              <a:gd name="connsiteY7" fmla="*/ 279400 h 571500"/>
              <a:gd name="connsiteX8" fmla="*/ 279400 w 304800"/>
              <a:gd name="connsiteY8" fmla="*/ 381000 h 571500"/>
              <a:gd name="connsiteX9" fmla="*/ 241300 w 304800"/>
              <a:gd name="connsiteY9" fmla="*/ 393700 h 571500"/>
              <a:gd name="connsiteX10" fmla="*/ 190500 w 304800"/>
              <a:gd name="connsiteY10" fmla="*/ 406400 h 571500"/>
              <a:gd name="connsiteX11" fmla="*/ 203200 w 304800"/>
              <a:gd name="connsiteY11" fmla="*/ 571500 h 571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04800" h="571500">
                <a:moveTo>
                  <a:pt x="0" y="0"/>
                </a:moveTo>
                <a:cubicBezTo>
                  <a:pt x="280" y="1399"/>
                  <a:pt x="20276" y="106613"/>
                  <a:pt x="25400" y="114300"/>
                </a:cubicBezTo>
                <a:cubicBezTo>
                  <a:pt x="42941" y="140612"/>
                  <a:pt x="88810" y="146028"/>
                  <a:pt x="114300" y="152400"/>
                </a:cubicBezTo>
                <a:cubicBezTo>
                  <a:pt x="127000" y="160867"/>
                  <a:pt x="138452" y="171601"/>
                  <a:pt x="152400" y="177800"/>
                </a:cubicBezTo>
                <a:cubicBezTo>
                  <a:pt x="176866" y="188674"/>
                  <a:pt x="203200" y="194733"/>
                  <a:pt x="228600" y="203200"/>
                </a:cubicBezTo>
                <a:cubicBezTo>
                  <a:pt x="241300" y="207433"/>
                  <a:pt x="255561" y="208474"/>
                  <a:pt x="266700" y="215900"/>
                </a:cubicBezTo>
                <a:lnTo>
                  <a:pt x="304800" y="241300"/>
                </a:lnTo>
                <a:cubicBezTo>
                  <a:pt x="300567" y="254000"/>
                  <a:pt x="294495" y="266229"/>
                  <a:pt x="292100" y="279400"/>
                </a:cubicBezTo>
                <a:cubicBezTo>
                  <a:pt x="285995" y="312980"/>
                  <a:pt x="293262" y="349811"/>
                  <a:pt x="279400" y="381000"/>
                </a:cubicBezTo>
                <a:cubicBezTo>
                  <a:pt x="273963" y="393233"/>
                  <a:pt x="254172" y="390022"/>
                  <a:pt x="241300" y="393700"/>
                </a:cubicBezTo>
                <a:cubicBezTo>
                  <a:pt x="224517" y="398495"/>
                  <a:pt x="207433" y="402167"/>
                  <a:pt x="190500" y="406400"/>
                </a:cubicBezTo>
                <a:cubicBezTo>
                  <a:pt x="203552" y="563019"/>
                  <a:pt x="203200" y="507824"/>
                  <a:pt x="203200" y="571500"/>
                </a:cubicBezTo>
              </a:path>
            </a:pathLst>
          </a:cu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4" name="Freeform 23"/>
          <p:cNvSpPr/>
          <p:nvPr/>
        </p:nvSpPr>
        <p:spPr>
          <a:xfrm>
            <a:off x="4034284" y="3187204"/>
            <a:ext cx="393700" cy="132134"/>
          </a:xfrm>
          <a:custGeom>
            <a:avLst/>
            <a:gdLst>
              <a:gd name="connsiteX0" fmla="*/ 0 w 393700"/>
              <a:gd name="connsiteY0" fmla="*/ 0 h 132134"/>
              <a:gd name="connsiteX1" fmla="*/ 241300 w 393700"/>
              <a:gd name="connsiteY1" fmla="*/ 88900 h 132134"/>
              <a:gd name="connsiteX2" fmla="*/ 292100 w 393700"/>
              <a:gd name="connsiteY2" fmla="*/ 101600 h 132134"/>
              <a:gd name="connsiteX3" fmla="*/ 330200 w 393700"/>
              <a:gd name="connsiteY3" fmla="*/ 127000 h 132134"/>
              <a:gd name="connsiteX4" fmla="*/ 393700 w 393700"/>
              <a:gd name="connsiteY4" fmla="*/ 127000 h 132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3700" h="132134">
                <a:moveTo>
                  <a:pt x="0" y="0"/>
                </a:moveTo>
                <a:cubicBezTo>
                  <a:pt x="86102" y="129152"/>
                  <a:pt x="20341" y="74169"/>
                  <a:pt x="241300" y="88900"/>
                </a:cubicBezTo>
                <a:cubicBezTo>
                  <a:pt x="258233" y="93133"/>
                  <a:pt x="276057" y="94724"/>
                  <a:pt x="292100" y="101600"/>
                </a:cubicBezTo>
                <a:cubicBezTo>
                  <a:pt x="306129" y="107613"/>
                  <a:pt x="315392" y="123298"/>
                  <a:pt x="330200" y="127000"/>
                </a:cubicBezTo>
                <a:cubicBezTo>
                  <a:pt x="350735" y="132134"/>
                  <a:pt x="372533" y="127000"/>
                  <a:pt x="393700" y="127000"/>
                </a:cubicBezTo>
              </a:path>
            </a:pathLst>
          </a:cu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5" name="Freeform 24"/>
          <p:cNvSpPr/>
          <p:nvPr/>
        </p:nvSpPr>
        <p:spPr>
          <a:xfrm>
            <a:off x="3779912" y="3318520"/>
            <a:ext cx="332548" cy="165100"/>
          </a:xfrm>
          <a:custGeom>
            <a:avLst/>
            <a:gdLst>
              <a:gd name="connsiteX0" fmla="*/ 332548 w 332548"/>
              <a:gd name="connsiteY0" fmla="*/ 0 h 165100"/>
              <a:gd name="connsiteX1" fmla="*/ 91248 w 332548"/>
              <a:gd name="connsiteY1" fmla="*/ 38100 h 165100"/>
              <a:gd name="connsiteX2" fmla="*/ 53148 w 332548"/>
              <a:gd name="connsiteY2" fmla="*/ 76200 h 165100"/>
              <a:gd name="connsiteX3" fmla="*/ 2348 w 332548"/>
              <a:gd name="connsiteY3" fmla="*/ 165100 h 165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2548" h="165100">
                <a:moveTo>
                  <a:pt x="332548" y="0"/>
                </a:moveTo>
                <a:cubicBezTo>
                  <a:pt x="203985" y="42854"/>
                  <a:pt x="283043" y="23347"/>
                  <a:pt x="91248" y="38100"/>
                </a:cubicBezTo>
                <a:cubicBezTo>
                  <a:pt x="78548" y="50800"/>
                  <a:pt x="64175" y="62023"/>
                  <a:pt x="53148" y="76200"/>
                </a:cubicBezTo>
                <a:cubicBezTo>
                  <a:pt x="0" y="144533"/>
                  <a:pt x="2348" y="123452"/>
                  <a:pt x="2348" y="165100"/>
                </a:cubicBezTo>
              </a:path>
            </a:pathLst>
          </a:custGeom>
          <a:ln w="3810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6" name="Freeform 25"/>
          <p:cNvSpPr/>
          <p:nvPr/>
        </p:nvSpPr>
        <p:spPr>
          <a:xfrm>
            <a:off x="3854396" y="3339604"/>
            <a:ext cx="256088" cy="254000"/>
          </a:xfrm>
          <a:custGeom>
            <a:avLst/>
            <a:gdLst>
              <a:gd name="connsiteX0" fmla="*/ 256088 w 256088"/>
              <a:gd name="connsiteY0" fmla="*/ 0 h 254000"/>
              <a:gd name="connsiteX1" fmla="*/ 230688 w 256088"/>
              <a:gd name="connsiteY1" fmla="*/ 38100 h 254000"/>
              <a:gd name="connsiteX2" fmla="*/ 154488 w 256088"/>
              <a:gd name="connsiteY2" fmla="*/ 63500 h 254000"/>
              <a:gd name="connsiteX3" fmla="*/ 116388 w 256088"/>
              <a:gd name="connsiteY3" fmla="*/ 76200 h 254000"/>
              <a:gd name="connsiteX4" fmla="*/ 40188 w 256088"/>
              <a:gd name="connsiteY4" fmla="*/ 127000 h 254000"/>
              <a:gd name="connsiteX5" fmla="*/ 2088 w 256088"/>
              <a:gd name="connsiteY5" fmla="*/ 215900 h 254000"/>
              <a:gd name="connsiteX6" fmla="*/ 2088 w 256088"/>
              <a:gd name="connsiteY6" fmla="*/ 254000 h 25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6088" h="254000">
                <a:moveTo>
                  <a:pt x="256088" y="0"/>
                </a:moveTo>
                <a:cubicBezTo>
                  <a:pt x="247621" y="12700"/>
                  <a:pt x="243631" y="30010"/>
                  <a:pt x="230688" y="38100"/>
                </a:cubicBezTo>
                <a:cubicBezTo>
                  <a:pt x="207984" y="52290"/>
                  <a:pt x="179888" y="55033"/>
                  <a:pt x="154488" y="63500"/>
                </a:cubicBezTo>
                <a:cubicBezTo>
                  <a:pt x="141788" y="67733"/>
                  <a:pt x="127527" y="68774"/>
                  <a:pt x="116388" y="76200"/>
                </a:cubicBezTo>
                <a:lnTo>
                  <a:pt x="40188" y="127000"/>
                </a:lnTo>
                <a:cubicBezTo>
                  <a:pt x="28622" y="150133"/>
                  <a:pt x="6760" y="187870"/>
                  <a:pt x="2088" y="215900"/>
                </a:cubicBezTo>
                <a:cubicBezTo>
                  <a:pt x="0" y="228427"/>
                  <a:pt x="2088" y="241300"/>
                  <a:pt x="2088" y="254000"/>
                </a:cubicBezTo>
              </a:path>
            </a:pathLst>
          </a:cu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7" name="Freeform 26"/>
          <p:cNvSpPr/>
          <p:nvPr/>
        </p:nvSpPr>
        <p:spPr>
          <a:xfrm>
            <a:off x="3996184" y="3558738"/>
            <a:ext cx="254000" cy="127782"/>
          </a:xfrm>
          <a:custGeom>
            <a:avLst/>
            <a:gdLst>
              <a:gd name="connsiteX0" fmla="*/ 254000 w 254000"/>
              <a:gd name="connsiteY0" fmla="*/ 34866 h 127782"/>
              <a:gd name="connsiteX1" fmla="*/ 88900 w 254000"/>
              <a:gd name="connsiteY1" fmla="*/ 22166 h 127782"/>
              <a:gd name="connsiteX2" fmla="*/ 25400 w 254000"/>
              <a:gd name="connsiteY2" fmla="*/ 85666 h 127782"/>
              <a:gd name="connsiteX3" fmla="*/ 0 w 254000"/>
              <a:gd name="connsiteY3" fmla="*/ 123766 h 127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4000" h="127782">
                <a:moveTo>
                  <a:pt x="254000" y="34866"/>
                </a:moveTo>
                <a:cubicBezTo>
                  <a:pt x="149402" y="0"/>
                  <a:pt x="204305" y="5680"/>
                  <a:pt x="88900" y="22166"/>
                </a:cubicBezTo>
                <a:cubicBezTo>
                  <a:pt x="50800" y="47566"/>
                  <a:pt x="46567" y="43333"/>
                  <a:pt x="25400" y="85666"/>
                </a:cubicBezTo>
                <a:cubicBezTo>
                  <a:pt x="4342" y="127782"/>
                  <a:pt x="28307" y="123766"/>
                  <a:pt x="0" y="123766"/>
                </a:cubicBezTo>
              </a:path>
            </a:pathLst>
          </a:custGeom>
          <a:ln w="3810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8" name="Freeform 27"/>
          <p:cNvSpPr/>
          <p:nvPr/>
        </p:nvSpPr>
        <p:spPr>
          <a:xfrm>
            <a:off x="3780284" y="3212604"/>
            <a:ext cx="266700" cy="58463"/>
          </a:xfrm>
          <a:custGeom>
            <a:avLst/>
            <a:gdLst>
              <a:gd name="connsiteX0" fmla="*/ 266700 w 266700"/>
              <a:gd name="connsiteY0" fmla="*/ 0 h 58463"/>
              <a:gd name="connsiteX1" fmla="*/ 190500 w 266700"/>
              <a:gd name="connsiteY1" fmla="*/ 25400 h 58463"/>
              <a:gd name="connsiteX2" fmla="*/ 152400 w 266700"/>
              <a:gd name="connsiteY2" fmla="*/ 38100 h 58463"/>
              <a:gd name="connsiteX3" fmla="*/ 0 w 266700"/>
              <a:gd name="connsiteY3" fmla="*/ 12700 h 584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6700" h="58463">
                <a:moveTo>
                  <a:pt x="266700" y="0"/>
                </a:moveTo>
                <a:lnTo>
                  <a:pt x="190500" y="25400"/>
                </a:lnTo>
                <a:lnTo>
                  <a:pt x="152400" y="38100"/>
                </a:lnTo>
                <a:cubicBezTo>
                  <a:pt x="6738" y="24858"/>
                  <a:pt x="45763" y="58463"/>
                  <a:pt x="0" y="12700"/>
                </a:cubicBezTo>
              </a:path>
            </a:pathLst>
          </a:cu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9" name="Line 77"/>
          <p:cNvSpPr>
            <a:spLocks noChangeShapeType="1"/>
          </p:cNvSpPr>
          <p:nvPr/>
        </p:nvSpPr>
        <p:spPr bwMode="auto">
          <a:xfrm>
            <a:off x="3059832" y="3140968"/>
            <a:ext cx="288032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8" name="AutoShape 53"/>
          <p:cNvSpPr>
            <a:spLocks noChangeArrowheads="1"/>
          </p:cNvSpPr>
          <p:nvPr/>
        </p:nvSpPr>
        <p:spPr bwMode="auto">
          <a:xfrm>
            <a:off x="4084712" y="1334716"/>
            <a:ext cx="457200" cy="720080"/>
          </a:xfrm>
          <a:prstGeom prst="triangle">
            <a:avLst>
              <a:gd name="adj" fmla="val 53297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cxnSp>
        <p:nvCxnSpPr>
          <p:cNvPr id="32" name="Straight Arrow Connector 31"/>
          <p:cNvCxnSpPr/>
          <p:nvPr/>
        </p:nvCxnSpPr>
        <p:spPr>
          <a:xfrm>
            <a:off x="3347864" y="4038600"/>
            <a:ext cx="2376264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2627784" y="4182616"/>
            <a:ext cx="39917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latin typeface="Palatino Linotype" pitchFamily="18" charset="0"/>
              </a:rPr>
              <a:t>Environmental (horizontal)  </a:t>
            </a:r>
            <a:r>
              <a:rPr lang="en-CA" dirty="0" smtClean="0">
                <a:latin typeface="Palatino Linotype" pitchFamily="18" charset="0"/>
              </a:rPr>
              <a:t>selection</a:t>
            </a:r>
            <a:endParaRPr lang="en-CA" dirty="0">
              <a:latin typeface="Palatino Linotype" pitchFamily="18" charset="0"/>
            </a:endParaRPr>
          </a:p>
        </p:txBody>
      </p:sp>
      <p:cxnSp>
        <p:nvCxnSpPr>
          <p:cNvPr id="35" name="Straight Arrow Connector 34"/>
          <p:cNvCxnSpPr/>
          <p:nvPr/>
        </p:nvCxnSpPr>
        <p:spPr>
          <a:xfrm rot="5400000" flipH="1" flipV="1">
            <a:off x="2411760" y="2238400"/>
            <a:ext cx="1584176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1979712" y="1806352"/>
            <a:ext cx="109440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latin typeface="Palatino Linotype" pitchFamily="18" charset="0"/>
              </a:rPr>
              <a:t>Genetic </a:t>
            </a:r>
          </a:p>
          <a:p>
            <a:r>
              <a:rPr lang="en-CA" dirty="0" smtClean="0">
                <a:latin typeface="Palatino Linotype" pitchFamily="18" charset="0"/>
              </a:rPr>
              <a:t>(vertical)</a:t>
            </a:r>
            <a:endParaRPr lang="en-CA" dirty="0" smtClean="0">
              <a:latin typeface="Palatino Linotype" pitchFamily="18" charset="0"/>
            </a:endParaRPr>
          </a:p>
          <a:p>
            <a:r>
              <a:rPr lang="en-CA" dirty="0" smtClean="0">
                <a:latin typeface="Palatino Linotype" pitchFamily="18" charset="0"/>
              </a:rPr>
              <a:t>selection</a:t>
            </a:r>
            <a:endParaRPr lang="en-CA" dirty="0">
              <a:latin typeface="Palatino Linotype" pitchFamily="18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683568" y="5013176"/>
            <a:ext cx="78488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>
                <a:latin typeface="Palatino Linotype" pitchFamily="18" charset="0"/>
              </a:rPr>
              <a:t>Tree populations </a:t>
            </a:r>
            <a:r>
              <a:rPr lang="en-CA" dirty="0" err="1" smtClean="0">
                <a:latin typeface="Palatino Linotype" pitchFamily="18" charset="0"/>
              </a:rPr>
              <a:t>coevolve</a:t>
            </a:r>
            <a:r>
              <a:rPr lang="en-CA" dirty="0" smtClean="0">
                <a:latin typeface="Palatino Linotype" pitchFamily="18" charset="0"/>
              </a:rPr>
              <a:t> with EMF fungal populations; these relationships are inherited to some degree and are defined by localized selection pressures across geographic locations</a:t>
            </a:r>
            <a:endParaRPr lang="en-CA" dirty="0"/>
          </a:p>
        </p:txBody>
      </p:sp>
      <p:sp>
        <p:nvSpPr>
          <p:cNvPr id="34" name="Slide Number Placeholder 3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95DF9-7FCD-4B8A-B386-2B7549696CA5}" type="slidenum">
              <a:rPr lang="en-CA" smtClean="0"/>
              <a:pPr/>
              <a:t>9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g0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659567"/>
            <a:ext cx="9144000" cy="407368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67545" y="620688"/>
            <a:ext cx="8208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err="1" smtClean="0">
                <a:latin typeface="Palatino Linotype" pitchFamily="18" charset="0"/>
              </a:rPr>
              <a:t>Hoeksema</a:t>
            </a:r>
            <a:r>
              <a:rPr lang="en-CA" dirty="0" smtClean="0">
                <a:latin typeface="Palatino Linotype" pitchFamily="18" charset="0"/>
              </a:rPr>
              <a:t> and Thompson 2007.  Fungi </a:t>
            </a:r>
            <a:r>
              <a:rPr lang="en-CA" dirty="0" smtClean="0">
                <a:latin typeface="Palatino Linotype" pitchFamily="18" charset="0"/>
              </a:rPr>
              <a:t>have </a:t>
            </a:r>
            <a:r>
              <a:rPr lang="en-CA" dirty="0" err="1" smtClean="0">
                <a:latin typeface="Palatino Linotype" pitchFamily="18" charset="0"/>
              </a:rPr>
              <a:t>clinal</a:t>
            </a:r>
            <a:r>
              <a:rPr lang="en-CA" dirty="0" smtClean="0">
                <a:latin typeface="Palatino Linotype" pitchFamily="18" charset="0"/>
              </a:rPr>
              <a:t> </a:t>
            </a:r>
            <a:r>
              <a:rPr lang="en-CA" dirty="0" smtClean="0">
                <a:latin typeface="Palatino Linotype" pitchFamily="18" charset="0"/>
              </a:rPr>
              <a:t>pattern of local adaptation to their host plants across the geographic range.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95DF9-7FCD-4B8A-B386-2B7549696CA5}" type="slidenum">
              <a:rPr lang="en-CA" smtClean="0"/>
              <a:pPr/>
              <a:t>10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1403648" y="908720"/>
          <a:ext cx="6553200" cy="4832350"/>
        </p:xfrm>
        <a:graphic>
          <a:graphicData uri="http://schemas.openxmlformats.org/presentationml/2006/ole">
            <p:oleObj spid="_x0000_s1026" name="Chart" r:id="rId3" imgW="6019800" imgH="4438802" progId="Excel.Sheet.8">
              <p:embed/>
            </p:oleObj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683568" y="188640"/>
            <a:ext cx="79208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>
                <a:latin typeface="Palatino Linotype" pitchFamily="18" charset="0"/>
              </a:rPr>
              <a:t>Assisted migration would match appropriate populations of trees to anticipated future climates.  </a:t>
            </a:r>
          </a:p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95DF9-7FCD-4B8A-B386-2B7549696CA5}" type="slidenum">
              <a:rPr lang="en-CA" smtClean="0"/>
              <a:pPr/>
              <a:t>11</a:t>
            </a:fld>
            <a:endParaRPr lang="en-CA"/>
          </a:p>
        </p:txBody>
      </p:sp>
      <p:cxnSp>
        <p:nvCxnSpPr>
          <p:cNvPr id="9" name="Straight Arrow Connector 8"/>
          <p:cNvCxnSpPr/>
          <p:nvPr/>
        </p:nvCxnSpPr>
        <p:spPr>
          <a:xfrm rot="10800000">
            <a:off x="5076056" y="1700808"/>
            <a:ext cx="144016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rot="10800000">
            <a:off x="5076056" y="2275284"/>
            <a:ext cx="144016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971600" y="2996952"/>
            <a:ext cx="7092279" cy="156966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CA" sz="2400" dirty="0" smtClean="0">
                <a:latin typeface="Palatino Linotype" pitchFamily="18" charset="0"/>
              </a:rPr>
              <a:t>Introduced host populations may not be as genetically compatible with local EMF </a:t>
            </a:r>
            <a:r>
              <a:rPr lang="en-CA" sz="2400" dirty="0" smtClean="0">
                <a:latin typeface="Palatino Linotype" pitchFamily="18" charset="0"/>
              </a:rPr>
              <a:t>fungi</a:t>
            </a:r>
          </a:p>
          <a:p>
            <a:r>
              <a:rPr lang="en-CA" sz="2400" dirty="0" smtClean="0">
                <a:latin typeface="Palatino Linotype" pitchFamily="18" charset="0"/>
              </a:rPr>
              <a:t>	</a:t>
            </a:r>
            <a:r>
              <a:rPr lang="en-CA" sz="2400" dirty="0" smtClean="0">
                <a:latin typeface="Palatino Linotype" pitchFamily="18" charset="0"/>
              </a:rPr>
              <a:t>- biodiversity concerns</a:t>
            </a:r>
          </a:p>
          <a:p>
            <a:r>
              <a:rPr lang="en-CA" sz="2400" dirty="0" smtClean="0">
                <a:latin typeface="Palatino Linotype" pitchFamily="18" charset="0"/>
              </a:rPr>
              <a:t>	</a:t>
            </a:r>
            <a:r>
              <a:rPr lang="en-CA" sz="2400" dirty="0" smtClean="0">
                <a:latin typeface="Palatino Linotype" pitchFamily="18" charset="0"/>
              </a:rPr>
              <a:t>- forest fitness concerns</a:t>
            </a:r>
            <a:endParaRPr lang="en-CA" sz="2400" dirty="0">
              <a:latin typeface="Palatino Linotyp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martyK.jpg"/>
          <p:cNvPicPr>
            <a:picLocks noChangeAspect="1"/>
          </p:cNvPicPr>
          <p:nvPr/>
        </p:nvPicPr>
        <p:blipFill>
          <a:blip r:embed="rId2" cstate="print"/>
          <a:srcRect t="47900" r="43206"/>
          <a:stretch>
            <a:fillRect/>
          </a:stretch>
        </p:blipFill>
        <p:spPr>
          <a:xfrm>
            <a:off x="611560" y="453240"/>
            <a:ext cx="4811540" cy="571206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652121" y="764704"/>
            <a:ext cx="34918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>
                <a:latin typeface="Palatino Linotype" pitchFamily="18" charset="0"/>
              </a:rPr>
              <a:t>‘Common garden’ or reciprocal transplant design</a:t>
            </a:r>
            <a:endParaRPr lang="en-CA" dirty="0">
              <a:latin typeface="Palatino Linotype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652120" y="1484784"/>
            <a:ext cx="3452420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latin typeface="Palatino Linotype" pitchFamily="18" charset="0"/>
              </a:rPr>
              <a:t>Provenance:</a:t>
            </a:r>
          </a:p>
          <a:p>
            <a:r>
              <a:rPr lang="en-CA" dirty="0" err="1" smtClean="0">
                <a:latin typeface="Palatino Linotype" pitchFamily="18" charset="0"/>
              </a:rPr>
              <a:t>Noeick</a:t>
            </a:r>
            <a:r>
              <a:rPr lang="en-CA" dirty="0" smtClean="0">
                <a:latin typeface="Palatino Linotype" pitchFamily="18" charset="0"/>
              </a:rPr>
              <a:t> – north coastal</a:t>
            </a:r>
          </a:p>
          <a:p>
            <a:r>
              <a:rPr lang="en-CA" dirty="0" smtClean="0">
                <a:latin typeface="Palatino Linotype" pitchFamily="18" charset="0"/>
              </a:rPr>
              <a:t>Darcy – coast-interior transition</a:t>
            </a:r>
          </a:p>
          <a:p>
            <a:r>
              <a:rPr lang="en-CA" dirty="0" err="1" smtClean="0">
                <a:latin typeface="Palatino Linotype" pitchFamily="18" charset="0"/>
              </a:rPr>
              <a:t>Jeune</a:t>
            </a:r>
            <a:r>
              <a:rPr lang="en-CA" dirty="0" smtClean="0">
                <a:latin typeface="Palatino Linotype" pitchFamily="18" charset="0"/>
              </a:rPr>
              <a:t> Landing – wet </a:t>
            </a:r>
            <a:r>
              <a:rPr lang="en-CA" dirty="0" err="1" smtClean="0">
                <a:latin typeface="Palatino Linotype" pitchFamily="18" charset="0"/>
              </a:rPr>
              <a:t>midcoastal</a:t>
            </a:r>
            <a:endParaRPr lang="en-CA" dirty="0" smtClean="0">
              <a:latin typeface="Palatino Linotype" pitchFamily="18" charset="0"/>
            </a:endParaRPr>
          </a:p>
          <a:p>
            <a:r>
              <a:rPr lang="en-CA" dirty="0" smtClean="0">
                <a:latin typeface="Palatino Linotype" pitchFamily="18" charset="0"/>
              </a:rPr>
              <a:t>Duncan – dry south coastal</a:t>
            </a:r>
            <a:endParaRPr lang="en-CA" dirty="0">
              <a:latin typeface="Palatino Linotype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652120" y="3717032"/>
            <a:ext cx="33478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>
                <a:latin typeface="Palatino Linotype" pitchFamily="18" charset="0"/>
              </a:rPr>
              <a:t>Transfer up to 450 km, 3° MAT, 4600 MAP</a:t>
            </a:r>
            <a:endParaRPr lang="en-CA" dirty="0">
              <a:latin typeface="Palatino Linotype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99592" y="5949280"/>
            <a:ext cx="386451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dirty="0" smtClean="0">
                <a:latin typeface="Palatino Linotype" pitchFamily="18" charset="0"/>
              </a:rPr>
              <a:t>EP 599.03 Coastal Douglas-fir provenance trial</a:t>
            </a:r>
            <a:endParaRPr lang="en-CA" sz="1400" dirty="0">
              <a:latin typeface="Palatino Linotype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652120" y="4869160"/>
            <a:ext cx="31683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>
                <a:latin typeface="Palatino Linotype" pitchFamily="18" charset="0"/>
              </a:rPr>
              <a:t>Sampled 8 trees per provenance over 2 seasons at each site; 128 trees in total, 25600 root tips</a:t>
            </a:r>
            <a:endParaRPr lang="en-CA" dirty="0">
              <a:latin typeface="Palatino Linotype" pitchFamily="18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95DF9-7FCD-4B8A-B386-2B7549696CA5}" type="slidenum">
              <a:rPr lang="en-CA" smtClean="0"/>
              <a:pPr/>
              <a:t>12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>
            <a:graphicFrameLocks noChangeAspect="1"/>
          </p:cNvGraphicFramePr>
          <p:nvPr/>
        </p:nvGraphicFramePr>
        <p:xfrm>
          <a:off x="341762" y="1376224"/>
          <a:ext cx="3654174" cy="34209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Chart 2"/>
          <p:cNvGraphicFramePr>
            <a:graphicFrameLocks noChangeAspect="1"/>
          </p:cNvGraphicFramePr>
          <p:nvPr/>
        </p:nvGraphicFramePr>
        <p:xfrm>
          <a:off x="4283968" y="1268760"/>
          <a:ext cx="3844170" cy="36121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23528" y="5373216"/>
            <a:ext cx="84569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latin typeface="Palatino Linotype" pitchFamily="18" charset="0"/>
              </a:rPr>
              <a:t>No effect of transfer distance on species richness, slight decline in diversity index</a:t>
            </a:r>
            <a:endParaRPr lang="en-CA" dirty="0">
              <a:latin typeface="Palatino Linotype" pitchFamily="18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95DF9-7FCD-4B8A-B386-2B7549696CA5}" type="slidenum">
              <a:rPr lang="en-CA" smtClean="0"/>
              <a:pPr/>
              <a:t>13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1" name="Group 3"/>
          <p:cNvGrpSpPr>
            <a:grpSpLocks noChangeAspect="1"/>
          </p:cNvGrpSpPr>
          <p:nvPr/>
        </p:nvGrpSpPr>
        <p:grpSpPr bwMode="auto">
          <a:xfrm>
            <a:off x="755576" y="198875"/>
            <a:ext cx="7128792" cy="6659125"/>
            <a:chOff x="0" y="0"/>
            <a:chExt cx="9360" cy="8745"/>
          </a:xfrm>
        </p:grpSpPr>
        <p:sp>
          <p:nvSpPr>
            <p:cNvPr id="2101" name="AutoShape 53"/>
            <p:cNvSpPr>
              <a:spLocks noChangeAspect="1" noChangeArrowheads="1" noTextEdit="1"/>
            </p:cNvSpPr>
            <p:nvPr/>
          </p:nvSpPr>
          <p:spPr bwMode="auto">
            <a:xfrm>
              <a:off x="0" y="0"/>
              <a:ext cx="9360" cy="8745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CA" sz="1200"/>
            </a:p>
          </p:txBody>
        </p:sp>
        <p:sp>
          <p:nvSpPr>
            <p:cNvPr id="2100" name="Rectangle 52"/>
            <p:cNvSpPr>
              <a:spLocks noChangeArrowheads="1"/>
            </p:cNvSpPr>
            <p:nvPr/>
          </p:nvSpPr>
          <p:spPr bwMode="auto">
            <a:xfrm>
              <a:off x="0" y="0"/>
              <a:ext cx="9360" cy="874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CA" sz="1200" dirty="0"/>
            </a:p>
          </p:txBody>
        </p:sp>
        <p:sp>
          <p:nvSpPr>
            <p:cNvPr id="2099" name="Freeform 51"/>
            <p:cNvSpPr>
              <a:spLocks/>
            </p:cNvSpPr>
            <p:nvPr/>
          </p:nvSpPr>
          <p:spPr bwMode="auto">
            <a:xfrm>
              <a:off x="7341" y="4944"/>
              <a:ext cx="143" cy="142"/>
            </a:xfrm>
            <a:custGeom>
              <a:avLst/>
              <a:gdLst/>
              <a:ahLst/>
              <a:cxnLst>
                <a:cxn ang="0">
                  <a:pos x="72" y="0"/>
                </a:cxn>
                <a:cxn ang="0">
                  <a:pos x="143" y="142"/>
                </a:cxn>
                <a:cxn ang="0">
                  <a:pos x="0" y="142"/>
                </a:cxn>
                <a:cxn ang="0">
                  <a:pos x="72" y="0"/>
                </a:cxn>
              </a:cxnLst>
              <a:rect l="0" t="0" r="r" b="b"/>
              <a:pathLst>
                <a:path w="143" h="142">
                  <a:moveTo>
                    <a:pt x="72" y="0"/>
                  </a:moveTo>
                  <a:lnTo>
                    <a:pt x="143" y="142"/>
                  </a:lnTo>
                  <a:lnTo>
                    <a:pt x="0" y="142"/>
                  </a:lnTo>
                  <a:lnTo>
                    <a:pt x="72" y="0"/>
                  </a:lnTo>
                  <a:close/>
                </a:path>
              </a:pathLst>
            </a:custGeom>
            <a:noFill/>
            <a:ln w="177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CA" sz="1200"/>
            </a:p>
          </p:txBody>
        </p:sp>
        <p:sp>
          <p:nvSpPr>
            <p:cNvPr id="2098" name="Rectangle 50"/>
            <p:cNvSpPr>
              <a:spLocks noChangeArrowheads="1"/>
            </p:cNvSpPr>
            <p:nvPr/>
          </p:nvSpPr>
          <p:spPr bwMode="auto">
            <a:xfrm>
              <a:off x="6807" y="5093"/>
              <a:ext cx="526" cy="2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Darcy</a:t>
              </a:r>
              <a:endPara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97" name="Freeform 49"/>
            <p:cNvSpPr>
              <a:spLocks/>
            </p:cNvSpPr>
            <p:nvPr/>
          </p:nvSpPr>
          <p:spPr bwMode="auto">
            <a:xfrm>
              <a:off x="6448" y="4426"/>
              <a:ext cx="143" cy="143"/>
            </a:xfrm>
            <a:custGeom>
              <a:avLst/>
              <a:gdLst/>
              <a:ahLst/>
              <a:cxnLst>
                <a:cxn ang="0">
                  <a:pos x="72" y="0"/>
                </a:cxn>
                <a:cxn ang="0">
                  <a:pos x="143" y="143"/>
                </a:cxn>
                <a:cxn ang="0">
                  <a:pos x="0" y="143"/>
                </a:cxn>
                <a:cxn ang="0">
                  <a:pos x="72" y="0"/>
                </a:cxn>
              </a:cxnLst>
              <a:rect l="0" t="0" r="r" b="b"/>
              <a:pathLst>
                <a:path w="143" h="143">
                  <a:moveTo>
                    <a:pt x="72" y="0"/>
                  </a:moveTo>
                  <a:lnTo>
                    <a:pt x="143" y="143"/>
                  </a:lnTo>
                  <a:lnTo>
                    <a:pt x="0" y="143"/>
                  </a:lnTo>
                  <a:lnTo>
                    <a:pt x="72" y="0"/>
                  </a:lnTo>
                  <a:close/>
                </a:path>
              </a:pathLst>
            </a:custGeom>
            <a:noFill/>
            <a:ln w="177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CA" sz="1200"/>
            </a:p>
          </p:txBody>
        </p:sp>
        <p:sp>
          <p:nvSpPr>
            <p:cNvPr id="2096" name="Rectangle 48"/>
            <p:cNvSpPr>
              <a:spLocks noChangeArrowheads="1"/>
            </p:cNvSpPr>
            <p:nvPr/>
          </p:nvSpPr>
          <p:spPr bwMode="auto">
            <a:xfrm>
              <a:off x="6520" y="4230"/>
              <a:ext cx="692" cy="2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Duncan</a:t>
              </a:r>
              <a:endPara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95" name="Freeform 47"/>
            <p:cNvSpPr>
              <a:spLocks/>
            </p:cNvSpPr>
            <p:nvPr/>
          </p:nvSpPr>
          <p:spPr bwMode="auto">
            <a:xfrm>
              <a:off x="5859" y="4854"/>
              <a:ext cx="143" cy="143"/>
            </a:xfrm>
            <a:custGeom>
              <a:avLst/>
              <a:gdLst/>
              <a:ahLst/>
              <a:cxnLst>
                <a:cxn ang="0">
                  <a:pos x="71" y="0"/>
                </a:cxn>
                <a:cxn ang="0">
                  <a:pos x="143" y="143"/>
                </a:cxn>
                <a:cxn ang="0">
                  <a:pos x="0" y="143"/>
                </a:cxn>
                <a:cxn ang="0">
                  <a:pos x="71" y="0"/>
                </a:cxn>
              </a:cxnLst>
              <a:rect l="0" t="0" r="r" b="b"/>
              <a:pathLst>
                <a:path w="143" h="143">
                  <a:moveTo>
                    <a:pt x="71" y="0"/>
                  </a:moveTo>
                  <a:lnTo>
                    <a:pt x="143" y="143"/>
                  </a:lnTo>
                  <a:lnTo>
                    <a:pt x="0" y="143"/>
                  </a:lnTo>
                  <a:lnTo>
                    <a:pt x="71" y="0"/>
                  </a:lnTo>
                  <a:close/>
                </a:path>
              </a:pathLst>
            </a:custGeom>
            <a:noFill/>
            <a:ln w="177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CA" sz="1200"/>
            </a:p>
          </p:txBody>
        </p:sp>
        <p:sp>
          <p:nvSpPr>
            <p:cNvPr id="2094" name="Rectangle 46"/>
            <p:cNvSpPr>
              <a:spLocks noChangeArrowheads="1"/>
            </p:cNvSpPr>
            <p:nvPr/>
          </p:nvSpPr>
          <p:spPr bwMode="auto">
            <a:xfrm>
              <a:off x="5930" y="4658"/>
              <a:ext cx="547" cy="2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Jeune</a:t>
              </a:r>
              <a:endPara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93" name="Freeform 45"/>
            <p:cNvSpPr>
              <a:spLocks/>
            </p:cNvSpPr>
            <p:nvPr/>
          </p:nvSpPr>
          <p:spPr bwMode="auto">
            <a:xfrm>
              <a:off x="6430" y="4765"/>
              <a:ext cx="143" cy="143"/>
            </a:xfrm>
            <a:custGeom>
              <a:avLst/>
              <a:gdLst/>
              <a:ahLst/>
              <a:cxnLst>
                <a:cxn ang="0">
                  <a:pos x="72" y="0"/>
                </a:cxn>
                <a:cxn ang="0">
                  <a:pos x="143" y="143"/>
                </a:cxn>
                <a:cxn ang="0">
                  <a:pos x="0" y="143"/>
                </a:cxn>
                <a:cxn ang="0">
                  <a:pos x="72" y="0"/>
                </a:cxn>
              </a:cxnLst>
              <a:rect l="0" t="0" r="r" b="b"/>
              <a:pathLst>
                <a:path w="143" h="143">
                  <a:moveTo>
                    <a:pt x="72" y="0"/>
                  </a:moveTo>
                  <a:lnTo>
                    <a:pt x="143" y="143"/>
                  </a:lnTo>
                  <a:lnTo>
                    <a:pt x="0" y="143"/>
                  </a:lnTo>
                  <a:lnTo>
                    <a:pt x="72" y="0"/>
                  </a:lnTo>
                  <a:close/>
                </a:path>
              </a:pathLst>
            </a:custGeom>
            <a:noFill/>
            <a:ln w="177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CA" sz="1200"/>
            </a:p>
          </p:txBody>
        </p:sp>
        <p:sp>
          <p:nvSpPr>
            <p:cNvPr id="2092" name="Rectangle 44"/>
            <p:cNvSpPr>
              <a:spLocks noChangeArrowheads="1"/>
            </p:cNvSpPr>
            <p:nvPr/>
          </p:nvSpPr>
          <p:spPr bwMode="auto">
            <a:xfrm>
              <a:off x="6502" y="4569"/>
              <a:ext cx="692" cy="2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Noeick*</a:t>
              </a:r>
              <a:endPara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91" name="Freeform 43"/>
            <p:cNvSpPr>
              <a:spLocks/>
            </p:cNvSpPr>
            <p:nvPr/>
          </p:nvSpPr>
          <p:spPr bwMode="auto">
            <a:xfrm>
              <a:off x="5323" y="2606"/>
              <a:ext cx="143" cy="142"/>
            </a:xfrm>
            <a:custGeom>
              <a:avLst/>
              <a:gdLst/>
              <a:ahLst/>
              <a:cxnLst>
                <a:cxn ang="0">
                  <a:pos x="71" y="0"/>
                </a:cxn>
                <a:cxn ang="0">
                  <a:pos x="143" y="142"/>
                </a:cxn>
                <a:cxn ang="0">
                  <a:pos x="0" y="142"/>
                </a:cxn>
                <a:cxn ang="0">
                  <a:pos x="71" y="0"/>
                </a:cxn>
              </a:cxnLst>
              <a:rect l="0" t="0" r="r" b="b"/>
              <a:pathLst>
                <a:path w="143" h="142">
                  <a:moveTo>
                    <a:pt x="71" y="0"/>
                  </a:moveTo>
                  <a:lnTo>
                    <a:pt x="143" y="142"/>
                  </a:lnTo>
                  <a:lnTo>
                    <a:pt x="0" y="142"/>
                  </a:lnTo>
                  <a:lnTo>
                    <a:pt x="71" y="0"/>
                  </a:lnTo>
                  <a:close/>
                </a:path>
              </a:pathLst>
            </a:custGeom>
            <a:solidFill>
              <a:srgbClr val="000000"/>
            </a:solidFill>
            <a:ln w="1143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CA" sz="1200"/>
            </a:p>
          </p:txBody>
        </p:sp>
        <p:sp>
          <p:nvSpPr>
            <p:cNvPr id="2090" name="Rectangle 42"/>
            <p:cNvSpPr>
              <a:spLocks noChangeArrowheads="1"/>
            </p:cNvSpPr>
            <p:nvPr/>
          </p:nvSpPr>
          <p:spPr bwMode="auto">
            <a:xfrm>
              <a:off x="5011" y="2351"/>
              <a:ext cx="626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Darcy</a:t>
              </a:r>
              <a:endPara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89" name="Freeform 41"/>
            <p:cNvSpPr>
              <a:spLocks/>
            </p:cNvSpPr>
            <p:nvPr/>
          </p:nvSpPr>
          <p:spPr bwMode="auto">
            <a:xfrm>
              <a:off x="3233" y="2516"/>
              <a:ext cx="143" cy="143"/>
            </a:xfrm>
            <a:custGeom>
              <a:avLst/>
              <a:gdLst/>
              <a:ahLst/>
              <a:cxnLst>
                <a:cxn ang="0">
                  <a:pos x="72" y="0"/>
                </a:cxn>
                <a:cxn ang="0">
                  <a:pos x="143" y="143"/>
                </a:cxn>
                <a:cxn ang="0">
                  <a:pos x="0" y="143"/>
                </a:cxn>
                <a:cxn ang="0">
                  <a:pos x="72" y="0"/>
                </a:cxn>
              </a:cxnLst>
              <a:rect l="0" t="0" r="r" b="b"/>
              <a:pathLst>
                <a:path w="143" h="143">
                  <a:moveTo>
                    <a:pt x="72" y="0"/>
                  </a:moveTo>
                  <a:lnTo>
                    <a:pt x="143" y="143"/>
                  </a:lnTo>
                  <a:lnTo>
                    <a:pt x="0" y="143"/>
                  </a:lnTo>
                  <a:lnTo>
                    <a:pt x="72" y="0"/>
                  </a:lnTo>
                  <a:close/>
                </a:path>
              </a:pathLst>
            </a:custGeom>
            <a:solidFill>
              <a:srgbClr val="000000"/>
            </a:solidFill>
            <a:ln w="1143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CA" sz="1200"/>
            </a:p>
          </p:txBody>
        </p:sp>
        <p:sp>
          <p:nvSpPr>
            <p:cNvPr id="2088" name="Rectangle 40"/>
            <p:cNvSpPr>
              <a:spLocks noChangeArrowheads="1"/>
            </p:cNvSpPr>
            <p:nvPr/>
          </p:nvSpPr>
          <p:spPr bwMode="auto">
            <a:xfrm>
              <a:off x="3305" y="2320"/>
              <a:ext cx="760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Duncan</a:t>
              </a:r>
              <a:endPara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87" name="Freeform 39"/>
            <p:cNvSpPr>
              <a:spLocks/>
            </p:cNvSpPr>
            <p:nvPr/>
          </p:nvSpPr>
          <p:spPr bwMode="auto">
            <a:xfrm>
              <a:off x="2626" y="446"/>
              <a:ext cx="143" cy="143"/>
            </a:xfrm>
            <a:custGeom>
              <a:avLst/>
              <a:gdLst/>
              <a:ahLst/>
              <a:cxnLst>
                <a:cxn ang="0">
                  <a:pos x="71" y="0"/>
                </a:cxn>
                <a:cxn ang="0">
                  <a:pos x="143" y="143"/>
                </a:cxn>
                <a:cxn ang="0">
                  <a:pos x="0" y="143"/>
                </a:cxn>
                <a:cxn ang="0">
                  <a:pos x="71" y="0"/>
                </a:cxn>
              </a:cxnLst>
              <a:rect l="0" t="0" r="r" b="b"/>
              <a:pathLst>
                <a:path w="143" h="143">
                  <a:moveTo>
                    <a:pt x="71" y="0"/>
                  </a:moveTo>
                  <a:lnTo>
                    <a:pt x="143" y="143"/>
                  </a:lnTo>
                  <a:lnTo>
                    <a:pt x="0" y="143"/>
                  </a:lnTo>
                  <a:lnTo>
                    <a:pt x="71" y="0"/>
                  </a:lnTo>
                  <a:close/>
                </a:path>
              </a:pathLst>
            </a:custGeom>
            <a:solidFill>
              <a:srgbClr val="000000"/>
            </a:solidFill>
            <a:ln w="1143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CA" sz="1200"/>
            </a:p>
          </p:txBody>
        </p:sp>
        <p:sp>
          <p:nvSpPr>
            <p:cNvPr id="2086" name="Rectangle 38"/>
            <p:cNvSpPr>
              <a:spLocks noChangeArrowheads="1"/>
            </p:cNvSpPr>
            <p:nvPr/>
          </p:nvSpPr>
          <p:spPr bwMode="auto">
            <a:xfrm>
              <a:off x="2836" y="554"/>
              <a:ext cx="679" cy="3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0" u="none" strike="noStrike" cap="none" normalizeH="0" baseline="0" dirty="0" err="1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Jeune</a:t>
              </a:r>
              <a:r>
                <a:rPr kumimoji="0" lang="en-US" sz="12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*</a:t>
              </a:r>
              <a:endPara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85" name="Freeform 37"/>
            <p:cNvSpPr>
              <a:spLocks/>
            </p:cNvSpPr>
            <p:nvPr/>
          </p:nvSpPr>
          <p:spPr bwMode="auto">
            <a:xfrm>
              <a:off x="840" y="2427"/>
              <a:ext cx="142" cy="143"/>
            </a:xfrm>
            <a:custGeom>
              <a:avLst/>
              <a:gdLst/>
              <a:ahLst/>
              <a:cxnLst>
                <a:cxn ang="0">
                  <a:pos x="71" y="0"/>
                </a:cxn>
                <a:cxn ang="0">
                  <a:pos x="142" y="143"/>
                </a:cxn>
                <a:cxn ang="0">
                  <a:pos x="0" y="143"/>
                </a:cxn>
                <a:cxn ang="0">
                  <a:pos x="71" y="0"/>
                </a:cxn>
              </a:cxnLst>
              <a:rect l="0" t="0" r="r" b="b"/>
              <a:pathLst>
                <a:path w="142" h="143">
                  <a:moveTo>
                    <a:pt x="71" y="0"/>
                  </a:moveTo>
                  <a:lnTo>
                    <a:pt x="142" y="143"/>
                  </a:lnTo>
                  <a:lnTo>
                    <a:pt x="0" y="143"/>
                  </a:lnTo>
                  <a:lnTo>
                    <a:pt x="71" y="0"/>
                  </a:lnTo>
                  <a:close/>
                </a:path>
              </a:pathLst>
            </a:custGeom>
            <a:solidFill>
              <a:srgbClr val="000000"/>
            </a:solidFill>
            <a:ln w="1143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CA" sz="1200"/>
            </a:p>
          </p:txBody>
        </p:sp>
        <p:sp>
          <p:nvSpPr>
            <p:cNvPr id="2084" name="Rectangle 36"/>
            <p:cNvSpPr>
              <a:spLocks noChangeArrowheads="1"/>
            </p:cNvSpPr>
            <p:nvPr/>
          </p:nvSpPr>
          <p:spPr bwMode="auto">
            <a:xfrm>
              <a:off x="911" y="2231"/>
              <a:ext cx="615" cy="2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Noeick</a:t>
              </a:r>
              <a:endPara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83" name="Freeform 35"/>
            <p:cNvSpPr>
              <a:spLocks/>
            </p:cNvSpPr>
            <p:nvPr/>
          </p:nvSpPr>
          <p:spPr bwMode="auto">
            <a:xfrm>
              <a:off x="5948" y="5818"/>
              <a:ext cx="143" cy="143"/>
            </a:xfrm>
            <a:custGeom>
              <a:avLst/>
              <a:gdLst/>
              <a:ahLst/>
              <a:cxnLst>
                <a:cxn ang="0">
                  <a:pos x="72" y="0"/>
                </a:cxn>
                <a:cxn ang="0">
                  <a:pos x="143" y="143"/>
                </a:cxn>
                <a:cxn ang="0">
                  <a:pos x="0" y="143"/>
                </a:cxn>
                <a:cxn ang="0">
                  <a:pos x="72" y="0"/>
                </a:cxn>
              </a:cxnLst>
              <a:rect l="0" t="0" r="r" b="b"/>
              <a:pathLst>
                <a:path w="143" h="143">
                  <a:moveTo>
                    <a:pt x="72" y="0"/>
                  </a:moveTo>
                  <a:lnTo>
                    <a:pt x="143" y="143"/>
                  </a:lnTo>
                  <a:lnTo>
                    <a:pt x="0" y="143"/>
                  </a:lnTo>
                  <a:lnTo>
                    <a:pt x="72" y="0"/>
                  </a:lnTo>
                  <a:close/>
                </a:path>
              </a:pathLst>
            </a:custGeom>
            <a:solidFill>
              <a:srgbClr val="BFBFBF"/>
            </a:solidFill>
            <a:ln w="1143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CA" sz="1200"/>
            </a:p>
          </p:txBody>
        </p:sp>
        <p:sp>
          <p:nvSpPr>
            <p:cNvPr id="2082" name="Rectangle 34"/>
            <p:cNvSpPr>
              <a:spLocks noChangeArrowheads="1"/>
            </p:cNvSpPr>
            <p:nvPr/>
          </p:nvSpPr>
          <p:spPr bwMode="auto">
            <a:xfrm>
              <a:off x="6145" y="5849"/>
              <a:ext cx="604" cy="2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Darcy*</a:t>
              </a:r>
              <a:endPara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81" name="Freeform 33"/>
            <p:cNvSpPr>
              <a:spLocks/>
            </p:cNvSpPr>
            <p:nvPr/>
          </p:nvSpPr>
          <p:spPr bwMode="auto">
            <a:xfrm>
              <a:off x="5752" y="7764"/>
              <a:ext cx="143" cy="142"/>
            </a:xfrm>
            <a:custGeom>
              <a:avLst/>
              <a:gdLst/>
              <a:ahLst/>
              <a:cxnLst>
                <a:cxn ang="0">
                  <a:pos x="71" y="0"/>
                </a:cxn>
                <a:cxn ang="0">
                  <a:pos x="143" y="142"/>
                </a:cxn>
                <a:cxn ang="0">
                  <a:pos x="0" y="142"/>
                </a:cxn>
                <a:cxn ang="0">
                  <a:pos x="71" y="0"/>
                </a:cxn>
              </a:cxnLst>
              <a:rect l="0" t="0" r="r" b="b"/>
              <a:pathLst>
                <a:path w="143" h="142">
                  <a:moveTo>
                    <a:pt x="71" y="0"/>
                  </a:moveTo>
                  <a:lnTo>
                    <a:pt x="143" y="142"/>
                  </a:lnTo>
                  <a:lnTo>
                    <a:pt x="0" y="142"/>
                  </a:lnTo>
                  <a:lnTo>
                    <a:pt x="71" y="0"/>
                  </a:lnTo>
                  <a:close/>
                </a:path>
              </a:pathLst>
            </a:custGeom>
            <a:solidFill>
              <a:srgbClr val="BFBFBF"/>
            </a:solidFill>
            <a:ln w="1143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CA" sz="1200"/>
            </a:p>
          </p:txBody>
        </p:sp>
        <p:sp>
          <p:nvSpPr>
            <p:cNvPr id="2080" name="Rectangle 32"/>
            <p:cNvSpPr>
              <a:spLocks noChangeArrowheads="1"/>
            </p:cNvSpPr>
            <p:nvPr/>
          </p:nvSpPr>
          <p:spPr bwMode="auto">
            <a:xfrm>
              <a:off x="5823" y="7568"/>
              <a:ext cx="692" cy="2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Duncan</a:t>
              </a:r>
              <a:endPara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79" name="Freeform 31"/>
            <p:cNvSpPr>
              <a:spLocks/>
            </p:cNvSpPr>
            <p:nvPr/>
          </p:nvSpPr>
          <p:spPr bwMode="auto">
            <a:xfrm>
              <a:off x="4734" y="7103"/>
              <a:ext cx="142" cy="143"/>
            </a:xfrm>
            <a:custGeom>
              <a:avLst/>
              <a:gdLst/>
              <a:ahLst/>
              <a:cxnLst>
                <a:cxn ang="0">
                  <a:pos x="71" y="0"/>
                </a:cxn>
                <a:cxn ang="0">
                  <a:pos x="142" y="143"/>
                </a:cxn>
                <a:cxn ang="0">
                  <a:pos x="0" y="143"/>
                </a:cxn>
                <a:cxn ang="0">
                  <a:pos x="71" y="0"/>
                </a:cxn>
              </a:cxnLst>
              <a:rect l="0" t="0" r="r" b="b"/>
              <a:pathLst>
                <a:path w="142" h="143">
                  <a:moveTo>
                    <a:pt x="71" y="0"/>
                  </a:moveTo>
                  <a:lnTo>
                    <a:pt x="142" y="143"/>
                  </a:lnTo>
                  <a:lnTo>
                    <a:pt x="0" y="143"/>
                  </a:lnTo>
                  <a:lnTo>
                    <a:pt x="71" y="0"/>
                  </a:lnTo>
                  <a:close/>
                </a:path>
              </a:pathLst>
            </a:custGeom>
            <a:solidFill>
              <a:srgbClr val="BFBFBF"/>
            </a:solidFill>
            <a:ln w="1143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CA" sz="1200"/>
            </a:p>
          </p:txBody>
        </p:sp>
        <p:sp>
          <p:nvSpPr>
            <p:cNvPr id="2078" name="Rectangle 30"/>
            <p:cNvSpPr>
              <a:spLocks noChangeArrowheads="1"/>
            </p:cNvSpPr>
            <p:nvPr/>
          </p:nvSpPr>
          <p:spPr bwMode="auto">
            <a:xfrm>
              <a:off x="4805" y="6907"/>
              <a:ext cx="547" cy="2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Jeune</a:t>
              </a:r>
              <a:endPara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77" name="Freeform 29"/>
            <p:cNvSpPr>
              <a:spLocks/>
            </p:cNvSpPr>
            <p:nvPr/>
          </p:nvSpPr>
          <p:spPr bwMode="auto">
            <a:xfrm>
              <a:off x="8074" y="5997"/>
              <a:ext cx="143" cy="142"/>
            </a:xfrm>
            <a:custGeom>
              <a:avLst/>
              <a:gdLst/>
              <a:ahLst/>
              <a:cxnLst>
                <a:cxn ang="0">
                  <a:pos x="71" y="0"/>
                </a:cxn>
                <a:cxn ang="0">
                  <a:pos x="143" y="142"/>
                </a:cxn>
                <a:cxn ang="0">
                  <a:pos x="0" y="142"/>
                </a:cxn>
                <a:cxn ang="0">
                  <a:pos x="71" y="0"/>
                </a:cxn>
              </a:cxnLst>
              <a:rect l="0" t="0" r="r" b="b"/>
              <a:pathLst>
                <a:path w="143" h="142">
                  <a:moveTo>
                    <a:pt x="71" y="0"/>
                  </a:moveTo>
                  <a:lnTo>
                    <a:pt x="143" y="142"/>
                  </a:lnTo>
                  <a:lnTo>
                    <a:pt x="0" y="142"/>
                  </a:lnTo>
                  <a:lnTo>
                    <a:pt x="71" y="0"/>
                  </a:lnTo>
                  <a:close/>
                </a:path>
              </a:pathLst>
            </a:custGeom>
            <a:solidFill>
              <a:srgbClr val="BFBFBF"/>
            </a:solidFill>
            <a:ln w="1143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CA" sz="1200"/>
            </a:p>
          </p:txBody>
        </p:sp>
        <p:sp>
          <p:nvSpPr>
            <p:cNvPr id="2076" name="Rectangle 28"/>
            <p:cNvSpPr>
              <a:spLocks noChangeArrowheads="1"/>
            </p:cNvSpPr>
            <p:nvPr/>
          </p:nvSpPr>
          <p:spPr bwMode="auto">
            <a:xfrm>
              <a:off x="7658" y="6133"/>
              <a:ext cx="615" cy="2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0" u="none" strike="noStrike" cap="none" normalizeH="0" baseline="0" dirty="0" err="1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Noeick</a:t>
              </a:r>
              <a:endPara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75" name="Freeform 27" descr="25%"/>
            <p:cNvSpPr>
              <a:spLocks/>
            </p:cNvSpPr>
            <p:nvPr/>
          </p:nvSpPr>
          <p:spPr bwMode="auto">
            <a:xfrm>
              <a:off x="8235" y="4765"/>
              <a:ext cx="142" cy="143"/>
            </a:xfrm>
            <a:custGeom>
              <a:avLst/>
              <a:gdLst/>
              <a:ahLst/>
              <a:cxnLst>
                <a:cxn ang="0">
                  <a:pos x="71" y="0"/>
                </a:cxn>
                <a:cxn ang="0">
                  <a:pos x="142" y="143"/>
                </a:cxn>
                <a:cxn ang="0">
                  <a:pos x="0" y="143"/>
                </a:cxn>
                <a:cxn ang="0">
                  <a:pos x="71" y="0"/>
                </a:cxn>
              </a:cxnLst>
              <a:rect l="0" t="0" r="r" b="b"/>
              <a:pathLst>
                <a:path w="142" h="143">
                  <a:moveTo>
                    <a:pt x="71" y="0"/>
                  </a:moveTo>
                  <a:lnTo>
                    <a:pt x="142" y="143"/>
                  </a:lnTo>
                  <a:lnTo>
                    <a:pt x="0" y="143"/>
                  </a:lnTo>
                  <a:lnTo>
                    <a:pt x="71" y="0"/>
                  </a:lnTo>
                  <a:close/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143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CA" sz="1200"/>
            </a:p>
          </p:txBody>
        </p:sp>
        <p:sp>
          <p:nvSpPr>
            <p:cNvPr id="2074" name="Rectangle 26"/>
            <p:cNvSpPr>
              <a:spLocks noChangeArrowheads="1"/>
            </p:cNvSpPr>
            <p:nvPr/>
          </p:nvSpPr>
          <p:spPr bwMode="auto">
            <a:xfrm>
              <a:off x="8336" y="4674"/>
              <a:ext cx="613" cy="2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Darcy</a:t>
              </a:r>
              <a:endPara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73" name="Freeform 25" descr="25%"/>
            <p:cNvSpPr>
              <a:spLocks/>
            </p:cNvSpPr>
            <p:nvPr/>
          </p:nvSpPr>
          <p:spPr bwMode="auto">
            <a:xfrm>
              <a:off x="8181" y="4890"/>
              <a:ext cx="143" cy="143"/>
            </a:xfrm>
            <a:custGeom>
              <a:avLst/>
              <a:gdLst/>
              <a:ahLst/>
              <a:cxnLst>
                <a:cxn ang="0">
                  <a:pos x="71" y="0"/>
                </a:cxn>
                <a:cxn ang="0">
                  <a:pos x="143" y="143"/>
                </a:cxn>
                <a:cxn ang="0">
                  <a:pos x="0" y="143"/>
                </a:cxn>
                <a:cxn ang="0">
                  <a:pos x="71" y="0"/>
                </a:cxn>
              </a:cxnLst>
              <a:rect l="0" t="0" r="r" b="b"/>
              <a:pathLst>
                <a:path w="143" h="143">
                  <a:moveTo>
                    <a:pt x="71" y="0"/>
                  </a:moveTo>
                  <a:lnTo>
                    <a:pt x="143" y="143"/>
                  </a:lnTo>
                  <a:lnTo>
                    <a:pt x="0" y="143"/>
                  </a:lnTo>
                  <a:lnTo>
                    <a:pt x="71" y="0"/>
                  </a:lnTo>
                  <a:close/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143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CA" sz="1200"/>
            </a:p>
          </p:txBody>
        </p:sp>
        <p:sp>
          <p:nvSpPr>
            <p:cNvPr id="2072" name="Rectangle 24"/>
            <p:cNvSpPr>
              <a:spLocks noChangeArrowheads="1"/>
            </p:cNvSpPr>
            <p:nvPr/>
          </p:nvSpPr>
          <p:spPr bwMode="auto">
            <a:xfrm>
              <a:off x="8327" y="4934"/>
              <a:ext cx="770" cy="2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Duncan*</a:t>
              </a:r>
              <a:endPara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71" name="Freeform 23" descr="25%"/>
            <p:cNvSpPr>
              <a:spLocks/>
            </p:cNvSpPr>
            <p:nvPr/>
          </p:nvSpPr>
          <p:spPr bwMode="auto">
            <a:xfrm>
              <a:off x="8288" y="4426"/>
              <a:ext cx="143" cy="143"/>
            </a:xfrm>
            <a:custGeom>
              <a:avLst/>
              <a:gdLst/>
              <a:ahLst/>
              <a:cxnLst>
                <a:cxn ang="0">
                  <a:pos x="72" y="0"/>
                </a:cxn>
                <a:cxn ang="0">
                  <a:pos x="143" y="143"/>
                </a:cxn>
                <a:cxn ang="0">
                  <a:pos x="0" y="143"/>
                </a:cxn>
                <a:cxn ang="0">
                  <a:pos x="72" y="0"/>
                </a:cxn>
              </a:cxnLst>
              <a:rect l="0" t="0" r="r" b="b"/>
              <a:pathLst>
                <a:path w="143" h="143">
                  <a:moveTo>
                    <a:pt x="72" y="0"/>
                  </a:moveTo>
                  <a:lnTo>
                    <a:pt x="143" y="143"/>
                  </a:lnTo>
                  <a:lnTo>
                    <a:pt x="0" y="143"/>
                  </a:lnTo>
                  <a:lnTo>
                    <a:pt x="72" y="0"/>
                  </a:lnTo>
                  <a:close/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143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CA" sz="1200"/>
            </a:p>
          </p:txBody>
        </p:sp>
        <p:sp>
          <p:nvSpPr>
            <p:cNvPr id="2070" name="Rectangle 22"/>
            <p:cNvSpPr>
              <a:spLocks noChangeArrowheads="1"/>
            </p:cNvSpPr>
            <p:nvPr/>
          </p:nvSpPr>
          <p:spPr bwMode="auto">
            <a:xfrm>
              <a:off x="8360" y="4230"/>
              <a:ext cx="547" cy="2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Jeune</a:t>
              </a:r>
              <a:endPara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69" name="Freeform 21" descr="25%"/>
            <p:cNvSpPr>
              <a:spLocks/>
            </p:cNvSpPr>
            <p:nvPr/>
          </p:nvSpPr>
          <p:spPr bwMode="auto">
            <a:xfrm>
              <a:off x="7842" y="4194"/>
              <a:ext cx="142" cy="143"/>
            </a:xfrm>
            <a:custGeom>
              <a:avLst/>
              <a:gdLst/>
              <a:ahLst/>
              <a:cxnLst>
                <a:cxn ang="0">
                  <a:pos x="71" y="0"/>
                </a:cxn>
                <a:cxn ang="0">
                  <a:pos x="142" y="143"/>
                </a:cxn>
                <a:cxn ang="0">
                  <a:pos x="0" y="143"/>
                </a:cxn>
                <a:cxn ang="0">
                  <a:pos x="71" y="0"/>
                </a:cxn>
              </a:cxnLst>
              <a:rect l="0" t="0" r="r" b="b"/>
              <a:pathLst>
                <a:path w="142" h="143">
                  <a:moveTo>
                    <a:pt x="71" y="0"/>
                  </a:moveTo>
                  <a:lnTo>
                    <a:pt x="142" y="143"/>
                  </a:lnTo>
                  <a:lnTo>
                    <a:pt x="0" y="143"/>
                  </a:lnTo>
                  <a:lnTo>
                    <a:pt x="71" y="0"/>
                  </a:lnTo>
                  <a:close/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143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CA" sz="1200"/>
            </a:p>
          </p:txBody>
        </p:sp>
        <p:sp>
          <p:nvSpPr>
            <p:cNvPr id="2068" name="Rectangle 20"/>
            <p:cNvSpPr>
              <a:spLocks noChangeArrowheads="1"/>
            </p:cNvSpPr>
            <p:nvPr/>
          </p:nvSpPr>
          <p:spPr bwMode="auto">
            <a:xfrm>
              <a:off x="7913" y="3998"/>
              <a:ext cx="615" cy="2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Noeick</a:t>
              </a:r>
              <a:endPara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67" name="Rectangle 19"/>
            <p:cNvSpPr>
              <a:spLocks noChangeArrowheads="1"/>
            </p:cNvSpPr>
            <p:nvPr/>
          </p:nvSpPr>
          <p:spPr bwMode="auto">
            <a:xfrm>
              <a:off x="715" y="107"/>
              <a:ext cx="17" cy="7906"/>
            </a:xfrm>
            <a:prstGeom prst="rect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CA" sz="1200"/>
            </a:p>
          </p:txBody>
        </p:sp>
        <p:sp>
          <p:nvSpPr>
            <p:cNvPr id="2066" name="Rectangle 18"/>
            <p:cNvSpPr>
              <a:spLocks noChangeArrowheads="1"/>
            </p:cNvSpPr>
            <p:nvPr/>
          </p:nvSpPr>
          <p:spPr bwMode="auto">
            <a:xfrm>
              <a:off x="732" y="107"/>
              <a:ext cx="8503" cy="18"/>
            </a:xfrm>
            <a:prstGeom prst="rect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CA" sz="1200"/>
            </a:p>
          </p:txBody>
        </p:sp>
        <p:sp>
          <p:nvSpPr>
            <p:cNvPr id="2065" name="Rectangle 17"/>
            <p:cNvSpPr>
              <a:spLocks noChangeArrowheads="1"/>
            </p:cNvSpPr>
            <p:nvPr/>
          </p:nvSpPr>
          <p:spPr bwMode="auto">
            <a:xfrm>
              <a:off x="732" y="7996"/>
              <a:ext cx="8503" cy="17"/>
            </a:xfrm>
            <a:prstGeom prst="rect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CA" sz="1200"/>
            </a:p>
          </p:txBody>
        </p:sp>
        <p:sp>
          <p:nvSpPr>
            <p:cNvPr id="2064" name="Rectangle 16"/>
            <p:cNvSpPr>
              <a:spLocks noChangeArrowheads="1"/>
            </p:cNvSpPr>
            <p:nvPr/>
          </p:nvSpPr>
          <p:spPr bwMode="auto">
            <a:xfrm>
              <a:off x="9217" y="125"/>
              <a:ext cx="18" cy="7871"/>
            </a:xfrm>
            <a:prstGeom prst="rect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CA" sz="1200"/>
            </a:p>
          </p:txBody>
        </p:sp>
        <p:sp>
          <p:nvSpPr>
            <p:cNvPr id="2063" name="Oval 15"/>
            <p:cNvSpPr>
              <a:spLocks noChangeArrowheads="1"/>
            </p:cNvSpPr>
            <p:nvPr/>
          </p:nvSpPr>
          <p:spPr bwMode="auto">
            <a:xfrm rot="-215289">
              <a:off x="731" y="278"/>
              <a:ext cx="5091" cy="3620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CA" sz="1200"/>
            </a:p>
          </p:txBody>
        </p:sp>
        <p:sp>
          <p:nvSpPr>
            <p:cNvPr id="2062" name="Oval 14"/>
            <p:cNvSpPr>
              <a:spLocks noChangeArrowheads="1"/>
            </p:cNvSpPr>
            <p:nvPr/>
          </p:nvSpPr>
          <p:spPr bwMode="auto">
            <a:xfrm rot="-590829">
              <a:off x="4360" y="5606"/>
              <a:ext cx="4483" cy="2390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CA" sz="1200"/>
            </a:p>
          </p:txBody>
        </p:sp>
        <p:sp>
          <p:nvSpPr>
            <p:cNvPr id="2061" name="Oval 13"/>
            <p:cNvSpPr>
              <a:spLocks noChangeArrowheads="1"/>
            </p:cNvSpPr>
            <p:nvPr/>
          </p:nvSpPr>
          <p:spPr bwMode="auto">
            <a:xfrm>
              <a:off x="5767" y="4147"/>
              <a:ext cx="1985" cy="1243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CA" sz="1200"/>
            </a:p>
          </p:txBody>
        </p:sp>
        <p:sp>
          <p:nvSpPr>
            <p:cNvPr id="2060" name="Oval 12"/>
            <p:cNvSpPr>
              <a:spLocks noChangeArrowheads="1"/>
            </p:cNvSpPr>
            <p:nvPr/>
          </p:nvSpPr>
          <p:spPr bwMode="auto">
            <a:xfrm rot="-2655124">
              <a:off x="7761" y="3917"/>
              <a:ext cx="1055" cy="1330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CA" sz="1200"/>
            </a:p>
          </p:txBody>
        </p:sp>
        <p:sp>
          <p:nvSpPr>
            <p:cNvPr id="2058" name="Rectangle 10"/>
            <p:cNvSpPr>
              <a:spLocks noChangeArrowheads="1"/>
            </p:cNvSpPr>
            <p:nvPr/>
          </p:nvSpPr>
          <p:spPr bwMode="auto">
            <a:xfrm>
              <a:off x="1796" y="3958"/>
              <a:ext cx="1330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1" u="none" strike="noStrike" cap="none" normalizeH="0" baseline="0" dirty="0" err="1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Jeune</a:t>
              </a:r>
              <a:r>
                <a:rPr kumimoji="0" lang="en-US" sz="1200" b="0" i="1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 Landing</a:t>
              </a:r>
              <a:endParaRPr kumimoji="0" lang="en-US" sz="1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56" name="Rectangle 8"/>
            <p:cNvSpPr>
              <a:spLocks noChangeArrowheads="1"/>
            </p:cNvSpPr>
            <p:nvPr/>
          </p:nvSpPr>
          <p:spPr bwMode="auto">
            <a:xfrm>
              <a:off x="4065" y="5944"/>
              <a:ext cx="941" cy="2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1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Owl Creek</a:t>
              </a:r>
              <a:endParaRPr kumimoji="0" lang="en-US" sz="1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54" name="Rectangle 6"/>
            <p:cNvSpPr>
              <a:spLocks noChangeArrowheads="1"/>
            </p:cNvSpPr>
            <p:nvPr/>
          </p:nvSpPr>
          <p:spPr bwMode="auto">
            <a:xfrm>
              <a:off x="6240" y="3864"/>
              <a:ext cx="1027" cy="2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1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Bella Coola</a:t>
              </a:r>
              <a:endParaRPr kumimoji="0" lang="en-US" sz="1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52" name="Rectangle 4"/>
            <p:cNvSpPr>
              <a:spLocks noChangeArrowheads="1"/>
            </p:cNvSpPr>
            <p:nvPr/>
          </p:nvSpPr>
          <p:spPr bwMode="auto">
            <a:xfrm>
              <a:off x="8036" y="3675"/>
              <a:ext cx="985" cy="2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Salt Spring</a:t>
              </a:r>
              <a:endParaRPr kumimoji="0" lang="en-US" sz="1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56" name="TextBox 55"/>
          <p:cNvSpPr txBox="1"/>
          <p:nvPr/>
        </p:nvSpPr>
        <p:spPr>
          <a:xfrm>
            <a:off x="6804248" y="2348880"/>
            <a:ext cx="1372492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CA" dirty="0" smtClean="0">
                <a:latin typeface="Palatino Linotype" pitchFamily="18" charset="0"/>
              </a:rPr>
              <a:t>Bray-Curtis</a:t>
            </a:r>
          </a:p>
          <a:p>
            <a:r>
              <a:rPr lang="en-CA" dirty="0" smtClean="0">
                <a:latin typeface="Palatino Linotype" pitchFamily="18" charset="0"/>
              </a:rPr>
              <a:t>0.65</a:t>
            </a:r>
            <a:endParaRPr lang="en-CA" dirty="0">
              <a:latin typeface="Palatino Linotype" pitchFamily="18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5508104" y="2708920"/>
            <a:ext cx="5934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latin typeface="Palatino Linotype" pitchFamily="18" charset="0"/>
              </a:rPr>
              <a:t>0.55</a:t>
            </a:r>
            <a:endParaRPr lang="en-CA" dirty="0">
              <a:latin typeface="Palatino Linotype" pitchFamily="18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3923928" y="4365104"/>
            <a:ext cx="5934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latin typeface="Palatino Linotype" pitchFamily="18" charset="0"/>
              </a:rPr>
              <a:t>0.44</a:t>
            </a:r>
            <a:endParaRPr lang="en-CA" dirty="0">
              <a:latin typeface="Palatino Linotype" pitchFamily="18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2267744" y="3429000"/>
            <a:ext cx="5934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latin typeface="Palatino Linotype" pitchFamily="18" charset="0"/>
              </a:rPr>
              <a:t>0.38</a:t>
            </a:r>
            <a:endParaRPr lang="en-CA" dirty="0">
              <a:latin typeface="Palatino Linotype" pitchFamily="18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3851920" y="6372036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>
                <a:latin typeface="Palatino Linotype" pitchFamily="18" charset="0"/>
              </a:rPr>
              <a:t>Axis 1</a:t>
            </a:r>
            <a:endParaRPr lang="en-CA" dirty="0">
              <a:latin typeface="Palatino Linotype" pitchFamily="18" charset="0"/>
            </a:endParaRPr>
          </a:p>
        </p:txBody>
      </p:sp>
      <p:sp>
        <p:nvSpPr>
          <p:cNvPr id="2102" name="Rectangle 54"/>
          <p:cNvSpPr>
            <a:spLocks noChangeArrowheads="1"/>
          </p:cNvSpPr>
          <p:nvPr/>
        </p:nvSpPr>
        <p:spPr bwMode="auto">
          <a:xfrm rot="16200000">
            <a:off x="-149170" y="2740278"/>
            <a:ext cx="172819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CA" dirty="0" smtClean="0">
                <a:latin typeface="Palatino Linotype" pitchFamily="18" charset="0"/>
              </a:rPr>
              <a:t>Axis 2</a:t>
            </a:r>
            <a:endParaRPr lang="en-CA" dirty="0">
              <a:latin typeface="Palatino Linotype" pitchFamily="18" charset="0"/>
            </a:endParaRPr>
          </a:p>
        </p:txBody>
      </p:sp>
      <p:sp>
        <p:nvSpPr>
          <p:cNvPr id="55" name="Slide Number Placeholder 5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95DF9-7FCD-4B8A-B386-2B7549696CA5}" type="slidenum">
              <a:rPr lang="en-CA" smtClean="0"/>
              <a:pPr/>
              <a:t>14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animBg="1"/>
      <p:bldP spid="57" grpId="0"/>
      <p:bldP spid="58" grpId="0"/>
      <p:bldP spid="5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CA"/>
          </a:p>
        </p:txBody>
      </p:sp>
      <p:graphicFrame>
        <p:nvGraphicFramePr>
          <p:cNvPr id="3" name="Chart 2"/>
          <p:cNvGraphicFramePr>
            <a:graphicFrameLocks noChangeAspect="1"/>
          </p:cNvGraphicFramePr>
          <p:nvPr/>
        </p:nvGraphicFramePr>
        <p:xfrm>
          <a:off x="1475656" y="387719"/>
          <a:ext cx="5328592" cy="54330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Chart 5"/>
          <p:cNvGraphicFramePr/>
          <p:nvPr/>
        </p:nvGraphicFramePr>
        <p:xfrm>
          <a:off x="1043608" y="1124744"/>
          <a:ext cx="5040560" cy="4824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043608" y="4581128"/>
            <a:ext cx="6192688" cy="156966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CA" sz="2400" dirty="0" smtClean="0">
                <a:latin typeface="Palatino Linotype" pitchFamily="18" charset="0"/>
              </a:rPr>
              <a:t>Host genetics exert more influence on EMF species’ colonization success where soil resources are </a:t>
            </a:r>
            <a:r>
              <a:rPr lang="en-CA" sz="2400" dirty="0" smtClean="0">
                <a:latin typeface="Palatino Linotype" pitchFamily="18" charset="0"/>
              </a:rPr>
              <a:t>plentiful – not strictly related to transfer distance</a:t>
            </a:r>
            <a:endParaRPr lang="en-CA" sz="2400" dirty="0">
              <a:latin typeface="Palatino Linotype" pitchFamily="18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95DF9-7FCD-4B8A-B386-2B7549696CA5}" type="slidenum">
              <a:rPr lang="en-CA" smtClean="0"/>
              <a:pPr/>
              <a:t>15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1259634" y="1484784"/>
          <a:ext cx="6048670" cy="3528392"/>
        </p:xfrm>
        <a:graphic>
          <a:graphicData uri="http://schemas.openxmlformats.org/drawingml/2006/table">
            <a:tbl>
              <a:tblPr/>
              <a:tblGrid>
                <a:gridCol w="2748294"/>
                <a:gridCol w="825094"/>
                <a:gridCol w="825094"/>
                <a:gridCol w="825094"/>
                <a:gridCol w="825094"/>
              </a:tblGrid>
              <a:tr h="44104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400" dirty="0">
                          <a:latin typeface="Times New Roman"/>
                          <a:ea typeface="Times New Roman"/>
                        </a:rPr>
                        <a:t>EMF species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400" dirty="0" err="1" smtClean="0">
                          <a:latin typeface="Times New Roman"/>
                          <a:ea typeface="Times New Roman"/>
                        </a:rPr>
                        <a:t>Jeune</a:t>
                      </a:r>
                      <a:r>
                        <a:rPr lang="en-CA" sz="1400" dirty="0" smtClean="0">
                          <a:latin typeface="Times New Roman"/>
                          <a:ea typeface="Times New Roman"/>
                        </a:rPr>
                        <a:t> L.</a:t>
                      </a:r>
                      <a:r>
                        <a:rPr lang="en-CA" sz="1400" baseline="0" dirty="0" smtClean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CA" sz="1400" dirty="0" smtClean="0">
                          <a:latin typeface="Times New Roman"/>
                          <a:ea typeface="Times New Roman"/>
                        </a:rPr>
                        <a:t>% root colonization</a:t>
                      </a:r>
                      <a:endParaRPr lang="en-CA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CA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4104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CA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400" dirty="0" smtClean="0">
                          <a:latin typeface="Times New Roman"/>
                          <a:ea typeface="Times New Roman"/>
                        </a:rPr>
                        <a:t>Darcy</a:t>
                      </a:r>
                      <a:endParaRPr lang="en-CA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400" dirty="0" smtClean="0">
                          <a:latin typeface="Times New Roman"/>
                          <a:ea typeface="Times New Roman"/>
                        </a:rPr>
                        <a:t>Duncan</a:t>
                      </a:r>
                      <a:endParaRPr lang="en-CA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400" b="1" dirty="0" err="1" smtClean="0">
                          <a:latin typeface="Times New Roman"/>
                          <a:ea typeface="Times New Roman"/>
                        </a:rPr>
                        <a:t>Jeune</a:t>
                      </a:r>
                      <a:endParaRPr lang="en-CA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400" dirty="0" err="1" smtClean="0">
                          <a:latin typeface="Times New Roman"/>
                          <a:ea typeface="Times New Roman"/>
                        </a:rPr>
                        <a:t>Noeick</a:t>
                      </a:r>
                      <a:endParaRPr lang="en-CA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104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400" i="1">
                          <a:latin typeface="Times New Roman"/>
                          <a:ea typeface="Times New Roman"/>
                        </a:rPr>
                        <a:t>Amphinema byssoides</a:t>
                      </a:r>
                      <a:endParaRPr lang="en-CA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400" b="0" dirty="0">
                          <a:latin typeface="Times New Roman"/>
                          <a:ea typeface="Times New Roman"/>
                        </a:rPr>
                        <a:t>8.1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400" b="0" dirty="0">
                          <a:latin typeface="Times New Roman"/>
                          <a:ea typeface="Times New Roman"/>
                        </a:rPr>
                        <a:t>27.0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400" b="0" dirty="0">
                          <a:latin typeface="Times New Roman"/>
                          <a:ea typeface="Times New Roman"/>
                        </a:rPr>
                        <a:t>1.8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400" b="0" dirty="0">
                          <a:latin typeface="Times New Roman"/>
                          <a:ea typeface="Times New Roman"/>
                        </a:rPr>
                        <a:t>10.8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4104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400" i="1">
                          <a:latin typeface="Times New Roman"/>
                          <a:ea typeface="Times New Roman"/>
                        </a:rPr>
                        <a:t>Cenococcum geophilum</a:t>
                      </a:r>
                      <a:endParaRPr lang="en-CA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400" b="0" dirty="0">
                          <a:latin typeface="Times New Roman"/>
                          <a:ea typeface="Times New Roman"/>
                        </a:rPr>
                        <a:t>20.4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400" b="0" dirty="0">
                          <a:latin typeface="Times New Roman"/>
                          <a:ea typeface="Times New Roman"/>
                        </a:rPr>
                        <a:t>11.5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400" b="0" dirty="0">
                          <a:latin typeface="Times New Roman"/>
                          <a:ea typeface="Times New Roman"/>
                        </a:rPr>
                        <a:t>6.6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400" b="0" dirty="0">
                          <a:latin typeface="Times New Roman"/>
                          <a:ea typeface="Times New Roman"/>
                        </a:rPr>
                        <a:t>0.9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104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400" i="1">
                          <a:latin typeface="Times New Roman"/>
                          <a:ea typeface="Times New Roman"/>
                        </a:rPr>
                        <a:t>Piloderma olivaceum</a:t>
                      </a:r>
                      <a:endParaRPr lang="en-CA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400" b="0" dirty="0">
                          <a:latin typeface="Times New Roman"/>
                          <a:ea typeface="Times New Roman"/>
                        </a:rPr>
                        <a:t>11.1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400" b="0" dirty="0">
                          <a:latin typeface="Times New Roman"/>
                          <a:ea typeface="Times New Roman"/>
                        </a:rPr>
                        <a:t>4.0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400" b="0" dirty="0">
                          <a:latin typeface="Times New Roman"/>
                          <a:ea typeface="Times New Roman"/>
                        </a:rPr>
                        <a:t>1.4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400" b="0" dirty="0">
                          <a:latin typeface="Times New Roman"/>
                          <a:ea typeface="Times New Roman"/>
                        </a:rPr>
                        <a:t>0.2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104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400" i="1" dirty="0" err="1">
                          <a:latin typeface="Times New Roman"/>
                          <a:ea typeface="Times New Roman"/>
                        </a:rPr>
                        <a:t>Tomentella</a:t>
                      </a:r>
                      <a:r>
                        <a:rPr lang="en-CA" sz="1400" i="1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CA" sz="1400" i="1" dirty="0" err="1">
                          <a:latin typeface="Times New Roman"/>
                          <a:ea typeface="Times New Roman"/>
                        </a:rPr>
                        <a:t>stuposa</a:t>
                      </a:r>
                      <a:endParaRPr lang="en-CA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400">
                          <a:latin typeface="Times New Roman"/>
                          <a:ea typeface="Times New Roman"/>
                        </a:rPr>
                        <a:t>5.2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400">
                          <a:latin typeface="Times New Roman"/>
                          <a:ea typeface="Times New Roman"/>
                        </a:rPr>
                        <a:t>10.7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400">
                          <a:latin typeface="Times New Roman"/>
                          <a:ea typeface="Times New Roman"/>
                        </a:rPr>
                        <a:t>18.6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400">
                          <a:latin typeface="Times New Roman"/>
                          <a:ea typeface="Times New Roman"/>
                        </a:rPr>
                        <a:t>9.1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104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400" i="1" dirty="0" err="1" smtClean="0">
                          <a:latin typeface="Times New Roman"/>
                          <a:ea typeface="Times New Roman"/>
                        </a:rPr>
                        <a:t>Tylospora</a:t>
                      </a:r>
                      <a:r>
                        <a:rPr lang="en-CA" sz="1400" dirty="0" smtClean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CA" sz="1400" i="1" dirty="0" err="1">
                          <a:latin typeface="Times New Roman"/>
                          <a:ea typeface="Times New Roman"/>
                        </a:rPr>
                        <a:t>asterophora</a:t>
                      </a:r>
                      <a:endParaRPr lang="en-CA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400" b="0" dirty="0">
                          <a:latin typeface="Times New Roman"/>
                          <a:ea typeface="Times New Roman"/>
                        </a:rPr>
                        <a:t>12.5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400" b="0" dirty="0">
                          <a:latin typeface="Times New Roman"/>
                          <a:ea typeface="Times New Roman"/>
                        </a:rPr>
                        <a:t>4.5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400" b="0" dirty="0">
                          <a:latin typeface="Times New Roman"/>
                          <a:ea typeface="Times New Roman"/>
                        </a:rPr>
                        <a:t>17.2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400" b="0" dirty="0" smtClean="0">
                          <a:latin typeface="Times New Roman"/>
                          <a:ea typeface="Times New Roman"/>
                        </a:rPr>
                        <a:t>0</a:t>
                      </a:r>
                      <a:endParaRPr lang="en-CA" sz="1400" b="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104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400" i="1" dirty="0" err="1">
                          <a:latin typeface="Times New Roman"/>
                          <a:ea typeface="Times New Roman"/>
                        </a:rPr>
                        <a:t>Clavulina</a:t>
                      </a:r>
                      <a:r>
                        <a:rPr lang="en-CA" sz="1400" i="1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CA" sz="1400" i="1" dirty="0" err="1">
                          <a:latin typeface="Times New Roman"/>
                          <a:ea typeface="Times New Roman"/>
                        </a:rPr>
                        <a:t>cristata</a:t>
                      </a:r>
                      <a:endParaRPr lang="en-CA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400" dirty="0">
                          <a:latin typeface="Times New Roman"/>
                          <a:ea typeface="Times New Roman"/>
                        </a:rPr>
                        <a:t>12.0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400" dirty="0">
                          <a:latin typeface="Times New Roman"/>
                          <a:ea typeface="Times New Roman"/>
                        </a:rPr>
                        <a:t>9.9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400" dirty="0" smtClean="0">
                          <a:latin typeface="Times New Roman"/>
                          <a:ea typeface="Times New Roman"/>
                        </a:rPr>
                        <a:t>0</a:t>
                      </a:r>
                      <a:endParaRPr lang="en-CA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400" dirty="0">
                          <a:latin typeface="Times New Roman"/>
                          <a:ea typeface="Times New Roman"/>
                        </a:rPr>
                        <a:t>3.8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Oval 2"/>
          <p:cNvSpPr/>
          <p:nvPr/>
        </p:nvSpPr>
        <p:spPr>
          <a:xfrm>
            <a:off x="5580112" y="2276872"/>
            <a:ext cx="504056" cy="129614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5" name="Oval 4"/>
          <p:cNvSpPr/>
          <p:nvPr/>
        </p:nvSpPr>
        <p:spPr>
          <a:xfrm>
            <a:off x="5580112" y="3573016"/>
            <a:ext cx="576064" cy="93610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6" name="TextBox 5"/>
          <p:cNvSpPr txBox="1"/>
          <p:nvPr/>
        </p:nvSpPr>
        <p:spPr>
          <a:xfrm>
            <a:off x="1187624" y="539388"/>
            <a:ext cx="46297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latin typeface="Palatino Linotype" pitchFamily="18" charset="0"/>
              </a:rPr>
              <a:t>Maladapted </a:t>
            </a:r>
            <a:r>
              <a:rPr lang="en-CA" dirty="0" err="1" smtClean="0">
                <a:latin typeface="Palatino Linotype" pitchFamily="18" charset="0"/>
              </a:rPr>
              <a:t>ectomycorrhizal</a:t>
            </a:r>
            <a:r>
              <a:rPr lang="en-CA" dirty="0" smtClean="0">
                <a:latin typeface="Palatino Linotype" pitchFamily="18" charset="0"/>
              </a:rPr>
              <a:t> communities?</a:t>
            </a:r>
            <a:endParaRPr lang="en-CA" dirty="0">
              <a:latin typeface="Palatino Linotype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771800" y="4509120"/>
            <a:ext cx="10887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solidFill>
                  <a:srgbClr val="FF0000"/>
                </a:solidFill>
                <a:latin typeface="Palatino Linotype" pitchFamily="18" charset="0"/>
              </a:rPr>
              <a:t>Cheater?</a:t>
            </a:r>
            <a:endParaRPr lang="en-CA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pic>
        <p:nvPicPr>
          <p:cNvPr id="8" name="Picture 7" descr="Picture1.png"/>
          <p:cNvPicPr>
            <a:picLocks noChangeAspect="1"/>
          </p:cNvPicPr>
          <p:nvPr/>
        </p:nvPicPr>
        <p:blipFill>
          <a:blip r:embed="rId2" cstate="print"/>
          <a:srcRect l="55394" r="24378"/>
          <a:stretch>
            <a:fillRect/>
          </a:stretch>
        </p:blipFill>
        <p:spPr>
          <a:xfrm>
            <a:off x="7812360" y="836712"/>
            <a:ext cx="1080120" cy="544327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483768" y="2564904"/>
            <a:ext cx="13292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solidFill>
                  <a:srgbClr val="FF0000"/>
                </a:solidFill>
                <a:latin typeface="Palatino Linotype" pitchFamily="18" charset="0"/>
              </a:rPr>
              <a:t>Generalists</a:t>
            </a:r>
            <a:endParaRPr lang="en-CA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483768" y="3861048"/>
            <a:ext cx="12474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solidFill>
                  <a:srgbClr val="FF0000"/>
                </a:solidFill>
                <a:latin typeface="Palatino Linotype" pitchFamily="18" charset="0"/>
              </a:rPr>
              <a:t>Specialists</a:t>
            </a:r>
            <a:endParaRPr lang="en-CA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1520" y="5373216"/>
            <a:ext cx="76328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>
                <a:latin typeface="Palatino Linotype" pitchFamily="18" charset="0"/>
              </a:rPr>
              <a:t>Successful colonization of these </a:t>
            </a:r>
            <a:r>
              <a:rPr lang="en-CA" dirty="0" err="1" smtClean="0">
                <a:latin typeface="Palatino Linotype" pitchFamily="18" charset="0"/>
              </a:rPr>
              <a:t>nitrophilic</a:t>
            </a:r>
            <a:r>
              <a:rPr lang="en-CA" dirty="0" smtClean="0">
                <a:latin typeface="Palatino Linotype" pitchFamily="18" charset="0"/>
              </a:rPr>
              <a:t> fungi is dependent on the genetically-based ability of the host to support high rates of N uptake (?)</a:t>
            </a:r>
            <a:endParaRPr lang="en-CA" dirty="0">
              <a:latin typeface="Palatino Linotype" pitchFamily="18" charset="0"/>
            </a:endParaRP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95DF9-7FCD-4B8A-B386-2B7549696CA5}" type="slidenum">
              <a:rPr lang="en-CA" smtClean="0"/>
              <a:pPr/>
              <a:t>16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7" grpId="0"/>
      <p:bldP spid="9" grpId="0"/>
      <p:bldP spid="10" grpId="0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 noChangeAspect="1"/>
          </p:cNvGrpSpPr>
          <p:nvPr/>
        </p:nvGrpSpPr>
        <p:grpSpPr bwMode="auto">
          <a:xfrm>
            <a:off x="755576" y="198875"/>
            <a:ext cx="7128792" cy="6659125"/>
            <a:chOff x="0" y="0"/>
            <a:chExt cx="9360" cy="8745"/>
          </a:xfrm>
        </p:grpSpPr>
        <p:sp>
          <p:nvSpPr>
            <p:cNvPr id="3" name="AutoShape 53"/>
            <p:cNvSpPr>
              <a:spLocks noChangeAspect="1" noChangeArrowheads="1" noTextEdit="1"/>
            </p:cNvSpPr>
            <p:nvPr/>
          </p:nvSpPr>
          <p:spPr bwMode="auto">
            <a:xfrm>
              <a:off x="0" y="0"/>
              <a:ext cx="9360" cy="8745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CA" sz="1200"/>
            </a:p>
          </p:txBody>
        </p:sp>
        <p:sp>
          <p:nvSpPr>
            <p:cNvPr id="4" name="Rectangle 52"/>
            <p:cNvSpPr>
              <a:spLocks noChangeArrowheads="1"/>
            </p:cNvSpPr>
            <p:nvPr/>
          </p:nvSpPr>
          <p:spPr bwMode="auto">
            <a:xfrm>
              <a:off x="0" y="0"/>
              <a:ext cx="9360" cy="874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CA" sz="1200" dirty="0"/>
            </a:p>
          </p:txBody>
        </p:sp>
        <p:sp>
          <p:nvSpPr>
            <p:cNvPr id="5" name="Freeform 51"/>
            <p:cNvSpPr>
              <a:spLocks/>
            </p:cNvSpPr>
            <p:nvPr/>
          </p:nvSpPr>
          <p:spPr bwMode="auto">
            <a:xfrm>
              <a:off x="7341" y="4944"/>
              <a:ext cx="143" cy="142"/>
            </a:xfrm>
            <a:custGeom>
              <a:avLst/>
              <a:gdLst/>
              <a:ahLst/>
              <a:cxnLst>
                <a:cxn ang="0">
                  <a:pos x="72" y="0"/>
                </a:cxn>
                <a:cxn ang="0">
                  <a:pos x="143" y="142"/>
                </a:cxn>
                <a:cxn ang="0">
                  <a:pos x="0" y="142"/>
                </a:cxn>
                <a:cxn ang="0">
                  <a:pos x="72" y="0"/>
                </a:cxn>
              </a:cxnLst>
              <a:rect l="0" t="0" r="r" b="b"/>
              <a:pathLst>
                <a:path w="143" h="142">
                  <a:moveTo>
                    <a:pt x="72" y="0"/>
                  </a:moveTo>
                  <a:lnTo>
                    <a:pt x="143" y="142"/>
                  </a:lnTo>
                  <a:lnTo>
                    <a:pt x="0" y="142"/>
                  </a:lnTo>
                  <a:lnTo>
                    <a:pt x="72" y="0"/>
                  </a:lnTo>
                  <a:close/>
                </a:path>
              </a:pathLst>
            </a:custGeom>
            <a:noFill/>
            <a:ln w="177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CA" sz="1200"/>
            </a:p>
          </p:txBody>
        </p:sp>
        <p:sp>
          <p:nvSpPr>
            <p:cNvPr id="6" name="Rectangle 50"/>
            <p:cNvSpPr>
              <a:spLocks noChangeArrowheads="1"/>
            </p:cNvSpPr>
            <p:nvPr/>
          </p:nvSpPr>
          <p:spPr bwMode="auto">
            <a:xfrm>
              <a:off x="6807" y="5093"/>
              <a:ext cx="526" cy="2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Darcy</a:t>
              </a:r>
              <a:endPara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7" name="Freeform 49"/>
            <p:cNvSpPr>
              <a:spLocks/>
            </p:cNvSpPr>
            <p:nvPr/>
          </p:nvSpPr>
          <p:spPr bwMode="auto">
            <a:xfrm>
              <a:off x="6448" y="4426"/>
              <a:ext cx="143" cy="143"/>
            </a:xfrm>
            <a:custGeom>
              <a:avLst/>
              <a:gdLst/>
              <a:ahLst/>
              <a:cxnLst>
                <a:cxn ang="0">
                  <a:pos x="72" y="0"/>
                </a:cxn>
                <a:cxn ang="0">
                  <a:pos x="143" y="143"/>
                </a:cxn>
                <a:cxn ang="0">
                  <a:pos x="0" y="143"/>
                </a:cxn>
                <a:cxn ang="0">
                  <a:pos x="72" y="0"/>
                </a:cxn>
              </a:cxnLst>
              <a:rect l="0" t="0" r="r" b="b"/>
              <a:pathLst>
                <a:path w="143" h="143">
                  <a:moveTo>
                    <a:pt x="72" y="0"/>
                  </a:moveTo>
                  <a:lnTo>
                    <a:pt x="143" y="143"/>
                  </a:lnTo>
                  <a:lnTo>
                    <a:pt x="0" y="143"/>
                  </a:lnTo>
                  <a:lnTo>
                    <a:pt x="72" y="0"/>
                  </a:lnTo>
                  <a:close/>
                </a:path>
              </a:pathLst>
            </a:custGeom>
            <a:noFill/>
            <a:ln w="177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CA" sz="1200"/>
            </a:p>
          </p:txBody>
        </p:sp>
        <p:sp>
          <p:nvSpPr>
            <p:cNvPr id="8" name="Rectangle 48"/>
            <p:cNvSpPr>
              <a:spLocks noChangeArrowheads="1"/>
            </p:cNvSpPr>
            <p:nvPr/>
          </p:nvSpPr>
          <p:spPr bwMode="auto">
            <a:xfrm>
              <a:off x="6520" y="4230"/>
              <a:ext cx="692" cy="2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Duncan</a:t>
              </a:r>
              <a:endPara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9" name="Freeform 47"/>
            <p:cNvSpPr>
              <a:spLocks/>
            </p:cNvSpPr>
            <p:nvPr/>
          </p:nvSpPr>
          <p:spPr bwMode="auto">
            <a:xfrm>
              <a:off x="5859" y="4854"/>
              <a:ext cx="143" cy="143"/>
            </a:xfrm>
            <a:custGeom>
              <a:avLst/>
              <a:gdLst/>
              <a:ahLst/>
              <a:cxnLst>
                <a:cxn ang="0">
                  <a:pos x="71" y="0"/>
                </a:cxn>
                <a:cxn ang="0">
                  <a:pos x="143" y="143"/>
                </a:cxn>
                <a:cxn ang="0">
                  <a:pos x="0" y="143"/>
                </a:cxn>
                <a:cxn ang="0">
                  <a:pos x="71" y="0"/>
                </a:cxn>
              </a:cxnLst>
              <a:rect l="0" t="0" r="r" b="b"/>
              <a:pathLst>
                <a:path w="143" h="143">
                  <a:moveTo>
                    <a:pt x="71" y="0"/>
                  </a:moveTo>
                  <a:lnTo>
                    <a:pt x="143" y="143"/>
                  </a:lnTo>
                  <a:lnTo>
                    <a:pt x="0" y="143"/>
                  </a:lnTo>
                  <a:lnTo>
                    <a:pt x="71" y="0"/>
                  </a:lnTo>
                  <a:close/>
                </a:path>
              </a:pathLst>
            </a:custGeom>
            <a:noFill/>
            <a:ln w="177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CA" sz="1200"/>
            </a:p>
          </p:txBody>
        </p:sp>
        <p:sp>
          <p:nvSpPr>
            <p:cNvPr id="10" name="Rectangle 46"/>
            <p:cNvSpPr>
              <a:spLocks noChangeArrowheads="1"/>
            </p:cNvSpPr>
            <p:nvPr/>
          </p:nvSpPr>
          <p:spPr bwMode="auto">
            <a:xfrm>
              <a:off x="5930" y="4658"/>
              <a:ext cx="547" cy="2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Jeune</a:t>
              </a:r>
              <a:endPara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" name="Freeform 45"/>
            <p:cNvSpPr>
              <a:spLocks/>
            </p:cNvSpPr>
            <p:nvPr/>
          </p:nvSpPr>
          <p:spPr bwMode="auto">
            <a:xfrm>
              <a:off x="6430" y="4765"/>
              <a:ext cx="143" cy="143"/>
            </a:xfrm>
            <a:custGeom>
              <a:avLst/>
              <a:gdLst/>
              <a:ahLst/>
              <a:cxnLst>
                <a:cxn ang="0">
                  <a:pos x="72" y="0"/>
                </a:cxn>
                <a:cxn ang="0">
                  <a:pos x="143" y="143"/>
                </a:cxn>
                <a:cxn ang="0">
                  <a:pos x="0" y="143"/>
                </a:cxn>
                <a:cxn ang="0">
                  <a:pos x="72" y="0"/>
                </a:cxn>
              </a:cxnLst>
              <a:rect l="0" t="0" r="r" b="b"/>
              <a:pathLst>
                <a:path w="143" h="143">
                  <a:moveTo>
                    <a:pt x="72" y="0"/>
                  </a:moveTo>
                  <a:lnTo>
                    <a:pt x="143" y="143"/>
                  </a:lnTo>
                  <a:lnTo>
                    <a:pt x="0" y="143"/>
                  </a:lnTo>
                  <a:lnTo>
                    <a:pt x="72" y="0"/>
                  </a:lnTo>
                  <a:close/>
                </a:path>
              </a:pathLst>
            </a:custGeom>
            <a:noFill/>
            <a:ln w="177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CA" sz="1200"/>
            </a:p>
          </p:txBody>
        </p:sp>
        <p:sp>
          <p:nvSpPr>
            <p:cNvPr id="12" name="Rectangle 44"/>
            <p:cNvSpPr>
              <a:spLocks noChangeArrowheads="1"/>
            </p:cNvSpPr>
            <p:nvPr/>
          </p:nvSpPr>
          <p:spPr bwMode="auto">
            <a:xfrm>
              <a:off x="6502" y="4569"/>
              <a:ext cx="692" cy="2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Noeick*</a:t>
              </a:r>
              <a:endPara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3" name="Freeform 43"/>
            <p:cNvSpPr>
              <a:spLocks/>
            </p:cNvSpPr>
            <p:nvPr/>
          </p:nvSpPr>
          <p:spPr bwMode="auto">
            <a:xfrm>
              <a:off x="5323" y="2606"/>
              <a:ext cx="143" cy="142"/>
            </a:xfrm>
            <a:custGeom>
              <a:avLst/>
              <a:gdLst/>
              <a:ahLst/>
              <a:cxnLst>
                <a:cxn ang="0">
                  <a:pos x="71" y="0"/>
                </a:cxn>
                <a:cxn ang="0">
                  <a:pos x="143" y="142"/>
                </a:cxn>
                <a:cxn ang="0">
                  <a:pos x="0" y="142"/>
                </a:cxn>
                <a:cxn ang="0">
                  <a:pos x="71" y="0"/>
                </a:cxn>
              </a:cxnLst>
              <a:rect l="0" t="0" r="r" b="b"/>
              <a:pathLst>
                <a:path w="143" h="142">
                  <a:moveTo>
                    <a:pt x="71" y="0"/>
                  </a:moveTo>
                  <a:lnTo>
                    <a:pt x="143" y="142"/>
                  </a:lnTo>
                  <a:lnTo>
                    <a:pt x="0" y="142"/>
                  </a:lnTo>
                  <a:lnTo>
                    <a:pt x="71" y="0"/>
                  </a:lnTo>
                  <a:close/>
                </a:path>
              </a:pathLst>
            </a:custGeom>
            <a:solidFill>
              <a:srgbClr val="000000"/>
            </a:solidFill>
            <a:ln w="1143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CA" sz="1200"/>
            </a:p>
          </p:txBody>
        </p:sp>
        <p:sp>
          <p:nvSpPr>
            <p:cNvPr id="14" name="Rectangle 42"/>
            <p:cNvSpPr>
              <a:spLocks noChangeArrowheads="1"/>
            </p:cNvSpPr>
            <p:nvPr/>
          </p:nvSpPr>
          <p:spPr bwMode="auto">
            <a:xfrm>
              <a:off x="5011" y="2351"/>
              <a:ext cx="626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Darcy</a:t>
              </a:r>
              <a:endPara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" name="Freeform 41"/>
            <p:cNvSpPr>
              <a:spLocks/>
            </p:cNvSpPr>
            <p:nvPr/>
          </p:nvSpPr>
          <p:spPr bwMode="auto">
            <a:xfrm>
              <a:off x="3233" y="2516"/>
              <a:ext cx="143" cy="143"/>
            </a:xfrm>
            <a:custGeom>
              <a:avLst/>
              <a:gdLst/>
              <a:ahLst/>
              <a:cxnLst>
                <a:cxn ang="0">
                  <a:pos x="72" y="0"/>
                </a:cxn>
                <a:cxn ang="0">
                  <a:pos x="143" y="143"/>
                </a:cxn>
                <a:cxn ang="0">
                  <a:pos x="0" y="143"/>
                </a:cxn>
                <a:cxn ang="0">
                  <a:pos x="72" y="0"/>
                </a:cxn>
              </a:cxnLst>
              <a:rect l="0" t="0" r="r" b="b"/>
              <a:pathLst>
                <a:path w="143" h="143">
                  <a:moveTo>
                    <a:pt x="72" y="0"/>
                  </a:moveTo>
                  <a:lnTo>
                    <a:pt x="143" y="143"/>
                  </a:lnTo>
                  <a:lnTo>
                    <a:pt x="0" y="143"/>
                  </a:lnTo>
                  <a:lnTo>
                    <a:pt x="72" y="0"/>
                  </a:lnTo>
                  <a:close/>
                </a:path>
              </a:pathLst>
            </a:custGeom>
            <a:solidFill>
              <a:srgbClr val="000000"/>
            </a:solidFill>
            <a:ln w="1143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CA" sz="1200"/>
            </a:p>
          </p:txBody>
        </p:sp>
        <p:sp>
          <p:nvSpPr>
            <p:cNvPr id="16" name="Rectangle 40"/>
            <p:cNvSpPr>
              <a:spLocks noChangeArrowheads="1"/>
            </p:cNvSpPr>
            <p:nvPr/>
          </p:nvSpPr>
          <p:spPr bwMode="auto">
            <a:xfrm>
              <a:off x="3305" y="2320"/>
              <a:ext cx="760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Duncan</a:t>
              </a:r>
              <a:endPara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7" name="Freeform 39"/>
            <p:cNvSpPr>
              <a:spLocks/>
            </p:cNvSpPr>
            <p:nvPr/>
          </p:nvSpPr>
          <p:spPr bwMode="auto">
            <a:xfrm>
              <a:off x="2626" y="446"/>
              <a:ext cx="143" cy="143"/>
            </a:xfrm>
            <a:custGeom>
              <a:avLst/>
              <a:gdLst/>
              <a:ahLst/>
              <a:cxnLst>
                <a:cxn ang="0">
                  <a:pos x="71" y="0"/>
                </a:cxn>
                <a:cxn ang="0">
                  <a:pos x="143" y="143"/>
                </a:cxn>
                <a:cxn ang="0">
                  <a:pos x="0" y="143"/>
                </a:cxn>
                <a:cxn ang="0">
                  <a:pos x="71" y="0"/>
                </a:cxn>
              </a:cxnLst>
              <a:rect l="0" t="0" r="r" b="b"/>
              <a:pathLst>
                <a:path w="143" h="143">
                  <a:moveTo>
                    <a:pt x="71" y="0"/>
                  </a:moveTo>
                  <a:lnTo>
                    <a:pt x="143" y="143"/>
                  </a:lnTo>
                  <a:lnTo>
                    <a:pt x="0" y="143"/>
                  </a:lnTo>
                  <a:lnTo>
                    <a:pt x="71" y="0"/>
                  </a:lnTo>
                  <a:close/>
                </a:path>
              </a:pathLst>
            </a:custGeom>
            <a:solidFill>
              <a:srgbClr val="000000"/>
            </a:solidFill>
            <a:ln w="1143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CA" sz="1200"/>
            </a:p>
          </p:txBody>
        </p:sp>
        <p:sp>
          <p:nvSpPr>
            <p:cNvPr id="18" name="Rectangle 38"/>
            <p:cNvSpPr>
              <a:spLocks noChangeArrowheads="1"/>
            </p:cNvSpPr>
            <p:nvPr/>
          </p:nvSpPr>
          <p:spPr bwMode="auto">
            <a:xfrm>
              <a:off x="2836" y="554"/>
              <a:ext cx="679" cy="3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0" u="none" strike="noStrike" cap="none" normalizeH="0" baseline="0" dirty="0" err="1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Jeune</a:t>
              </a:r>
              <a:r>
                <a:rPr kumimoji="0" lang="en-US" sz="12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*</a:t>
              </a:r>
              <a:endPara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9" name="Freeform 37"/>
            <p:cNvSpPr>
              <a:spLocks/>
            </p:cNvSpPr>
            <p:nvPr/>
          </p:nvSpPr>
          <p:spPr bwMode="auto">
            <a:xfrm>
              <a:off x="840" y="2427"/>
              <a:ext cx="142" cy="143"/>
            </a:xfrm>
            <a:custGeom>
              <a:avLst/>
              <a:gdLst/>
              <a:ahLst/>
              <a:cxnLst>
                <a:cxn ang="0">
                  <a:pos x="71" y="0"/>
                </a:cxn>
                <a:cxn ang="0">
                  <a:pos x="142" y="143"/>
                </a:cxn>
                <a:cxn ang="0">
                  <a:pos x="0" y="143"/>
                </a:cxn>
                <a:cxn ang="0">
                  <a:pos x="71" y="0"/>
                </a:cxn>
              </a:cxnLst>
              <a:rect l="0" t="0" r="r" b="b"/>
              <a:pathLst>
                <a:path w="142" h="143">
                  <a:moveTo>
                    <a:pt x="71" y="0"/>
                  </a:moveTo>
                  <a:lnTo>
                    <a:pt x="142" y="143"/>
                  </a:lnTo>
                  <a:lnTo>
                    <a:pt x="0" y="143"/>
                  </a:lnTo>
                  <a:lnTo>
                    <a:pt x="71" y="0"/>
                  </a:lnTo>
                  <a:close/>
                </a:path>
              </a:pathLst>
            </a:custGeom>
            <a:solidFill>
              <a:srgbClr val="000000"/>
            </a:solidFill>
            <a:ln w="1143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CA" sz="1200"/>
            </a:p>
          </p:txBody>
        </p:sp>
        <p:sp>
          <p:nvSpPr>
            <p:cNvPr id="20" name="Rectangle 36"/>
            <p:cNvSpPr>
              <a:spLocks noChangeArrowheads="1"/>
            </p:cNvSpPr>
            <p:nvPr/>
          </p:nvSpPr>
          <p:spPr bwMode="auto">
            <a:xfrm>
              <a:off x="911" y="2231"/>
              <a:ext cx="615" cy="2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Noeick</a:t>
              </a:r>
              <a:endPara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1" name="Freeform 35"/>
            <p:cNvSpPr>
              <a:spLocks/>
            </p:cNvSpPr>
            <p:nvPr/>
          </p:nvSpPr>
          <p:spPr bwMode="auto">
            <a:xfrm>
              <a:off x="5948" y="5818"/>
              <a:ext cx="143" cy="143"/>
            </a:xfrm>
            <a:custGeom>
              <a:avLst/>
              <a:gdLst/>
              <a:ahLst/>
              <a:cxnLst>
                <a:cxn ang="0">
                  <a:pos x="72" y="0"/>
                </a:cxn>
                <a:cxn ang="0">
                  <a:pos x="143" y="143"/>
                </a:cxn>
                <a:cxn ang="0">
                  <a:pos x="0" y="143"/>
                </a:cxn>
                <a:cxn ang="0">
                  <a:pos x="72" y="0"/>
                </a:cxn>
              </a:cxnLst>
              <a:rect l="0" t="0" r="r" b="b"/>
              <a:pathLst>
                <a:path w="143" h="143">
                  <a:moveTo>
                    <a:pt x="72" y="0"/>
                  </a:moveTo>
                  <a:lnTo>
                    <a:pt x="143" y="143"/>
                  </a:lnTo>
                  <a:lnTo>
                    <a:pt x="0" y="143"/>
                  </a:lnTo>
                  <a:lnTo>
                    <a:pt x="72" y="0"/>
                  </a:lnTo>
                  <a:close/>
                </a:path>
              </a:pathLst>
            </a:custGeom>
            <a:solidFill>
              <a:srgbClr val="BFBFBF"/>
            </a:solidFill>
            <a:ln w="1143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CA" sz="1200"/>
            </a:p>
          </p:txBody>
        </p:sp>
        <p:sp>
          <p:nvSpPr>
            <p:cNvPr id="22" name="Rectangle 34"/>
            <p:cNvSpPr>
              <a:spLocks noChangeArrowheads="1"/>
            </p:cNvSpPr>
            <p:nvPr/>
          </p:nvSpPr>
          <p:spPr bwMode="auto">
            <a:xfrm>
              <a:off x="6145" y="5849"/>
              <a:ext cx="604" cy="2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Darcy*</a:t>
              </a:r>
              <a:endPara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3" name="Freeform 33"/>
            <p:cNvSpPr>
              <a:spLocks/>
            </p:cNvSpPr>
            <p:nvPr/>
          </p:nvSpPr>
          <p:spPr bwMode="auto">
            <a:xfrm>
              <a:off x="5752" y="7764"/>
              <a:ext cx="143" cy="142"/>
            </a:xfrm>
            <a:custGeom>
              <a:avLst/>
              <a:gdLst/>
              <a:ahLst/>
              <a:cxnLst>
                <a:cxn ang="0">
                  <a:pos x="71" y="0"/>
                </a:cxn>
                <a:cxn ang="0">
                  <a:pos x="143" y="142"/>
                </a:cxn>
                <a:cxn ang="0">
                  <a:pos x="0" y="142"/>
                </a:cxn>
                <a:cxn ang="0">
                  <a:pos x="71" y="0"/>
                </a:cxn>
              </a:cxnLst>
              <a:rect l="0" t="0" r="r" b="b"/>
              <a:pathLst>
                <a:path w="143" h="142">
                  <a:moveTo>
                    <a:pt x="71" y="0"/>
                  </a:moveTo>
                  <a:lnTo>
                    <a:pt x="143" y="142"/>
                  </a:lnTo>
                  <a:lnTo>
                    <a:pt x="0" y="142"/>
                  </a:lnTo>
                  <a:lnTo>
                    <a:pt x="71" y="0"/>
                  </a:lnTo>
                  <a:close/>
                </a:path>
              </a:pathLst>
            </a:custGeom>
            <a:solidFill>
              <a:srgbClr val="BFBFBF"/>
            </a:solidFill>
            <a:ln w="1143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CA" sz="1200"/>
            </a:p>
          </p:txBody>
        </p:sp>
        <p:sp>
          <p:nvSpPr>
            <p:cNvPr id="24" name="Rectangle 32"/>
            <p:cNvSpPr>
              <a:spLocks noChangeArrowheads="1"/>
            </p:cNvSpPr>
            <p:nvPr/>
          </p:nvSpPr>
          <p:spPr bwMode="auto">
            <a:xfrm>
              <a:off x="5823" y="7568"/>
              <a:ext cx="692" cy="2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Duncan</a:t>
              </a:r>
              <a:endPara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5" name="Freeform 31"/>
            <p:cNvSpPr>
              <a:spLocks/>
            </p:cNvSpPr>
            <p:nvPr/>
          </p:nvSpPr>
          <p:spPr bwMode="auto">
            <a:xfrm>
              <a:off x="4734" y="7103"/>
              <a:ext cx="142" cy="143"/>
            </a:xfrm>
            <a:custGeom>
              <a:avLst/>
              <a:gdLst/>
              <a:ahLst/>
              <a:cxnLst>
                <a:cxn ang="0">
                  <a:pos x="71" y="0"/>
                </a:cxn>
                <a:cxn ang="0">
                  <a:pos x="142" y="143"/>
                </a:cxn>
                <a:cxn ang="0">
                  <a:pos x="0" y="143"/>
                </a:cxn>
                <a:cxn ang="0">
                  <a:pos x="71" y="0"/>
                </a:cxn>
              </a:cxnLst>
              <a:rect l="0" t="0" r="r" b="b"/>
              <a:pathLst>
                <a:path w="142" h="143">
                  <a:moveTo>
                    <a:pt x="71" y="0"/>
                  </a:moveTo>
                  <a:lnTo>
                    <a:pt x="142" y="143"/>
                  </a:lnTo>
                  <a:lnTo>
                    <a:pt x="0" y="143"/>
                  </a:lnTo>
                  <a:lnTo>
                    <a:pt x="71" y="0"/>
                  </a:lnTo>
                  <a:close/>
                </a:path>
              </a:pathLst>
            </a:custGeom>
            <a:solidFill>
              <a:srgbClr val="BFBFBF"/>
            </a:solidFill>
            <a:ln w="1143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CA" sz="1200"/>
            </a:p>
          </p:txBody>
        </p:sp>
        <p:sp>
          <p:nvSpPr>
            <p:cNvPr id="26" name="Rectangle 30"/>
            <p:cNvSpPr>
              <a:spLocks noChangeArrowheads="1"/>
            </p:cNvSpPr>
            <p:nvPr/>
          </p:nvSpPr>
          <p:spPr bwMode="auto">
            <a:xfrm>
              <a:off x="4805" y="6907"/>
              <a:ext cx="547" cy="2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Jeune</a:t>
              </a:r>
              <a:endPara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7" name="Freeform 29"/>
            <p:cNvSpPr>
              <a:spLocks/>
            </p:cNvSpPr>
            <p:nvPr/>
          </p:nvSpPr>
          <p:spPr bwMode="auto">
            <a:xfrm>
              <a:off x="8074" y="5997"/>
              <a:ext cx="143" cy="142"/>
            </a:xfrm>
            <a:custGeom>
              <a:avLst/>
              <a:gdLst/>
              <a:ahLst/>
              <a:cxnLst>
                <a:cxn ang="0">
                  <a:pos x="71" y="0"/>
                </a:cxn>
                <a:cxn ang="0">
                  <a:pos x="143" y="142"/>
                </a:cxn>
                <a:cxn ang="0">
                  <a:pos x="0" y="142"/>
                </a:cxn>
                <a:cxn ang="0">
                  <a:pos x="71" y="0"/>
                </a:cxn>
              </a:cxnLst>
              <a:rect l="0" t="0" r="r" b="b"/>
              <a:pathLst>
                <a:path w="143" h="142">
                  <a:moveTo>
                    <a:pt x="71" y="0"/>
                  </a:moveTo>
                  <a:lnTo>
                    <a:pt x="143" y="142"/>
                  </a:lnTo>
                  <a:lnTo>
                    <a:pt x="0" y="142"/>
                  </a:lnTo>
                  <a:lnTo>
                    <a:pt x="71" y="0"/>
                  </a:lnTo>
                  <a:close/>
                </a:path>
              </a:pathLst>
            </a:custGeom>
            <a:solidFill>
              <a:srgbClr val="BFBFBF"/>
            </a:solidFill>
            <a:ln w="1143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CA" sz="1200"/>
            </a:p>
          </p:txBody>
        </p:sp>
        <p:sp>
          <p:nvSpPr>
            <p:cNvPr id="28" name="Rectangle 28"/>
            <p:cNvSpPr>
              <a:spLocks noChangeArrowheads="1"/>
            </p:cNvSpPr>
            <p:nvPr/>
          </p:nvSpPr>
          <p:spPr bwMode="auto">
            <a:xfrm>
              <a:off x="7658" y="6133"/>
              <a:ext cx="615" cy="2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0" u="none" strike="noStrike" cap="none" normalizeH="0" baseline="0" dirty="0" err="1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Noeick</a:t>
              </a:r>
              <a:endPara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9" name="Freeform 27" descr="25%"/>
            <p:cNvSpPr>
              <a:spLocks/>
            </p:cNvSpPr>
            <p:nvPr/>
          </p:nvSpPr>
          <p:spPr bwMode="auto">
            <a:xfrm>
              <a:off x="8235" y="4765"/>
              <a:ext cx="142" cy="143"/>
            </a:xfrm>
            <a:custGeom>
              <a:avLst/>
              <a:gdLst/>
              <a:ahLst/>
              <a:cxnLst>
                <a:cxn ang="0">
                  <a:pos x="71" y="0"/>
                </a:cxn>
                <a:cxn ang="0">
                  <a:pos x="142" y="143"/>
                </a:cxn>
                <a:cxn ang="0">
                  <a:pos x="0" y="143"/>
                </a:cxn>
                <a:cxn ang="0">
                  <a:pos x="71" y="0"/>
                </a:cxn>
              </a:cxnLst>
              <a:rect l="0" t="0" r="r" b="b"/>
              <a:pathLst>
                <a:path w="142" h="143">
                  <a:moveTo>
                    <a:pt x="71" y="0"/>
                  </a:moveTo>
                  <a:lnTo>
                    <a:pt x="142" y="143"/>
                  </a:lnTo>
                  <a:lnTo>
                    <a:pt x="0" y="143"/>
                  </a:lnTo>
                  <a:lnTo>
                    <a:pt x="71" y="0"/>
                  </a:lnTo>
                  <a:close/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143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CA" sz="1200"/>
            </a:p>
          </p:txBody>
        </p:sp>
        <p:sp>
          <p:nvSpPr>
            <p:cNvPr id="30" name="Rectangle 26"/>
            <p:cNvSpPr>
              <a:spLocks noChangeArrowheads="1"/>
            </p:cNvSpPr>
            <p:nvPr/>
          </p:nvSpPr>
          <p:spPr bwMode="auto">
            <a:xfrm>
              <a:off x="8336" y="4674"/>
              <a:ext cx="613" cy="2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Darcy</a:t>
              </a:r>
              <a:endPara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1" name="Freeform 25" descr="25%"/>
            <p:cNvSpPr>
              <a:spLocks/>
            </p:cNvSpPr>
            <p:nvPr/>
          </p:nvSpPr>
          <p:spPr bwMode="auto">
            <a:xfrm>
              <a:off x="8181" y="4890"/>
              <a:ext cx="143" cy="143"/>
            </a:xfrm>
            <a:custGeom>
              <a:avLst/>
              <a:gdLst/>
              <a:ahLst/>
              <a:cxnLst>
                <a:cxn ang="0">
                  <a:pos x="71" y="0"/>
                </a:cxn>
                <a:cxn ang="0">
                  <a:pos x="143" y="143"/>
                </a:cxn>
                <a:cxn ang="0">
                  <a:pos x="0" y="143"/>
                </a:cxn>
                <a:cxn ang="0">
                  <a:pos x="71" y="0"/>
                </a:cxn>
              </a:cxnLst>
              <a:rect l="0" t="0" r="r" b="b"/>
              <a:pathLst>
                <a:path w="143" h="143">
                  <a:moveTo>
                    <a:pt x="71" y="0"/>
                  </a:moveTo>
                  <a:lnTo>
                    <a:pt x="143" y="143"/>
                  </a:lnTo>
                  <a:lnTo>
                    <a:pt x="0" y="143"/>
                  </a:lnTo>
                  <a:lnTo>
                    <a:pt x="71" y="0"/>
                  </a:lnTo>
                  <a:close/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143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CA" sz="1200"/>
            </a:p>
          </p:txBody>
        </p:sp>
        <p:sp>
          <p:nvSpPr>
            <p:cNvPr id="32" name="Rectangle 24"/>
            <p:cNvSpPr>
              <a:spLocks noChangeArrowheads="1"/>
            </p:cNvSpPr>
            <p:nvPr/>
          </p:nvSpPr>
          <p:spPr bwMode="auto">
            <a:xfrm>
              <a:off x="8327" y="4934"/>
              <a:ext cx="770" cy="2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Duncan*</a:t>
              </a:r>
              <a:endPara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3" name="Freeform 23" descr="25%"/>
            <p:cNvSpPr>
              <a:spLocks/>
            </p:cNvSpPr>
            <p:nvPr/>
          </p:nvSpPr>
          <p:spPr bwMode="auto">
            <a:xfrm>
              <a:off x="8288" y="4426"/>
              <a:ext cx="143" cy="143"/>
            </a:xfrm>
            <a:custGeom>
              <a:avLst/>
              <a:gdLst/>
              <a:ahLst/>
              <a:cxnLst>
                <a:cxn ang="0">
                  <a:pos x="72" y="0"/>
                </a:cxn>
                <a:cxn ang="0">
                  <a:pos x="143" y="143"/>
                </a:cxn>
                <a:cxn ang="0">
                  <a:pos x="0" y="143"/>
                </a:cxn>
                <a:cxn ang="0">
                  <a:pos x="72" y="0"/>
                </a:cxn>
              </a:cxnLst>
              <a:rect l="0" t="0" r="r" b="b"/>
              <a:pathLst>
                <a:path w="143" h="143">
                  <a:moveTo>
                    <a:pt x="72" y="0"/>
                  </a:moveTo>
                  <a:lnTo>
                    <a:pt x="143" y="143"/>
                  </a:lnTo>
                  <a:lnTo>
                    <a:pt x="0" y="143"/>
                  </a:lnTo>
                  <a:lnTo>
                    <a:pt x="72" y="0"/>
                  </a:lnTo>
                  <a:close/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143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CA" sz="1200"/>
            </a:p>
          </p:txBody>
        </p:sp>
        <p:sp>
          <p:nvSpPr>
            <p:cNvPr id="34" name="Rectangle 22"/>
            <p:cNvSpPr>
              <a:spLocks noChangeArrowheads="1"/>
            </p:cNvSpPr>
            <p:nvPr/>
          </p:nvSpPr>
          <p:spPr bwMode="auto">
            <a:xfrm>
              <a:off x="8360" y="4230"/>
              <a:ext cx="547" cy="2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Jeune</a:t>
              </a:r>
              <a:endPara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5" name="Freeform 21" descr="25%"/>
            <p:cNvSpPr>
              <a:spLocks/>
            </p:cNvSpPr>
            <p:nvPr/>
          </p:nvSpPr>
          <p:spPr bwMode="auto">
            <a:xfrm>
              <a:off x="7842" y="4194"/>
              <a:ext cx="142" cy="143"/>
            </a:xfrm>
            <a:custGeom>
              <a:avLst/>
              <a:gdLst/>
              <a:ahLst/>
              <a:cxnLst>
                <a:cxn ang="0">
                  <a:pos x="71" y="0"/>
                </a:cxn>
                <a:cxn ang="0">
                  <a:pos x="142" y="143"/>
                </a:cxn>
                <a:cxn ang="0">
                  <a:pos x="0" y="143"/>
                </a:cxn>
                <a:cxn ang="0">
                  <a:pos x="71" y="0"/>
                </a:cxn>
              </a:cxnLst>
              <a:rect l="0" t="0" r="r" b="b"/>
              <a:pathLst>
                <a:path w="142" h="143">
                  <a:moveTo>
                    <a:pt x="71" y="0"/>
                  </a:moveTo>
                  <a:lnTo>
                    <a:pt x="142" y="143"/>
                  </a:lnTo>
                  <a:lnTo>
                    <a:pt x="0" y="143"/>
                  </a:lnTo>
                  <a:lnTo>
                    <a:pt x="71" y="0"/>
                  </a:lnTo>
                  <a:close/>
                </a:path>
              </a:pathLst>
            </a:custGeom>
            <a:pattFill prst="pct25">
              <a:fgClr>
                <a:srgbClr val="000000"/>
              </a:fgClr>
              <a:bgClr>
                <a:srgbClr val="FFFFFF"/>
              </a:bgClr>
            </a:pattFill>
            <a:ln w="1143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CA" sz="1200"/>
            </a:p>
          </p:txBody>
        </p:sp>
        <p:sp>
          <p:nvSpPr>
            <p:cNvPr id="36" name="Rectangle 20"/>
            <p:cNvSpPr>
              <a:spLocks noChangeArrowheads="1"/>
            </p:cNvSpPr>
            <p:nvPr/>
          </p:nvSpPr>
          <p:spPr bwMode="auto">
            <a:xfrm>
              <a:off x="7913" y="3998"/>
              <a:ext cx="615" cy="2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Noeick</a:t>
              </a:r>
              <a:endPara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7" name="Rectangle 19"/>
            <p:cNvSpPr>
              <a:spLocks noChangeArrowheads="1"/>
            </p:cNvSpPr>
            <p:nvPr/>
          </p:nvSpPr>
          <p:spPr bwMode="auto">
            <a:xfrm>
              <a:off x="715" y="107"/>
              <a:ext cx="17" cy="7906"/>
            </a:xfrm>
            <a:prstGeom prst="rect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CA" sz="1200"/>
            </a:p>
          </p:txBody>
        </p:sp>
        <p:sp>
          <p:nvSpPr>
            <p:cNvPr id="38" name="Rectangle 18"/>
            <p:cNvSpPr>
              <a:spLocks noChangeArrowheads="1"/>
            </p:cNvSpPr>
            <p:nvPr/>
          </p:nvSpPr>
          <p:spPr bwMode="auto">
            <a:xfrm>
              <a:off x="732" y="107"/>
              <a:ext cx="8503" cy="18"/>
            </a:xfrm>
            <a:prstGeom prst="rect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CA" sz="1200"/>
            </a:p>
          </p:txBody>
        </p:sp>
        <p:sp>
          <p:nvSpPr>
            <p:cNvPr id="39" name="Rectangle 17"/>
            <p:cNvSpPr>
              <a:spLocks noChangeArrowheads="1"/>
            </p:cNvSpPr>
            <p:nvPr/>
          </p:nvSpPr>
          <p:spPr bwMode="auto">
            <a:xfrm>
              <a:off x="732" y="7996"/>
              <a:ext cx="8503" cy="17"/>
            </a:xfrm>
            <a:prstGeom prst="rect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CA" sz="1200"/>
            </a:p>
          </p:txBody>
        </p:sp>
        <p:sp>
          <p:nvSpPr>
            <p:cNvPr id="40" name="Rectangle 16"/>
            <p:cNvSpPr>
              <a:spLocks noChangeArrowheads="1"/>
            </p:cNvSpPr>
            <p:nvPr/>
          </p:nvSpPr>
          <p:spPr bwMode="auto">
            <a:xfrm>
              <a:off x="9217" y="125"/>
              <a:ext cx="18" cy="7871"/>
            </a:xfrm>
            <a:prstGeom prst="rect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CA" sz="1200"/>
            </a:p>
          </p:txBody>
        </p:sp>
        <p:sp>
          <p:nvSpPr>
            <p:cNvPr id="41" name="Oval 15"/>
            <p:cNvSpPr>
              <a:spLocks noChangeArrowheads="1"/>
            </p:cNvSpPr>
            <p:nvPr/>
          </p:nvSpPr>
          <p:spPr bwMode="auto">
            <a:xfrm rot="-215289">
              <a:off x="731" y="278"/>
              <a:ext cx="5091" cy="3620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CA" sz="1200"/>
            </a:p>
          </p:txBody>
        </p:sp>
        <p:sp>
          <p:nvSpPr>
            <p:cNvPr id="42" name="Oval 14"/>
            <p:cNvSpPr>
              <a:spLocks noChangeArrowheads="1"/>
            </p:cNvSpPr>
            <p:nvPr/>
          </p:nvSpPr>
          <p:spPr bwMode="auto">
            <a:xfrm rot="-590829">
              <a:off x="4360" y="5606"/>
              <a:ext cx="4483" cy="2390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CA" sz="1200"/>
            </a:p>
          </p:txBody>
        </p:sp>
        <p:sp>
          <p:nvSpPr>
            <p:cNvPr id="43" name="Oval 13"/>
            <p:cNvSpPr>
              <a:spLocks noChangeArrowheads="1"/>
            </p:cNvSpPr>
            <p:nvPr/>
          </p:nvSpPr>
          <p:spPr bwMode="auto">
            <a:xfrm>
              <a:off x="5767" y="4147"/>
              <a:ext cx="1985" cy="1243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CA" sz="1200"/>
            </a:p>
          </p:txBody>
        </p:sp>
        <p:sp>
          <p:nvSpPr>
            <p:cNvPr id="44" name="Oval 12"/>
            <p:cNvSpPr>
              <a:spLocks noChangeArrowheads="1"/>
            </p:cNvSpPr>
            <p:nvPr/>
          </p:nvSpPr>
          <p:spPr bwMode="auto">
            <a:xfrm rot="-2655124">
              <a:off x="7761" y="3917"/>
              <a:ext cx="1055" cy="1330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CA" sz="1200"/>
            </a:p>
          </p:txBody>
        </p:sp>
        <p:sp>
          <p:nvSpPr>
            <p:cNvPr id="45" name="Rectangle 10"/>
            <p:cNvSpPr>
              <a:spLocks noChangeArrowheads="1"/>
            </p:cNvSpPr>
            <p:nvPr/>
          </p:nvSpPr>
          <p:spPr bwMode="auto">
            <a:xfrm>
              <a:off x="1796" y="3958"/>
              <a:ext cx="1330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1" u="none" strike="noStrike" cap="none" normalizeH="0" baseline="0" dirty="0" err="1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Jeune</a:t>
              </a:r>
              <a:r>
                <a:rPr kumimoji="0" lang="en-US" sz="1200" b="0" i="1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 Landing</a:t>
              </a:r>
              <a:endParaRPr kumimoji="0" lang="en-US" sz="1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6" name="Rectangle 8"/>
            <p:cNvSpPr>
              <a:spLocks noChangeArrowheads="1"/>
            </p:cNvSpPr>
            <p:nvPr/>
          </p:nvSpPr>
          <p:spPr bwMode="auto">
            <a:xfrm>
              <a:off x="4065" y="5944"/>
              <a:ext cx="941" cy="2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1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Owl Creek</a:t>
              </a:r>
              <a:endParaRPr kumimoji="0" lang="en-US" sz="1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7" name="Rectangle 6"/>
            <p:cNvSpPr>
              <a:spLocks noChangeArrowheads="1"/>
            </p:cNvSpPr>
            <p:nvPr/>
          </p:nvSpPr>
          <p:spPr bwMode="auto">
            <a:xfrm>
              <a:off x="6240" y="3864"/>
              <a:ext cx="1027" cy="2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1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Bella Coola</a:t>
              </a:r>
              <a:endParaRPr kumimoji="0" lang="en-US" sz="1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8" name="Rectangle 4"/>
            <p:cNvSpPr>
              <a:spLocks noChangeArrowheads="1"/>
            </p:cNvSpPr>
            <p:nvPr/>
          </p:nvSpPr>
          <p:spPr bwMode="auto">
            <a:xfrm>
              <a:off x="8036" y="3675"/>
              <a:ext cx="985" cy="2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Salt Spring</a:t>
              </a:r>
              <a:endParaRPr kumimoji="0" lang="en-US" sz="1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49" name="Rectangle 54"/>
          <p:cNvSpPr>
            <a:spLocks noChangeArrowheads="1"/>
          </p:cNvSpPr>
          <p:nvPr/>
        </p:nvSpPr>
        <p:spPr bwMode="auto">
          <a:xfrm rot="16200000">
            <a:off x="-211886" y="3316342"/>
            <a:ext cx="172819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CA" dirty="0" smtClean="0">
                <a:latin typeface="Palatino Linotype" pitchFamily="18" charset="0"/>
              </a:rPr>
              <a:t>Axis 2 - </a:t>
            </a:r>
            <a:r>
              <a:rPr lang="en-CA" dirty="0" smtClean="0">
                <a:solidFill>
                  <a:srgbClr val="FF0000"/>
                </a:solidFill>
                <a:latin typeface="Palatino Linotype" pitchFamily="18" charset="0"/>
              </a:rPr>
              <a:t>AH:M</a:t>
            </a:r>
            <a:endParaRPr lang="en-CA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3851920" y="6372036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>
                <a:latin typeface="Palatino Linotype" pitchFamily="18" charset="0"/>
              </a:rPr>
              <a:t>Axis 1 -</a:t>
            </a:r>
            <a:r>
              <a:rPr lang="en-CA" dirty="0" smtClean="0">
                <a:solidFill>
                  <a:srgbClr val="FF0000"/>
                </a:solidFill>
                <a:latin typeface="Palatino Linotype" pitchFamily="18" charset="0"/>
              </a:rPr>
              <a:t> MAP</a:t>
            </a:r>
            <a:endParaRPr lang="en-CA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cxnSp>
        <p:nvCxnSpPr>
          <p:cNvPr id="52" name="Straight Arrow Connector 51"/>
          <p:cNvCxnSpPr/>
          <p:nvPr/>
        </p:nvCxnSpPr>
        <p:spPr>
          <a:xfrm rot="5400000">
            <a:off x="2303748" y="3969060"/>
            <a:ext cx="2664296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/>
          <p:nvPr/>
        </p:nvCxnSpPr>
        <p:spPr>
          <a:xfrm flipV="1">
            <a:off x="3707904" y="2636912"/>
            <a:ext cx="3015158" cy="917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55" name="TextBox 54"/>
          <p:cNvSpPr txBox="1"/>
          <p:nvPr/>
        </p:nvSpPr>
        <p:spPr>
          <a:xfrm>
            <a:off x="5436096" y="2204864"/>
            <a:ext cx="9124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latin typeface="Palatino Linotype" pitchFamily="18" charset="0"/>
              </a:rPr>
              <a:t>Drying</a:t>
            </a:r>
            <a:endParaRPr lang="en-CA" dirty="0">
              <a:latin typeface="Palatino Linotype" pitchFamily="18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3030215" y="3212976"/>
            <a:ext cx="547971" cy="2619115"/>
          </a:xfrm>
          <a:prstGeom prst="rect">
            <a:avLst/>
          </a:prstGeom>
          <a:noFill/>
        </p:spPr>
        <p:txBody>
          <a:bodyPr vert="wordArtVert" wrap="none" rtlCol="0">
            <a:spAutoFit/>
          </a:bodyPr>
          <a:lstStyle/>
          <a:p>
            <a:r>
              <a:rPr lang="en-CA" dirty="0" smtClean="0">
                <a:latin typeface="Palatino Linotype" pitchFamily="18" charset="0"/>
              </a:rPr>
              <a:t>Warming</a:t>
            </a:r>
            <a:endParaRPr lang="en-CA" dirty="0">
              <a:latin typeface="Palatino Linotype" pitchFamily="18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5220072" y="548680"/>
            <a:ext cx="2483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>
                <a:latin typeface="Palatino Linotype" pitchFamily="18" charset="0"/>
              </a:rPr>
              <a:t>50% of roots occupied by 6 generalist species</a:t>
            </a:r>
            <a:endParaRPr lang="en-CA" dirty="0">
              <a:latin typeface="Palatino Linotype" pitchFamily="18" charset="0"/>
            </a:endParaRPr>
          </a:p>
        </p:txBody>
      </p:sp>
      <p:sp>
        <p:nvSpPr>
          <p:cNvPr id="58" name="Slide Number Placeholder 5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95DF9-7FCD-4B8A-B386-2B7549696CA5}" type="slidenum">
              <a:rPr lang="en-CA" smtClean="0"/>
              <a:pPr/>
              <a:t>17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6" grpId="0"/>
      <p:bldP spid="5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7"/>
          <p:cNvSpPr>
            <a:spLocks noChangeShapeType="1"/>
          </p:cNvSpPr>
          <p:nvPr/>
        </p:nvSpPr>
        <p:spPr bwMode="auto">
          <a:xfrm>
            <a:off x="762000" y="3751684"/>
            <a:ext cx="0" cy="762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6" name="Line 9"/>
          <p:cNvSpPr>
            <a:spLocks noChangeShapeType="1"/>
          </p:cNvSpPr>
          <p:nvPr/>
        </p:nvSpPr>
        <p:spPr bwMode="auto">
          <a:xfrm>
            <a:off x="1371600" y="3675484"/>
            <a:ext cx="0" cy="838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7" name="Line 10"/>
          <p:cNvSpPr>
            <a:spLocks noChangeShapeType="1"/>
          </p:cNvSpPr>
          <p:nvPr/>
        </p:nvSpPr>
        <p:spPr bwMode="auto">
          <a:xfrm>
            <a:off x="2133600" y="3599284"/>
            <a:ext cx="0" cy="914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13" name="Line 16"/>
          <p:cNvSpPr>
            <a:spLocks noChangeShapeType="1"/>
          </p:cNvSpPr>
          <p:nvPr/>
        </p:nvSpPr>
        <p:spPr bwMode="auto">
          <a:xfrm>
            <a:off x="4114800" y="3142084"/>
            <a:ext cx="0" cy="1371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15" name="Line 18"/>
          <p:cNvSpPr>
            <a:spLocks noChangeShapeType="1"/>
          </p:cNvSpPr>
          <p:nvPr/>
        </p:nvSpPr>
        <p:spPr bwMode="auto">
          <a:xfrm>
            <a:off x="5867400" y="2989684"/>
            <a:ext cx="0" cy="1524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17" name="Line 20"/>
          <p:cNvSpPr>
            <a:spLocks noChangeShapeType="1"/>
          </p:cNvSpPr>
          <p:nvPr/>
        </p:nvSpPr>
        <p:spPr bwMode="auto">
          <a:xfrm>
            <a:off x="7162800" y="2608684"/>
            <a:ext cx="0" cy="1905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19" name="Line 22"/>
          <p:cNvSpPr>
            <a:spLocks noChangeShapeType="1"/>
          </p:cNvSpPr>
          <p:nvPr/>
        </p:nvSpPr>
        <p:spPr bwMode="auto">
          <a:xfrm>
            <a:off x="2971800" y="3370684"/>
            <a:ext cx="0" cy="1143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22" name="AutoShape 25"/>
          <p:cNvSpPr>
            <a:spLocks noChangeArrowheads="1"/>
          </p:cNvSpPr>
          <p:nvPr/>
        </p:nvSpPr>
        <p:spPr bwMode="auto">
          <a:xfrm>
            <a:off x="7162800" y="2380084"/>
            <a:ext cx="685800" cy="685800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23" name="AutoShape 26"/>
          <p:cNvSpPr>
            <a:spLocks noChangeArrowheads="1"/>
          </p:cNvSpPr>
          <p:nvPr/>
        </p:nvSpPr>
        <p:spPr bwMode="auto">
          <a:xfrm>
            <a:off x="6858000" y="2095128"/>
            <a:ext cx="685800" cy="685800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24" name="AutoShape 27"/>
          <p:cNvSpPr>
            <a:spLocks noChangeArrowheads="1"/>
          </p:cNvSpPr>
          <p:nvPr/>
        </p:nvSpPr>
        <p:spPr bwMode="auto">
          <a:xfrm>
            <a:off x="6248400" y="2303884"/>
            <a:ext cx="685800" cy="533400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25" name="AutoShape 28"/>
          <p:cNvSpPr>
            <a:spLocks noChangeArrowheads="1"/>
          </p:cNvSpPr>
          <p:nvPr/>
        </p:nvSpPr>
        <p:spPr bwMode="auto">
          <a:xfrm>
            <a:off x="5943600" y="2380084"/>
            <a:ext cx="609600" cy="609600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26" name="Line 29"/>
          <p:cNvSpPr>
            <a:spLocks noChangeShapeType="1"/>
          </p:cNvSpPr>
          <p:nvPr/>
        </p:nvSpPr>
        <p:spPr bwMode="auto">
          <a:xfrm>
            <a:off x="6248400" y="2989684"/>
            <a:ext cx="0" cy="1524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27" name="Line 30"/>
          <p:cNvSpPr>
            <a:spLocks noChangeShapeType="1"/>
          </p:cNvSpPr>
          <p:nvPr/>
        </p:nvSpPr>
        <p:spPr bwMode="auto">
          <a:xfrm>
            <a:off x="7467600" y="3065884"/>
            <a:ext cx="0" cy="1447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28" name="Line 31"/>
          <p:cNvSpPr>
            <a:spLocks noChangeShapeType="1"/>
          </p:cNvSpPr>
          <p:nvPr/>
        </p:nvSpPr>
        <p:spPr bwMode="auto">
          <a:xfrm>
            <a:off x="6781800" y="2837284"/>
            <a:ext cx="0" cy="1676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29" name="Line 33"/>
          <p:cNvSpPr>
            <a:spLocks noChangeShapeType="1"/>
          </p:cNvSpPr>
          <p:nvPr/>
        </p:nvSpPr>
        <p:spPr bwMode="auto">
          <a:xfrm>
            <a:off x="6629400" y="2837284"/>
            <a:ext cx="0" cy="1676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30" name="AutoShape 34"/>
          <p:cNvSpPr>
            <a:spLocks noChangeArrowheads="1"/>
          </p:cNvSpPr>
          <p:nvPr/>
        </p:nvSpPr>
        <p:spPr bwMode="auto">
          <a:xfrm>
            <a:off x="4419600" y="2608684"/>
            <a:ext cx="457200" cy="533400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31" name="AutoShape 35"/>
          <p:cNvSpPr>
            <a:spLocks noChangeArrowheads="1"/>
          </p:cNvSpPr>
          <p:nvPr/>
        </p:nvSpPr>
        <p:spPr bwMode="auto">
          <a:xfrm>
            <a:off x="4953000" y="2532484"/>
            <a:ext cx="609600" cy="609600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32" name="AutoShape 36"/>
          <p:cNvSpPr>
            <a:spLocks noChangeArrowheads="1"/>
          </p:cNvSpPr>
          <p:nvPr/>
        </p:nvSpPr>
        <p:spPr bwMode="auto">
          <a:xfrm>
            <a:off x="3048000" y="2837284"/>
            <a:ext cx="457200" cy="457200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33" name="Line 37"/>
          <p:cNvSpPr>
            <a:spLocks noChangeShapeType="1"/>
          </p:cNvSpPr>
          <p:nvPr/>
        </p:nvSpPr>
        <p:spPr bwMode="auto">
          <a:xfrm>
            <a:off x="3276600" y="3294484"/>
            <a:ext cx="0" cy="1219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34" name="Line 38"/>
          <p:cNvSpPr>
            <a:spLocks noChangeShapeType="1"/>
          </p:cNvSpPr>
          <p:nvPr/>
        </p:nvSpPr>
        <p:spPr bwMode="auto">
          <a:xfrm>
            <a:off x="4648200" y="3142084"/>
            <a:ext cx="0" cy="1371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35" name="AutoShape 39"/>
          <p:cNvSpPr>
            <a:spLocks noChangeArrowheads="1"/>
          </p:cNvSpPr>
          <p:nvPr/>
        </p:nvSpPr>
        <p:spPr bwMode="auto">
          <a:xfrm>
            <a:off x="7467600" y="2095128"/>
            <a:ext cx="609600" cy="685800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36" name="Line 41"/>
          <p:cNvSpPr>
            <a:spLocks noChangeShapeType="1"/>
          </p:cNvSpPr>
          <p:nvPr/>
        </p:nvSpPr>
        <p:spPr bwMode="auto">
          <a:xfrm>
            <a:off x="7772400" y="2761084"/>
            <a:ext cx="0" cy="1752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37" name="Line 42"/>
          <p:cNvSpPr>
            <a:spLocks noChangeShapeType="1"/>
          </p:cNvSpPr>
          <p:nvPr/>
        </p:nvSpPr>
        <p:spPr bwMode="auto">
          <a:xfrm>
            <a:off x="8153400" y="2761084"/>
            <a:ext cx="0" cy="1752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38" name="Line 43"/>
          <p:cNvSpPr>
            <a:spLocks noChangeShapeType="1"/>
          </p:cNvSpPr>
          <p:nvPr/>
        </p:nvSpPr>
        <p:spPr bwMode="auto">
          <a:xfrm>
            <a:off x="5257800" y="3142084"/>
            <a:ext cx="0" cy="1371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40" name="AutoShape 45"/>
          <p:cNvSpPr>
            <a:spLocks noChangeArrowheads="1"/>
          </p:cNvSpPr>
          <p:nvPr/>
        </p:nvSpPr>
        <p:spPr bwMode="auto">
          <a:xfrm>
            <a:off x="3581400" y="2761084"/>
            <a:ext cx="457200" cy="457200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41" name="Line 46"/>
          <p:cNvSpPr>
            <a:spLocks noChangeShapeType="1"/>
          </p:cNvSpPr>
          <p:nvPr/>
        </p:nvSpPr>
        <p:spPr bwMode="auto">
          <a:xfrm>
            <a:off x="3810000" y="3218284"/>
            <a:ext cx="0" cy="1295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42" name="AutoShape 47"/>
          <p:cNvSpPr>
            <a:spLocks noChangeArrowheads="1"/>
          </p:cNvSpPr>
          <p:nvPr/>
        </p:nvSpPr>
        <p:spPr bwMode="auto">
          <a:xfrm>
            <a:off x="7620000" y="2532484"/>
            <a:ext cx="609600" cy="609600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43" name="Line 48"/>
          <p:cNvSpPr>
            <a:spLocks noChangeShapeType="1"/>
          </p:cNvSpPr>
          <p:nvPr/>
        </p:nvSpPr>
        <p:spPr bwMode="auto">
          <a:xfrm>
            <a:off x="7924800" y="3142084"/>
            <a:ext cx="0" cy="1371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44" name="AutoShape 49"/>
          <p:cNvSpPr>
            <a:spLocks noChangeArrowheads="1"/>
          </p:cNvSpPr>
          <p:nvPr/>
        </p:nvSpPr>
        <p:spPr bwMode="auto">
          <a:xfrm>
            <a:off x="5410200" y="2532484"/>
            <a:ext cx="685800" cy="533400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45" name="Line 50"/>
          <p:cNvSpPr>
            <a:spLocks noChangeShapeType="1"/>
          </p:cNvSpPr>
          <p:nvPr/>
        </p:nvSpPr>
        <p:spPr bwMode="auto">
          <a:xfrm>
            <a:off x="5715000" y="3065884"/>
            <a:ext cx="0" cy="1447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9" name="Line 70"/>
          <p:cNvSpPr>
            <a:spLocks noChangeShapeType="1"/>
          </p:cNvSpPr>
          <p:nvPr/>
        </p:nvSpPr>
        <p:spPr bwMode="auto">
          <a:xfrm>
            <a:off x="4953000" y="3065884"/>
            <a:ext cx="0" cy="1447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61" name="Line 77"/>
          <p:cNvSpPr>
            <a:spLocks noChangeShapeType="1"/>
          </p:cNvSpPr>
          <p:nvPr/>
        </p:nvSpPr>
        <p:spPr bwMode="auto">
          <a:xfrm>
            <a:off x="611560" y="4496916"/>
            <a:ext cx="7924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62" name="AutoShape 80"/>
          <p:cNvSpPr>
            <a:spLocks noChangeArrowheads="1"/>
          </p:cNvSpPr>
          <p:nvPr/>
        </p:nvSpPr>
        <p:spPr bwMode="auto">
          <a:xfrm rot="16200000">
            <a:off x="4034408" y="1806352"/>
            <a:ext cx="715144" cy="7560840"/>
          </a:xfrm>
          <a:prstGeom prst="rtTriangle">
            <a:avLst/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63" name="Text Box 81"/>
          <p:cNvSpPr txBox="1">
            <a:spLocks noChangeArrowheads="1"/>
          </p:cNvSpPr>
          <p:nvPr/>
        </p:nvSpPr>
        <p:spPr bwMode="auto">
          <a:xfrm>
            <a:off x="3347864" y="6093296"/>
            <a:ext cx="322665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CA" sz="2000" dirty="0" smtClean="0">
                <a:latin typeface="Palatino Linotype" pitchFamily="18" charset="0"/>
              </a:rPr>
              <a:t>Precipitation, Temperature</a:t>
            </a:r>
            <a:endParaRPr lang="en-CA" sz="2000" dirty="0">
              <a:latin typeface="Palatino Linotype" pitchFamily="18" charset="0"/>
            </a:endParaRPr>
          </a:p>
        </p:txBody>
      </p:sp>
      <p:sp>
        <p:nvSpPr>
          <p:cNvPr id="67" name="Line 14"/>
          <p:cNvSpPr>
            <a:spLocks noChangeShapeType="1"/>
          </p:cNvSpPr>
          <p:nvPr/>
        </p:nvSpPr>
        <p:spPr bwMode="auto">
          <a:xfrm>
            <a:off x="2514600" y="3523084"/>
            <a:ext cx="0" cy="990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70" name="Line 9"/>
          <p:cNvSpPr>
            <a:spLocks noChangeShapeType="1"/>
          </p:cNvSpPr>
          <p:nvPr/>
        </p:nvSpPr>
        <p:spPr bwMode="auto">
          <a:xfrm>
            <a:off x="1143000" y="3751684"/>
            <a:ext cx="0" cy="762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71" name="Line 9"/>
          <p:cNvSpPr>
            <a:spLocks noChangeShapeType="1"/>
          </p:cNvSpPr>
          <p:nvPr/>
        </p:nvSpPr>
        <p:spPr bwMode="auto">
          <a:xfrm>
            <a:off x="1676400" y="3675484"/>
            <a:ext cx="0" cy="838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74" name="Freeform 73"/>
          <p:cNvSpPr/>
          <p:nvPr/>
        </p:nvSpPr>
        <p:spPr>
          <a:xfrm>
            <a:off x="914400" y="4513684"/>
            <a:ext cx="304800" cy="571500"/>
          </a:xfrm>
          <a:custGeom>
            <a:avLst/>
            <a:gdLst>
              <a:gd name="connsiteX0" fmla="*/ 0 w 304800"/>
              <a:gd name="connsiteY0" fmla="*/ 0 h 571500"/>
              <a:gd name="connsiteX1" fmla="*/ 25400 w 304800"/>
              <a:gd name="connsiteY1" fmla="*/ 114300 h 571500"/>
              <a:gd name="connsiteX2" fmla="*/ 114300 w 304800"/>
              <a:gd name="connsiteY2" fmla="*/ 152400 h 571500"/>
              <a:gd name="connsiteX3" fmla="*/ 152400 w 304800"/>
              <a:gd name="connsiteY3" fmla="*/ 177800 h 571500"/>
              <a:gd name="connsiteX4" fmla="*/ 228600 w 304800"/>
              <a:gd name="connsiteY4" fmla="*/ 203200 h 571500"/>
              <a:gd name="connsiteX5" fmla="*/ 266700 w 304800"/>
              <a:gd name="connsiteY5" fmla="*/ 215900 h 571500"/>
              <a:gd name="connsiteX6" fmla="*/ 304800 w 304800"/>
              <a:gd name="connsiteY6" fmla="*/ 241300 h 571500"/>
              <a:gd name="connsiteX7" fmla="*/ 292100 w 304800"/>
              <a:gd name="connsiteY7" fmla="*/ 279400 h 571500"/>
              <a:gd name="connsiteX8" fmla="*/ 279400 w 304800"/>
              <a:gd name="connsiteY8" fmla="*/ 381000 h 571500"/>
              <a:gd name="connsiteX9" fmla="*/ 241300 w 304800"/>
              <a:gd name="connsiteY9" fmla="*/ 393700 h 571500"/>
              <a:gd name="connsiteX10" fmla="*/ 190500 w 304800"/>
              <a:gd name="connsiteY10" fmla="*/ 406400 h 571500"/>
              <a:gd name="connsiteX11" fmla="*/ 203200 w 304800"/>
              <a:gd name="connsiteY11" fmla="*/ 571500 h 571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04800" h="571500">
                <a:moveTo>
                  <a:pt x="0" y="0"/>
                </a:moveTo>
                <a:cubicBezTo>
                  <a:pt x="280" y="1399"/>
                  <a:pt x="20276" y="106613"/>
                  <a:pt x="25400" y="114300"/>
                </a:cubicBezTo>
                <a:cubicBezTo>
                  <a:pt x="42941" y="140612"/>
                  <a:pt x="88810" y="146028"/>
                  <a:pt x="114300" y="152400"/>
                </a:cubicBezTo>
                <a:cubicBezTo>
                  <a:pt x="127000" y="160867"/>
                  <a:pt x="138452" y="171601"/>
                  <a:pt x="152400" y="177800"/>
                </a:cubicBezTo>
                <a:cubicBezTo>
                  <a:pt x="176866" y="188674"/>
                  <a:pt x="203200" y="194733"/>
                  <a:pt x="228600" y="203200"/>
                </a:cubicBezTo>
                <a:cubicBezTo>
                  <a:pt x="241300" y="207433"/>
                  <a:pt x="255561" y="208474"/>
                  <a:pt x="266700" y="215900"/>
                </a:cubicBezTo>
                <a:lnTo>
                  <a:pt x="304800" y="241300"/>
                </a:lnTo>
                <a:cubicBezTo>
                  <a:pt x="300567" y="254000"/>
                  <a:pt x="294495" y="266229"/>
                  <a:pt x="292100" y="279400"/>
                </a:cubicBezTo>
                <a:cubicBezTo>
                  <a:pt x="285995" y="312980"/>
                  <a:pt x="293262" y="349811"/>
                  <a:pt x="279400" y="381000"/>
                </a:cubicBezTo>
                <a:cubicBezTo>
                  <a:pt x="273963" y="393233"/>
                  <a:pt x="254172" y="390022"/>
                  <a:pt x="241300" y="393700"/>
                </a:cubicBezTo>
                <a:cubicBezTo>
                  <a:pt x="224517" y="398495"/>
                  <a:pt x="207433" y="402167"/>
                  <a:pt x="190500" y="406400"/>
                </a:cubicBezTo>
                <a:cubicBezTo>
                  <a:pt x="203552" y="563019"/>
                  <a:pt x="203200" y="507824"/>
                  <a:pt x="203200" y="571500"/>
                </a:cubicBezTo>
              </a:path>
            </a:pathLst>
          </a:cu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75" name="Freeform 74"/>
          <p:cNvSpPr/>
          <p:nvPr/>
        </p:nvSpPr>
        <p:spPr>
          <a:xfrm>
            <a:off x="914400" y="4526384"/>
            <a:ext cx="393700" cy="132134"/>
          </a:xfrm>
          <a:custGeom>
            <a:avLst/>
            <a:gdLst>
              <a:gd name="connsiteX0" fmla="*/ 0 w 393700"/>
              <a:gd name="connsiteY0" fmla="*/ 0 h 132134"/>
              <a:gd name="connsiteX1" fmla="*/ 241300 w 393700"/>
              <a:gd name="connsiteY1" fmla="*/ 88900 h 132134"/>
              <a:gd name="connsiteX2" fmla="*/ 292100 w 393700"/>
              <a:gd name="connsiteY2" fmla="*/ 101600 h 132134"/>
              <a:gd name="connsiteX3" fmla="*/ 330200 w 393700"/>
              <a:gd name="connsiteY3" fmla="*/ 127000 h 132134"/>
              <a:gd name="connsiteX4" fmla="*/ 393700 w 393700"/>
              <a:gd name="connsiteY4" fmla="*/ 127000 h 132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3700" h="132134">
                <a:moveTo>
                  <a:pt x="0" y="0"/>
                </a:moveTo>
                <a:cubicBezTo>
                  <a:pt x="86102" y="129152"/>
                  <a:pt x="20341" y="74169"/>
                  <a:pt x="241300" y="88900"/>
                </a:cubicBezTo>
                <a:cubicBezTo>
                  <a:pt x="258233" y="93133"/>
                  <a:pt x="276057" y="94724"/>
                  <a:pt x="292100" y="101600"/>
                </a:cubicBezTo>
                <a:cubicBezTo>
                  <a:pt x="306129" y="107613"/>
                  <a:pt x="315392" y="123298"/>
                  <a:pt x="330200" y="127000"/>
                </a:cubicBezTo>
                <a:cubicBezTo>
                  <a:pt x="350735" y="132134"/>
                  <a:pt x="372533" y="127000"/>
                  <a:pt x="393700" y="127000"/>
                </a:cubicBezTo>
              </a:path>
            </a:pathLst>
          </a:custGeom>
          <a:ln w="38100">
            <a:solidFill>
              <a:schemeClr val="bg2">
                <a:lumMod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76" name="Freeform 75"/>
          <p:cNvSpPr/>
          <p:nvPr/>
        </p:nvSpPr>
        <p:spPr>
          <a:xfrm>
            <a:off x="581852" y="4627984"/>
            <a:ext cx="332548" cy="165100"/>
          </a:xfrm>
          <a:custGeom>
            <a:avLst/>
            <a:gdLst>
              <a:gd name="connsiteX0" fmla="*/ 332548 w 332548"/>
              <a:gd name="connsiteY0" fmla="*/ 0 h 165100"/>
              <a:gd name="connsiteX1" fmla="*/ 91248 w 332548"/>
              <a:gd name="connsiteY1" fmla="*/ 38100 h 165100"/>
              <a:gd name="connsiteX2" fmla="*/ 53148 w 332548"/>
              <a:gd name="connsiteY2" fmla="*/ 76200 h 165100"/>
              <a:gd name="connsiteX3" fmla="*/ 2348 w 332548"/>
              <a:gd name="connsiteY3" fmla="*/ 165100 h 165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2548" h="165100">
                <a:moveTo>
                  <a:pt x="332548" y="0"/>
                </a:moveTo>
                <a:cubicBezTo>
                  <a:pt x="203985" y="42854"/>
                  <a:pt x="283043" y="23347"/>
                  <a:pt x="91248" y="38100"/>
                </a:cubicBezTo>
                <a:cubicBezTo>
                  <a:pt x="78548" y="50800"/>
                  <a:pt x="64175" y="62023"/>
                  <a:pt x="53148" y="76200"/>
                </a:cubicBezTo>
                <a:cubicBezTo>
                  <a:pt x="0" y="144533"/>
                  <a:pt x="2348" y="123452"/>
                  <a:pt x="2348" y="165100"/>
                </a:cubicBezTo>
              </a:path>
            </a:pathLst>
          </a:custGeom>
          <a:ln w="3810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77" name="Freeform 76"/>
          <p:cNvSpPr/>
          <p:nvPr/>
        </p:nvSpPr>
        <p:spPr>
          <a:xfrm>
            <a:off x="734512" y="4678784"/>
            <a:ext cx="256088" cy="254000"/>
          </a:xfrm>
          <a:custGeom>
            <a:avLst/>
            <a:gdLst>
              <a:gd name="connsiteX0" fmla="*/ 256088 w 256088"/>
              <a:gd name="connsiteY0" fmla="*/ 0 h 254000"/>
              <a:gd name="connsiteX1" fmla="*/ 230688 w 256088"/>
              <a:gd name="connsiteY1" fmla="*/ 38100 h 254000"/>
              <a:gd name="connsiteX2" fmla="*/ 154488 w 256088"/>
              <a:gd name="connsiteY2" fmla="*/ 63500 h 254000"/>
              <a:gd name="connsiteX3" fmla="*/ 116388 w 256088"/>
              <a:gd name="connsiteY3" fmla="*/ 76200 h 254000"/>
              <a:gd name="connsiteX4" fmla="*/ 40188 w 256088"/>
              <a:gd name="connsiteY4" fmla="*/ 127000 h 254000"/>
              <a:gd name="connsiteX5" fmla="*/ 2088 w 256088"/>
              <a:gd name="connsiteY5" fmla="*/ 215900 h 254000"/>
              <a:gd name="connsiteX6" fmla="*/ 2088 w 256088"/>
              <a:gd name="connsiteY6" fmla="*/ 254000 h 25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6088" h="254000">
                <a:moveTo>
                  <a:pt x="256088" y="0"/>
                </a:moveTo>
                <a:cubicBezTo>
                  <a:pt x="247621" y="12700"/>
                  <a:pt x="243631" y="30010"/>
                  <a:pt x="230688" y="38100"/>
                </a:cubicBezTo>
                <a:cubicBezTo>
                  <a:pt x="207984" y="52290"/>
                  <a:pt x="179888" y="55033"/>
                  <a:pt x="154488" y="63500"/>
                </a:cubicBezTo>
                <a:cubicBezTo>
                  <a:pt x="141788" y="67733"/>
                  <a:pt x="127527" y="68774"/>
                  <a:pt x="116388" y="76200"/>
                </a:cubicBezTo>
                <a:lnTo>
                  <a:pt x="40188" y="127000"/>
                </a:lnTo>
                <a:cubicBezTo>
                  <a:pt x="28622" y="150133"/>
                  <a:pt x="6760" y="187870"/>
                  <a:pt x="2088" y="215900"/>
                </a:cubicBezTo>
                <a:cubicBezTo>
                  <a:pt x="0" y="228427"/>
                  <a:pt x="2088" y="241300"/>
                  <a:pt x="2088" y="254000"/>
                </a:cubicBezTo>
              </a:path>
            </a:pathLst>
          </a:custGeom>
          <a:ln w="38100"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78" name="Freeform 77"/>
          <p:cNvSpPr/>
          <p:nvPr/>
        </p:nvSpPr>
        <p:spPr>
          <a:xfrm>
            <a:off x="876300" y="4897918"/>
            <a:ext cx="254000" cy="127782"/>
          </a:xfrm>
          <a:custGeom>
            <a:avLst/>
            <a:gdLst>
              <a:gd name="connsiteX0" fmla="*/ 254000 w 254000"/>
              <a:gd name="connsiteY0" fmla="*/ 34866 h 127782"/>
              <a:gd name="connsiteX1" fmla="*/ 88900 w 254000"/>
              <a:gd name="connsiteY1" fmla="*/ 22166 h 127782"/>
              <a:gd name="connsiteX2" fmla="*/ 25400 w 254000"/>
              <a:gd name="connsiteY2" fmla="*/ 85666 h 127782"/>
              <a:gd name="connsiteX3" fmla="*/ 0 w 254000"/>
              <a:gd name="connsiteY3" fmla="*/ 123766 h 127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4000" h="127782">
                <a:moveTo>
                  <a:pt x="254000" y="34866"/>
                </a:moveTo>
                <a:cubicBezTo>
                  <a:pt x="149402" y="0"/>
                  <a:pt x="204305" y="5680"/>
                  <a:pt x="88900" y="22166"/>
                </a:cubicBezTo>
                <a:cubicBezTo>
                  <a:pt x="50800" y="47566"/>
                  <a:pt x="46567" y="43333"/>
                  <a:pt x="25400" y="85666"/>
                </a:cubicBezTo>
                <a:cubicBezTo>
                  <a:pt x="4342" y="127782"/>
                  <a:pt x="28307" y="123766"/>
                  <a:pt x="0" y="123766"/>
                </a:cubicBezTo>
              </a:path>
            </a:pathLst>
          </a:custGeom>
          <a:ln w="3810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79" name="Freeform 78"/>
          <p:cNvSpPr/>
          <p:nvPr/>
        </p:nvSpPr>
        <p:spPr>
          <a:xfrm>
            <a:off x="660400" y="4551784"/>
            <a:ext cx="266700" cy="58463"/>
          </a:xfrm>
          <a:custGeom>
            <a:avLst/>
            <a:gdLst>
              <a:gd name="connsiteX0" fmla="*/ 266700 w 266700"/>
              <a:gd name="connsiteY0" fmla="*/ 0 h 58463"/>
              <a:gd name="connsiteX1" fmla="*/ 190500 w 266700"/>
              <a:gd name="connsiteY1" fmla="*/ 25400 h 58463"/>
              <a:gd name="connsiteX2" fmla="*/ 152400 w 266700"/>
              <a:gd name="connsiteY2" fmla="*/ 38100 h 58463"/>
              <a:gd name="connsiteX3" fmla="*/ 0 w 266700"/>
              <a:gd name="connsiteY3" fmla="*/ 12700 h 584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6700" h="58463">
                <a:moveTo>
                  <a:pt x="266700" y="0"/>
                </a:moveTo>
                <a:lnTo>
                  <a:pt x="190500" y="25400"/>
                </a:lnTo>
                <a:lnTo>
                  <a:pt x="152400" y="38100"/>
                </a:lnTo>
                <a:cubicBezTo>
                  <a:pt x="6738" y="24858"/>
                  <a:pt x="45763" y="58463"/>
                  <a:pt x="0" y="12700"/>
                </a:cubicBezTo>
              </a:path>
            </a:pathLst>
          </a:custGeom>
          <a:ln w="381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80" name="Freeform 79"/>
          <p:cNvSpPr/>
          <p:nvPr/>
        </p:nvSpPr>
        <p:spPr>
          <a:xfrm>
            <a:off x="2594124" y="4496916"/>
            <a:ext cx="393700" cy="132134"/>
          </a:xfrm>
          <a:custGeom>
            <a:avLst/>
            <a:gdLst>
              <a:gd name="connsiteX0" fmla="*/ 0 w 393700"/>
              <a:gd name="connsiteY0" fmla="*/ 0 h 132134"/>
              <a:gd name="connsiteX1" fmla="*/ 241300 w 393700"/>
              <a:gd name="connsiteY1" fmla="*/ 88900 h 132134"/>
              <a:gd name="connsiteX2" fmla="*/ 292100 w 393700"/>
              <a:gd name="connsiteY2" fmla="*/ 101600 h 132134"/>
              <a:gd name="connsiteX3" fmla="*/ 330200 w 393700"/>
              <a:gd name="connsiteY3" fmla="*/ 127000 h 132134"/>
              <a:gd name="connsiteX4" fmla="*/ 393700 w 393700"/>
              <a:gd name="connsiteY4" fmla="*/ 127000 h 132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3700" h="132134">
                <a:moveTo>
                  <a:pt x="0" y="0"/>
                </a:moveTo>
                <a:cubicBezTo>
                  <a:pt x="86102" y="129152"/>
                  <a:pt x="20341" y="74169"/>
                  <a:pt x="241300" y="88900"/>
                </a:cubicBezTo>
                <a:cubicBezTo>
                  <a:pt x="258233" y="93133"/>
                  <a:pt x="276057" y="94724"/>
                  <a:pt x="292100" y="101600"/>
                </a:cubicBezTo>
                <a:cubicBezTo>
                  <a:pt x="306129" y="107613"/>
                  <a:pt x="315392" y="123298"/>
                  <a:pt x="330200" y="127000"/>
                </a:cubicBezTo>
                <a:cubicBezTo>
                  <a:pt x="350735" y="132134"/>
                  <a:pt x="372533" y="127000"/>
                  <a:pt x="393700" y="127000"/>
                </a:cubicBezTo>
              </a:path>
            </a:pathLst>
          </a:custGeom>
          <a:ln w="38100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81" name="Freeform 80"/>
          <p:cNvSpPr/>
          <p:nvPr/>
        </p:nvSpPr>
        <p:spPr>
          <a:xfrm>
            <a:off x="2339752" y="4568924"/>
            <a:ext cx="332548" cy="165100"/>
          </a:xfrm>
          <a:custGeom>
            <a:avLst/>
            <a:gdLst>
              <a:gd name="connsiteX0" fmla="*/ 332548 w 332548"/>
              <a:gd name="connsiteY0" fmla="*/ 0 h 165100"/>
              <a:gd name="connsiteX1" fmla="*/ 91248 w 332548"/>
              <a:gd name="connsiteY1" fmla="*/ 38100 h 165100"/>
              <a:gd name="connsiteX2" fmla="*/ 53148 w 332548"/>
              <a:gd name="connsiteY2" fmla="*/ 76200 h 165100"/>
              <a:gd name="connsiteX3" fmla="*/ 2348 w 332548"/>
              <a:gd name="connsiteY3" fmla="*/ 165100 h 165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2548" h="165100">
                <a:moveTo>
                  <a:pt x="332548" y="0"/>
                </a:moveTo>
                <a:cubicBezTo>
                  <a:pt x="203985" y="42854"/>
                  <a:pt x="283043" y="23347"/>
                  <a:pt x="91248" y="38100"/>
                </a:cubicBezTo>
                <a:cubicBezTo>
                  <a:pt x="78548" y="50800"/>
                  <a:pt x="64175" y="62023"/>
                  <a:pt x="53148" y="76200"/>
                </a:cubicBezTo>
                <a:cubicBezTo>
                  <a:pt x="0" y="144533"/>
                  <a:pt x="2348" y="123452"/>
                  <a:pt x="2348" y="165100"/>
                </a:cubicBezTo>
              </a:path>
            </a:pathLst>
          </a:cu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82" name="Freeform 81"/>
          <p:cNvSpPr/>
          <p:nvPr/>
        </p:nvSpPr>
        <p:spPr>
          <a:xfrm>
            <a:off x="2414236" y="4649316"/>
            <a:ext cx="256088" cy="254000"/>
          </a:xfrm>
          <a:custGeom>
            <a:avLst/>
            <a:gdLst>
              <a:gd name="connsiteX0" fmla="*/ 256088 w 256088"/>
              <a:gd name="connsiteY0" fmla="*/ 0 h 254000"/>
              <a:gd name="connsiteX1" fmla="*/ 230688 w 256088"/>
              <a:gd name="connsiteY1" fmla="*/ 38100 h 254000"/>
              <a:gd name="connsiteX2" fmla="*/ 154488 w 256088"/>
              <a:gd name="connsiteY2" fmla="*/ 63500 h 254000"/>
              <a:gd name="connsiteX3" fmla="*/ 116388 w 256088"/>
              <a:gd name="connsiteY3" fmla="*/ 76200 h 254000"/>
              <a:gd name="connsiteX4" fmla="*/ 40188 w 256088"/>
              <a:gd name="connsiteY4" fmla="*/ 127000 h 254000"/>
              <a:gd name="connsiteX5" fmla="*/ 2088 w 256088"/>
              <a:gd name="connsiteY5" fmla="*/ 215900 h 254000"/>
              <a:gd name="connsiteX6" fmla="*/ 2088 w 256088"/>
              <a:gd name="connsiteY6" fmla="*/ 254000 h 25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6088" h="254000">
                <a:moveTo>
                  <a:pt x="256088" y="0"/>
                </a:moveTo>
                <a:cubicBezTo>
                  <a:pt x="247621" y="12700"/>
                  <a:pt x="243631" y="30010"/>
                  <a:pt x="230688" y="38100"/>
                </a:cubicBezTo>
                <a:cubicBezTo>
                  <a:pt x="207984" y="52290"/>
                  <a:pt x="179888" y="55033"/>
                  <a:pt x="154488" y="63500"/>
                </a:cubicBezTo>
                <a:cubicBezTo>
                  <a:pt x="141788" y="67733"/>
                  <a:pt x="127527" y="68774"/>
                  <a:pt x="116388" y="76200"/>
                </a:cubicBezTo>
                <a:lnTo>
                  <a:pt x="40188" y="127000"/>
                </a:lnTo>
                <a:cubicBezTo>
                  <a:pt x="28622" y="150133"/>
                  <a:pt x="6760" y="187870"/>
                  <a:pt x="2088" y="215900"/>
                </a:cubicBezTo>
                <a:cubicBezTo>
                  <a:pt x="0" y="228427"/>
                  <a:pt x="2088" y="241300"/>
                  <a:pt x="2088" y="254000"/>
                </a:cubicBezTo>
              </a:path>
            </a:pathLst>
          </a:custGeom>
          <a:ln w="381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83" name="Freeform 82"/>
          <p:cNvSpPr/>
          <p:nvPr/>
        </p:nvSpPr>
        <p:spPr>
          <a:xfrm>
            <a:off x="2556024" y="4868450"/>
            <a:ext cx="254000" cy="127782"/>
          </a:xfrm>
          <a:custGeom>
            <a:avLst/>
            <a:gdLst>
              <a:gd name="connsiteX0" fmla="*/ 254000 w 254000"/>
              <a:gd name="connsiteY0" fmla="*/ 34866 h 127782"/>
              <a:gd name="connsiteX1" fmla="*/ 88900 w 254000"/>
              <a:gd name="connsiteY1" fmla="*/ 22166 h 127782"/>
              <a:gd name="connsiteX2" fmla="*/ 25400 w 254000"/>
              <a:gd name="connsiteY2" fmla="*/ 85666 h 127782"/>
              <a:gd name="connsiteX3" fmla="*/ 0 w 254000"/>
              <a:gd name="connsiteY3" fmla="*/ 123766 h 127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4000" h="127782">
                <a:moveTo>
                  <a:pt x="254000" y="34866"/>
                </a:moveTo>
                <a:cubicBezTo>
                  <a:pt x="149402" y="0"/>
                  <a:pt x="204305" y="5680"/>
                  <a:pt x="88900" y="22166"/>
                </a:cubicBezTo>
                <a:cubicBezTo>
                  <a:pt x="50800" y="47566"/>
                  <a:pt x="46567" y="43333"/>
                  <a:pt x="25400" y="85666"/>
                </a:cubicBezTo>
                <a:cubicBezTo>
                  <a:pt x="4342" y="127782"/>
                  <a:pt x="28307" y="123766"/>
                  <a:pt x="0" y="123766"/>
                </a:cubicBezTo>
              </a:path>
            </a:pathLst>
          </a:custGeom>
          <a:ln w="3810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84" name="Freeform 83"/>
          <p:cNvSpPr/>
          <p:nvPr/>
        </p:nvSpPr>
        <p:spPr>
          <a:xfrm>
            <a:off x="2340124" y="4522316"/>
            <a:ext cx="266700" cy="58463"/>
          </a:xfrm>
          <a:custGeom>
            <a:avLst/>
            <a:gdLst>
              <a:gd name="connsiteX0" fmla="*/ 266700 w 266700"/>
              <a:gd name="connsiteY0" fmla="*/ 0 h 58463"/>
              <a:gd name="connsiteX1" fmla="*/ 190500 w 266700"/>
              <a:gd name="connsiteY1" fmla="*/ 25400 h 58463"/>
              <a:gd name="connsiteX2" fmla="*/ 152400 w 266700"/>
              <a:gd name="connsiteY2" fmla="*/ 38100 h 58463"/>
              <a:gd name="connsiteX3" fmla="*/ 0 w 266700"/>
              <a:gd name="connsiteY3" fmla="*/ 12700 h 584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6700" h="58463">
                <a:moveTo>
                  <a:pt x="266700" y="0"/>
                </a:moveTo>
                <a:lnTo>
                  <a:pt x="190500" y="25400"/>
                </a:lnTo>
                <a:lnTo>
                  <a:pt x="152400" y="38100"/>
                </a:lnTo>
                <a:cubicBezTo>
                  <a:pt x="6738" y="24858"/>
                  <a:pt x="45763" y="58463"/>
                  <a:pt x="0" y="12700"/>
                </a:cubicBezTo>
              </a:path>
            </a:pathLst>
          </a:custGeom>
          <a:ln w="3810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85" name="Freeform 84"/>
          <p:cNvSpPr/>
          <p:nvPr/>
        </p:nvSpPr>
        <p:spPr>
          <a:xfrm>
            <a:off x="2604848" y="4501480"/>
            <a:ext cx="304800" cy="571500"/>
          </a:xfrm>
          <a:custGeom>
            <a:avLst/>
            <a:gdLst>
              <a:gd name="connsiteX0" fmla="*/ 0 w 304800"/>
              <a:gd name="connsiteY0" fmla="*/ 0 h 571500"/>
              <a:gd name="connsiteX1" fmla="*/ 25400 w 304800"/>
              <a:gd name="connsiteY1" fmla="*/ 114300 h 571500"/>
              <a:gd name="connsiteX2" fmla="*/ 114300 w 304800"/>
              <a:gd name="connsiteY2" fmla="*/ 152400 h 571500"/>
              <a:gd name="connsiteX3" fmla="*/ 152400 w 304800"/>
              <a:gd name="connsiteY3" fmla="*/ 177800 h 571500"/>
              <a:gd name="connsiteX4" fmla="*/ 228600 w 304800"/>
              <a:gd name="connsiteY4" fmla="*/ 203200 h 571500"/>
              <a:gd name="connsiteX5" fmla="*/ 266700 w 304800"/>
              <a:gd name="connsiteY5" fmla="*/ 215900 h 571500"/>
              <a:gd name="connsiteX6" fmla="*/ 304800 w 304800"/>
              <a:gd name="connsiteY6" fmla="*/ 241300 h 571500"/>
              <a:gd name="connsiteX7" fmla="*/ 292100 w 304800"/>
              <a:gd name="connsiteY7" fmla="*/ 279400 h 571500"/>
              <a:gd name="connsiteX8" fmla="*/ 279400 w 304800"/>
              <a:gd name="connsiteY8" fmla="*/ 381000 h 571500"/>
              <a:gd name="connsiteX9" fmla="*/ 241300 w 304800"/>
              <a:gd name="connsiteY9" fmla="*/ 393700 h 571500"/>
              <a:gd name="connsiteX10" fmla="*/ 190500 w 304800"/>
              <a:gd name="connsiteY10" fmla="*/ 406400 h 571500"/>
              <a:gd name="connsiteX11" fmla="*/ 203200 w 304800"/>
              <a:gd name="connsiteY11" fmla="*/ 571500 h 571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04800" h="571500">
                <a:moveTo>
                  <a:pt x="0" y="0"/>
                </a:moveTo>
                <a:cubicBezTo>
                  <a:pt x="280" y="1399"/>
                  <a:pt x="20276" y="106613"/>
                  <a:pt x="25400" y="114300"/>
                </a:cubicBezTo>
                <a:cubicBezTo>
                  <a:pt x="42941" y="140612"/>
                  <a:pt x="88810" y="146028"/>
                  <a:pt x="114300" y="152400"/>
                </a:cubicBezTo>
                <a:cubicBezTo>
                  <a:pt x="127000" y="160867"/>
                  <a:pt x="138452" y="171601"/>
                  <a:pt x="152400" y="177800"/>
                </a:cubicBezTo>
                <a:cubicBezTo>
                  <a:pt x="176866" y="188674"/>
                  <a:pt x="203200" y="194733"/>
                  <a:pt x="228600" y="203200"/>
                </a:cubicBezTo>
                <a:cubicBezTo>
                  <a:pt x="241300" y="207433"/>
                  <a:pt x="255561" y="208474"/>
                  <a:pt x="266700" y="215900"/>
                </a:cubicBezTo>
                <a:lnTo>
                  <a:pt x="304800" y="241300"/>
                </a:lnTo>
                <a:cubicBezTo>
                  <a:pt x="300567" y="254000"/>
                  <a:pt x="294495" y="266229"/>
                  <a:pt x="292100" y="279400"/>
                </a:cubicBezTo>
                <a:cubicBezTo>
                  <a:pt x="285995" y="312980"/>
                  <a:pt x="293262" y="349811"/>
                  <a:pt x="279400" y="381000"/>
                </a:cubicBezTo>
                <a:cubicBezTo>
                  <a:pt x="273963" y="393233"/>
                  <a:pt x="254172" y="390022"/>
                  <a:pt x="241300" y="393700"/>
                </a:cubicBezTo>
                <a:cubicBezTo>
                  <a:pt x="224517" y="398495"/>
                  <a:pt x="207433" y="402167"/>
                  <a:pt x="190500" y="406400"/>
                </a:cubicBezTo>
                <a:cubicBezTo>
                  <a:pt x="203552" y="563019"/>
                  <a:pt x="203200" y="507824"/>
                  <a:pt x="203200" y="571500"/>
                </a:cubicBezTo>
              </a:path>
            </a:pathLst>
          </a:custGeom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86" name="Freeform 85"/>
          <p:cNvSpPr/>
          <p:nvPr/>
        </p:nvSpPr>
        <p:spPr>
          <a:xfrm>
            <a:off x="4250308" y="4496916"/>
            <a:ext cx="304800" cy="571500"/>
          </a:xfrm>
          <a:custGeom>
            <a:avLst/>
            <a:gdLst>
              <a:gd name="connsiteX0" fmla="*/ 0 w 304800"/>
              <a:gd name="connsiteY0" fmla="*/ 0 h 571500"/>
              <a:gd name="connsiteX1" fmla="*/ 25400 w 304800"/>
              <a:gd name="connsiteY1" fmla="*/ 114300 h 571500"/>
              <a:gd name="connsiteX2" fmla="*/ 114300 w 304800"/>
              <a:gd name="connsiteY2" fmla="*/ 152400 h 571500"/>
              <a:gd name="connsiteX3" fmla="*/ 152400 w 304800"/>
              <a:gd name="connsiteY3" fmla="*/ 177800 h 571500"/>
              <a:gd name="connsiteX4" fmla="*/ 228600 w 304800"/>
              <a:gd name="connsiteY4" fmla="*/ 203200 h 571500"/>
              <a:gd name="connsiteX5" fmla="*/ 266700 w 304800"/>
              <a:gd name="connsiteY5" fmla="*/ 215900 h 571500"/>
              <a:gd name="connsiteX6" fmla="*/ 304800 w 304800"/>
              <a:gd name="connsiteY6" fmla="*/ 241300 h 571500"/>
              <a:gd name="connsiteX7" fmla="*/ 292100 w 304800"/>
              <a:gd name="connsiteY7" fmla="*/ 279400 h 571500"/>
              <a:gd name="connsiteX8" fmla="*/ 279400 w 304800"/>
              <a:gd name="connsiteY8" fmla="*/ 381000 h 571500"/>
              <a:gd name="connsiteX9" fmla="*/ 241300 w 304800"/>
              <a:gd name="connsiteY9" fmla="*/ 393700 h 571500"/>
              <a:gd name="connsiteX10" fmla="*/ 190500 w 304800"/>
              <a:gd name="connsiteY10" fmla="*/ 406400 h 571500"/>
              <a:gd name="connsiteX11" fmla="*/ 203200 w 304800"/>
              <a:gd name="connsiteY11" fmla="*/ 571500 h 571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04800" h="571500">
                <a:moveTo>
                  <a:pt x="0" y="0"/>
                </a:moveTo>
                <a:cubicBezTo>
                  <a:pt x="280" y="1399"/>
                  <a:pt x="20276" y="106613"/>
                  <a:pt x="25400" y="114300"/>
                </a:cubicBezTo>
                <a:cubicBezTo>
                  <a:pt x="42941" y="140612"/>
                  <a:pt x="88810" y="146028"/>
                  <a:pt x="114300" y="152400"/>
                </a:cubicBezTo>
                <a:cubicBezTo>
                  <a:pt x="127000" y="160867"/>
                  <a:pt x="138452" y="171601"/>
                  <a:pt x="152400" y="177800"/>
                </a:cubicBezTo>
                <a:cubicBezTo>
                  <a:pt x="176866" y="188674"/>
                  <a:pt x="203200" y="194733"/>
                  <a:pt x="228600" y="203200"/>
                </a:cubicBezTo>
                <a:cubicBezTo>
                  <a:pt x="241300" y="207433"/>
                  <a:pt x="255561" y="208474"/>
                  <a:pt x="266700" y="215900"/>
                </a:cubicBezTo>
                <a:lnTo>
                  <a:pt x="304800" y="241300"/>
                </a:lnTo>
                <a:cubicBezTo>
                  <a:pt x="300567" y="254000"/>
                  <a:pt x="294495" y="266229"/>
                  <a:pt x="292100" y="279400"/>
                </a:cubicBezTo>
                <a:cubicBezTo>
                  <a:pt x="285995" y="312980"/>
                  <a:pt x="293262" y="349811"/>
                  <a:pt x="279400" y="381000"/>
                </a:cubicBezTo>
                <a:cubicBezTo>
                  <a:pt x="273963" y="393233"/>
                  <a:pt x="254172" y="390022"/>
                  <a:pt x="241300" y="393700"/>
                </a:cubicBezTo>
                <a:cubicBezTo>
                  <a:pt x="224517" y="398495"/>
                  <a:pt x="207433" y="402167"/>
                  <a:pt x="190500" y="406400"/>
                </a:cubicBezTo>
                <a:cubicBezTo>
                  <a:pt x="203552" y="563019"/>
                  <a:pt x="203200" y="507824"/>
                  <a:pt x="203200" y="571500"/>
                </a:cubicBezTo>
              </a:path>
            </a:pathLst>
          </a:cu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87" name="Freeform 86"/>
          <p:cNvSpPr/>
          <p:nvPr/>
        </p:nvSpPr>
        <p:spPr>
          <a:xfrm>
            <a:off x="4250308" y="4509616"/>
            <a:ext cx="393700" cy="132134"/>
          </a:xfrm>
          <a:custGeom>
            <a:avLst/>
            <a:gdLst>
              <a:gd name="connsiteX0" fmla="*/ 0 w 393700"/>
              <a:gd name="connsiteY0" fmla="*/ 0 h 132134"/>
              <a:gd name="connsiteX1" fmla="*/ 241300 w 393700"/>
              <a:gd name="connsiteY1" fmla="*/ 88900 h 132134"/>
              <a:gd name="connsiteX2" fmla="*/ 292100 w 393700"/>
              <a:gd name="connsiteY2" fmla="*/ 101600 h 132134"/>
              <a:gd name="connsiteX3" fmla="*/ 330200 w 393700"/>
              <a:gd name="connsiteY3" fmla="*/ 127000 h 132134"/>
              <a:gd name="connsiteX4" fmla="*/ 393700 w 393700"/>
              <a:gd name="connsiteY4" fmla="*/ 127000 h 132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3700" h="132134">
                <a:moveTo>
                  <a:pt x="0" y="0"/>
                </a:moveTo>
                <a:cubicBezTo>
                  <a:pt x="86102" y="129152"/>
                  <a:pt x="20341" y="74169"/>
                  <a:pt x="241300" y="88900"/>
                </a:cubicBezTo>
                <a:cubicBezTo>
                  <a:pt x="258233" y="93133"/>
                  <a:pt x="276057" y="94724"/>
                  <a:pt x="292100" y="101600"/>
                </a:cubicBezTo>
                <a:cubicBezTo>
                  <a:pt x="306129" y="107613"/>
                  <a:pt x="315392" y="123298"/>
                  <a:pt x="330200" y="127000"/>
                </a:cubicBezTo>
                <a:cubicBezTo>
                  <a:pt x="350735" y="132134"/>
                  <a:pt x="372533" y="127000"/>
                  <a:pt x="393700" y="127000"/>
                </a:cubicBezTo>
              </a:path>
            </a:pathLst>
          </a:cu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88" name="Freeform 87"/>
          <p:cNvSpPr/>
          <p:nvPr/>
        </p:nvSpPr>
        <p:spPr>
          <a:xfrm>
            <a:off x="3995936" y="4640932"/>
            <a:ext cx="332548" cy="165100"/>
          </a:xfrm>
          <a:custGeom>
            <a:avLst/>
            <a:gdLst>
              <a:gd name="connsiteX0" fmla="*/ 332548 w 332548"/>
              <a:gd name="connsiteY0" fmla="*/ 0 h 165100"/>
              <a:gd name="connsiteX1" fmla="*/ 91248 w 332548"/>
              <a:gd name="connsiteY1" fmla="*/ 38100 h 165100"/>
              <a:gd name="connsiteX2" fmla="*/ 53148 w 332548"/>
              <a:gd name="connsiteY2" fmla="*/ 76200 h 165100"/>
              <a:gd name="connsiteX3" fmla="*/ 2348 w 332548"/>
              <a:gd name="connsiteY3" fmla="*/ 165100 h 165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2548" h="165100">
                <a:moveTo>
                  <a:pt x="332548" y="0"/>
                </a:moveTo>
                <a:cubicBezTo>
                  <a:pt x="203985" y="42854"/>
                  <a:pt x="283043" y="23347"/>
                  <a:pt x="91248" y="38100"/>
                </a:cubicBezTo>
                <a:cubicBezTo>
                  <a:pt x="78548" y="50800"/>
                  <a:pt x="64175" y="62023"/>
                  <a:pt x="53148" y="76200"/>
                </a:cubicBezTo>
                <a:cubicBezTo>
                  <a:pt x="0" y="144533"/>
                  <a:pt x="2348" y="123452"/>
                  <a:pt x="2348" y="165100"/>
                </a:cubicBezTo>
              </a:path>
            </a:pathLst>
          </a:custGeom>
          <a:ln w="3810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89" name="Freeform 88"/>
          <p:cNvSpPr/>
          <p:nvPr/>
        </p:nvSpPr>
        <p:spPr>
          <a:xfrm>
            <a:off x="4070420" y="4662016"/>
            <a:ext cx="256088" cy="254000"/>
          </a:xfrm>
          <a:custGeom>
            <a:avLst/>
            <a:gdLst>
              <a:gd name="connsiteX0" fmla="*/ 256088 w 256088"/>
              <a:gd name="connsiteY0" fmla="*/ 0 h 254000"/>
              <a:gd name="connsiteX1" fmla="*/ 230688 w 256088"/>
              <a:gd name="connsiteY1" fmla="*/ 38100 h 254000"/>
              <a:gd name="connsiteX2" fmla="*/ 154488 w 256088"/>
              <a:gd name="connsiteY2" fmla="*/ 63500 h 254000"/>
              <a:gd name="connsiteX3" fmla="*/ 116388 w 256088"/>
              <a:gd name="connsiteY3" fmla="*/ 76200 h 254000"/>
              <a:gd name="connsiteX4" fmla="*/ 40188 w 256088"/>
              <a:gd name="connsiteY4" fmla="*/ 127000 h 254000"/>
              <a:gd name="connsiteX5" fmla="*/ 2088 w 256088"/>
              <a:gd name="connsiteY5" fmla="*/ 215900 h 254000"/>
              <a:gd name="connsiteX6" fmla="*/ 2088 w 256088"/>
              <a:gd name="connsiteY6" fmla="*/ 254000 h 25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6088" h="254000">
                <a:moveTo>
                  <a:pt x="256088" y="0"/>
                </a:moveTo>
                <a:cubicBezTo>
                  <a:pt x="247621" y="12700"/>
                  <a:pt x="243631" y="30010"/>
                  <a:pt x="230688" y="38100"/>
                </a:cubicBezTo>
                <a:cubicBezTo>
                  <a:pt x="207984" y="52290"/>
                  <a:pt x="179888" y="55033"/>
                  <a:pt x="154488" y="63500"/>
                </a:cubicBezTo>
                <a:cubicBezTo>
                  <a:pt x="141788" y="67733"/>
                  <a:pt x="127527" y="68774"/>
                  <a:pt x="116388" y="76200"/>
                </a:cubicBezTo>
                <a:lnTo>
                  <a:pt x="40188" y="127000"/>
                </a:lnTo>
                <a:cubicBezTo>
                  <a:pt x="28622" y="150133"/>
                  <a:pt x="6760" y="187870"/>
                  <a:pt x="2088" y="215900"/>
                </a:cubicBezTo>
                <a:cubicBezTo>
                  <a:pt x="0" y="228427"/>
                  <a:pt x="2088" y="241300"/>
                  <a:pt x="2088" y="254000"/>
                </a:cubicBezTo>
              </a:path>
            </a:pathLst>
          </a:cu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90" name="Freeform 89"/>
          <p:cNvSpPr/>
          <p:nvPr/>
        </p:nvSpPr>
        <p:spPr>
          <a:xfrm>
            <a:off x="4212208" y="4881150"/>
            <a:ext cx="254000" cy="127782"/>
          </a:xfrm>
          <a:custGeom>
            <a:avLst/>
            <a:gdLst>
              <a:gd name="connsiteX0" fmla="*/ 254000 w 254000"/>
              <a:gd name="connsiteY0" fmla="*/ 34866 h 127782"/>
              <a:gd name="connsiteX1" fmla="*/ 88900 w 254000"/>
              <a:gd name="connsiteY1" fmla="*/ 22166 h 127782"/>
              <a:gd name="connsiteX2" fmla="*/ 25400 w 254000"/>
              <a:gd name="connsiteY2" fmla="*/ 85666 h 127782"/>
              <a:gd name="connsiteX3" fmla="*/ 0 w 254000"/>
              <a:gd name="connsiteY3" fmla="*/ 123766 h 127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4000" h="127782">
                <a:moveTo>
                  <a:pt x="254000" y="34866"/>
                </a:moveTo>
                <a:cubicBezTo>
                  <a:pt x="149402" y="0"/>
                  <a:pt x="204305" y="5680"/>
                  <a:pt x="88900" y="22166"/>
                </a:cubicBezTo>
                <a:cubicBezTo>
                  <a:pt x="50800" y="47566"/>
                  <a:pt x="46567" y="43333"/>
                  <a:pt x="25400" y="85666"/>
                </a:cubicBezTo>
                <a:cubicBezTo>
                  <a:pt x="4342" y="127782"/>
                  <a:pt x="28307" y="123766"/>
                  <a:pt x="0" y="123766"/>
                </a:cubicBezTo>
              </a:path>
            </a:pathLst>
          </a:custGeom>
          <a:ln w="3810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91" name="Freeform 90"/>
          <p:cNvSpPr/>
          <p:nvPr/>
        </p:nvSpPr>
        <p:spPr>
          <a:xfrm>
            <a:off x="3996308" y="4535016"/>
            <a:ext cx="266700" cy="58463"/>
          </a:xfrm>
          <a:custGeom>
            <a:avLst/>
            <a:gdLst>
              <a:gd name="connsiteX0" fmla="*/ 266700 w 266700"/>
              <a:gd name="connsiteY0" fmla="*/ 0 h 58463"/>
              <a:gd name="connsiteX1" fmla="*/ 190500 w 266700"/>
              <a:gd name="connsiteY1" fmla="*/ 25400 h 58463"/>
              <a:gd name="connsiteX2" fmla="*/ 152400 w 266700"/>
              <a:gd name="connsiteY2" fmla="*/ 38100 h 58463"/>
              <a:gd name="connsiteX3" fmla="*/ 0 w 266700"/>
              <a:gd name="connsiteY3" fmla="*/ 12700 h 584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6700" h="58463">
                <a:moveTo>
                  <a:pt x="266700" y="0"/>
                </a:moveTo>
                <a:lnTo>
                  <a:pt x="190500" y="25400"/>
                </a:lnTo>
                <a:lnTo>
                  <a:pt x="152400" y="38100"/>
                </a:lnTo>
                <a:cubicBezTo>
                  <a:pt x="6738" y="24858"/>
                  <a:pt x="45763" y="58463"/>
                  <a:pt x="0" y="12700"/>
                </a:cubicBezTo>
              </a:path>
            </a:pathLst>
          </a:cu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92" name="Freeform 91"/>
          <p:cNvSpPr/>
          <p:nvPr/>
        </p:nvSpPr>
        <p:spPr>
          <a:xfrm>
            <a:off x="5724128" y="4568924"/>
            <a:ext cx="332548" cy="165100"/>
          </a:xfrm>
          <a:custGeom>
            <a:avLst/>
            <a:gdLst>
              <a:gd name="connsiteX0" fmla="*/ 332548 w 332548"/>
              <a:gd name="connsiteY0" fmla="*/ 0 h 165100"/>
              <a:gd name="connsiteX1" fmla="*/ 91248 w 332548"/>
              <a:gd name="connsiteY1" fmla="*/ 38100 h 165100"/>
              <a:gd name="connsiteX2" fmla="*/ 53148 w 332548"/>
              <a:gd name="connsiteY2" fmla="*/ 76200 h 165100"/>
              <a:gd name="connsiteX3" fmla="*/ 2348 w 332548"/>
              <a:gd name="connsiteY3" fmla="*/ 165100 h 165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2548" h="165100">
                <a:moveTo>
                  <a:pt x="332548" y="0"/>
                </a:moveTo>
                <a:cubicBezTo>
                  <a:pt x="203985" y="42854"/>
                  <a:pt x="283043" y="23347"/>
                  <a:pt x="91248" y="38100"/>
                </a:cubicBezTo>
                <a:cubicBezTo>
                  <a:pt x="78548" y="50800"/>
                  <a:pt x="64175" y="62023"/>
                  <a:pt x="53148" y="76200"/>
                </a:cubicBezTo>
                <a:cubicBezTo>
                  <a:pt x="0" y="144533"/>
                  <a:pt x="2348" y="123452"/>
                  <a:pt x="2348" y="165100"/>
                </a:cubicBez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93" name="Freeform 92"/>
          <p:cNvSpPr/>
          <p:nvPr/>
        </p:nvSpPr>
        <p:spPr>
          <a:xfrm>
            <a:off x="5870744" y="4623916"/>
            <a:ext cx="256088" cy="254000"/>
          </a:xfrm>
          <a:custGeom>
            <a:avLst/>
            <a:gdLst>
              <a:gd name="connsiteX0" fmla="*/ 256088 w 256088"/>
              <a:gd name="connsiteY0" fmla="*/ 0 h 254000"/>
              <a:gd name="connsiteX1" fmla="*/ 230688 w 256088"/>
              <a:gd name="connsiteY1" fmla="*/ 38100 h 254000"/>
              <a:gd name="connsiteX2" fmla="*/ 154488 w 256088"/>
              <a:gd name="connsiteY2" fmla="*/ 63500 h 254000"/>
              <a:gd name="connsiteX3" fmla="*/ 116388 w 256088"/>
              <a:gd name="connsiteY3" fmla="*/ 76200 h 254000"/>
              <a:gd name="connsiteX4" fmla="*/ 40188 w 256088"/>
              <a:gd name="connsiteY4" fmla="*/ 127000 h 254000"/>
              <a:gd name="connsiteX5" fmla="*/ 2088 w 256088"/>
              <a:gd name="connsiteY5" fmla="*/ 215900 h 254000"/>
              <a:gd name="connsiteX6" fmla="*/ 2088 w 256088"/>
              <a:gd name="connsiteY6" fmla="*/ 254000 h 25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6088" h="254000">
                <a:moveTo>
                  <a:pt x="256088" y="0"/>
                </a:moveTo>
                <a:cubicBezTo>
                  <a:pt x="247621" y="12700"/>
                  <a:pt x="243631" y="30010"/>
                  <a:pt x="230688" y="38100"/>
                </a:cubicBezTo>
                <a:cubicBezTo>
                  <a:pt x="207984" y="52290"/>
                  <a:pt x="179888" y="55033"/>
                  <a:pt x="154488" y="63500"/>
                </a:cubicBezTo>
                <a:cubicBezTo>
                  <a:pt x="141788" y="67733"/>
                  <a:pt x="127527" y="68774"/>
                  <a:pt x="116388" y="76200"/>
                </a:cubicBezTo>
                <a:lnTo>
                  <a:pt x="40188" y="127000"/>
                </a:lnTo>
                <a:cubicBezTo>
                  <a:pt x="28622" y="150133"/>
                  <a:pt x="6760" y="187870"/>
                  <a:pt x="2088" y="215900"/>
                </a:cubicBezTo>
                <a:cubicBezTo>
                  <a:pt x="0" y="228427"/>
                  <a:pt x="2088" y="241300"/>
                  <a:pt x="2088" y="254000"/>
                </a:cubicBezTo>
              </a:path>
            </a:pathLst>
          </a:cu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94" name="Freeform 93"/>
          <p:cNvSpPr/>
          <p:nvPr/>
        </p:nvSpPr>
        <p:spPr>
          <a:xfrm>
            <a:off x="6012532" y="4873190"/>
            <a:ext cx="254000" cy="127782"/>
          </a:xfrm>
          <a:custGeom>
            <a:avLst/>
            <a:gdLst>
              <a:gd name="connsiteX0" fmla="*/ 254000 w 254000"/>
              <a:gd name="connsiteY0" fmla="*/ 34866 h 127782"/>
              <a:gd name="connsiteX1" fmla="*/ 88900 w 254000"/>
              <a:gd name="connsiteY1" fmla="*/ 22166 h 127782"/>
              <a:gd name="connsiteX2" fmla="*/ 25400 w 254000"/>
              <a:gd name="connsiteY2" fmla="*/ 85666 h 127782"/>
              <a:gd name="connsiteX3" fmla="*/ 0 w 254000"/>
              <a:gd name="connsiteY3" fmla="*/ 123766 h 127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4000" h="127782">
                <a:moveTo>
                  <a:pt x="254000" y="34866"/>
                </a:moveTo>
                <a:cubicBezTo>
                  <a:pt x="149402" y="0"/>
                  <a:pt x="204305" y="5680"/>
                  <a:pt x="88900" y="22166"/>
                </a:cubicBezTo>
                <a:cubicBezTo>
                  <a:pt x="50800" y="47566"/>
                  <a:pt x="46567" y="43333"/>
                  <a:pt x="25400" y="85666"/>
                </a:cubicBezTo>
                <a:cubicBezTo>
                  <a:pt x="4342" y="127782"/>
                  <a:pt x="28307" y="123766"/>
                  <a:pt x="0" y="123766"/>
                </a:cubicBezTo>
              </a:path>
            </a:pathLst>
          </a:cu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95" name="Freeform 94"/>
          <p:cNvSpPr/>
          <p:nvPr/>
        </p:nvSpPr>
        <p:spPr>
          <a:xfrm>
            <a:off x="5796136" y="4496916"/>
            <a:ext cx="266700" cy="58463"/>
          </a:xfrm>
          <a:custGeom>
            <a:avLst/>
            <a:gdLst>
              <a:gd name="connsiteX0" fmla="*/ 266700 w 266700"/>
              <a:gd name="connsiteY0" fmla="*/ 0 h 58463"/>
              <a:gd name="connsiteX1" fmla="*/ 190500 w 266700"/>
              <a:gd name="connsiteY1" fmla="*/ 25400 h 58463"/>
              <a:gd name="connsiteX2" fmla="*/ 152400 w 266700"/>
              <a:gd name="connsiteY2" fmla="*/ 38100 h 58463"/>
              <a:gd name="connsiteX3" fmla="*/ 0 w 266700"/>
              <a:gd name="connsiteY3" fmla="*/ 12700 h 584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6700" h="58463">
                <a:moveTo>
                  <a:pt x="266700" y="0"/>
                </a:moveTo>
                <a:lnTo>
                  <a:pt x="190500" y="25400"/>
                </a:lnTo>
                <a:lnTo>
                  <a:pt x="152400" y="38100"/>
                </a:lnTo>
                <a:cubicBezTo>
                  <a:pt x="6738" y="24858"/>
                  <a:pt x="45763" y="58463"/>
                  <a:pt x="0" y="12700"/>
                </a:cubicBezTo>
              </a:path>
            </a:pathLst>
          </a:cu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96" name="Freeform 95"/>
          <p:cNvSpPr/>
          <p:nvPr/>
        </p:nvSpPr>
        <p:spPr>
          <a:xfrm>
            <a:off x="6050508" y="4496916"/>
            <a:ext cx="393700" cy="132134"/>
          </a:xfrm>
          <a:custGeom>
            <a:avLst/>
            <a:gdLst>
              <a:gd name="connsiteX0" fmla="*/ 0 w 393700"/>
              <a:gd name="connsiteY0" fmla="*/ 0 h 132134"/>
              <a:gd name="connsiteX1" fmla="*/ 241300 w 393700"/>
              <a:gd name="connsiteY1" fmla="*/ 88900 h 132134"/>
              <a:gd name="connsiteX2" fmla="*/ 292100 w 393700"/>
              <a:gd name="connsiteY2" fmla="*/ 101600 h 132134"/>
              <a:gd name="connsiteX3" fmla="*/ 330200 w 393700"/>
              <a:gd name="connsiteY3" fmla="*/ 127000 h 132134"/>
              <a:gd name="connsiteX4" fmla="*/ 393700 w 393700"/>
              <a:gd name="connsiteY4" fmla="*/ 127000 h 132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3700" h="132134">
                <a:moveTo>
                  <a:pt x="0" y="0"/>
                </a:moveTo>
                <a:cubicBezTo>
                  <a:pt x="86102" y="129152"/>
                  <a:pt x="20341" y="74169"/>
                  <a:pt x="241300" y="88900"/>
                </a:cubicBezTo>
                <a:cubicBezTo>
                  <a:pt x="258233" y="93133"/>
                  <a:pt x="276057" y="94724"/>
                  <a:pt x="292100" y="101600"/>
                </a:cubicBezTo>
                <a:cubicBezTo>
                  <a:pt x="306129" y="107613"/>
                  <a:pt x="315392" y="123298"/>
                  <a:pt x="330200" y="127000"/>
                </a:cubicBezTo>
                <a:cubicBezTo>
                  <a:pt x="350735" y="132134"/>
                  <a:pt x="372533" y="127000"/>
                  <a:pt x="393700" y="127000"/>
                </a:cubicBezTo>
              </a:path>
            </a:pathLst>
          </a:cu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97" name="Freeform 96"/>
          <p:cNvSpPr/>
          <p:nvPr/>
        </p:nvSpPr>
        <p:spPr>
          <a:xfrm>
            <a:off x="6050508" y="4501480"/>
            <a:ext cx="304800" cy="571500"/>
          </a:xfrm>
          <a:custGeom>
            <a:avLst/>
            <a:gdLst>
              <a:gd name="connsiteX0" fmla="*/ 0 w 304800"/>
              <a:gd name="connsiteY0" fmla="*/ 0 h 571500"/>
              <a:gd name="connsiteX1" fmla="*/ 25400 w 304800"/>
              <a:gd name="connsiteY1" fmla="*/ 114300 h 571500"/>
              <a:gd name="connsiteX2" fmla="*/ 114300 w 304800"/>
              <a:gd name="connsiteY2" fmla="*/ 152400 h 571500"/>
              <a:gd name="connsiteX3" fmla="*/ 152400 w 304800"/>
              <a:gd name="connsiteY3" fmla="*/ 177800 h 571500"/>
              <a:gd name="connsiteX4" fmla="*/ 228600 w 304800"/>
              <a:gd name="connsiteY4" fmla="*/ 203200 h 571500"/>
              <a:gd name="connsiteX5" fmla="*/ 266700 w 304800"/>
              <a:gd name="connsiteY5" fmla="*/ 215900 h 571500"/>
              <a:gd name="connsiteX6" fmla="*/ 304800 w 304800"/>
              <a:gd name="connsiteY6" fmla="*/ 241300 h 571500"/>
              <a:gd name="connsiteX7" fmla="*/ 292100 w 304800"/>
              <a:gd name="connsiteY7" fmla="*/ 279400 h 571500"/>
              <a:gd name="connsiteX8" fmla="*/ 279400 w 304800"/>
              <a:gd name="connsiteY8" fmla="*/ 381000 h 571500"/>
              <a:gd name="connsiteX9" fmla="*/ 241300 w 304800"/>
              <a:gd name="connsiteY9" fmla="*/ 393700 h 571500"/>
              <a:gd name="connsiteX10" fmla="*/ 190500 w 304800"/>
              <a:gd name="connsiteY10" fmla="*/ 406400 h 571500"/>
              <a:gd name="connsiteX11" fmla="*/ 203200 w 304800"/>
              <a:gd name="connsiteY11" fmla="*/ 571500 h 571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04800" h="571500">
                <a:moveTo>
                  <a:pt x="0" y="0"/>
                </a:moveTo>
                <a:cubicBezTo>
                  <a:pt x="280" y="1399"/>
                  <a:pt x="20276" y="106613"/>
                  <a:pt x="25400" y="114300"/>
                </a:cubicBezTo>
                <a:cubicBezTo>
                  <a:pt x="42941" y="140612"/>
                  <a:pt x="88810" y="146028"/>
                  <a:pt x="114300" y="152400"/>
                </a:cubicBezTo>
                <a:cubicBezTo>
                  <a:pt x="127000" y="160867"/>
                  <a:pt x="138452" y="171601"/>
                  <a:pt x="152400" y="177800"/>
                </a:cubicBezTo>
                <a:cubicBezTo>
                  <a:pt x="176866" y="188674"/>
                  <a:pt x="203200" y="194733"/>
                  <a:pt x="228600" y="203200"/>
                </a:cubicBezTo>
                <a:cubicBezTo>
                  <a:pt x="241300" y="207433"/>
                  <a:pt x="255561" y="208474"/>
                  <a:pt x="266700" y="215900"/>
                </a:cubicBezTo>
                <a:lnTo>
                  <a:pt x="304800" y="241300"/>
                </a:lnTo>
                <a:cubicBezTo>
                  <a:pt x="300567" y="254000"/>
                  <a:pt x="294495" y="266229"/>
                  <a:pt x="292100" y="279400"/>
                </a:cubicBezTo>
                <a:cubicBezTo>
                  <a:pt x="285995" y="312980"/>
                  <a:pt x="293262" y="349811"/>
                  <a:pt x="279400" y="381000"/>
                </a:cubicBezTo>
                <a:cubicBezTo>
                  <a:pt x="273963" y="393233"/>
                  <a:pt x="254172" y="390022"/>
                  <a:pt x="241300" y="393700"/>
                </a:cubicBezTo>
                <a:cubicBezTo>
                  <a:pt x="224517" y="398495"/>
                  <a:pt x="207433" y="402167"/>
                  <a:pt x="190500" y="406400"/>
                </a:cubicBezTo>
                <a:cubicBezTo>
                  <a:pt x="203552" y="563019"/>
                  <a:pt x="203200" y="507824"/>
                  <a:pt x="203200" y="571500"/>
                </a:cubicBezTo>
              </a:path>
            </a:pathLst>
          </a:custGeom>
          <a:ln w="3810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98" name="Freeform 97"/>
          <p:cNvSpPr/>
          <p:nvPr/>
        </p:nvSpPr>
        <p:spPr>
          <a:xfrm>
            <a:off x="7742952" y="4623916"/>
            <a:ext cx="256088" cy="254000"/>
          </a:xfrm>
          <a:custGeom>
            <a:avLst/>
            <a:gdLst>
              <a:gd name="connsiteX0" fmla="*/ 256088 w 256088"/>
              <a:gd name="connsiteY0" fmla="*/ 0 h 254000"/>
              <a:gd name="connsiteX1" fmla="*/ 230688 w 256088"/>
              <a:gd name="connsiteY1" fmla="*/ 38100 h 254000"/>
              <a:gd name="connsiteX2" fmla="*/ 154488 w 256088"/>
              <a:gd name="connsiteY2" fmla="*/ 63500 h 254000"/>
              <a:gd name="connsiteX3" fmla="*/ 116388 w 256088"/>
              <a:gd name="connsiteY3" fmla="*/ 76200 h 254000"/>
              <a:gd name="connsiteX4" fmla="*/ 40188 w 256088"/>
              <a:gd name="connsiteY4" fmla="*/ 127000 h 254000"/>
              <a:gd name="connsiteX5" fmla="*/ 2088 w 256088"/>
              <a:gd name="connsiteY5" fmla="*/ 215900 h 254000"/>
              <a:gd name="connsiteX6" fmla="*/ 2088 w 256088"/>
              <a:gd name="connsiteY6" fmla="*/ 254000 h 25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6088" h="254000">
                <a:moveTo>
                  <a:pt x="256088" y="0"/>
                </a:moveTo>
                <a:cubicBezTo>
                  <a:pt x="247621" y="12700"/>
                  <a:pt x="243631" y="30010"/>
                  <a:pt x="230688" y="38100"/>
                </a:cubicBezTo>
                <a:cubicBezTo>
                  <a:pt x="207984" y="52290"/>
                  <a:pt x="179888" y="55033"/>
                  <a:pt x="154488" y="63500"/>
                </a:cubicBezTo>
                <a:cubicBezTo>
                  <a:pt x="141788" y="67733"/>
                  <a:pt x="127527" y="68774"/>
                  <a:pt x="116388" y="76200"/>
                </a:cubicBezTo>
                <a:lnTo>
                  <a:pt x="40188" y="127000"/>
                </a:lnTo>
                <a:cubicBezTo>
                  <a:pt x="28622" y="150133"/>
                  <a:pt x="6760" y="187870"/>
                  <a:pt x="2088" y="215900"/>
                </a:cubicBezTo>
                <a:cubicBezTo>
                  <a:pt x="0" y="228427"/>
                  <a:pt x="2088" y="241300"/>
                  <a:pt x="2088" y="254000"/>
                </a:cubicBezTo>
              </a:path>
            </a:pathLst>
          </a:cu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99" name="Freeform 98"/>
          <p:cNvSpPr/>
          <p:nvPr/>
        </p:nvSpPr>
        <p:spPr>
          <a:xfrm>
            <a:off x="7884740" y="4873190"/>
            <a:ext cx="254000" cy="127782"/>
          </a:xfrm>
          <a:custGeom>
            <a:avLst/>
            <a:gdLst>
              <a:gd name="connsiteX0" fmla="*/ 254000 w 254000"/>
              <a:gd name="connsiteY0" fmla="*/ 34866 h 127782"/>
              <a:gd name="connsiteX1" fmla="*/ 88900 w 254000"/>
              <a:gd name="connsiteY1" fmla="*/ 22166 h 127782"/>
              <a:gd name="connsiteX2" fmla="*/ 25400 w 254000"/>
              <a:gd name="connsiteY2" fmla="*/ 85666 h 127782"/>
              <a:gd name="connsiteX3" fmla="*/ 0 w 254000"/>
              <a:gd name="connsiteY3" fmla="*/ 123766 h 127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4000" h="127782">
                <a:moveTo>
                  <a:pt x="254000" y="34866"/>
                </a:moveTo>
                <a:cubicBezTo>
                  <a:pt x="149402" y="0"/>
                  <a:pt x="204305" y="5680"/>
                  <a:pt x="88900" y="22166"/>
                </a:cubicBezTo>
                <a:cubicBezTo>
                  <a:pt x="50800" y="47566"/>
                  <a:pt x="46567" y="43333"/>
                  <a:pt x="25400" y="85666"/>
                </a:cubicBezTo>
                <a:cubicBezTo>
                  <a:pt x="4342" y="127782"/>
                  <a:pt x="28307" y="123766"/>
                  <a:pt x="0" y="123766"/>
                </a:cubicBezTo>
              </a:path>
            </a:pathLst>
          </a:custGeom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00" name="Freeform 99"/>
          <p:cNvSpPr/>
          <p:nvPr/>
        </p:nvSpPr>
        <p:spPr>
          <a:xfrm>
            <a:off x="7668840" y="4510461"/>
            <a:ext cx="266700" cy="58463"/>
          </a:xfrm>
          <a:custGeom>
            <a:avLst/>
            <a:gdLst>
              <a:gd name="connsiteX0" fmla="*/ 266700 w 266700"/>
              <a:gd name="connsiteY0" fmla="*/ 0 h 58463"/>
              <a:gd name="connsiteX1" fmla="*/ 190500 w 266700"/>
              <a:gd name="connsiteY1" fmla="*/ 25400 h 58463"/>
              <a:gd name="connsiteX2" fmla="*/ 152400 w 266700"/>
              <a:gd name="connsiteY2" fmla="*/ 38100 h 58463"/>
              <a:gd name="connsiteX3" fmla="*/ 0 w 266700"/>
              <a:gd name="connsiteY3" fmla="*/ 12700 h 584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6700" h="58463">
                <a:moveTo>
                  <a:pt x="266700" y="0"/>
                </a:moveTo>
                <a:lnTo>
                  <a:pt x="190500" y="25400"/>
                </a:lnTo>
                <a:lnTo>
                  <a:pt x="152400" y="38100"/>
                </a:lnTo>
                <a:cubicBezTo>
                  <a:pt x="6738" y="24858"/>
                  <a:pt x="45763" y="58463"/>
                  <a:pt x="0" y="12700"/>
                </a:cubicBezTo>
              </a:path>
            </a:pathLst>
          </a:cu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01" name="Freeform 100"/>
          <p:cNvSpPr/>
          <p:nvPr/>
        </p:nvSpPr>
        <p:spPr>
          <a:xfrm>
            <a:off x="7922716" y="4496916"/>
            <a:ext cx="393700" cy="132134"/>
          </a:xfrm>
          <a:custGeom>
            <a:avLst/>
            <a:gdLst>
              <a:gd name="connsiteX0" fmla="*/ 0 w 393700"/>
              <a:gd name="connsiteY0" fmla="*/ 0 h 132134"/>
              <a:gd name="connsiteX1" fmla="*/ 241300 w 393700"/>
              <a:gd name="connsiteY1" fmla="*/ 88900 h 132134"/>
              <a:gd name="connsiteX2" fmla="*/ 292100 w 393700"/>
              <a:gd name="connsiteY2" fmla="*/ 101600 h 132134"/>
              <a:gd name="connsiteX3" fmla="*/ 330200 w 393700"/>
              <a:gd name="connsiteY3" fmla="*/ 127000 h 132134"/>
              <a:gd name="connsiteX4" fmla="*/ 393700 w 393700"/>
              <a:gd name="connsiteY4" fmla="*/ 127000 h 132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3700" h="132134">
                <a:moveTo>
                  <a:pt x="0" y="0"/>
                </a:moveTo>
                <a:cubicBezTo>
                  <a:pt x="86102" y="129152"/>
                  <a:pt x="20341" y="74169"/>
                  <a:pt x="241300" y="88900"/>
                </a:cubicBezTo>
                <a:cubicBezTo>
                  <a:pt x="258233" y="93133"/>
                  <a:pt x="276057" y="94724"/>
                  <a:pt x="292100" y="101600"/>
                </a:cubicBezTo>
                <a:cubicBezTo>
                  <a:pt x="306129" y="107613"/>
                  <a:pt x="315392" y="123298"/>
                  <a:pt x="330200" y="127000"/>
                </a:cubicBezTo>
                <a:cubicBezTo>
                  <a:pt x="350735" y="132134"/>
                  <a:pt x="372533" y="127000"/>
                  <a:pt x="393700" y="127000"/>
                </a:cubicBezTo>
              </a:path>
            </a:pathLst>
          </a:cu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02" name="Freeform 101"/>
          <p:cNvSpPr/>
          <p:nvPr/>
        </p:nvSpPr>
        <p:spPr>
          <a:xfrm>
            <a:off x="7922716" y="4501480"/>
            <a:ext cx="304800" cy="571500"/>
          </a:xfrm>
          <a:custGeom>
            <a:avLst/>
            <a:gdLst>
              <a:gd name="connsiteX0" fmla="*/ 0 w 304800"/>
              <a:gd name="connsiteY0" fmla="*/ 0 h 571500"/>
              <a:gd name="connsiteX1" fmla="*/ 25400 w 304800"/>
              <a:gd name="connsiteY1" fmla="*/ 114300 h 571500"/>
              <a:gd name="connsiteX2" fmla="*/ 114300 w 304800"/>
              <a:gd name="connsiteY2" fmla="*/ 152400 h 571500"/>
              <a:gd name="connsiteX3" fmla="*/ 152400 w 304800"/>
              <a:gd name="connsiteY3" fmla="*/ 177800 h 571500"/>
              <a:gd name="connsiteX4" fmla="*/ 228600 w 304800"/>
              <a:gd name="connsiteY4" fmla="*/ 203200 h 571500"/>
              <a:gd name="connsiteX5" fmla="*/ 266700 w 304800"/>
              <a:gd name="connsiteY5" fmla="*/ 215900 h 571500"/>
              <a:gd name="connsiteX6" fmla="*/ 304800 w 304800"/>
              <a:gd name="connsiteY6" fmla="*/ 241300 h 571500"/>
              <a:gd name="connsiteX7" fmla="*/ 292100 w 304800"/>
              <a:gd name="connsiteY7" fmla="*/ 279400 h 571500"/>
              <a:gd name="connsiteX8" fmla="*/ 279400 w 304800"/>
              <a:gd name="connsiteY8" fmla="*/ 381000 h 571500"/>
              <a:gd name="connsiteX9" fmla="*/ 241300 w 304800"/>
              <a:gd name="connsiteY9" fmla="*/ 393700 h 571500"/>
              <a:gd name="connsiteX10" fmla="*/ 190500 w 304800"/>
              <a:gd name="connsiteY10" fmla="*/ 406400 h 571500"/>
              <a:gd name="connsiteX11" fmla="*/ 203200 w 304800"/>
              <a:gd name="connsiteY11" fmla="*/ 571500 h 571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04800" h="571500">
                <a:moveTo>
                  <a:pt x="0" y="0"/>
                </a:moveTo>
                <a:cubicBezTo>
                  <a:pt x="280" y="1399"/>
                  <a:pt x="20276" y="106613"/>
                  <a:pt x="25400" y="114300"/>
                </a:cubicBezTo>
                <a:cubicBezTo>
                  <a:pt x="42941" y="140612"/>
                  <a:pt x="88810" y="146028"/>
                  <a:pt x="114300" y="152400"/>
                </a:cubicBezTo>
                <a:cubicBezTo>
                  <a:pt x="127000" y="160867"/>
                  <a:pt x="138452" y="171601"/>
                  <a:pt x="152400" y="177800"/>
                </a:cubicBezTo>
                <a:cubicBezTo>
                  <a:pt x="176866" y="188674"/>
                  <a:pt x="203200" y="194733"/>
                  <a:pt x="228600" y="203200"/>
                </a:cubicBezTo>
                <a:cubicBezTo>
                  <a:pt x="241300" y="207433"/>
                  <a:pt x="255561" y="208474"/>
                  <a:pt x="266700" y="215900"/>
                </a:cubicBezTo>
                <a:lnTo>
                  <a:pt x="304800" y="241300"/>
                </a:lnTo>
                <a:cubicBezTo>
                  <a:pt x="300567" y="254000"/>
                  <a:pt x="294495" y="266229"/>
                  <a:pt x="292100" y="279400"/>
                </a:cubicBezTo>
                <a:cubicBezTo>
                  <a:pt x="285995" y="312980"/>
                  <a:pt x="293262" y="349811"/>
                  <a:pt x="279400" y="381000"/>
                </a:cubicBezTo>
                <a:cubicBezTo>
                  <a:pt x="273963" y="393233"/>
                  <a:pt x="254172" y="390022"/>
                  <a:pt x="241300" y="393700"/>
                </a:cubicBezTo>
                <a:cubicBezTo>
                  <a:pt x="224517" y="398495"/>
                  <a:pt x="207433" y="402167"/>
                  <a:pt x="190500" y="406400"/>
                </a:cubicBezTo>
                <a:cubicBezTo>
                  <a:pt x="203552" y="563019"/>
                  <a:pt x="203200" y="507824"/>
                  <a:pt x="203200" y="571500"/>
                </a:cubicBezTo>
              </a:path>
            </a:pathLst>
          </a:custGeom>
          <a:ln w="381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03" name="Freeform 102"/>
          <p:cNvSpPr/>
          <p:nvPr/>
        </p:nvSpPr>
        <p:spPr>
          <a:xfrm>
            <a:off x="7634684" y="4568924"/>
            <a:ext cx="332548" cy="165100"/>
          </a:xfrm>
          <a:custGeom>
            <a:avLst/>
            <a:gdLst>
              <a:gd name="connsiteX0" fmla="*/ 332548 w 332548"/>
              <a:gd name="connsiteY0" fmla="*/ 0 h 165100"/>
              <a:gd name="connsiteX1" fmla="*/ 91248 w 332548"/>
              <a:gd name="connsiteY1" fmla="*/ 38100 h 165100"/>
              <a:gd name="connsiteX2" fmla="*/ 53148 w 332548"/>
              <a:gd name="connsiteY2" fmla="*/ 76200 h 165100"/>
              <a:gd name="connsiteX3" fmla="*/ 2348 w 332548"/>
              <a:gd name="connsiteY3" fmla="*/ 165100 h 165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2548" h="165100">
                <a:moveTo>
                  <a:pt x="332548" y="0"/>
                </a:moveTo>
                <a:cubicBezTo>
                  <a:pt x="203985" y="42854"/>
                  <a:pt x="283043" y="23347"/>
                  <a:pt x="91248" y="38100"/>
                </a:cubicBezTo>
                <a:cubicBezTo>
                  <a:pt x="78548" y="50800"/>
                  <a:pt x="64175" y="62023"/>
                  <a:pt x="53148" y="76200"/>
                </a:cubicBezTo>
                <a:cubicBezTo>
                  <a:pt x="0" y="144533"/>
                  <a:pt x="2348" y="123452"/>
                  <a:pt x="2348" y="165100"/>
                </a:cubicBez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04" name="AutoShape 36"/>
          <p:cNvSpPr>
            <a:spLocks noChangeArrowheads="1"/>
          </p:cNvSpPr>
          <p:nvPr/>
        </p:nvSpPr>
        <p:spPr bwMode="auto">
          <a:xfrm>
            <a:off x="2746648" y="2924944"/>
            <a:ext cx="457200" cy="457200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105" name="AutoShape 36"/>
          <p:cNvSpPr>
            <a:spLocks noChangeArrowheads="1"/>
          </p:cNvSpPr>
          <p:nvPr/>
        </p:nvSpPr>
        <p:spPr bwMode="auto">
          <a:xfrm>
            <a:off x="2267744" y="3043808"/>
            <a:ext cx="457200" cy="457200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107" name="AutoShape 36"/>
          <p:cNvSpPr>
            <a:spLocks noChangeArrowheads="1"/>
          </p:cNvSpPr>
          <p:nvPr/>
        </p:nvSpPr>
        <p:spPr bwMode="auto">
          <a:xfrm>
            <a:off x="1907704" y="3115816"/>
            <a:ext cx="457200" cy="457200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108" name="AutoShape 36"/>
          <p:cNvSpPr>
            <a:spLocks noChangeArrowheads="1"/>
          </p:cNvSpPr>
          <p:nvPr/>
        </p:nvSpPr>
        <p:spPr bwMode="auto">
          <a:xfrm>
            <a:off x="1450504" y="3259832"/>
            <a:ext cx="457200" cy="457200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109" name="AutoShape 36"/>
          <p:cNvSpPr>
            <a:spLocks noChangeArrowheads="1"/>
          </p:cNvSpPr>
          <p:nvPr/>
        </p:nvSpPr>
        <p:spPr bwMode="auto">
          <a:xfrm>
            <a:off x="1115616" y="3259832"/>
            <a:ext cx="457200" cy="457200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110" name="AutoShape 36"/>
          <p:cNvSpPr>
            <a:spLocks noChangeArrowheads="1"/>
          </p:cNvSpPr>
          <p:nvPr/>
        </p:nvSpPr>
        <p:spPr bwMode="auto">
          <a:xfrm>
            <a:off x="539552" y="3403848"/>
            <a:ext cx="457200" cy="457200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111" name="AutoShape 35"/>
          <p:cNvSpPr>
            <a:spLocks noChangeArrowheads="1"/>
          </p:cNvSpPr>
          <p:nvPr/>
        </p:nvSpPr>
        <p:spPr bwMode="auto">
          <a:xfrm>
            <a:off x="3818384" y="2675384"/>
            <a:ext cx="609600" cy="609600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112" name="AutoShape 35"/>
          <p:cNvSpPr>
            <a:spLocks noChangeArrowheads="1"/>
          </p:cNvSpPr>
          <p:nvPr/>
        </p:nvSpPr>
        <p:spPr bwMode="auto">
          <a:xfrm>
            <a:off x="4644008" y="2459360"/>
            <a:ext cx="609600" cy="609600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113" name="AutoShape 26"/>
          <p:cNvSpPr>
            <a:spLocks noChangeArrowheads="1"/>
          </p:cNvSpPr>
          <p:nvPr/>
        </p:nvSpPr>
        <p:spPr bwMode="auto">
          <a:xfrm>
            <a:off x="7846640" y="2095128"/>
            <a:ext cx="685800" cy="685800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114" name="AutoShape 36"/>
          <p:cNvSpPr>
            <a:spLocks noChangeArrowheads="1"/>
          </p:cNvSpPr>
          <p:nvPr/>
        </p:nvSpPr>
        <p:spPr bwMode="auto">
          <a:xfrm>
            <a:off x="946448" y="3331840"/>
            <a:ext cx="457200" cy="457200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117" name="TextBox 116"/>
          <p:cNvSpPr txBox="1"/>
          <p:nvPr/>
        </p:nvSpPr>
        <p:spPr>
          <a:xfrm>
            <a:off x="395536" y="908720"/>
            <a:ext cx="818525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000" dirty="0" smtClean="0">
                <a:latin typeface="Palatino Linotype" pitchFamily="18" charset="0"/>
              </a:rPr>
              <a:t>Coastal Douglas-fir extends from northern California to B.C. </a:t>
            </a:r>
            <a:r>
              <a:rPr lang="en-CA" sz="2000" dirty="0" err="1" smtClean="0">
                <a:latin typeface="Palatino Linotype" pitchFamily="18" charset="0"/>
              </a:rPr>
              <a:t>midcoast</a:t>
            </a:r>
            <a:r>
              <a:rPr lang="en-CA" sz="2000" dirty="0" smtClean="0">
                <a:latin typeface="Palatino Linotype" pitchFamily="18" charset="0"/>
              </a:rPr>
              <a:t>,</a:t>
            </a:r>
          </a:p>
          <a:p>
            <a:r>
              <a:rPr lang="en-CA" sz="2000" dirty="0" smtClean="0">
                <a:latin typeface="Palatino Linotype" pitchFamily="18" charset="0"/>
              </a:rPr>
              <a:t> 1500 km, ~500 fungal species?</a:t>
            </a:r>
            <a:endParaRPr lang="en-CA" sz="2000" dirty="0">
              <a:latin typeface="Palatino Linotype" pitchFamily="18" charset="0"/>
            </a:endParaRPr>
          </a:p>
        </p:txBody>
      </p:sp>
      <p:sp>
        <p:nvSpPr>
          <p:cNvPr id="106" name="Slide Number Placeholder 10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95DF9-7FCD-4B8A-B386-2B7549696CA5}" type="slidenum">
              <a:rPr lang="en-CA" smtClean="0"/>
              <a:pPr/>
              <a:t>18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7584" y="836712"/>
            <a:ext cx="65181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latin typeface="Palatino Linotype" pitchFamily="18" charset="0"/>
              </a:rPr>
              <a:t>Does host population source matter to </a:t>
            </a:r>
            <a:r>
              <a:rPr lang="en-CA" dirty="0" err="1" smtClean="0">
                <a:latin typeface="Palatino Linotype" pitchFamily="18" charset="0"/>
              </a:rPr>
              <a:t>ectomycorrhizal</a:t>
            </a:r>
            <a:r>
              <a:rPr lang="en-CA" dirty="0" smtClean="0">
                <a:latin typeface="Palatino Linotype" pitchFamily="18" charset="0"/>
              </a:rPr>
              <a:t> fungi?</a:t>
            </a:r>
            <a:endParaRPr lang="en-CA" dirty="0">
              <a:latin typeface="Palatino Linotyp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7584" y="1268760"/>
            <a:ext cx="13051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latin typeface="Palatino Linotype" pitchFamily="18" charset="0"/>
              </a:rPr>
              <a:t>Absolutely</a:t>
            </a:r>
            <a:endParaRPr lang="en-CA" dirty="0">
              <a:latin typeface="Palatino Linotype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27584" y="2060848"/>
            <a:ext cx="7992888" cy="648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>
                <a:latin typeface="Palatino Linotype" pitchFamily="18" charset="0"/>
              </a:rPr>
              <a:t>Does the host genetic relationship with </a:t>
            </a:r>
            <a:r>
              <a:rPr lang="en-CA" dirty="0" err="1" smtClean="0">
                <a:latin typeface="Palatino Linotype" pitchFamily="18" charset="0"/>
              </a:rPr>
              <a:t>ectomycorrhizal</a:t>
            </a:r>
            <a:r>
              <a:rPr lang="en-CA" dirty="0" smtClean="0">
                <a:latin typeface="Palatino Linotype" pitchFamily="18" charset="0"/>
              </a:rPr>
              <a:t> communities affect </a:t>
            </a:r>
            <a:r>
              <a:rPr lang="en-CA" dirty="0" smtClean="0">
                <a:latin typeface="Palatino Linotype" pitchFamily="18" charset="0"/>
              </a:rPr>
              <a:t>growth?</a:t>
            </a:r>
            <a:endParaRPr lang="en-CA" dirty="0">
              <a:latin typeface="Palatino Linotype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15511" y="2771636"/>
            <a:ext cx="30364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latin typeface="Palatino Linotype" pitchFamily="18" charset="0"/>
              </a:rPr>
              <a:t>Almost certainly sometimes</a:t>
            </a:r>
            <a:endParaRPr lang="en-CA" dirty="0">
              <a:latin typeface="Palatino Linotype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27584" y="3573016"/>
            <a:ext cx="7704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>
                <a:latin typeface="Palatino Linotype" pitchFamily="18" charset="0"/>
              </a:rPr>
              <a:t>Is it possible to define the site context of this relationship and match introduced host populations with local EMF fungi?</a:t>
            </a:r>
            <a:endParaRPr lang="en-CA" dirty="0">
              <a:latin typeface="Palatino Linotype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78509" y="4365104"/>
            <a:ext cx="8851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latin typeface="Palatino Linotype" pitchFamily="18" charset="0"/>
              </a:rPr>
              <a:t>Maybe</a:t>
            </a:r>
            <a:endParaRPr lang="en-CA" dirty="0">
              <a:latin typeface="Palatino Linotype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95736" y="1259468"/>
            <a:ext cx="51122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latin typeface="Palatino Linotype" pitchFamily="18" charset="0"/>
              </a:rPr>
              <a:t>- direct </a:t>
            </a:r>
            <a:r>
              <a:rPr lang="en-CA" dirty="0" err="1" smtClean="0">
                <a:latin typeface="Palatino Linotype" pitchFamily="18" charset="0"/>
              </a:rPr>
              <a:t>abiotic</a:t>
            </a:r>
            <a:r>
              <a:rPr lang="en-CA" dirty="0" smtClean="0">
                <a:latin typeface="Palatino Linotype" pitchFamily="18" charset="0"/>
              </a:rPr>
              <a:t> selection on tree and fungal traits</a:t>
            </a:r>
            <a:endParaRPr lang="en-CA" dirty="0">
              <a:latin typeface="Palatino Linotype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968409" y="2771636"/>
            <a:ext cx="32383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latin typeface="Palatino Linotype" pitchFamily="18" charset="0"/>
              </a:rPr>
              <a:t>- inconsequential to profound</a:t>
            </a:r>
            <a:endParaRPr lang="en-CA" dirty="0">
              <a:latin typeface="Palatino Linotype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979712" y="4365104"/>
            <a:ext cx="41922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latin typeface="Palatino Linotype" pitchFamily="18" charset="0"/>
              </a:rPr>
              <a:t>- </a:t>
            </a:r>
            <a:r>
              <a:rPr lang="en-CA" dirty="0" smtClean="0">
                <a:latin typeface="Palatino Linotype" pitchFamily="18" charset="0"/>
              </a:rPr>
              <a:t>requires </a:t>
            </a:r>
            <a:r>
              <a:rPr lang="en-CA" dirty="0" smtClean="0">
                <a:latin typeface="Palatino Linotype" pitchFamily="18" charset="0"/>
              </a:rPr>
              <a:t>more resources than we have</a:t>
            </a:r>
            <a:endParaRPr lang="en-CA" dirty="0">
              <a:latin typeface="Palatino Linotype" pitchFamily="18" charset="0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95DF9-7FCD-4B8A-B386-2B7549696CA5}" type="slidenum">
              <a:rPr lang="en-CA" smtClean="0"/>
              <a:pPr/>
              <a:t>19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  <p:bldP spid="8" grpId="0"/>
      <p:bldP spid="9" grpId="0"/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etenti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412776"/>
            <a:ext cx="6864096" cy="453542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11560" y="260648"/>
            <a:ext cx="820198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dirty="0" smtClean="0">
                <a:latin typeface="Palatino Linotype" pitchFamily="18" charset="0"/>
              </a:rPr>
              <a:t>Ecosystem memory – what has worked </a:t>
            </a:r>
            <a:r>
              <a:rPr lang="en-CA" sz="2400" dirty="0" smtClean="0">
                <a:latin typeface="Palatino Linotype" pitchFamily="18" charset="0"/>
              </a:rPr>
              <a:t>well in </a:t>
            </a:r>
            <a:r>
              <a:rPr lang="en-CA" sz="2400" dirty="0" smtClean="0">
                <a:latin typeface="Palatino Linotype" pitchFamily="18" charset="0"/>
              </a:rPr>
              <a:t>the past will</a:t>
            </a:r>
          </a:p>
          <a:p>
            <a:r>
              <a:rPr lang="en-CA" sz="2400" dirty="0" smtClean="0">
                <a:latin typeface="Palatino Linotype" pitchFamily="18" charset="0"/>
              </a:rPr>
              <a:t>probably work well in the </a:t>
            </a:r>
            <a:r>
              <a:rPr lang="en-CA" sz="2400" dirty="0" smtClean="0">
                <a:latin typeface="Palatino Linotype" pitchFamily="18" charset="0"/>
              </a:rPr>
              <a:t>future </a:t>
            </a:r>
            <a:r>
              <a:rPr lang="en-CA" dirty="0" smtClean="0">
                <a:latin typeface="Palatino Linotype" pitchFamily="18" charset="0"/>
              </a:rPr>
              <a:t>(Resilience Alliance)</a:t>
            </a:r>
            <a:endParaRPr lang="en-CA" dirty="0">
              <a:latin typeface="Palatino Linotype" pitchFamily="18" charset="0"/>
            </a:endParaRPr>
          </a:p>
        </p:txBody>
      </p:sp>
      <p:pic>
        <p:nvPicPr>
          <p:cNvPr id="30722" name="Picture 2" descr="http://upload.wikimedia.org/wikipedia/commons/9/97/DNA_Double_Helix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1124744"/>
            <a:ext cx="5581650" cy="4219575"/>
          </a:xfrm>
          <a:prstGeom prst="rect">
            <a:avLst/>
          </a:prstGeom>
          <a:solidFill>
            <a:schemeClr val="bg2"/>
          </a:solidFill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95DF9-7FCD-4B8A-B386-2B7549696CA5}" type="slidenum">
              <a:rPr lang="en-CA" smtClean="0"/>
              <a:pPr/>
              <a:t>20</a:t>
            </a:fld>
            <a:endParaRPr lang="en-CA"/>
          </a:p>
        </p:txBody>
      </p:sp>
      <p:sp>
        <p:nvSpPr>
          <p:cNvPr id="6" name="TextBox 5"/>
          <p:cNvSpPr txBox="1"/>
          <p:nvPr/>
        </p:nvSpPr>
        <p:spPr>
          <a:xfrm>
            <a:off x="1331640" y="2852936"/>
            <a:ext cx="5760640" cy="1200329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Be conservative in seed transfer, always keep some local genetic diversity, and maintain </a:t>
            </a:r>
            <a:r>
              <a:rPr lang="en-CA" sz="2400" dirty="0" err="1" smtClean="0"/>
              <a:t>refugia</a:t>
            </a:r>
            <a:r>
              <a:rPr lang="en-CA" sz="2400" dirty="0" smtClean="0"/>
              <a:t> and green tree retention for EMF </a:t>
            </a:r>
            <a:endParaRPr lang="en-CA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476672"/>
            <a:ext cx="5960286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latin typeface="Palatino Linotype" pitchFamily="18" charset="0"/>
              </a:rPr>
              <a:t>Acknowledgements</a:t>
            </a:r>
          </a:p>
          <a:p>
            <a:endParaRPr lang="en-CA" dirty="0" smtClean="0">
              <a:latin typeface="Palatino Linotype" pitchFamily="18" charset="0"/>
            </a:endParaRPr>
          </a:p>
          <a:p>
            <a:r>
              <a:rPr lang="en-CA" dirty="0" smtClean="0">
                <a:latin typeface="Palatino Linotype" pitchFamily="18" charset="0"/>
              </a:rPr>
              <a:t>Michael Stoehr and Greg O’Neill for ideas and feedback;</a:t>
            </a:r>
          </a:p>
          <a:p>
            <a:endParaRPr lang="en-CA" dirty="0" smtClean="0">
              <a:latin typeface="Palatino Linotype" pitchFamily="18" charset="0"/>
            </a:endParaRPr>
          </a:p>
          <a:p>
            <a:r>
              <a:rPr lang="en-CA" dirty="0" smtClean="0">
                <a:latin typeface="Palatino Linotype" pitchFamily="18" charset="0"/>
              </a:rPr>
              <a:t>Doug Ashbee and Jodi </a:t>
            </a:r>
            <a:r>
              <a:rPr lang="en-CA" dirty="0" err="1" smtClean="0">
                <a:latin typeface="Palatino Linotype" pitchFamily="18" charset="0"/>
              </a:rPr>
              <a:t>Krakowski</a:t>
            </a:r>
            <a:r>
              <a:rPr lang="en-CA" dirty="0" smtClean="0">
                <a:latin typeface="Palatino Linotype" pitchFamily="18" charset="0"/>
              </a:rPr>
              <a:t> for</a:t>
            </a:r>
          </a:p>
          <a:p>
            <a:r>
              <a:rPr lang="en-CA" dirty="0" smtClean="0">
                <a:latin typeface="Palatino Linotype" pitchFamily="18" charset="0"/>
              </a:rPr>
              <a:t>plot maintenance, maps and tree data;</a:t>
            </a:r>
          </a:p>
          <a:p>
            <a:endParaRPr lang="en-CA" dirty="0" smtClean="0">
              <a:latin typeface="Palatino Linotype" pitchFamily="18" charset="0"/>
            </a:endParaRPr>
          </a:p>
          <a:p>
            <a:r>
              <a:rPr lang="en-CA" dirty="0" smtClean="0">
                <a:latin typeface="Palatino Linotype" pitchFamily="18" charset="0"/>
              </a:rPr>
              <a:t>Funding provided by the </a:t>
            </a:r>
          </a:p>
          <a:p>
            <a:r>
              <a:rPr lang="en-CA" dirty="0" smtClean="0">
                <a:latin typeface="Palatino Linotype" pitchFamily="18" charset="0"/>
              </a:rPr>
              <a:t>Forest Genetics Council of BC</a:t>
            </a:r>
          </a:p>
          <a:p>
            <a:r>
              <a:rPr lang="en-CA" dirty="0" smtClean="0">
                <a:latin typeface="Palatino Linotype" pitchFamily="18" charset="0"/>
              </a:rPr>
              <a:t> </a:t>
            </a:r>
            <a:endParaRPr lang="en-CA" dirty="0">
              <a:latin typeface="Palatino Linotype" pitchFamily="18" charset="0"/>
            </a:endParaRPr>
          </a:p>
        </p:txBody>
      </p:sp>
      <p:pic>
        <p:nvPicPr>
          <p:cNvPr id="3" name="Picture 2" descr="lobst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4008" y="1412776"/>
            <a:ext cx="4201120" cy="4896544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95DF9-7FCD-4B8A-B386-2B7549696CA5}" type="slidenum">
              <a:rPr lang="en-CA" smtClean="0"/>
              <a:pPr/>
              <a:t>21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1212</TotalTime>
  <Words>802</Words>
  <Application>Microsoft Office PowerPoint</Application>
  <PresentationFormat>On-screen Show (4:3)</PresentationFormat>
  <Paragraphs>205</Paragraphs>
  <Slides>21</Slides>
  <Notes>3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3" baseType="lpstr">
      <vt:lpstr>Office Theme</vt:lpstr>
      <vt:lpstr>Chart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</vt:vector>
  </TitlesOfParts>
  <Company>Province of British Columbia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kranabetter</dc:creator>
  <cp:lastModifiedBy>kranabetter</cp:lastModifiedBy>
  <cp:revision>128</cp:revision>
  <dcterms:created xsi:type="dcterms:W3CDTF">2010-10-29T18:40:48Z</dcterms:created>
  <dcterms:modified xsi:type="dcterms:W3CDTF">2011-08-11T22:28:38Z</dcterms:modified>
</cp:coreProperties>
</file>