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Default Extension="emf" ContentType="image/x-emf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104"/>
  </p:notesMasterIdLst>
  <p:handoutMasterIdLst>
    <p:handoutMasterId r:id="rId105"/>
  </p:handoutMasterIdLst>
  <p:sldIdLst>
    <p:sldId id="256" r:id="rId3"/>
    <p:sldId id="257" r:id="rId4"/>
    <p:sldId id="260" r:id="rId5"/>
    <p:sldId id="353" r:id="rId6"/>
    <p:sldId id="354" r:id="rId7"/>
    <p:sldId id="309" r:id="rId8"/>
    <p:sldId id="307" r:id="rId9"/>
    <p:sldId id="325" r:id="rId10"/>
    <p:sldId id="386" r:id="rId11"/>
    <p:sldId id="437" r:id="rId12"/>
    <p:sldId id="261" r:id="rId13"/>
    <p:sldId id="406" r:id="rId14"/>
    <p:sldId id="410" r:id="rId15"/>
    <p:sldId id="411" r:id="rId16"/>
    <p:sldId id="412" r:id="rId17"/>
    <p:sldId id="420" r:id="rId18"/>
    <p:sldId id="336" r:id="rId19"/>
    <p:sldId id="312" r:id="rId20"/>
    <p:sldId id="322" r:id="rId21"/>
    <p:sldId id="387" r:id="rId22"/>
    <p:sldId id="321" r:id="rId23"/>
    <p:sldId id="310" r:id="rId24"/>
    <p:sldId id="317" r:id="rId25"/>
    <p:sldId id="318" r:id="rId26"/>
    <p:sldId id="311" r:id="rId27"/>
    <p:sldId id="319" r:id="rId28"/>
    <p:sldId id="395" r:id="rId29"/>
    <p:sldId id="305" r:id="rId30"/>
    <p:sldId id="329" r:id="rId31"/>
    <p:sldId id="469" r:id="rId32"/>
    <p:sldId id="324" r:id="rId33"/>
    <p:sldId id="399" r:id="rId34"/>
    <p:sldId id="357" r:id="rId35"/>
    <p:sldId id="358" r:id="rId36"/>
    <p:sldId id="396" r:id="rId37"/>
    <p:sldId id="435" r:id="rId38"/>
    <p:sldId id="436" r:id="rId39"/>
    <p:sldId id="439" r:id="rId40"/>
    <p:sldId id="308" r:id="rId41"/>
    <p:sldId id="332" r:id="rId42"/>
    <p:sldId id="333" r:id="rId43"/>
    <p:sldId id="334" r:id="rId44"/>
    <p:sldId id="302" r:id="rId45"/>
    <p:sldId id="337" r:id="rId46"/>
    <p:sldId id="346" r:id="rId47"/>
    <p:sldId id="350" r:id="rId48"/>
    <p:sldId id="377" r:id="rId49"/>
    <p:sldId id="303" r:id="rId50"/>
    <p:sldId id="389" r:id="rId51"/>
    <p:sldId id="390" r:id="rId52"/>
    <p:sldId id="391" r:id="rId53"/>
    <p:sldId id="394" r:id="rId54"/>
    <p:sldId id="393" r:id="rId55"/>
    <p:sldId id="467" r:id="rId56"/>
    <p:sldId id="468" r:id="rId57"/>
    <p:sldId id="361" r:id="rId58"/>
    <p:sldId id="479" r:id="rId59"/>
    <p:sldId id="474" r:id="rId60"/>
    <p:sldId id="480" r:id="rId61"/>
    <p:sldId id="482" r:id="rId62"/>
    <p:sldId id="481" r:id="rId63"/>
    <p:sldId id="476" r:id="rId64"/>
    <p:sldId id="477" r:id="rId65"/>
    <p:sldId id="483" r:id="rId66"/>
    <p:sldId id="484" r:id="rId67"/>
    <p:sldId id="470" r:id="rId68"/>
    <p:sldId id="362" r:id="rId69"/>
    <p:sldId id="365" r:id="rId70"/>
    <p:sldId id="367" r:id="rId71"/>
    <p:sldId id="368" r:id="rId72"/>
    <p:sldId id="466" r:id="rId73"/>
    <p:sldId id="372" r:id="rId74"/>
    <p:sldId id="373" r:id="rId75"/>
    <p:sldId id="374" r:id="rId76"/>
    <p:sldId id="375" r:id="rId77"/>
    <p:sldId id="376" r:id="rId78"/>
    <p:sldId id="440" r:id="rId79"/>
    <p:sldId id="441" r:id="rId80"/>
    <p:sldId id="443" r:id="rId81"/>
    <p:sldId id="444" r:id="rId82"/>
    <p:sldId id="445" r:id="rId83"/>
    <p:sldId id="446" r:id="rId84"/>
    <p:sldId id="447" r:id="rId85"/>
    <p:sldId id="448" r:id="rId86"/>
    <p:sldId id="449" r:id="rId87"/>
    <p:sldId id="450" r:id="rId88"/>
    <p:sldId id="451" r:id="rId89"/>
    <p:sldId id="452" r:id="rId90"/>
    <p:sldId id="453" r:id="rId91"/>
    <p:sldId id="454" r:id="rId92"/>
    <p:sldId id="455" r:id="rId93"/>
    <p:sldId id="456" r:id="rId94"/>
    <p:sldId id="457" r:id="rId95"/>
    <p:sldId id="458" r:id="rId96"/>
    <p:sldId id="459" r:id="rId97"/>
    <p:sldId id="460" r:id="rId98"/>
    <p:sldId id="461" r:id="rId99"/>
    <p:sldId id="462" r:id="rId100"/>
    <p:sldId id="463" r:id="rId101"/>
    <p:sldId id="464" r:id="rId102"/>
    <p:sldId id="465" r:id="rId103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990033"/>
    <a:srgbClr val="CC0000"/>
    <a:srgbClr val="04617B"/>
    <a:srgbClr val="083763"/>
    <a:srgbClr val="065093"/>
    <a:srgbClr val="008000"/>
    <a:srgbClr val="001E00"/>
    <a:srgbClr val="EFFFEF"/>
    <a:srgbClr val="D1FFD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85666" autoAdjust="0"/>
  </p:normalViewPr>
  <p:slideViewPr>
    <p:cSldViewPr>
      <p:cViewPr varScale="1">
        <p:scale>
          <a:sx n="100" d="100"/>
          <a:sy n="100" d="100"/>
        </p:scale>
        <p:origin x="-5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72"/>
    </p:cViewPr>
  </p:sorterViewPr>
  <p:notesViewPr>
    <p:cSldViewPr>
      <p:cViewPr varScale="1">
        <p:scale>
          <a:sx n="87" d="100"/>
          <a:sy n="87" d="100"/>
        </p:scale>
        <p:origin x="-2844" y="-90"/>
      </p:cViewPr>
      <p:guideLst>
        <p:guide orient="horz" pos="2924"/>
        <p:guide pos="22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viewProps" Target="viewProp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ableStyles" Target="tableStyles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1" y="1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/>
          <a:lstStyle>
            <a:lvl1pPr algn="r">
              <a:defRPr sz="1200"/>
            </a:lvl1pPr>
          </a:lstStyle>
          <a:p>
            <a:fld id="{381CECC8-4623-4422-AC9A-F7115B94511E}" type="datetimeFigureOut">
              <a:rPr lang="en-US" smtClean="0"/>
              <a:pPr/>
              <a:t>12/18/2009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 anchor="b"/>
          <a:lstStyle>
            <a:lvl1pPr algn="r">
              <a:defRPr sz="1200"/>
            </a:lvl1pPr>
          </a:lstStyle>
          <a:p>
            <a:fld id="{AA50661C-79D0-410E-AFC0-2FE4ADEB436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1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/>
          <a:lstStyle>
            <a:lvl1pPr algn="r">
              <a:defRPr sz="1200"/>
            </a:lvl1pPr>
          </a:lstStyle>
          <a:p>
            <a:fld id="{53BC8CFF-FAB5-42BD-BB75-A0C8A7351063}" type="datetimeFigureOut">
              <a:rPr lang="en-US" smtClean="0"/>
              <a:pPr/>
              <a:t>12/18/2009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48" tIns="46474" rIns="92948" bIns="46474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48" tIns="46474" rIns="92948" bIns="4647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48" tIns="46474" rIns="92948" bIns="46474" rtlCol="0" anchor="b"/>
          <a:lstStyle>
            <a:lvl1pPr algn="r">
              <a:defRPr sz="1200"/>
            </a:lvl1pPr>
          </a:lstStyle>
          <a:p>
            <a:fld id="{8FC69CA8-AB6F-4527-9CD7-082683011BC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This talk is all about how to do this connection of density now to projected volume later.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Capped values  (M-value) are used for the determination of free-growing status in our standard survey.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7EF1A-A4DE-4690-8B8E-852D5A3AD21E}" type="slidenum">
              <a:rPr lang="en-GB"/>
              <a:pPr/>
              <a:t>11</a:t>
            </a:fld>
            <a:endParaRPr lang="en-GB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9 well-spaced trees or 1800 </a:t>
            </a:r>
            <a:r>
              <a:rPr lang="en-CA" sz="2000" dirty="0" err="1" smtClean="0"/>
              <a:t>wsph</a:t>
            </a:r>
            <a:r>
              <a:rPr lang="en-CA" sz="2000" dirty="0" smtClean="0"/>
              <a:t>.  Only 6 counted for making a decision about whether the stand is free-growing.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EC2DED-CC60-4EA2-AD2D-5F1A063D51DD}" type="slidenum">
              <a:rPr lang="en-GB"/>
              <a:pPr/>
              <a:t>17</a:t>
            </a:fld>
            <a:endParaRPr lang="en-GB"/>
          </a:p>
        </p:txBody>
      </p:sp>
      <p:sp>
        <p:nvSpPr>
          <p:cNvPr id="587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7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7EF1A-A4DE-4690-8B8E-852D5A3AD21E}" type="slidenum">
              <a:rPr lang="en-GB"/>
              <a:pPr/>
              <a:t>18</a:t>
            </a:fld>
            <a:endParaRPr lang="en-GB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Top line: regular, then random then 3 different clumpy distributions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Top line: regular, then random then 3 different clumpy distributions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20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Even waiting 20 more years isn’t as good as increasing the site index by 3 meters!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21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7EF1A-A4DE-4690-8B8E-852D5A3AD21E}" type="slidenum">
              <a:rPr lang="en-GB"/>
              <a:pPr/>
              <a:t>22</a:t>
            </a:fld>
            <a:endParaRPr lang="en-GB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Top line: regular, then random then 3 different clumpy distributions  (blue, red, green)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Top line: regular, then random then 3 different clumpy distributions  (blue, red, green)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24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67EF1A-A4DE-4690-8B8E-852D5A3AD21E}" type="slidenum">
              <a:rPr lang="en-GB"/>
              <a:pPr/>
              <a:t>25</a:t>
            </a:fld>
            <a:endParaRPr lang="en-GB"/>
          </a:p>
        </p:txBody>
      </p:sp>
      <p:sp>
        <p:nvSpPr>
          <p:cNvPr id="37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Top line: regular, then random then 3 different clumpy distributions  (blue, red, green)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26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28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29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31</a:t>
            </a:fld>
            <a:endParaRPr lang="en-CA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32</a:t>
            </a:fld>
            <a:endParaRPr lang="en-CA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All those trees at declaration don’t matter if they aren’t well-spaced.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35</a:t>
            </a:fld>
            <a:endParaRPr lang="en-CA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36</a:t>
            </a:fld>
            <a:endParaRPr lang="en-CA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37</a:t>
            </a:fld>
            <a:endParaRPr lang="en-CA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38</a:t>
            </a:fld>
            <a:endParaRPr lang="en-CA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Species group cut-offs were 80%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39</a:t>
            </a:fld>
            <a:endParaRPr lang="en-CA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929481">
              <a:defRPr/>
            </a:pPr>
            <a:r>
              <a:rPr lang="en-CA" sz="2000" dirty="0" smtClean="0"/>
              <a:t>Two strata are way over to the right with densities of 29,000 and 32,000 and MSQ of 3.8 and 3.6  and WSP of 1292 and 1280.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40</a:t>
            </a:fld>
            <a:endParaRPr lang="en-CA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Two strata are way over to the right with densities of 29,000 and 32,000 and MSQ of 3.8 and 3.6  and WSP of 1292 and 1280.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41</a:t>
            </a:fld>
            <a:endParaRPr lang="en-CA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42</a:t>
            </a:fld>
            <a:endParaRPr lang="en-CA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43</a:t>
            </a:fld>
            <a:endParaRPr lang="en-C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480F96-D5CA-4C44-BF30-DA19E8760517}" type="slidenum">
              <a:rPr lang="en-GB"/>
              <a:pPr/>
              <a:t>44</a:t>
            </a:fld>
            <a:endParaRPr lang="en-GB"/>
          </a:p>
        </p:txBody>
      </p:sp>
      <p:sp>
        <p:nvSpPr>
          <p:cNvPr id="591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45</a:t>
            </a:fld>
            <a:endParaRPr lang="en-C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This tells us that stands tend to get more clumpy with time, even more clumpy than we’d expect based on TASS runs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46</a:t>
            </a:fld>
            <a:endParaRPr lang="en-C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This tells us that stands tend to get more clumpy with time, even more clumpy than we’d expect based on TASS runs</a:t>
            </a:r>
          </a:p>
          <a:p>
            <a:r>
              <a:rPr lang="en-CA" sz="2000" dirty="0" smtClean="0"/>
              <a:t>Stands at Declaration may or may not have used the M-value – this isn’t clear from the records.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47</a:t>
            </a:fld>
            <a:endParaRPr lang="en-C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Fort St John District Data Strata: 2/18 failed with mean: 11% and 3/18 failed with LCL: 17%  This is at 15 years and at FG declaration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48</a:t>
            </a:fld>
            <a:endParaRPr lang="en-C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49</a:t>
            </a:fld>
            <a:endParaRPr lang="en-C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50</a:t>
            </a:fld>
            <a:endParaRPr lang="en-CA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51</a:t>
            </a:fld>
            <a:endParaRPr lang="en-CA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52</a:t>
            </a:fld>
            <a:endParaRPr lang="en-CA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Why the change in outcome?  Largely forest health?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53</a:t>
            </a:fld>
            <a:endParaRPr lang="en-CA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54</a:t>
            </a:fld>
            <a:endParaRPr lang="en-CA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55</a:t>
            </a:fld>
            <a:endParaRPr lang="en-CA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56</a:t>
            </a:fld>
            <a:endParaRPr lang="en-CA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66</a:t>
            </a:fld>
            <a:endParaRPr lang="en-CA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2000" dirty="0" smtClean="0"/>
              <a:t>72%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67</a:t>
            </a:fld>
            <a:endParaRPr lang="en-CA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68</a:t>
            </a:fld>
            <a:endParaRPr lang="en-CA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69</a:t>
            </a:fld>
            <a:endParaRPr lang="en-CA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70</a:t>
            </a:fld>
            <a:endParaRPr lang="en-CA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71</a:t>
            </a:fld>
            <a:endParaRPr lang="en-CA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72</a:t>
            </a:fld>
            <a:endParaRPr lang="en-CA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73</a:t>
            </a:fld>
            <a:endParaRPr lang="en-CA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74</a:t>
            </a:fld>
            <a:endParaRPr lang="en-CA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75</a:t>
            </a:fld>
            <a:endParaRPr lang="en-CA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76</a:t>
            </a:fld>
            <a:endParaRPr lang="en-CA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77</a:t>
            </a:fld>
            <a:endParaRPr lang="en-CA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3EC40-9FFC-4069-AB6A-292DEA3FC1DD}" type="slidenum">
              <a:rPr lang="en-GB"/>
              <a:pPr/>
              <a:t>78</a:t>
            </a:fld>
            <a:endParaRPr lang="en-GB"/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64147C-7AF2-4AD2-9AA8-F40F86CE3E30}" type="slidenum">
              <a:rPr lang="en-GB"/>
              <a:pPr/>
              <a:t>79</a:t>
            </a:fld>
            <a:endParaRPr lang="en-GB"/>
          </a:p>
        </p:txBody>
      </p:sp>
      <p:sp>
        <p:nvSpPr>
          <p:cNvPr id="41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80</a:t>
            </a:fld>
            <a:endParaRPr lang="en-CA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E22792-6933-447E-BAAC-802E69EB677A}" type="slidenum">
              <a:rPr lang="en-GB"/>
              <a:pPr/>
              <a:t>81</a:t>
            </a:fld>
            <a:endParaRPr lang="en-GB"/>
          </a:p>
        </p:txBody>
      </p:sp>
      <p:sp>
        <p:nvSpPr>
          <p:cNvPr id="73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1575" y="695325"/>
            <a:ext cx="4641850" cy="3481388"/>
          </a:xfrm>
          <a:ln/>
        </p:spPr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56" y="4410075"/>
            <a:ext cx="5121488" cy="41783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E74404-39B5-43D2-8CC3-5DA5EE58F6A8}" type="slidenum">
              <a:rPr lang="en-GB"/>
              <a:pPr/>
              <a:t>82</a:t>
            </a:fld>
            <a:endParaRPr lang="en-GB"/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83</a:t>
            </a:fld>
            <a:endParaRPr lang="en-CA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84</a:t>
            </a:fld>
            <a:endParaRPr lang="en-CA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CD806B-F3BD-4E48-A43E-D9C60FA41F5B}" type="slidenum">
              <a:rPr lang="en-GB"/>
              <a:pPr/>
              <a:t>85</a:t>
            </a:fld>
            <a:endParaRPr lang="en-GB"/>
          </a:p>
        </p:txBody>
      </p:sp>
      <p:sp>
        <p:nvSpPr>
          <p:cNvPr id="45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86</a:t>
            </a:fld>
            <a:endParaRPr lang="en-CA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87</a:t>
            </a:fld>
            <a:endParaRPr lang="en-CA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88</a:t>
            </a:fld>
            <a:endParaRPr lang="en-CA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89</a:t>
            </a:fld>
            <a:endParaRPr lang="en-CA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90</a:t>
            </a:fld>
            <a:endParaRPr lang="en-CA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91</a:t>
            </a:fld>
            <a:endParaRPr lang="en-CA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92</a:t>
            </a:fld>
            <a:endParaRPr lang="en-CA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93</a:t>
            </a:fld>
            <a:endParaRPr lang="en-CA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94</a:t>
            </a:fld>
            <a:endParaRPr lang="en-CA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1CC3C2-672A-440A-8271-54AD520F2C38}" type="slidenum">
              <a:rPr lang="en-GB"/>
              <a:pPr/>
              <a:t>95</a:t>
            </a:fld>
            <a:endParaRPr lang="en-GB"/>
          </a:p>
        </p:txBody>
      </p:sp>
      <p:sp>
        <p:nvSpPr>
          <p:cNvPr id="607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7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C39642-9D2E-481A-B82C-63920D5C8BAE}" type="slidenum">
              <a:rPr lang="en-GB"/>
              <a:pPr/>
              <a:t>96</a:t>
            </a:fld>
            <a:endParaRPr lang="en-GB"/>
          </a:p>
        </p:txBody>
      </p:sp>
      <p:sp>
        <p:nvSpPr>
          <p:cNvPr id="613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3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D2B7B5-7024-449E-994D-4215B2D90F11}" type="slidenum">
              <a:rPr lang="en-GB"/>
              <a:pPr/>
              <a:t>97</a:t>
            </a:fld>
            <a:endParaRPr lang="en-GB"/>
          </a:p>
        </p:txBody>
      </p:sp>
      <p:sp>
        <p:nvSpPr>
          <p:cNvPr id="70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6DB6DC-D362-4527-AEF0-99B8D3E52236}" type="slidenum">
              <a:rPr lang="en-GB"/>
              <a:pPr/>
              <a:t>98</a:t>
            </a:fld>
            <a:endParaRPr lang="en-GB"/>
          </a:p>
        </p:txBody>
      </p:sp>
      <p:sp>
        <p:nvSpPr>
          <p:cNvPr id="617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7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99</a:t>
            </a:fld>
            <a:endParaRPr lang="en-CA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100</a:t>
            </a:fld>
            <a:endParaRPr lang="en-CA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9CA8-AB6F-4527-9CD7-082683011BC9}" type="slidenum">
              <a:rPr lang="en-CA" smtClean="0"/>
              <a:pPr/>
              <a:t>101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D14B2-CD7A-4CD2-BEEF-7B8C163C25C2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B0CCE-0514-4E73-B5E3-F495B280B57A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D0309-9F6C-4DD5-A413-A86B614F48D2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4AE52-3BB8-4B93-AE86-628C2D142EF7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D7CB-AA6A-4278-9BB2-485E45744F59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C62D8-AC50-482B-8340-6139739EA3C4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422FD-6B08-43C4-966F-0D11F1EE835C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5E221-50FB-4BE2-BF41-5F63E491B8A4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23681-48C8-4BD6-B75D-58FC6A441205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0D883-839A-4FE2-AA39-163E311C4A04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74499-9A0C-4BEC-BE67-310E8B1F4BA7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512" y="609320"/>
            <a:ext cx="7772977" cy="1143000"/>
          </a:xfrm>
        </p:spPr>
        <p:txBody>
          <a:bodyPr tIns="41029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512" y="1980640"/>
            <a:ext cx="7772977" cy="4115360"/>
          </a:xfrm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512" y="6248681"/>
            <a:ext cx="1905000" cy="456640"/>
          </a:xfrm>
        </p:spPr>
        <p:txBody>
          <a:bodyPr/>
          <a:lstStyle>
            <a:lvl1pPr>
              <a:defRPr/>
            </a:lvl1pPr>
          </a:lstStyle>
          <a:p>
            <a:fld id="{97FBBAFF-82F3-415C-B35E-267180D2A645}" type="datetime1">
              <a:rPr lang="en-US" smtClean="0"/>
              <a:pPr/>
              <a:t>12/18/2009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489" y="6248681"/>
            <a:ext cx="2895023" cy="45664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5818" y="6252883"/>
            <a:ext cx="1905000" cy="456640"/>
          </a:xfrm>
        </p:spPr>
        <p:txBody>
          <a:bodyPr/>
          <a:lstStyle>
            <a:lvl1pPr>
              <a:defRPr/>
            </a:lvl1pPr>
          </a:lstStyle>
          <a:p>
            <a:fld id="{6576C2A9-D0ED-41B1-B307-E338684929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4409-4EA9-4175-92B8-806EDCAB63B6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715A1-DDD7-4590-BDE9-B67C13DA32DD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07B4-74B0-42AA-92B9-8F88F0847D9B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6AB0A-42FD-47AA-A786-0978DD4E1FB0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D3983-9CB7-4BF7-BC6F-51A1645F124A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01BCE-55CD-428A-90D4-054DBD31A5B8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59574-2930-44B9-893B-194269F123A6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98E20-21EF-4C3B-A0F8-8D29F2D598D4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3D66-F523-4DD3-9A3A-23A0CCDD51F9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CF61-6B94-499C-83C6-4B3F4A0D95C5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53DD3-F371-4EE7-9038-592362018D0C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C6E319-8FCA-4574-9929-86311D3DAB51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9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1442CF-1EBF-424D-9B72-175BDA2D51CF}" type="datetime1">
              <a:rPr lang="en-US" smtClean="0"/>
              <a:pPr/>
              <a:t>12/18/2009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60C916-B3F2-43CA-AAD2-FC96BBA076F5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w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5786" y="1371600"/>
            <a:ext cx="7786742" cy="2414590"/>
          </a:xfrm>
        </p:spPr>
        <p:txBody>
          <a:bodyPr>
            <a:noAutofit/>
          </a:bodyPr>
          <a:lstStyle/>
          <a:p>
            <a:pPr algn="l"/>
            <a:r>
              <a:rPr lang="en-CA" sz="4400" dirty="0" smtClean="0"/>
              <a:t>Looking ahead: </a:t>
            </a:r>
            <a:br>
              <a:rPr lang="en-CA" sz="4400" dirty="0" smtClean="0"/>
            </a:br>
            <a:r>
              <a:rPr lang="en-CA" sz="4400" dirty="0" smtClean="0"/>
              <a:t>Will Free-growing stands produce the volumes we expect?</a:t>
            </a:r>
            <a:endParaRPr lang="en-CA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034" y="4000504"/>
            <a:ext cx="7854696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CA" sz="2000" dirty="0" smtClean="0"/>
              <a:t/>
            </a:r>
            <a:br>
              <a:rPr lang="en-CA" sz="2000" dirty="0" smtClean="0"/>
            </a:br>
            <a:r>
              <a:rPr lang="en-CA" sz="2000" dirty="0" smtClean="0"/>
              <a:t/>
            </a:r>
            <a:br>
              <a:rPr lang="en-CA" sz="2000" dirty="0" smtClean="0"/>
            </a:br>
            <a:r>
              <a:rPr lang="en-CA" sz="2000" dirty="0" smtClean="0"/>
              <a:t>Wendy Bergerud</a:t>
            </a:r>
          </a:p>
          <a:p>
            <a:pPr algn="ctr"/>
            <a:r>
              <a:rPr lang="en-CA" sz="2000" dirty="0" smtClean="0"/>
              <a:t>Research Branch </a:t>
            </a:r>
          </a:p>
          <a:p>
            <a:pPr algn="ctr"/>
            <a:r>
              <a:rPr lang="en-CA" sz="2000" dirty="0" smtClean="0"/>
              <a:t>Ministry of Forests and Range</a:t>
            </a:r>
          </a:p>
          <a:p>
            <a:pPr algn="ctr"/>
            <a:r>
              <a:rPr lang="en-CA" sz="2000" dirty="0" smtClean="0"/>
              <a:t>December, 2009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en-CA" dirty="0" smtClean="0"/>
              <a:t>Planning for the future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CA" sz="2800" dirty="0" smtClean="0">
                <a:solidFill>
                  <a:srgbClr val="083763"/>
                </a:solidFill>
              </a:rPr>
              <a:t>What do we want our forests to look like?</a:t>
            </a:r>
          </a:p>
          <a:p>
            <a:pPr>
              <a:spcAft>
                <a:spcPts val="600"/>
              </a:spcAft>
            </a:pPr>
            <a:r>
              <a:rPr lang="en-CA" sz="2800" dirty="0" smtClean="0">
                <a:solidFill>
                  <a:srgbClr val="083763"/>
                </a:solidFill>
              </a:rPr>
              <a:t>After harvesting a stand or group of stands, we usually reforest them so that we can get . . . ??</a:t>
            </a:r>
          </a:p>
          <a:p>
            <a:pPr>
              <a:spcAft>
                <a:spcPts val="600"/>
              </a:spcAft>
            </a:pPr>
            <a:r>
              <a:rPr lang="en-CA" sz="2800" dirty="0" smtClean="0">
                <a:solidFill>
                  <a:srgbClr val="083763"/>
                </a:solidFill>
              </a:rPr>
              <a:t>What is our target/goal? </a:t>
            </a:r>
          </a:p>
          <a:p>
            <a:pPr>
              <a:spcAft>
                <a:spcPts val="600"/>
              </a:spcAft>
            </a:pPr>
            <a:endParaRPr lang="en-CA" sz="2800" dirty="0" smtClean="0">
              <a:solidFill>
                <a:srgbClr val="083763"/>
              </a:solidFill>
            </a:endParaRPr>
          </a:p>
          <a:p>
            <a:pPr>
              <a:spcAft>
                <a:spcPts val="600"/>
              </a:spcAft>
            </a:pPr>
            <a:r>
              <a:rPr lang="en-CA" sz="2800" dirty="0" smtClean="0">
                <a:solidFill>
                  <a:srgbClr val="083763"/>
                </a:solidFill>
              </a:rPr>
              <a:t>We must make decisions </a:t>
            </a:r>
            <a:r>
              <a:rPr lang="en-CA" sz="2800" b="1" dirty="0" smtClean="0">
                <a:solidFill>
                  <a:srgbClr val="083763"/>
                </a:solidFill>
              </a:rPr>
              <a:t>now</a:t>
            </a:r>
            <a:r>
              <a:rPr lang="en-CA" sz="2800" dirty="0" smtClean="0">
                <a:solidFill>
                  <a:srgbClr val="083763"/>
                </a:solidFill>
              </a:rPr>
              <a:t> hoping that they will have the right long-term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en-CA" dirty="0" smtClean="0"/>
              <a:t>From here to there?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How do we assess how recently reforested areas are doing?  Whether we are likely to get the desired volume from that stand(s)?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This means that we want a way to measure how a stand is doing NOW in order to predict whether we are likely to get the desired outcome at rotation.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I am going to talk about which measure of density sampled NOW will do the trick.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This is more of a “methods”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en-CA" dirty="0" smtClean="0"/>
              <a:t>Key Messages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TASS and TIPSY now have well-spaced density, free-growing density, and mean stocked quadrants  as </a:t>
            </a:r>
            <a:r>
              <a:rPr lang="en-CA" b="1" dirty="0" smtClean="0">
                <a:solidFill>
                  <a:srgbClr val="083763"/>
                </a:solidFill>
              </a:rPr>
              <a:t>output </a:t>
            </a:r>
            <a:r>
              <a:rPr lang="en-CA" dirty="0" smtClean="0">
                <a:solidFill>
                  <a:srgbClr val="083763"/>
                </a:solidFill>
              </a:rPr>
              <a:t>variables.</a:t>
            </a:r>
          </a:p>
          <a:p>
            <a:pPr lvl="1"/>
            <a:r>
              <a:rPr lang="en-CA" dirty="0" smtClean="0">
                <a:solidFill>
                  <a:srgbClr val="083763"/>
                </a:solidFill>
              </a:rPr>
              <a:t>Can use to project volume at rotation</a:t>
            </a:r>
          </a:p>
          <a:p>
            <a:pPr lvl="1"/>
            <a:r>
              <a:rPr lang="en-CA" dirty="0" smtClean="0">
                <a:solidFill>
                  <a:srgbClr val="083763"/>
                </a:solidFill>
              </a:rPr>
              <a:t>Modeling young stands still hampered by lack of information on:</a:t>
            </a:r>
          </a:p>
          <a:p>
            <a:pPr lvl="2"/>
            <a:r>
              <a:rPr lang="en-CA" dirty="0" smtClean="0">
                <a:solidFill>
                  <a:srgbClr val="083763"/>
                </a:solidFill>
              </a:rPr>
              <a:t>Ingress</a:t>
            </a:r>
          </a:p>
          <a:p>
            <a:pPr lvl="2"/>
            <a:r>
              <a:rPr lang="en-CA" dirty="0" smtClean="0">
                <a:solidFill>
                  <a:srgbClr val="083763"/>
                </a:solidFill>
              </a:rPr>
              <a:t>Forest Health</a:t>
            </a:r>
          </a:p>
          <a:p>
            <a:pPr lvl="2"/>
            <a:r>
              <a:rPr lang="en-CA" dirty="0" smtClean="0">
                <a:solidFill>
                  <a:srgbClr val="083763"/>
                </a:solidFill>
              </a:rPr>
              <a:t>Vegetation Competition</a:t>
            </a:r>
          </a:p>
          <a:p>
            <a:pPr lvl="2"/>
            <a:r>
              <a:rPr lang="en-CA" dirty="0" smtClean="0">
                <a:solidFill>
                  <a:srgbClr val="083763"/>
                </a:solidFill>
              </a:rPr>
              <a:t>Mixed species and uneven aged stands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en-CA" dirty="0" smtClean="0"/>
              <a:t>Key Messages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 smtClean="0">
                <a:solidFill>
                  <a:srgbClr val="083763"/>
                </a:solidFill>
              </a:rPr>
              <a:t>Spatial distribution </a:t>
            </a:r>
            <a:r>
              <a:rPr lang="en-CA" dirty="0" smtClean="0">
                <a:solidFill>
                  <a:srgbClr val="083763"/>
                </a:solidFill>
              </a:rPr>
              <a:t>is very important when projecting volumes at rotation for current densities.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So is </a:t>
            </a:r>
            <a:r>
              <a:rPr lang="en-CA" b="1" dirty="0" smtClean="0">
                <a:solidFill>
                  <a:srgbClr val="083763"/>
                </a:solidFill>
              </a:rPr>
              <a:t>Site Index</a:t>
            </a:r>
            <a:r>
              <a:rPr lang="en-CA" dirty="0" smtClean="0">
                <a:solidFill>
                  <a:srgbClr val="083763"/>
                </a:solidFill>
              </a:rPr>
              <a:t>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Under optimum conditions, well-spaced density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10 to 20 years after FG declaration should be about the same.  The free-growing density might actually increase.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Modeling stand dynamics with TASS and TIPSY require a </a:t>
            </a:r>
            <a:r>
              <a:rPr lang="en-CA" b="1" dirty="0" smtClean="0">
                <a:solidFill>
                  <a:srgbClr val="083763"/>
                </a:solidFill>
              </a:rPr>
              <a:t>good understanding of the assumptions </a:t>
            </a:r>
            <a:r>
              <a:rPr lang="en-CA" dirty="0" smtClean="0">
                <a:solidFill>
                  <a:srgbClr val="083763"/>
                </a:solidFill>
              </a:rPr>
              <a:t>that must be made.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L:\TASSwWSP\FGwDiffDist\graphs\gplot24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Density &amp; Volume with Stand Age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6357950" y="457200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accent4">
                    <a:lumMod val="50000"/>
                  </a:schemeClr>
                </a:solidFill>
              </a:rPr>
              <a:t>Density</a:t>
            </a:r>
            <a:endParaRPr lang="en-CA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6380" y="1785926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C00000"/>
                </a:solidFill>
              </a:rPr>
              <a:t>Projected Volume</a:t>
            </a:r>
            <a:endParaRPr lang="en-CA" dirty="0">
              <a:solidFill>
                <a:srgbClr val="C0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785918" y="4143380"/>
            <a:ext cx="214314" cy="214314"/>
          </a:xfrm>
          <a:prstGeom prst="ellipse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6072198" y="2214554"/>
            <a:ext cx="214314" cy="214314"/>
          </a:xfrm>
          <a:prstGeom prst="ellipse">
            <a:avLst/>
          </a:prstGeom>
          <a:noFill/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20" name="Freeform 19"/>
          <p:cNvSpPr/>
          <p:nvPr/>
        </p:nvSpPr>
        <p:spPr>
          <a:xfrm>
            <a:off x="1928794" y="2214554"/>
            <a:ext cx="4143404" cy="1928825"/>
          </a:xfrm>
          <a:custGeom>
            <a:avLst/>
            <a:gdLst>
              <a:gd name="connsiteX0" fmla="*/ 0 w 4007978"/>
              <a:gd name="connsiteY0" fmla="*/ 1823102 h 1823102"/>
              <a:gd name="connsiteX1" fmla="*/ 1512606 w 4007978"/>
              <a:gd name="connsiteY1" fmla="*/ 293405 h 1823102"/>
              <a:gd name="connsiteX2" fmla="*/ 4007978 w 4007978"/>
              <a:gd name="connsiteY2" fmla="*/ 62669 h 1823102"/>
              <a:gd name="connsiteX3" fmla="*/ 4007978 w 4007978"/>
              <a:gd name="connsiteY3" fmla="*/ 62669 h 1823102"/>
              <a:gd name="connsiteX4" fmla="*/ 3990886 w 4007978"/>
              <a:gd name="connsiteY4" fmla="*/ 54123 h 182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7978" h="1823102">
                <a:moveTo>
                  <a:pt x="0" y="1823102"/>
                </a:moveTo>
                <a:cubicBezTo>
                  <a:pt x="422305" y="1204956"/>
                  <a:pt x="844610" y="586810"/>
                  <a:pt x="1512606" y="293405"/>
                </a:cubicBezTo>
                <a:cubicBezTo>
                  <a:pt x="2180602" y="0"/>
                  <a:pt x="4007978" y="62669"/>
                  <a:pt x="4007978" y="62669"/>
                </a:cubicBezTo>
                <a:lnTo>
                  <a:pt x="4007978" y="62669"/>
                </a:lnTo>
                <a:lnTo>
                  <a:pt x="3990886" y="54123"/>
                </a:lnTo>
              </a:path>
            </a:pathLst>
          </a:custGeom>
          <a:ln w="25400" cap="flat"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22484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Factors affecting the prediction of projected merchantable volume as a function of density include: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596" y="3143248"/>
            <a:ext cx="4038600" cy="3286148"/>
          </a:xfrm>
        </p:spPr>
        <p:txBody>
          <a:bodyPr>
            <a:normAutofit lnSpcReduction="10000"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Species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Site Index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Spatial Distribution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Growth Model used</a:t>
            </a:r>
          </a:p>
          <a:p>
            <a:endParaRPr lang="en-CA" dirty="0" smtClean="0">
              <a:solidFill>
                <a:srgbClr val="083763"/>
              </a:solidFill>
            </a:endParaRPr>
          </a:p>
          <a:p>
            <a:pPr>
              <a:buNone/>
            </a:pPr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Other factors?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3143248"/>
            <a:ext cx="4038600" cy="2928958"/>
          </a:xfrm>
        </p:spPr>
        <p:txBody>
          <a:bodyPr>
            <a:normAutofit lnSpcReduction="10000"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Health Effects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Competition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Unexpected events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(e.g. MPB)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8596" y="2428868"/>
            <a:ext cx="8286808" cy="135732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en-CA" sz="2800" dirty="0" smtClean="0"/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</a:pPr>
            <a:endParaRPr lang="en-CA" sz="2800" dirty="0" smtClean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52434" y="4152904"/>
            <a:ext cx="4038600" cy="23544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CA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Discussion Assumptions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52922"/>
          </a:xfrm>
        </p:spPr>
        <p:txBody>
          <a:bodyPr>
            <a:norm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Spatially </a:t>
            </a:r>
            <a:r>
              <a:rPr lang="en-CA" dirty="0" smtClean="0">
                <a:solidFill>
                  <a:srgbClr val="083763"/>
                </a:solidFill>
              </a:rPr>
              <a:t>homogeneous, even-aged stands.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No brush or competition issues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No </a:t>
            </a:r>
            <a:r>
              <a:rPr lang="en-CA" dirty="0" smtClean="0">
                <a:solidFill>
                  <a:srgbClr val="083763"/>
                </a:solidFill>
              </a:rPr>
              <a:t>forest health issues or unexpected events</a:t>
            </a:r>
          </a:p>
          <a:p>
            <a:r>
              <a:rPr lang="en-CA" sz="2800" dirty="0" smtClean="0">
                <a:solidFill>
                  <a:srgbClr val="083763"/>
                </a:solidFill>
              </a:rPr>
              <a:t>No OAFs</a:t>
            </a:r>
            <a:endParaRPr lang="en-CA" sz="2800" dirty="0" smtClean="0">
              <a:solidFill>
                <a:srgbClr val="083763"/>
              </a:solidFill>
            </a:endParaRPr>
          </a:p>
          <a:p>
            <a:r>
              <a:rPr lang="en-CA" sz="2800" dirty="0" smtClean="0">
                <a:solidFill>
                  <a:srgbClr val="083763"/>
                </a:solidFill>
              </a:rPr>
              <a:t>Minimum </a:t>
            </a:r>
            <a:r>
              <a:rPr lang="en-CA" sz="2800" dirty="0" smtClean="0">
                <a:solidFill>
                  <a:srgbClr val="083763"/>
                </a:solidFill>
              </a:rPr>
              <a:t>inter-tree distance (MITD) is 2.0 m</a:t>
            </a:r>
          </a:p>
          <a:p>
            <a:r>
              <a:rPr lang="en-CA" sz="2800" dirty="0" smtClean="0">
                <a:solidFill>
                  <a:srgbClr val="083763"/>
                </a:solidFill>
              </a:rPr>
              <a:t>Minimum height to be free-growing is 2.0 m </a:t>
            </a:r>
            <a:endParaRPr lang="en-CA" sz="2800" dirty="0" smtClean="0">
              <a:solidFill>
                <a:srgbClr val="083763"/>
              </a:solidFill>
            </a:endParaRPr>
          </a:p>
          <a:p>
            <a:r>
              <a:rPr lang="en-CA" sz="2800" dirty="0" smtClean="0">
                <a:solidFill>
                  <a:srgbClr val="083763"/>
                </a:solidFill>
              </a:rPr>
              <a:t>Well-spaced </a:t>
            </a:r>
            <a:r>
              <a:rPr lang="en-CA" sz="2800" dirty="0" smtClean="0">
                <a:solidFill>
                  <a:srgbClr val="083763"/>
                </a:solidFill>
              </a:rPr>
              <a:t>and free-growing density are  all “uncapped” estimates. </a:t>
            </a:r>
          </a:p>
          <a:p>
            <a:endParaRPr lang="en-CA" sz="2800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Discussion Assumptions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CA" dirty="0" smtClean="0"/>
          </a:p>
          <a:p>
            <a:r>
              <a:rPr lang="en-CA" dirty="0" smtClean="0">
                <a:solidFill>
                  <a:srgbClr val="083763"/>
                </a:solidFill>
              </a:rPr>
              <a:t>Preliminary results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– </a:t>
            </a:r>
            <a:r>
              <a:rPr lang="en-CA" b="1" dirty="0" smtClean="0">
                <a:solidFill>
                  <a:srgbClr val="083763"/>
                </a:solidFill>
              </a:rPr>
              <a:t>I reserve the right to correct</a:t>
            </a:r>
            <a:r>
              <a:rPr lang="en-CA" dirty="0" smtClean="0">
                <a:solidFill>
                  <a:srgbClr val="083763"/>
                </a:solidFill>
              </a:rPr>
              <a:t>, if necessary</a:t>
            </a:r>
          </a:p>
          <a:p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Look at the TRENDS, not the specific numbers</a:t>
            </a:r>
          </a:p>
          <a:p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The TRENDS </a:t>
            </a:r>
            <a:r>
              <a:rPr lang="en-CA" dirty="0" smtClean="0">
                <a:solidFill>
                  <a:srgbClr val="083763"/>
                </a:solidFill>
              </a:rPr>
              <a:t>are more likely to </a:t>
            </a:r>
            <a:r>
              <a:rPr lang="en-CA" dirty="0" smtClean="0">
                <a:solidFill>
                  <a:srgbClr val="083763"/>
                </a:solidFill>
              </a:rPr>
              <a:t>remain the same under </a:t>
            </a:r>
            <a:r>
              <a:rPr lang="en-CA" dirty="0" smtClean="0">
                <a:solidFill>
                  <a:srgbClr val="083763"/>
                </a:solidFill>
              </a:rPr>
              <a:t>a different set of assumptions than </a:t>
            </a:r>
            <a:r>
              <a:rPr lang="en-CA" dirty="0" smtClean="0">
                <a:solidFill>
                  <a:srgbClr val="083763"/>
                </a:solidFill>
              </a:rPr>
              <a:t>would the specific numbers presented.</a:t>
            </a:r>
            <a:endParaRPr lang="en-CA" dirty="0" smtClean="0">
              <a:solidFill>
                <a:srgbClr val="083763"/>
              </a:solidFill>
            </a:endParaRPr>
          </a:p>
          <a:p>
            <a:endParaRPr lang="en-CA" dirty="0" smtClean="0">
              <a:solidFill>
                <a:srgbClr val="083763"/>
              </a:solidFill>
            </a:endParaRPr>
          </a:p>
          <a:p>
            <a:endParaRPr lang="en-CA" dirty="0" smtClean="0">
              <a:solidFill>
                <a:srgbClr val="083763"/>
              </a:solidFill>
            </a:endParaRP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D32-7EB2-4C79-91C3-31926228ED3B}" type="slidenum">
              <a:rPr lang="en-US"/>
              <a:pPr/>
              <a:t>10</a:t>
            </a:fld>
            <a:endParaRPr lang="en-US"/>
          </a:p>
        </p:txBody>
      </p:sp>
      <p:pic>
        <p:nvPicPr>
          <p:cNvPr id="3737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9637" y="268941"/>
            <a:ext cx="5094432" cy="639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75A6-64BF-40F0-A709-AD1C6CDC8B7E}" type="slidenum">
              <a:rPr lang="en-US"/>
              <a:pPr/>
              <a:t>11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>
            <a:normAutofit/>
          </a:bodyPr>
          <a:lstStyle/>
          <a:p>
            <a:pPr algn="ctr"/>
            <a:r>
              <a:rPr lang="en-GB" sz="4800" dirty="0"/>
              <a:t>Different Types of Density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727" y="2084294"/>
            <a:ext cx="7689273" cy="4034118"/>
          </a:xfrm>
        </p:spPr>
        <p:txBody>
          <a:bodyPr lIns="82058" tIns="41029" rIns="82058" bIns="41029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sz="2900" dirty="0">
                <a:solidFill>
                  <a:srgbClr val="CC0000"/>
                </a:solidFill>
              </a:rPr>
              <a:t>Nominal</a:t>
            </a:r>
            <a:r>
              <a:rPr lang="en-GB" sz="2900" dirty="0"/>
              <a:t> </a:t>
            </a:r>
            <a:r>
              <a:rPr lang="en-GB" sz="2900" dirty="0">
                <a:solidFill>
                  <a:srgbClr val="083763"/>
                </a:solidFill>
              </a:rPr>
              <a:t>- </a:t>
            </a:r>
            <a:r>
              <a:rPr lang="en-GB" sz="2500" dirty="0">
                <a:solidFill>
                  <a:srgbClr val="083763"/>
                </a:solidFill>
              </a:rPr>
              <a:t>TASS </a:t>
            </a:r>
            <a:r>
              <a:rPr lang="en-GB" sz="2500" dirty="0" smtClean="0">
                <a:solidFill>
                  <a:srgbClr val="083763"/>
                </a:solidFill>
              </a:rPr>
              <a:t>input (often called </a:t>
            </a:r>
            <a:r>
              <a:rPr lang="en-GB" sz="2500" dirty="0" smtClean="0">
                <a:solidFill>
                  <a:srgbClr val="CC0000"/>
                </a:solidFill>
              </a:rPr>
              <a:t>Initial</a:t>
            </a:r>
            <a:r>
              <a:rPr lang="en-GB" sz="2500" dirty="0" smtClean="0"/>
              <a:t> </a:t>
            </a:r>
            <a:r>
              <a:rPr lang="en-GB" sz="2500" dirty="0" smtClean="0">
                <a:solidFill>
                  <a:srgbClr val="083763"/>
                </a:solidFill>
              </a:rPr>
              <a:t>density)</a:t>
            </a:r>
            <a:endParaRPr lang="en-GB" sz="2900" dirty="0">
              <a:solidFill>
                <a:srgbClr val="08376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900" dirty="0">
                <a:solidFill>
                  <a:srgbClr val="CC0000"/>
                </a:solidFill>
              </a:rPr>
              <a:t>Total</a:t>
            </a:r>
            <a:r>
              <a:rPr lang="en-GB" sz="2900" dirty="0"/>
              <a:t> </a:t>
            </a:r>
            <a:r>
              <a:rPr lang="en-GB" sz="2900" dirty="0">
                <a:solidFill>
                  <a:srgbClr val="083763"/>
                </a:solidFill>
              </a:rPr>
              <a:t>- </a:t>
            </a:r>
            <a:r>
              <a:rPr lang="en-GB" sz="2500" dirty="0">
                <a:solidFill>
                  <a:srgbClr val="083763"/>
                </a:solidFill>
              </a:rPr>
              <a:t>All trees (regardless of spacing</a:t>
            </a:r>
            <a:r>
              <a:rPr lang="en-GB" sz="2500" dirty="0" smtClean="0">
                <a:solidFill>
                  <a:srgbClr val="083763"/>
                </a:solidFill>
              </a:rPr>
              <a:t>)</a:t>
            </a:r>
            <a:endParaRPr lang="en-GB" sz="2500" dirty="0">
              <a:solidFill>
                <a:srgbClr val="083763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900" dirty="0">
                <a:solidFill>
                  <a:srgbClr val="CC0000"/>
                </a:solidFill>
              </a:rPr>
              <a:t>Well-spaced</a:t>
            </a:r>
            <a:r>
              <a:rPr lang="en-GB" sz="2900" dirty="0"/>
              <a:t> </a:t>
            </a:r>
            <a:r>
              <a:rPr lang="en-GB" sz="2900" dirty="0">
                <a:solidFill>
                  <a:srgbClr val="083763"/>
                </a:solidFill>
              </a:rPr>
              <a:t>- </a:t>
            </a:r>
            <a:r>
              <a:rPr lang="en-GB" sz="2500" dirty="0">
                <a:solidFill>
                  <a:srgbClr val="083763"/>
                </a:solidFill>
              </a:rPr>
              <a:t>depends on choice of </a:t>
            </a:r>
            <a:r>
              <a:rPr lang="en-GB" sz="2500" dirty="0" smtClean="0">
                <a:solidFill>
                  <a:srgbClr val="083763"/>
                </a:solidFill>
              </a:rPr>
              <a:t>MITD</a:t>
            </a:r>
            <a:endParaRPr lang="en-GB" sz="2500" dirty="0"/>
          </a:p>
          <a:p>
            <a:pPr>
              <a:lnSpc>
                <a:spcPct val="150000"/>
              </a:lnSpc>
            </a:pPr>
            <a:r>
              <a:rPr lang="en-GB" sz="2900" dirty="0">
                <a:solidFill>
                  <a:srgbClr val="CC0000"/>
                </a:solidFill>
              </a:rPr>
              <a:t>FG</a:t>
            </a:r>
            <a:r>
              <a:rPr lang="en-GB" sz="2900" dirty="0"/>
              <a:t> </a:t>
            </a:r>
            <a:r>
              <a:rPr lang="en-GB" sz="2900" dirty="0">
                <a:solidFill>
                  <a:srgbClr val="083763"/>
                </a:solidFill>
              </a:rPr>
              <a:t>- </a:t>
            </a:r>
            <a:r>
              <a:rPr lang="en-GB" sz="2500" dirty="0">
                <a:solidFill>
                  <a:srgbClr val="083763"/>
                </a:solidFill>
              </a:rPr>
              <a:t>Well-spaced with height </a:t>
            </a:r>
            <a:r>
              <a:rPr lang="en-GB" sz="2500" dirty="0" smtClean="0">
                <a:solidFill>
                  <a:srgbClr val="083763"/>
                </a:solidFill>
              </a:rPr>
              <a:t>restriction</a:t>
            </a:r>
            <a:endParaRPr lang="en-GB" sz="2500" dirty="0" smtClean="0"/>
          </a:p>
          <a:p>
            <a:pPr>
              <a:lnSpc>
                <a:spcPct val="150000"/>
              </a:lnSpc>
            </a:pPr>
            <a:r>
              <a:rPr lang="en-GB" sz="2500" dirty="0" smtClean="0">
                <a:solidFill>
                  <a:srgbClr val="CC0000"/>
                </a:solidFill>
              </a:rPr>
              <a:t>MSQ</a:t>
            </a:r>
            <a:r>
              <a:rPr lang="en-GB" sz="2500" dirty="0" smtClean="0"/>
              <a:t> </a:t>
            </a:r>
            <a:r>
              <a:rPr lang="en-GB" sz="2500" dirty="0" smtClean="0">
                <a:solidFill>
                  <a:srgbClr val="083763"/>
                </a:solidFill>
              </a:rPr>
              <a:t>– Mean stocked quadrant</a:t>
            </a:r>
            <a:endParaRPr lang="en-GB" sz="2500" dirty="0">
              <a:solidFill>
                <a:srgbClr val="083763"/>
              </a:solidFill>
            </a:endParaRPr>
          </a:p>
          <a:p>
            <a:pPr algn="ctr">
              <a:lnSpc>
                <a:spcPct val="150000"/>
              </a:lnSpc>
              <a:spcBef>
                <a:spcPct val="40000"/>
              </a:spcBef>
              <a:buFontTx/>
              <a:buNone/>
            </a:pPr>
            <a:r>
              <a:rPr lang="en-GB" sz="1800" dirty="0"/>
              <a:t>(All count only acceptable trees</a:t>
            </a:r>
            <a:r>
              <a:rPr lang="en-GB" sz="1800" dirty="0" smtClean="0"/>
              <a:t>)</a:t>
            </a:r>
          </a:p>
          <a:p>
            <a:pPr algn="ctr">
              <a:lnSpc>
                <a:spcPct val="150000"/>
              </a:lnSpc>
              <a:spcBef>
                <a:spcPct val="40000"/>
              </a:spcBef>
              <a:buFontTx/>
              <a:buNone/>
            </a:pPr>
            <a:endParaRPr lang="en-GB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0B14-0166-40E8-A373-EFC93D2B1266}" type="slidenum">
              <a:rPr lang="en-US"/>
              <a:pPr/>
              <a:t>12</a:t>
            </a:fld>
            <a:endParaRPr lang="en-US"/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</p:spPr>
        <p:txBody>
          <a:bodyPr tIns="41029"/>
          <a:lstStyle/>
          <a:p>
            <a:pPr algn="ctr"/>
            <a:r>
              <a:rPr lang="en-CA" b="1" dirty="0" smtClean="0"/>
              <a:t>Total Density</a:t>
            </a:r>
            <a:r>
              <a:rPr lang="en-CA" b="1" dirty="0"/>
              <a:t/>
            </a:r>
            <a:br>
              <a:rPr lang="en-CA" b="1" dirty="0"/>
            </a:br>
            <a:r>
              <a:rPr lang="en-CA" sz="2500" b="1" dirty="0" smtClean="0"/>
              <a:t>All trees or all healthy trees</a:t>
            </a:r>
            <a:endParaRPr lang="en-CA" sz="2500" b="1" dirty="0"/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89" name="Rectangle 53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90" name="Text Box 54"/>
          <p:cNvSpPr txBox="1">
            <a:spLocks noChangeArrowheads="1"/>
          </p:cNvSpPr>
          <p:nvPr/>
        </p:nvSpPr>
        <p:spPr bwMode="auto">
          <a:xfrm>
            <a:off x="1643042" y="6215082"/>
            <a:ext cx="521497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50 m</a:t>
            </a:r>
            <a:r>
              <a:rPr lang="en-CA" baseline="30000" dirty="0" smtClean="0">
                <a:solidFill>
                  <a:srgbClr val="083763"/>
                </a:solidFill>
              </a:rPr>
              <a:t>2</a:t>
            </a:r>
            <a:r>
              <a:rPr lang="en-CA" dirty="0" smtClean="0">
                <a:solidFill>
                  <a:srgbClr val="083763"/>
                </a:solidFill>
              </a:rPr>
              <a:t> plot				2 m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833591" name="Text Box 55"/>
          <p:cNvSpPr txBox="1">
            <a:spLocks noChangeArrowheads="1"/>
          </p:cNvSpPr>
          <p:nvPr/>
        </p:nvSpPr>
        <p:spPr bwMode="auto">
          <a:xfrm>
            <a:off x="642910" y="5929330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" name="Oval 57"/>
          <p:cNvSpPr/>
          <p:nvPr/>
        </p:nvSpPr>
        <p:spPr>
          <a:xfrm>
            <a:off x="1428728" y="1857364"/>
            <a:ext cx="6143668" cy="428628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rot="10800000" flipH="1">
            <a:off x="6786578" y="6429396"/>
            <a:ext cx="75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ree"/>
          <p:cNvSpPr>
            <a:spLocks noEditPoints="1" noChangeArrowheads="1"/>
          </p:cNvSpPr>
          <p:nvPr/>
        </p:nvSpPr>
        <p:spPr bwMode="auto">
          <a:xfrm>
            <a:off x="4786314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5" name="Tree"/>
          <p:cNvSpPr>
            <a:spLocks noEditPoints="1" noChangeArrowheads="1"/>
          </p:cNvSpPr>
          <p:nvPr/>
        </p:nvSpPr>
        <p:spPr bwMode="auto">
          <a:xfrm>
            <a:off x="5357818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1" name="Tree"/>
          <p:cNvSpPr>
            <a:spLocks noEditPoints="1" noChangeArrowheads="1"/>
          </p:cNvSpPr>
          <p:nvPr/>
        </p:nvSpPr>
        <p:spPr bwMode="auto">
          <a:xfrm>
            <a:off x="5857884" y="164305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2" name="Tree"/>
          <p:cNvSpPr>
            <a:spLocks noEditPoints="1" noChangeArrowheads="1"/>
          </p:cNvSpPr>
          <p:nvPr/>
        </p:nvSpPr>
        <p:spPr bwMode="auto">
          <a:xfrm>
            <a:off x="6572264" y="2214554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4" name="Tree"/>
          <p:cNvSpPr>
            <a:spLocks noEditPoints="1" noChangeArrowheads="1"/>
          </p:cNvSpPr>
          <p:nvPr/>
        </p:nvSpPr>
        <p:spPr bwMode="auto">
          <a:xfrm>
            <a:off x="6215074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5" name="Tree"/>
          <p:cNvSpPr>
            <a:spLocks noChangeAspect="1" noEditPoints="1" noChangeArrowheads="1"/>
          </p:cNvSpPr>
          <p:nvPr/>
        </p:nvSpPr>
        <p:spPr bwMode="auto">
          <a:xfrm>
            <a:off x="3214678" y="4857760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0" name="Tree"/>
          <p:cNvSpPr>
            <a:spLocks noChangeAspect="1" noEditPoints="1" noChangeArrowheads="1"/>
          </p:cNvSpPr>
          <p:nvPr/>
        </p:nvSpPr>
        <p:spPr bwMode="auto">
          <a:xfrm>
            <a:off x="4500562" y="385762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" name="Tree"/>
          <p:cNvSpPr>
            <a:spLocks noChangeAspect="1" noEditPoints="1" noChangeArrowheads="1"/>
          </p:cNvSpPr>
          <p:nvPr/>
        </p:nvSpPr>
        <p:spPr bwMode="auto">
          <a:xfrm>
            <a:off x="4429124" y="457200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4" name="Tree"/>
          <p:cNvSpPr>
            <a:spLocks noChangeAspect="1" noEditPoints="1" noChangeArrowheads="1"/>
          </p:cNvSpPr>
          <p:nvPr/>
        </p:nvSpPr>
        <p:spPr bwMode="auto">
          <a:xfrm>
            <a:off x="3857620" y="4357694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9" name="Tree"/>
          <p:cNvSpPr>
            <a:spLocks noChangeAspect="1" noEditPoints="1" noChangeArrowheads="1"/>
          </p:cNvSpPr>
          <p:nvPr/>
        </p:nvSpPr>
        <p:spPr bwMode="auto">
          <a:xfrm>
            <a:off x="3714744" y="314324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8" name="Tree"/>
          <p:cNvSpPr>
            <a:spLocks noEditPoints="1" noChangeArrowheads="1"/>
          </p:cNvSpPr>
          <p:nvPr/>
        </p:nvSpPr>
        <p:spPr bwMode="auto">
          <a:xfrm>
            <a:off x="3357554" y="3214686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6" name="Tree"/>
          <p:cNvSpPr>
            <a:spLocks noEditPoints="1" noChangeArrowheads="1"/>
          </p:cNvSpPr>
          <p:nvPr/>
        </p:nvSpPr>
        <p:spPr bwMode="auto">
          <a:xfrm>
            <a:off x="6000760" y="242886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29" name="Tree"/>
          <p:cNvSpPr>
            <a:spLocks noEditPoints="1" noChangeArrowheads="1"/>
          </p:cNvSpPr>
          <p:nvPr/>
        </p:nvSpPr>
        <p:spPr bwMode="auto">
          <a:xfrm>
            <a:off x="5214942" y="200024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2" name="Tree"/>
          <p:cNvSpPr>
            <a:spLocks noChangeAspect="1" noEditPoints="1" noChangeArrowheads="1"/>
          </p:cNvSpPr>
          <p:nvPr/>
        </p:nvSpPr>
        <p:spPr bwMode="auto">
          <a:xfrm>
            <a:off x="5786446" y="3000372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grpSp>
        <p:nvGrpSpPr>
          <p:cNvPr id="33" name="Group 32"/>
          <p:cNvGrpSpPr/>
          <p:nvPr/>
        </p:nvGrpSpPr>
        <p:grpSpPr>
          <a:xfrm>
            <a:off x="1573200" y="2930400"/>
            <a:ext cx="1335266" cy="1688628"/>
            <a:chOff x="1500166" y="2500306"/>
            <a:chExt cx="1335266" cy="1688628"/>
          </a:xfrm>
        </p:grpSpPr>
        <p:sp>
          <p:nvSpPr>
            <p:cNvPr id="70" name="Tree"/>
            <p:cNvSpPr>
              <a:spLocks noEditPoints="1" noChangeArrowheads="1"/>
            </p:cNvSpPr>
            <p:nvPr/>
          </p:nvSpPr>
          <p:spPr bwMode="auto">
            <a:xfrm>
              <a:off x="1785918" y="250030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0" name="Tree"/>
            <p:cNvSpPr>
              <a:spLocks noEditPoints="1" noChangeArrowheads="1"/>
            </p:cNvSpPr>
            <p:nvPr/>
          </p:nvSpPr>
          <p:spPr bwMode="auto">
            <a:xfrm>
              <a:off x="1500166" y="285749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2" name="Tree"/>
            <p:cNvSpPr>
              <a:spLocks noEditPoints="1" noChangeArrowheads="1"/>
            </p:cNvSpPr>
            <p:nvPr/>
          </p:nvSpPr>
          <p:spPr bwMode="auto">
            <a:xfrm>
              <a:off x="2000232" y="2928934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357158" y="4929198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Total: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 19 trees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3800 </a:t>
            </a:r>
            <a:r>
              <a:rPr lang="en-CA" dirty="0" err="1" smtClean="0">
                <a:solidFill>
                  <a:srgbClr val="083763"/>
                </a:solidFill>
              </a:rPr>
              <a:t>sph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69" name="Tree"/>
          <p:cNvSpPr>
            <a:spLocks noEditPoints="1" noChangeArrowheads="1"/>
          </p:cNvSpPr>
          <p:nvPr/>
        </p:nvSpPr>
        <p:spPr bwMode="auto">
          <a:xfrm>
            <a:off x="5786446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1" name="Tree"/>
          <p:cNvSpPr>
            <a:spLocks noEditPoints="1" noChangeArrowheads="1"/>
          </p:cNvSpPr>
          <p:nvPr/>
        </p:nvSpPr>
        <p:spPr bwMode="auto">
          <a:xfrm>
            <a:off x="5929322" y="407194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0B14-0166-40E8-A373-EFC93D2B1266}" type="slidenum">
              <a:rPr lang="en-US"/>
              <a:pPr/>
              <a:t>13</a:t>
            </a:fld>
            <a:endParaRPr lang="en-US"/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</p:spPr>
        <p:txBody>
          <a:bodyPr tIns="41029">
            <a:normAutofit fontScale="90000"/>
          </a:bodyPr>
          <a:lstStyle/>
          <a:p>
            <a:pPr algn="ctr"/>
            <a:r>
              <a:rPr lang="en-CA" b="1" dirty="0" smtClean="0"/>
              <a:t>Well-spaced Density</a:t>
            </a:r>
            <a:br>
              <a:rPr lang="en-CA" b="1" dirty="0" smtClean="0"/>
            </a:br>
            <a:r>
              <a:rPr lang="en-CA" sz="2700" b="1" dirty="0" smtClean="0"/>
              <a:t>All trees a Minimum Inter-tree Distance (MITD) apart</a:t>
            </a:r>
            <a:endParaRPr lang="en-CA" sz="2700" b="1" dirty="0"/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89" name="Rectangle 53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90" name="Text Box 54"/>
          <p:cNvSpPr txBox="1">
            <a:spLocks noChangeArrowheads="1"/>
          </p:cNvSpPr>
          <p:nvPr/>
        </p:nvSpPr>
        <p:spPr bwMode="auto">
          <a:xfrm>
            <a:off x="1643042" y="6215082"/>
            <a:ext cx="521497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50 m</a:t>
            </a:r>
            <a:r>
              <a:rPr lang="en-CA" baseline="30000" dirty="0" smtClean="0">
                <a:solidFill>
                  <a:srgbClr val="083763"/>
                </a:solidFill>
              </a:rPr>
              <a:t>2</a:t>
            </a:r>
            <a:r>
              <a:rPr lang="en-CA" dirty="0" smtClean="0">
                <a:solidFill>
                  <a:srgbClr val="083763"/>
                </a:solidFill>
              </a:rPr>
              <a:t> plot				2 m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833591" name="Text Box 55"/>
          <p:cNvSpPr txBox="1">
            <a:spLocks noChangeArrowheads="1"/>
          </p:cNvSpPr>
          <p:nvPr/>
        </p:nvSpPr>
        <p:spPr bwMode="auto">
          <a:xfrm>
            <a:off x="642910" y="5929330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" name="Oval 57"/>
          <p:cNvSpPr/>
          <p:nvPr/>
        </p:nvSpPr>
        <p:spPr>
          <a:xfrm>
            <a:off x="1428728" y="1857364"/>
            <a:ext cx="6143668" cy="428628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rot="10800000" flipH="1">
            <a:off x="6786578" y="6429396"/>
            <a:ext cx="75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ree"/>
          <p:cNvSpPr>
            <a:spLocks noEditPoints="1" noChangeArrowheads="1"/>
          </p:cNvSpPr>
          <p:nvPr/>
        </p:nvSpPr>
        <p:spPr bwMode="auto">
          <a:xfrm>
            <a:off x="4786314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5" name="Tree"/>
          <p:cNvSpPr>
            <a:spLocks noEditPoints="1" noChangeArrowheads="1"/>
          </p:cNvSpPr>
          <p:nvPr/>
        </p:nvSpPr>
        <p:spPr bwMode="auto">
          <a:xfrm>
            <a:off x="5357818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1" name="Tree"/>
          <p:cNvSpPr>
            <a:spLocks noEditPoints="1" noChangeArrowheads="1"/>
          </p:cNvSpPr>
          <p:nvPr/>
        </p:nvSpPr>
        <p:spPr bwMode="auto">
          <a:xfrm>
            <a:off x="5857884" y="164305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2" name="Tree"/>
          <p:cNvSpPr>
            <a:spLocks noEditPoints="1" noChangeArrowheads="1"/>
          </p:cNvSpPr>
          <p:nvPr/>
        </p:nvSpPr>
        <p:spPr bwMode="auto">
          <a:xfrm>
            <a:off x="6572264" y="2214554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4" name="Tree"/>
          <p:cNvSpPr>
            <a:spLocks noEditPoints="1" noChangeArrowheads="1"/>
          </p:cNvSpPr>
          <p:nvPr/>
        </p:nvSpPr>
        <p:spPr bwMode="auto">
          <a:xfrm>
            <a:off x="6215074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5" name="Tree"/>
          <p:cNvSpPr>
            <a:spLocks noChangeAspect="1" noEditPoints="1" noChangeArrowheads="1"/>
          </p:cNvSpPr>
          <p:nvPr/>
        </p:nvSpPr>
        <p:spPr bwMode="auto">
          <a:xfrm>
            <a:off x="3214678" y="4857760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0" name="Tree"/>
          <p:cNvSpPr>
            <a:spLocks noChangeAspect="1" noEditPoints="1" noChangeArrowheads="1"/>
          </p:cNvSpPr>
          <p:nvPr/>
        </p:nvSpPr>
        <p:spPr bwMode="auto">
          <a:xfrm>
            <a:off x="4500562" y="385762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" name="Tree"/>
          <p:cNvSpPr>
            <a:spLocks noChangeAspect="1" noEditPoints="1" noChangeArrowheads="1"/>
          </p:cNvSpPr>
          <p:nvPr/>
        </p:nvSpPr>
        <p:spPr bwMode="auto">
          <a:xfrm>
            <a:off x="4429124" y="457200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4" name="Tree"/>
          <p:cNvSpPr>
            <a:spLocks noChangeAspect="1" noEditPoints="1" noChangeArrowheads="1"/>
          </p:cNvSpPr>
          <p:nvPr/>
        </p:nvSpPr>
        <p:spPr bwMode="auto">
          <a:xfrm>
            <a:off x="3857620" y="4357694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9" name="Tree"/>
          <p:cNvSpPr>
            <a:spLocks noChangeAspect="1" noEditPoints="1" noChangeArrowheads="1"/>
          </p:cNvSpPr>
          <p:nvPr/>
        </p:nvSpPr>
        <p:spPr bwMode="auto">
          <a:xfrm>
            <a:off x="3714744" y="314324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8" name="Tree"/>
          <p:cNvSpPr>
            <a:spLocks noEditPoints="1" noChangeArrowheads="1"/>
          </p:cNvSpPr>
          <p:nvPr/>
        </p:nvSpPr>
        <p:spPr bwMode="auto">
          <a:xfrm>
            <a:off x="3357554" y="3214686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6" name="Tree"/>
          <p:cNvSpPr>
            <a:spLocks noEditPoints="1" noChangeArrowheads="1"/>
          </p:cNvSpPr>
          <p:nvPr/>
        </p:nvSpPr>
        <p:spPr bwMode="auto">
          <a:xfrm>
            <a:off x="6000760" y="242886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29" name="Tree"/>
          <p:cNvSpPr>
            <a:spLocks noEditPoints="1" noChangeArrowheads="1"/>
          </p:cNvSpPr>
          <p:nvPr/>
        </p:nvSpPr>
        <p:spPr bwMode="auto">
          <a:xfrm>
            <a:off x="5214942" y="200024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2" name="Tree"/>
          <p:cNvSpPr>
            <a:spLocks noChangeAspect="1" noEditPoints="1" noChangeArrowheads="1"/>
          </p:cNvSpPr>
          <p:nvPr/>
        </p:nvSpPr>
        <p:spPr bwMode="auto">
          <a:xfrm>
            <a:off x="5786446" y="3000372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grpSp>
        <p:nvGrpSpPr>
          <p:cNvPr id="33" name="Group 32"/>
          <p:cNvGrpSpPr/>
          <p:nvPr/>
        </p:nvGrpSpPr>
        <p:grpSpPr>
          <a:xfrm>
            <a:off x="1573200" y="2930400"/>
            <a:ext cx="1335266" cy="1688628"/>
            <a:chOff x="1500166" y="2500306"/>
            <a:chExt cx="1335266" cy="1688628"/>
          </a:xfrm>
        </p:grpSpPr>
        <p:sp>
          <p:nvSpPr>
            <p:cNvPr id="70" name="Tree"/>
            <p:cNvSpPr>
              <a:spLocks noEditPoints="1" noChangeArrowheads="1"/>
            </p:cNvSpPr>
            <p:nvPr/>
          </p:nvSpPr>
          <p:spPr bwMode="auto">
            <a:xfrm>
              <a:off x="1785918" y="250030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>
                <a:alpha val="3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0" name="Tree"/>
            <p:cNvSpPr>
              <a:spLocks noEditPoints="1" noChangeArrowheads="1"/>
            </p:cNvSpPr>
            <p:nvPr/>
          </p:nvSpPr>
          <p:spPr bwMode="auto">
            <a:xfrm>
              <a:off x="1500166" y="285749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2" name="Tree"/>
            <p:cNvSpPr>
              <a:spLocks noEditPoints="1" noChangeArrowheads="1"/>
            </p:cNvSpPr>
            <p:nvPr/>
          </p:nvSpPr>
          <p:spPr bwMode="auto">
            <a:xfrm>
              <a:off x="2000232" y="2928934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>
                <a:alpha val="3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</p:grpSp>
      <p:sp>
        <p:nvSpPr>
          <p:cNvPr id="69" name="Tree"/>
          <p:cNvSpPr>
            <a:spLocks noEditPoints="1" noChangeArrowheads="1"/>
          </p:cNvSpPr>
          <p:nvPr/>
        </p:nvSpPr>
        <p:spPr bwMode="auto">
          <a:xfrm>
            <a:off x="5785200" y="385920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1" name="Tree"/>
          <p:cNvSpPr>
            <a:spLocks noEditPoints="1" noChangeArrowheads="1"/>
          </p:cNvSpPr>
          <p:nvPr/>
        </p:nvSpPr>
        <p:spPr bwMode="auto">
          <a:xfrm>
            <a:off x="5929322" y="407194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8" name="TextBox 37"/>
          <p:cNvSpPr txBox="1"/>
          <p:nvPr/>
        </p:nvSpPr>
        <p:spPr>
          <a:xfrm>
            <a:off x="357158" y="4929198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WSP: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 9 trees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1800 </a:t>
            </a:r>
            <a:r>
              <a:rPr lang="en-CA" dirty="0" err="1" smtClean="0">
                <a:solidFill>
                  <a:srgbClr val="083763"/>
                </a:solidFill>
              </a:rPr>
              <a:t>wsph</a:t>
            </a:r>
            <a:endParaRPr lang="en-CA" dirty="0">
              <a:solidFill>
                <a:srgbClr val="08376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0B14-0166-40E8-A373-EFC93D2B1266}" type="slidenum">
              <a:rPr lang="en-US"/>
              <a:pPr/>
              <a:t>14</a:t>
            </a:fld>
            <a:endParaRPr lang="en-US"/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</p:spPr>
        <p:txBody>
          <a:bodyPr tIns="41029">
            <a:normAutofit fontScale="90000"/>
          </a:bodyPr>
          <a:lstStyle/>
          <a:p>
            <a:pPr algn="ctr"/>
            <a:r>
              <a:rPr lang="en-CA" b="1" dirty="0" smtClean="0"/>
              <a:t>Free-growing Density</a:t>
            </a:r>
            <a:br>
              <a:rPr lang="en-CA" b="1" dirty="0" smtClean="0"/>
            </a:br>
            <a:r>
              <a:rPr lang="en-CA" sz="2700" b="1" dirty="0" smtClean="0"/>
              <a:t>Well-spaced trees taller than a minimum height</a:t>
            </a:r>
            <a:endParaRPr lang="en-CA" sz="2700" b="1" dirty="0"/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89" name="Rectangle 53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90" name="Text Box 54"/>
          <p:cNvSpPr txBox="1">
            <a:spLocks noChangeArrowheads="1"/>
          </p:cNvSpPr>
          <p:nvPr/>
        </p:nvSpPr>
        <p:spPr bwMode="auto">
          <a:xfrm>
            <a:off x="1643042" y="6215082"/>
            <a:ext cx="521497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50 m</a:t>
            </a:r>
            <a:r>
              <a:rPr lang="en-CA" baseline="30000" dirty="0" smtClean="0">
                <a:solidFill>
                  <a:srgbClr val="083763"/>
                </a:solidFill>
              </a:rPr>
              <a:t>2</a:t>
            </a:r>
            <a:r>
              <a:rPr lang="en-CA" dirty="0" smtClean="0">
                <a:solidFill>
                  <a:srgbClr val="083763"/>
                </a:solidFill>
              </a:rPr>
              <a:t> plot				2 m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833591" name="Text Box 55"/>
          <p:cNvSpPr txBox="1">
            <a:spLocks noChangeArrowheads="1"/>
          </p:cNvSpPr>
          <p:nvPr/>
        </p:nvSpPr>
        <p:spPr bwMode="auto">
          <a:xfrm>
            <a:off x="642910" y="5929330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" name="Oval 57"/>
          <p:cNvSpPr/>
          <p:nvPr/>
        </p:nvSpPr>
        <p:spPr>
          <a:xfrm>
            <a:off x="1428728" y="1857364"/>
            <a:ext cx="6143668" cy="428628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rot="10800000" flipH="1">
            <a:off x="6786578" y="6429396"/>
            <a:ext cx="75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ree"/>
          <p:cNvSpPr>
            <a:spLocks noEditPoints="1" noChangeArrowheads="1"/>
          </p:cNvSpPr>
          <p:nvPr/>
        </p:nvSpPr>
        <p:spPr bwMode="auto">
          <a:xfrm>
            <a:off x="4786314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5" name="Tree"/>
          <p:cNvSpPr>
            <a:spLocks noEditPoints="1" noChangeArrowheads="1"/>
          </p:cNvSpPr>
          <p:nvPr/>
        </p:nvSpPr>
        <p:spPr bwMode="auto">
          <a:xfrm>
            <a:off x="5357818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9" name="Tree"/>
          <p:cNvSpPr>
            <a:spLocks noEditPoints="1" noChangeArrowheads="1"/>
          </p:cNvSpPr>
          <p:nvPr/>
        </p:nvSpPr>
        <p:spPr bwMode="auto">
          <a:xfrm>
            <a:off x="5785200" y="385920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1" name="Tree"/>
          <p:cNvSpPr>
            <a:spLocks noEditPoints="1" noChangeArrowheads="1"/>
          </p:cNvSpPr>
          <p:nvPr/>
        </p:nvSpPr>
        <p:spPr bwMode="auto">
          <a:xfrm>
            <a:off x="5857884" y="164305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2" name="Tree"/>
          <p:cNvSpPr>
            <a:spLocks noEditPoints="1" noChangeArrowheads="1"/>
          </p:cNvSpPr>
          <p:nvPr/>
        </p:nvSpPr>
        <p:spPr bwMode="auto">
          <a:xfrm>
            <a:off x="6572264" y="2214554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4" name="Tree"/>
          <p:cNvSpPr>
            <a:spLocks noEditPoints="1" noChangeArrowheads="1"/>
          </p:cNvSpPr>
          <p:nvPr/>
        </p:nvSpPr>
        <p:spPr bwMode="auto">
          <a:xfrm>
            <a:off x="6215074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5" name="Tree"/>
          <p:cNvSpPr>
            <a:spLocks noChangeAspect="1" noEditPoints="1" noChangeArrowheads="1"/>
          </p:cNvSpPr>
          <p:nvPr/>
        </p:nvSpPr>
        <p:spPr bwMode="auto">
          <a:xfrm>
            <a:off x="3214678" y="4857760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0" name="Tree"/>
          <p:cNvSpPr>
            <a:spLocks noChangeAspect="1" noEditPoints="1" noChangeArrowheads="1"/>
          </p:cNvSpPr>
          <p:nvPr/>
        </p:nvSpPr>
        <p:spPr bwMode="auto">
          <a:xfrm>
            <a:off x="4500562" y="385762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" name="Tree"/>
          <p:cNvSpPr>
            <a:spLocks noChangeAspect="1" noEditPoints="1" noChangeArrowheads="1"/>
          </p:cNvSpPr>
          <p:nvPr/>
        </p:nvSpPr>
        <p:spPr bwMode="auto">
          <a:xfrm>
            <a:off x="4429124" y="457200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4" name="Tree"/>
          <p:cNvSpPr>
            <a:spLocks noChangeAspect="1" noEditPoints="1" noChangeArrowheads="1"/>
          </p:cNvSpPr>
          <p:nvPr/>
        </p:nvSpPr>
        <p:spPr bwMode="auto">
          <a:xfrm>
            <a:off x="3857620" y="4357694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9" name="Tree"/>
          <p:cNvSpPr>
            <a:spLocks noChangeAspect="1" noEditPoints="1" noChangeArrowheads="1"/>
          </p:cNvSpPr>
          <p:nvPr/>
        </p:nvSpPr>
        <p:spPr bwMode="auto">
          <a:xfrm>
            <a:off x="3714744" y="314324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8" name="Tree"/>
          <p:cNvSpPr>
            <a:spLocks noEditPoints="1" noChangeArrowheads="1"/>
          </p:cNvSpPr>
          <p:nvPr/>
        </p:nvSpPr>
        <p:spPr bwMode="auto">
          <a:xfrm>
            <a:off x="3357554" y="3214686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6" name="Tree"/>
          <p:cNvSpPr>
            <a:spLocks noEditPoints="1" noChangeArrowheads="1"/>
          </p:cNvSpPr>
          <p:nvPr/>
        </p:nvSpPr>
        <p:spPr bwMode="auto">
          <a:xfrm>
            <a:off x="6000760" y="242886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29" name="Tree"/>
          <p:cNvSpPr>
            <a:spLocks noEditPoints="1" noChangeArrowheads="1"/>
          </p:cNvSpPr>
          <p:nvPr/>
        </p:nvSpPr>
        <p:spPr bwMode="auto">
          <a:xfrm>
            <a:off x="5214942" y="200024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1" name="Tree"/>
          <p:cNvSpPr>
            <a:spLocks noEditPoints="1" noChangeArrowheads="1"/>
          </p:cNvSpPr>
          <p:nvPr/>
        </p:nvSpPr>
        <p:spPr bwMode="auto">
          <a:xfrm>
            <a:off x="5929322" y="407194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2" name="Tree"/>
          <p:cNvSpPr>
            <a:spLocks noChangeAspect="1" noEditPoints="1" noChangeArrowheads="1"/>
          </p:cNvSpPr>
          <p:nvPr/>
        </p:nvSpPr>
        <p:spPr bwMode="auto">
          <a:xfrm>
            <a:off x="5786446" y="3000372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grpSp>
        <p:nvGrpSpPr>
          <p:cNvPr id="34" name="Group 33"/>
          <p:cNvGrpSpPr/>
          <p:nvPr/>
        </p:nvGrpSpPr>
        <p:grpSpPr>
          <a:xfrm>
            <a:off x="1573200" y="2930400"/>
            <a:ext cx="1335266" cy="1688628"/>
            <a:chOff x="1500166" y="2500306"/>
            <a:chExt cx="1335266" cy="1688628"/>
          </a:xfrm>
        </p:grpSpPr>
        <p:sp>
          <p:nvSpPr>
            <p:cNvPr id="70" name="Tree"/>
            <p:cNvSpPr>
              <a:spLocks noEditPoints="1" noChangeArrowheads="1"/>
            </p:cNvSpPr>
            <p:nvPr/>
          </p:nvSpPr>
          <p:spPr bwMode="auto">
            <a:xfrm>
              <a:off x="1785918" y="250030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0" name="Tree"/>
            <p:cNvSpPr>
              <a:spLocks noEditPoints="1" noChangeArrowheads="1"/>
            </p:cNvSpPr>
            <p:nvPr/>
          </p:nvSpPr>
          <p:spPr bwMode="auto">
            <a:xfrm>
              <a:off x="1500166" y="285749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2" name="Tree"/>
            <p:cNvSpPr>
              <a:spLocks noEditPoints="1" noChangeArrowheads="1"/>
            </p:cNvSpPr>
            <p:nvPr/>
          </p:nvSpPr>
          <p:spPr bwMode="auto">
            <a:xfrm>
              <a:off x="2000232" y="2928934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85720" y="1714488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Remove Short Trees First</a:t>
            </a:r>
            <a:endParaRPr lang="en-CA" dirty="0">
              <a:solidFill>
                <a:srgbClr val="08376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0B14-0166-40E8-A373-EFC93D2B1266}" type="slidenum">
              <a:rPr lang="en-US"/>
              <a:pPr/>
              <a:t>15</a:t>
            </a:fld>
            <a:endParaRPr lang="en-US"/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</p:spPr>
        <p:txBody>
          <a:bodyPr tIns="41029">
            <a:normAutofit fontScale="90000"/>
          </a:bodyPr>
          <a:lstStyle/>
          <a:p>
            <a:pPr algn="ctr"/>
            <a:r>
              <a:rPr lang="en-CA" b="1" dirty="0" smtClean="0"/>
              <a:t>Free-growing Density</a:t>
            </a:r>
            <a:br>
              <a:rPr lang="en-CA" b="1" dirty="0" smtClean="0"/>
            </a:br>
            <a:r>
              <a:rPr lang="en-CA" sz="2700" b="1" dirty="0" smtClean="0"/>
              <a:t>Well-spaced trees taller than a minimum height</a:t>
            </a:r>
            <a:endParaRPr lang="en-CA" sz="2700" b="1" dirty="0"/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89" name="Rectangle 53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90" name="Text Box 54"/>
          <p:cNvSpPr txBox="1">
            <a:spLocks noChangeArrowheads="1"/>
          </p:cNvSpPr>
          <p:nvPr/>
        </p:nvSpPr>
        <p:spPr bwMode="auto">
          <a:xfrm>
            <a:off x="1643042" y="6215082"/>
            <a:ext cx="521497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50 m</a:t>
            </a:r>
            <a:r>
              <a:rPr lang="en-CA" baseline="30000" dirty="0" smtClean="0">
                <a:solidFill>
                  <a:srgbClr val="083763"/>
                </a:solidFill>
              </a:rPr>
              <a:t>2</a:t>
            </a:r>
            <a:r>
              <a:rPr lang="en-CA" dirty="0" smtClean="0">
                <a:solidFill>
                  <a:srgbClr val="083763"/>
                </a:solidFill>
              </a:rPr>
              <a:t> plot				2 m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833591" name="Text Box 55"/>
          <p:cNvSpPr txBox="1">
            <a:spLocks noChangeArrowheads="1"/>
          </p:cNvSpPr>
          <p:nvPr/>
        </p:nvSpPr>
        <p:spPr bwMode="auto">
          <a:xfrm>
            <a:off x="642910" y="5929330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" name="Oval 57"/>
          <p:cNvSpPr/>
          <p:nvPr/>
        </p:nvSpPr>
        <p:spPr>
          <a:xfrm>
            <a:off x="1428728" y="1857364"/>
            <a:ext cx="6143668" cy="428628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rot="10800000" flipH="1">
            <a:off x="6786578" y="6429396"/>
            <a:ext cx="75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ree"/>
          <p:cNvSpPr>
            <a:spLocks noEditPoints="1" noChangeArrowheads="1"/>
          </p:cNvSpPr>
          <p:nvPr/>
        </p:nvSpPr>
        <p:spPr bwMode="auto">
          <a:xfrm>
            <a:off x="4786314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5" name="Tree"/>
          <p:cNvSpPr>
            <a:spLocks noEditPoints="1" noChangeArrowheads="1"/>
          </p:cNvSpPr>
          <p:nvPr/>
        </p:nvSpPr>
        <p:spPr bwMode="auto">
          <a:xfrm>
            <a:off x="5357818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9" name="Tree"/>
          <p:cNvSpPr>
            <a:spLocks noEditPoints="1" noChangeArrowheads="1"/>
          </p:cNvSpPr>
          <p:nvPr/>
        </p:nvSpPr>
        <p:spPr bwMode="auto">
          <a:xfrm>
            <a:off x="5785200" y="385920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1" name="Tree"/>
          <p:cNvSpPr>
            <a:spLocks noEditPoints="1" noChangeArrowheads="1"/>
          </p:cNvSpPr>
          <p:nvPr/>
        </p:nvSpPr>
        <p:spPr bwMode="auto">
          <a:xfrm>
            <a:off x="5857884" y="164305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2" name="Tree"/>
          <p:cNvSpPr>
            <a:spLocks noEditPoints="1" noChangeArrowheads="1"/>
          </p:cNvSpPr>
          <p:nvPr/>
        </p:nvSpPr>
        <p:spPr bwMode="auto">
          <a:xfrm>
            <a:off x="6572264" y="2214554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4" name="Tree"/>
          <p:cNvSpPr>
            <a:spLocks noEditPoints="1" noChangeArrowheads="1"/>
          </p:cNvSpPr>
          <p:nvPr/>
        </p:nvSpPr>
        <p:spPr bwMode="auto">
          <a:xfrm>
            <a:off x="6215074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5" name="Tree"/>
          <p:cNvSpPr>
            <a:spLocks noChangeAspect="1" noEditPoints="1" noChangeArrowheads="1"/>
          </p:cNvSpPr>
          <p:nvPr/>
        </p:nvSpPr>
        <p:spPr bwMode="auto">
          <a:xfrm>
            <a:off x="3214678" y="4857760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0" name="Tree"/>
          <p:cNvSpPr>
            <a:spLocks noChangeAspect="1" noEditPoints="1" noChangeArrowheads="1"/>
          </p:cNvSpPr>
          <p:nvPr/>
        </p:nvSpPr>
        <p:spPr bwMode="auto">
          <a:xfrm>
            <a:off x="4500562" y="385762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" name="Tree"/>
          <p:cNvSpPr>
            <a:spLocks noChangeAspect="1" noEditPoints="1" noChangeArrowheads="1"/>
          </p:cNvSpPr>
          <p:nvPr/>
        </p:nvSpPr>
        <p:spPr bwMode="auto">
          <a:xfrm>
            <a:off x="4429124" y="457200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4" name="Tree"/>
          <p:cNvSpPr>
            <a:spLocks noChangeAspect="1" noEditPoints="1" noChangeArrowheads="1"/>
          </p:cNvSpPr>
          <p:nvPr/>
        </p:nvSpPr>
        <p:spPr bwMode="auto">
          <a:xfrm>
            <a:off x="3857620" y="4357694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9" name="Tree"/>
          <p:cNvSpPr>
            <a:spLocks noChangeAspect="1" noEditPoints="1" noChangeArrowheads="1"/>
          </p:cNvSpPr>
          <p:nvPr/>
        </p:nvSpPr>
        <p:spPr bwMode="auto">
          <a:xfrm>
            <a:off x="3714744" y="314324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8" name="Tree"/>
          <p:cNvSpPr>
            <a:spLocks noEditPoints="1" noChangeArrowheads="1"/>
          </p:cNvSpPr>
          <p:nvPr/>
        </p:nvSpPr>
        <p:spPr bwMode="auto">
          <a:xfrm>
            <a:off x="3357554" y="3214686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6" name="Tree"/>
          <p:cNvSpPr>
            <a:spLocks noEditPoints="1" noChangeArrowheads="1"/>
          </p:cNvSpPr>
          <p:nvPr/>
        </p:nvSpPr>
        <p:spPr bwMode="auto">
          <a:xfrm>
            <a:off x="6000760" y="242886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29" name="Tree"/>
          <p:cNvSpPr>
            <a:spLocks noEditPoints="1" noChangeArrowheads="1"/>
          </p:cNvSpPr>
          <p:nvPr/>
        </p:nvSpPr>
        <p:spPr bwMode="auto">
          <a:xfrm>
            <a:off x="5214942" y="200024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1" name="Tree"/>
          <p:cNvSpPr>
            <a:spLocks noEditPoints="1" noChangeArrowheads="1"/>
          </p:cNvSpPr>
          <p:nvPr/>
        </p:nvSpPr>
        <p:spPr bwMode="auto">
          <a:xfrm>
            <a:off x="5929322" y="407194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2" name="Tree"/>
          <p:cNvSpPr>
            <a:spLocks noChangeAspect="1" noEditPoints="1" noChangeArrowheads="1"/>
          </p:cNvSpPr>
          <p:nvPr/>
        </p:nvSpPr>
        <p:spPr bwMode="auto">
          <a:xfrm>
            <a:off x="5786446" y="3000372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30000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grpSp>
        <p:nvGrpSpPr>
          <p:cNvPr id="35" name="Group 34"/>
          <p:cNvGrpSpPr/>
          <p:nvPr/>
        </p:nvGrpSpPr>
        <p:grpSpPr>
          <a:xfrm>
            <a:off x="1573200" y="2930400"/>
            <a:ext cx="1335266" cy="1688628"/>
            <a:chOff x="1500166" y="2500306"/>
            <a:chExt cx="1335266" cy="1688628"/>
          </a:xfrm>
        </p:grpSpPr>
        <p:sp>
          <p:nvSpPr>
            <p:cNvPr id="70" name="Tree"/>
            <p:cNvSpPr>
              <a:spLocks noEditPoints="1" noChangeArrowheads="1"/>
            </p:cNvSpPr>
            <p:nvPr/>
          </p:nvSpPr>
          <p:spPr bwMode="auto">
            <a:xfrm>
              <a:off x="1785918" y="250030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>
                <a:alpha val="3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0" name="Tree"/>
            <p:cNvSpPr>
              <a:spLocks noEditPoints="1" noChangeArrowheads="1"/>
            </p:cNvSpPr>
            <p:nvPr/>
          </p:nvSpPr>
          <p:spPr bwMode="auto">
            <a:xfrm>
              <a:off x="1500166" y="285749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2" name="Tree"/>
            <p:cNvSpPr>
              <a:spLocks noEditPoints="1" noChangeArrowheads="1"/>
            </p:cNvSpPr>
            <p:nvPr/>
          </p:nvSpPr>
          <p:spPr bwMode="auto">
            <a:xfrm>
              <a:off x="2000232" y="2928934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>
                <a:alpha val="3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85720" y="1714488"/>
            <a:ext cx="12144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Now look at the well-spaced trees remaining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7158" y="4929198"/>
            <a:ext cx="12858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FG: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 6 trees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1200 </a:t>
            </a:r>
            <a:r>
              <a:rPr lang="en-CA" dirty="0" err="1" smtClean="0">
                <a:solidFill>
                  <a:srgbClr val="083763"/>
                </a:solidFill>
              </a:rPr>
              <a:t>fgsph</a:t>
            </a:r>
            <a:endParaRPr lang="en-CA" dirty="0">
              <a:solidFill>
                <a:srgbClr val="08376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1573200" y="2930400"/>
            <a:ext cx="1335266" cy="1688628"/>
            <a:chOff x="1500166" y="2500306"/>
            <a:chExt cx="1335266" cy="1688628"/>
          </a:xfrm>
        </p:grpSpPr>
        <p:sp>
          <p:nvSpPr>
            <p:cNvPr id="41" name="Tree"/>
            <p:cNvSpPr>
              <a:spLocks noEditPoints="1" noChangeArrowheads="1"/>
            </p:cNvSpPr>
            <p:nvPr/>
          </p:nvSpPr>
          <p:spPr bwMode="auto">
            <a:xfrm>
              <a:off x="1785918" y="250030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42" name="Tree"/>
            <p:cNvSpPr>
              <a:spLocks noEditPoints="1" noChangeArrowheads="1"/>
            </p:cNvSpPr>
            <p:nvPr/>
          </p:nvSpPr>
          <p:spPr bwMode="auto">
            <a:xfrm>
              <a:off x="1500166" y="285749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43" name="Tree"/>
            <p:cNvSpPr>
              <a:spLocks noEditPoints="1" noChangeArrowheads="1"/>
            </p:cNvSpPr>
            <p:nvPr/>
          </p:nvSpPr>
          <p:spPr bwMode="auto">
            <a:xfrm>
              <a:off x="2000232" y="2928934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7030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</p:grpSp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0B14-0166-40E8-A373-EFC93D2B1266}" type="slidenum">
              <a:rPr lang="en-US"/>
              <a:pPr/>
              <a:t>16</a:t>
            </a:fld>
            <a:endParaRPr lang="en-US"/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</p:spPr>
        <p:txBody>
          <a:bodyPr tIns="41029">
            <a:normAutofit fontScale="90000"/>
          </a:bodyPr>
          <a:lstStyle/>
          <a:p>
            <a:pPr algn="ctr"/>
            <a:r>
              <a:rPr lang="en-CA" b="1" dirty="0" smtClean="0">
                <a:solidFill>
                  <a:srgbClr val="04617B"/>
                </a:solidFill>
              </a:rPr>
              <a:t>Mean</a:t>
            </a:r>
            <a:r>
              <a:rPr lang="en-CA" b="1" dirty="0" smtClean="0"/>
              <a:t> Stocked Quadrant (MSQ)</a:t>
            </a:r>
            <a:br>
              <a:rPr lang="en-CA" b="1" dirty="0" smtClean="0"/>
            </a:br>
            <a:r>
              <a:rPr lang="en-CA" sz="2700" b="1" dirty="0" smtClean="0"/>
              <a:t>Count of acceptable tree in each quadrant</a:t>
            </a:r>
            <a:endParaRPr lang="en-CA" sz="2700" b="1" dirty="0"/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89" name="Rectangle 53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90" name="Text Box 54"/>
          <p:cNvSpPr txBox="1">
            <a:spLocks noChangeArrowheads="1"/>
          </p:cNvSpPr>
          <p:nvPr/>
        </p:nvSpPr>
        <p:spPr bwMode="auto">
          <a:xfrm>
            <a:off x="1643042" y="6215082"/>
            <a:ext cx="521497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50 m</a:t>
            </a:r>
            <a:r>
              <a:rPr lang="en-CA" baseline="30000" dirty="0" smtClean="0">
                <a:solidFill>
                  <a:srgbClr val="083763"/>
                </a:solidFill>
              </a:rPr>
              <a:t>2</a:t>
            </a:r>
            <a:r>
              <a:rPr lang="en-CA" dirty="0" smtClean="0">
                <a:solidFill>
                  <a:srgbClr val="083763"/>
                </a:solidFill>
              </a:rPr>
              <a:t> plot</a:t>
            </a:r>
            <a:r>
              <a:rPr lang="en-CA" dirty="0" smtClean="0"/>
              <a:t>				</a:t>
            </a:r>
            <a:r>
              <a:rPr lang="en-CA" dirty="0" smtClean="0">
                <a:solidFill>
                  <a:srgbClr val="083763"/>
                </a:solidFill>
              </a:rPr>
              <a:t>2 m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833591" name="Text Box 55"/>
          <p:cNvSpPr txBox="1">
            <a:spLocks noChangeArrowheads="1"/>
          </p:cNvSpPr>
          <p:nvPr/>
        </p:nvSpPr>
        <p:spPr bwMode="auto">
          <a:xfrm>
            <a:off x="642910" y="5929330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" name="Oval 57"/>
          <p:cNvSpPr/>
          <p:nvPr/>
        </p:nvSpPr>
        <p:spPr>
          <a:xfrm>
            <a:off x="1428728" y="1857364"/>
            <a:ext cx="6143668" cy="4286280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rot="10800000" flipH="1">
            <a:off x="6786578" y="6429396"/>
            <a:ext cx="75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ree"/>
          <p:cNvSpPr>
            <a:spLocks noEditPoints="1" noChangeArrowheads="1"/>
          </p:cNvSpPr>
          <p:nvPr/>
        </p:nvSpPr>
        <p:spPr bwMode="auto">
          <a:xfrm>
            <a:off x="4786314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5" name="Tree"/>
          <p:cNvSpPr>
            <a:spLocks noEditPoints="1" noChangeArrowheads="1"/>
          </p:cNvSpPr>
          <p:nvPr/>
        </p:nvSpPr>
        <p:spPr bwMode="auto">
          <a:xfrm>
            <a:off x="5357818" y="157161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1" name="Tree"/>
          <p:cNvSpPr>
            <a:spLocks noEditPoints="1" noChangeArrowheads="1"/>
          </p:cNvSpPr>
          <p:nvPr/>
        </p:nvSpPr>
        <p:spPr bwMode="auto">
          <a:xfrm>
            <a:off x="5857884" y="164305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2" name="Tree"/>
          <p:cNvSpPr>
            <a:spLocks noEditPoints="1" noChangeArrowheads="1"/>
          </p:cNvSpPr>
          <p:nvPr/>
        </p:nvSpPr>
        <p:spPr bwMode="auto">
          <a:xfrm>
            <a:off x="6572264" y="2214554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5" name="Tree"/>
          <p:cNvSpPr>
            <a:spLocks noChangeAspect="1" noEditPoints="1" noChangeArrowheads="1"/>
          </p:cNvSpPr>
          <p:nvPr/>
        </p:nvSpPr>
        <p:spPr bwMode="auto">
          <a:xfrm>
            <a:off x="3214678" y="4857760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4" name="Tree"/>
          <p:cNvSpPr>
            <a:spLocks noChangeAspect="1" noEditPoints="1" noChangeArrowheads="1"/>
          </p:cNvSpPr>
          <p:nvPr/>
        </p:nvSpPr>
        <p:spPr bwMode="auto">
          <a:xfrm>
            <a:off x="3857620" y="4357694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9" name="Tree"/>
          <p:cNvSpPr>
            <a:spLocks noChangeAspect="1" noEditPoints="1" noChangeArrowheads="1"/>
          </p:cNvSpPr>
          <p:nvPr/>
        </p:nvSpPr>
        <p:spPr bwMode="auto">
          <a:xfrm>
            <a:off x="3714744" y="314324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6" name="Tree"/>
          <p:cNvSpPr>
            <a:spLocks noEditPoints="1" noChangeArrowheads="1"/>
          </p:cNvSpPr>
          <p:nvPr/>
        </p:nvSpPr>
        <p:spPr bwMode="auto">
          <a:xfrm>
            <a:off x="6000760" y="242886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29" name="Tree"/>
          <p:cNvSpPr>
            <a:spLocks noEditPoints="1" noChangeArrowheads="1"/>
          </p:cNvSpPr>
          <p:nvPr/>
        </p:nvSpPr>
        <p:spPr bwMode="auto">
          <a:xfrm>
            <a:off x="5214942" y="2000240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7030A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2" name="Tree"/>
          <p:cNvSpPr>
            <a:spLocks noChangeAspect="1" noEditPoints="1" noChangeArrowheads="1"/>
          </p:cNvSpPr>
          <p:nvPr/>
        </p:nvSpPr>
        <p:spPr bwMode="auto">
          <a:xfrm>
            <a:off x="5786446" y="3000372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cxnSp>
        <p:nvCxnSpPr>
          <p:cNvPr id="34" name="Straight Connector 33"/>
          <p:cNvCxnSpPr/>
          <p:nvPr/>
        </p:nvCxnSpPr>
        <p:spPr>
          <a:xfrm>
            <a:off x="1428728" y="4000504"/>
            <a:ext cx="614366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58" idx="0"/>
          </p:cNvCxnSpPr>
          <p:nvPr/>
        </p:nvCxnSpPr>
        <p:spPr>
          <a:xfrm rot="16200000" flipH="1">
            <a:off x="2351963" y="4005963"/>
            <a:ext cx="4322962" cy="257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1571604" y="2928934"/>
            <a:ext cx="1335266" cy="1688628"/>
            <a:chOff x="1500166" y="2500306"/>
            <a:chExt cx="1335266" cy="1688628"/>
          </a:xfrm>
        </p:grpSpPr>
        <p:sp>
          <p:nvSpPr>
            <p:cNvPr id="70" name="Tree"/>
            <p:cNvSpPr>
              <a:spLocks noEditPoints="1" noChangeArrowheads="1"/>
            </p:cNvSpPr>
            <p:nvPr/>
          </p:nvSpPr>
          <p:spPr bwMode="auto">
            <a:xfrm>
              <a:off x="1785918" y="250030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gradFill>
              <a:gsLst>
                <a:gs pos="0">
                  <a:srgbClr val="7030A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0" name="Tree"/>
            <p:cNvSpPr>
              <a:spLocks noEditPoints="1" noChangeArrowheads="1"/>
            </p:cNvSpPr>
            <p:nvPr/>
          </p:nvSpPr>
          <p:spPr bwMode="auto">
            <a:xfrm>
              <a:off x="1500166" y="2857496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  <p:sp>
          <p:nvSpPr>
            <p:cNvPr id="32" name="Tree"/>
            <p:cNvSpPr>
              <a:spLocks noEditPoints="1" noChangeArrowheads="1"/>
            </p:cNvSpPr>
            <p:nvPr/>
          </p:nvSpPr>
          <p:spPr bwMode="auto">
            <a:xfrm>
              <a:off x="2000232" y="2928934"/>
              <a:ext cx="835200" cy="1260000"/>
            </a:xfrm>
            <a:custGeom>
              <a:avLst/>
              <a:gdLst>
                <a:gd name="G0" fmla="+- 0 0 0"/>
                <a:gd name="G1" fmla="*/ 18900 1 3"/>
                <a:gd name="G2" fmla="*/ 18900 2 3"/>
                <a:gd name="G3" fmla="+- 18900 0 0"/>
                <a:gd name="T0" fmla="*/ 10800 w 21600"/>
                <a:gd name="T1" fmla="*/ 0 h 21600"/>
                <a:gd name="T2" fmla="*/ 6171 w 21600"/>
                <a:gd name="T3" fmla="*/ 6300 h 21600"/>
                <a:gd name="T4" fmla="*/ 3086 w 21600"/>
                <a:gd name="T5" fmla="*/ 12600 h 21600"/>
                <a:gd name="T6" fmla="*/ 0 w 21600"/>
                <a:gd name="T7" fmla="*/ 18900 h 21600"/>
                <a:gd name="T8" fmla="*/ 15429 w 21600"/>
                <a:gd name="T9" fmla="*/ 6300 h 21600"/>
                <a:gd name="T10" fmla="*/ 18514 w 21600"/>
                <a:gd name="T11" fmla="*/ 12600 h 21600"/>
                <a:gd name="T12" fmla="*/ 21600 w 21600"/>
                <a:gd name="T13" fmla="*/ 1890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61 w 21600"/>
                <a:gd name="T22" fmla="*/ 22454 h 21600"/>
                <a:gd name="T23" fmla="*/ 21069 w 21600"/>
                <a:gd name="T24" fmla="*/ 28282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close/>
                </a:path>
              </a:pathLst>
            </a:custGeom>
            <a:solidFill>
              <a:srgbClr val="7030A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lIns="82058" tIns="41029" rIns="82058" bIns="41029"/>
            <a:lstStyle/>
            <a:p>
              <a:endParaRPr lang="en-CA"/>
            </a:p>
          </p:txBody>
        </p:sp>
      </p:grpSp>
      <p:sp>
        <p:nvSpPr>
          <p:cNvPr id="68" name="Tree"/>
          <p:cNvSpPr>
            <a:spLocks noEditPoints="1" noChangeArrowheads="1"/>
          </p:cNvSpPr>
          <p:nvPr/>
        </p:nvSpPr>
        <p:spPr bwMode="auto">
          <a:xfrm>
            <a:off x="3357554" y="3214686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0" name="Tree"/>
          <p:cNvSpPr>
            <a:spLocks noChangeAspect="1" noEditPoints="1" noChangeArrowheads="1"/>
          </p:cNvSpPr>
          <p:nvPr/>
        </p:nvSpPr>
        <p:spPr bwMode="auto">
          <a:xfrm>
            <a:off x="4500562" y="385762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" name="Tree"/>
          <p:cNvSpPr>
            <a:spLocks noChangeAspect="1" noEditPoints="1" noChangeArrowheads="1"/>
          </p:cNvSpPr>
          <p:nvPr/>
        </p:nvSpPr>
        <p:spPr bwMode="auto">
          <a:xfrm>
            <a:off x="4429124" y="4572008"/>
            <a:ext cx="622440" cy="93366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69" name="Tree"/>
          <p:cNvSpPr>
            <a:spLocks noEditPoints="1" noChangeArrowheads="1"/>
          </p:cNvSpPr>
          <p:nvPr/>
        </p:nvSpPr>
        <p:spPr bwMode="auto">
          <a:xfrm>
            <a:off x="5786446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74" name="Tree"/>
          <p:cNvSpPr>
            <a:spLocks noEditPoints="1" noChangeArrowheads="1"/>
          </p:cNvSpPr>
          <p:nvPr/>
        </p:nvSpPr>
        <p:spPr bwMode="auto">
          <a:xfrm>
            <a:off x="6215074" y="3857628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1" name="Tree"/>
          <p:cNvSpPr>
            <a:spLocks noEditPoints="1" noChangeArrowheads="1"/>
          </p:cNvSpPr>
          <p:nvPr/>
        </p:nvSpPr>
        <p:spPr bwMode="auto">
          <a:xfrm>
            <a:off x="5929322" y="4071942"/>
            <a:ext cx="835200" cy="1260000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7030A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39" name="Rectangle 38"/>
          <p:cNvSpPr/>
          <p:nvPr/>
        </p:nvSpPr>
        <p:spPr>
          <a:xfrm>
            <a:off x="2357422" y="2428868"/>
            <a:ext cx="498855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?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7158" y="4929198"/>
            <a:ext cx="1285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MSQ: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3 filled quadrants or, is it 4?</a:t>
            </a:r>
            <a:endParaRPr lang="en-CA" dirty="0">
              <a:solidFill>
                <a:srgbClr val="08376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A2FEC-6CB3-4A4E-977A-B8968E2A9730}" type="slidenum">
              <a:rPr lang="en-US"/>
              <a:pPr/>
              <a:t>17</a:t>
            </a:fld>
            <a:endParaRPr lang="en-US"/>
          </a:p>
        </p:txBody>
      </p:sp>
      <p:pic>
        <p:nvPicPr>
          <p:cNvPr id="586754" name="Picture 2" descr="Density Maps for 900 tph m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091" y="470648"/>
            <a:ext cx="4387273" cy="5941919"/>
          </a:xfrm>
          <a:prstGeom prst="rect">
            <a:avLst/>
          </a:prstGeom>
          <a:noFill/>
          <a:ln w="57150" cmpd="thickThin">
            <a:solidFill>
              <a:srgbClr val="009999"/>
            </a:solidFill>
            <a:miter lim="800000"/>
            <a:headEnd/>
            <a:tailEnd/>
          </a:ln>
        </p:spPr>
      </p:pic>
      <p:sp>
        <p:nvSpPr>
          <p:cNvPr id="586755" name="Rectangle 3"/>
          <p:cNvSpPr>
            <a:spLocks noChangeArrowheads="1"/>
          </p:cNvSpPr>
          <p:nvPr/>
        </p:nvSpPr>
        <p:spPr bwMode="auto">
          <a:xfrm>
            <a:off x="5334000" y="456640"/>
            <a:ext cx="3124489" cy="563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5845" tIns="45714" rIns="25845" bIns="45714"/>
          <a:lstStyle/>
          <a:p>
            <a:pPr marL="343334" indent="-343334" algn="ctr" defTabSz="914608">
              <a:spcBef>
                <a:spcPct val="20000"/>
              </a:spcBef>
              <a:buFontTx/>
              <a:buChar char=" "/>
            </a:pPr>
            <a:r>
              <a:rPr lang="en-GB" sz="2900" b="1" dirty="0" smtClean="0">
                <a:solidFill>
                  <a:srgbClr val="009999"/>
                </a:solidFill>
              </a:rPr>
              <a:t/>
            </a:r>
            <a:br>
              <a:rPr lang="en-GB" sz="2900" b="1" dirty="0" smtClean="0">
                <a:solidFill>
                  <a:srgbClr val="009999"/>
                </a:solidFill>
              </a:rPr>
            </a:br>
            <a:r>
              <a:rPr lang="en-GB" sz="2900" b="1" dirty="0" smtClean="0">
                <a:solidFill>
                  <a:srgbClr val="009999"/>
                </a:solidFill>
              </a:rPr>
              <a:t/>
            </a:r>
            <a:br>
              <a:rPr lang="en-GB" sz="2900" b="1" dirty="0" smtClean="0">
                <a:solidFill>
                  <a:srgbClr val="009999"/>
                </a:solidFill>
              </a:rPr>
            </a:br>
            <a:r>
              <a:rPr lang="en-GB" sz="2900" b="1" dirty="0" smtClean="0">
                <a:solidFill>
                  <a:srgbClr val="009999"/>
                </a:solidFill>
              </a:rPr>
              <a:t>Example </a:t>
            </a:r>
            <a:r>
              <a:rPr lang="en-GB" sz="2900" b="1" dirty="0">
                <a:solidFill>
                  <a:srgbClr val="009999"/>
                </a:solidFill>
              </a:rPr>
              <a:t>Density </a:t>
            </a:r>
            <a:r>
              <a:rPr lang="en-GB" sz="2900" b="1" dirty="0" smtClean="0">
                <a:solidFill>
                  <a:srgbClr val="009999"/>
                </a:solidFill>
              </a:rPr>
              <a:t>Map showing spatial distributions</a:t>
            </a:r>
            <a:endParaRPr lang="en-GB" sz="2900" b="1" dirty="0">
              <a:solidFill>
                <a:srgbClr val="009999"/>
              </a:solidFill>
            </a:endParaRPr>
          </a:p>
          <a:p>
            <a:pPr marL="343334" indent="-343334" algn="ctr" defTabSz="914608">
              <a:spcBef>
                <a:spcPct val="20000"/>
              </a:spcBef>
              <a:buFontTx/>
              <a:buChar char=" "/>
            </a:pPr>
            <a:endParaRPr lang="en-GB" sz="2900" b="1" dirty="0">
              <a:solidFill>
                <a:srgbClr val="009999"/>
              </a:solidFill>
            </a:endParaRPr>
          </a:p>
          <a:p>
            <a:pPr marL="343334" indent="-343334" algn="ctr" defTabSz="914608">
              <a:spcBef>
                <a:spcPct val="20000"/>
              </a:spcBef>
              <a:buFontTx/>
              <a:buChar char=" "/>
            </a:pPr>
            <a:r>
              <a:rPr lang="en-GB" sz="2900" b="1" dirty="0">
                <a:solidFill>
                  <a:srgbClr val="009999"/>
                </a:solidFill>
              </a:rPr>
              <a:t>900 </a:t>
            </a:r>
            <a:r>
              <a:rPr lang="en-GB" sz="2900" b="1" dirty="0" err="1">
                <a:solidFill>
                  <a:srgbClr val="009999"/>
                </a:solidFill>
              </a:rPr>
              <a:t>sph</a:t>
            </a:r>
            <a:r>
              <a:rPr lang="en-GB" sz="2900" b="1" dirty="0">
                <a:solidFill>
                  <a:srgbClr val="009999"/>
                </a:solidFill>
              </a:rPr>
              <a:t> (nominal density)</a:t>
            </a:r>
          </a:p>
          <a:p>
            <a:pPr marL="343334" indent="-343334" defTabSz="914608">
              <a:spcBef>
                <a:spcPct val="20000"/>
              </a:spcBef>
            </a:pPr>
            <a:endParaRPr lang="en-GB" sz="2900" b="1" dirty="0">
              <a:solidFill>
                <a:srgbClr val="009999"/>
              </a:solidFill>
            </a:endParaRPr>
          </a:p>
          <a:p>
            <a:pPr marL="343334" indent="-343334" defTabSz="914608">
              <a:spcBef>
                <a:spcPct val="20000"/>
              </a:spcBef>
            </a:pPr>
            <a:endParaRPr lang="en-GB" sz="2500" b="1" dirty="0">
              <a:solidFill>
                <a:srgbClr val="0099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75A6-64BF-40F0-A709-AD1C6CDC8B7E}" type="slidenum">
              <a:rPr lang="en-US"/>
              <a:pPr/>
              <a:t>18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>
            <a:normAutofit fontScale="90000"/>
          </a:bodyPr>
          <a:lstStyle/>
          <a:p>
            <a:pPr algn="ctr"/>
            <a:r>
              <a:rPr lang="en-GB" sz="4900" b="1" dirty="0" smtClean="0"/>
              <a:t>Which</a:t>
            </a:r>
            <a:r>
              <a:rPr lang="en-GB" sz="4800" b="1" dirty="0" smtClean="0"/>
              <a:t> </a:t>
            </a:r>
            <a:r>
              <a:rPr lang="en-GB" sz="4900" b="1" dirty="0" smtClean="0"/>
              <a:t>type</a:t>
            </a:r>
            <a:r>
              <a:rPr lang="en-GB" sz="4800" b="1" dirty="0" smtClean="0"/>
              <a:t> of Density to use? </a:t>
            </a:r>
            <a:br>
              <a:rPr lang="en-GB" sz="4800" b="1" dirty="0" smtClean="0"/>
            </a:br>
            <a:r>
              <a:rPr lang="en-GB" sz="2700" dirty="0" smtClean="0"/>
              <a:t>(assuming even-aged stands)</a:t>
            </a:r>
            <a:endParaRPr lang="en-GB" sz="2700" dirty="0"/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727" y="2084294"/>
            <a:ext cx="7689273" cy="4034118"/>
          </a:xfrm>
        </p:spPr>
        <p:txBody>
          <a:bodyPr lIns="82058" tIns="41029" rIns="82058" bIns="41029">
            <a:normAutofit/>
          </a:bodyPr>
          <a:lstStyle/>
          <a:p>
            <a:pPr>
              <a:lnSpc>
                <a:spcPct val="150000"/>
              </a:lnSpc>
            </a:pPr>
            <a:r>
              <a:rPr lang="en-GB" sz="2900" dirty="0" smtClean="0">
                <a:solidFill>
                  <a:srgbClr val="CC0000"/>
                </a:solidFill>
              </a:rPr>
              <a:t>Total</a:t>
            </a:r>
            <a:r>
              <a:rPr lang="en-GB" sz="2900" dirty="0" smtClean="0"/>
              <a:t> </a:t>
            </a:r>
            <a:r>
              <a:rPr lang="en-GB" sz="2900" dirty="0">
                <a:solidFill>
                  <a:srgbClr val="083763"/>
                </a:solidFill>
              </a:rPr>
              <a:t>- </a:t>
            </a:r>
            <a:r>
              <a:rPr lang="en-GB" sz="2500" dirty="0">
                <a:solidFill>
                  <a:srgbClr val="083763"/>
                </a:solidFill>
              </a:rPr>
              <a:t>All trees (regardless of spacing</a:t>
            </a:r>
            <a:r>
              <a:rPr lang="en-GB" sz="2500" dirty="0" smtClean="0">
                <a:solidFill>
                  <a:srgbClr val="083763"/>
                </a:solidFill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Easy to measure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Projected Merchantable Volume (PMV) is </a:t>
            </a:r>
            <a:r>
              <a:rPr lang="en-GB" sz="2300" dirty="0" smtClean="0">
                <a:solidFill>
                  <a:srgbClr val="083763"/>
                </a:solidFill>
              </a:rPr>
              <a:t>sensitive to site index misspecification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PMV very sensitive to spatial distribution misspecification</a:t>
            </a:r>
            <a:endParaRPr lang="en-GB" sz="2300" dirty="0">
              <a:solidFill>
                <a:srgbClr val="08376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04170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000" dirty="0" smtClean="0"/>
              <a:t>PMV (80 yrs) </a:t>
            </a:r>
            <a:r>
              <a:rPr lang="en-CA" sz="4000" dirty="0" err="1" smtClean="0"/>
              <a:t>vs</a:t>
            </a:r>
            <a:r>
              <a:rPr lang="en-CA" sz="4000" dirty="0" smtClean="0"/>
              <a:t> Total at 15 years (SI = 20)</a:t>
            </a:r>
            <a:br>
              <a:rPr lang="en-CA" sz="4000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19</a:t>
            </a:fld>
            <a:endParaRPr lang="en-CA"/>
          </a:p>
        </p:txBody>
      </p:sp>
      <p:pic>
        <p:nvPicPr>
          <p:cNvPr id="9218" name="Picture 2" descr="L:\TASSwWSP\FGwDiffDist\graphs\gplot25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204170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000" dirty="0" smtClean="0"/>
              <a:t>PMV (80 yrs) </a:t>
            </a:r>
            <a:r>
              <a:rPr lang="en-CA" sz="4000" dirty="0" err="1" smtClean="0"/>
              <a:t>vs</a:t>
            </a:r>
            <a:r>
              <a:rPr lang="en-CA" sz="4000" dirty="0" smtClean="0"/>
              <a:t> Total at 15 years (SI = 23)</a:t>
            </a:r>
            <a:br>
              <a:rPr lang="en-CA" sz="4000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20</a:t>
            </a:fld>
            <a:endParaRPr lang="en-CA"/>
          </a:p>
        </p:txBody>
      </p:sp>
      <p:pic>
        <p:nvPicPr>
          <p:cNvPr id="5" name="Picture 6" descr="L:\TASSwWSP\FGwDiffDist\graphs\gplot26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sz="4000" dirty="0" smtClean="0"/>
              <a:t>PMV </a:t>
            </a:r>
            <a:r>
              <a:rPr lang="en-CA" sz="4000" dirty="0" err="1" smtClean="0"/>
              <a:t>vs</a:t>
            </a:r>
            <a:r>
              <a:rPr lang="en-CA" sz="4000" dirty="0" smtClean="0"/>
              <a:t> Total: Bigger SI &gt; Waiting 20 yrs</a:t>
            </a:r>
            <a:br>
              <a:rPr lang="en-CA" sz="4000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21</a:t>
            </a:fld>
            <a:endParaRPr lang="en-CA"/>
          </a:p>
        </p:txBody>
      </p:sp>
      <p:pic>
        <p:nvPicPr>
          <p:cNvPr id="7" name="Picture 5" descr="L:\TASSwWSP\FGwDiffDist\graphs\gplot29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  <p:pic>
        <p:nvPicPr>
          <p:cNvPr id="8" name="Picture 6" descr="L:\TASSwWSP\FGwDiffDist\graphs\gplot26.cg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75A6-64BF-40F0-A709-AD1C6CDC8B7E}" type="slidenum">
              <a:rPr lang="en-US"/>
              <a:pPr/>
              <a:t>22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>
            <a:normAutofit fontScale="90000"/>
          </a:bodyPr>
          <a:lstStyle/>
          <a:p>
            <a:pPr algn="ctr"/>
            <a:r>
              <a:rPr lang="en-GB" sz="4900" b="1" dirty="0" smtClean="0"/>
              <a:t>Which type of Density to use? 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2700" dirty="0" smtClean="0"/>
              <a:t>(assuming even-aged stands)</a:t>
            </a:r>
            <a:endParaRPr lang="en-GB" sz="2700" dirty="0"/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727" y="2084294"/>
            <a:ext cx="7689273" cy="4034118"/>
          </a:xfrm>
        </p:spPr>
        <p:txBody>
          <a:bodyPr lIns="82058" tIns="41029" rIns="82058" bIns="41029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sz="2900" dirty="0" smtClean="0">
                <a:solidFill>
                  <a:srgbClr val="CC0000"/>
                </a:solidFill>
              </a:rPr>
              <a:t>Well-spaced</a:t>
            </a:r>
            <a:r>
              <a:rPr lang="en-GB" sz="2900" dirty="0" smtClean="0"/>
              <a:t> </a:t>
            </a:r>
            <a:r>
              <a:rPr lang="en-GB" sz="2900" dirty="0">
                <a:solidFill>
                  <a:srgbClr val="083763"/>
                </a:solidFill>
              </a:rPr>
              <a:t>- </a:t>
            </a:r>
            <a:r>
              <a:rPr lang="en-GB" sz="2500" dirty="0">
                <a:solidFill>
                  <a:srgbClr val="083763"/>
                </a:solidFill>
              </a:rPr>
              <a:t>depends on choice of MITD</a:t>
            </a:r>
            <a:r>
              <a:rPr lang="en-GB" sz="2500" dirty="0" smtClean="0">
                <a:solidFill>
                  <a:srgbClr val="083763"/>
                </a:solidFill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Not so easy to measure but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PMV less sensitive to spatial distribution misspecification</a:t>
            </a:r>
          </a:p>
          <a:p>
            <a:pPr>
              <a:lnSpc>
                <a:spcPct val="150000"/>
              </a:lnSpc>
            </a:pPr>
            <a:r>
              <a:rPr lang="en-GB" sz="2900" dirty="0" smtClean="0">
                <a:solidFill>
                  <a:srgbClr val="CC0000"/>
                </a:solidFill>
              </a:rPr>
              <a:t>FG</a:t>
            </a:r>
            <a:r>
              <a:rPr lang="en-GB" sz="2900" dirty="0" smtClean="0"/>
              <a:t> </a:t>
            </a:r>
            <a:r>
              <a:rPr lang="en-GB" sz="2900" dirty="0" smtClean="0">
                <a:solidFill>
                  <a:srgbClr val="083763"/>
                </a:solidFill>
              </a:rPr>
              <a:t>- </a:t>
            </a:r>
            <a:r>
              <a:rPr lang="en-GB" sz="2500" dirty="0" smtClean="0">
                <a:solidFill>
                  <a:srgbClr val="083763"/>
                </a:solidFill>
              </a:rPr>
              <a:t>Well-spaced with height restriction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More sensitive to site index and to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Stand age for ages less than 30 years or so</a:t>
            </a:r>
          </a:p>
          <a:p>
            <a:pPr lvl="1">
              <a:lnSpc>
                <a:spcPct val="150000"/>
              </a:lnSpc>
            </a:pPr>
            <a:r>
              <a:rPr lang="en-GB" sz="1900" dirty="0" smtClean="0">
                <a:solidFill>
                  <a:srgbClr val="083763"/>
                </a:solidFill>
              </a:rPr>
              <a:t>(and in the field, more sensitive to brush and competition)</a:t>
            </a:r>
          </a:p>
          <a:p>
            <a:pPr lvl="1">
              <a:lnSpc>
                <a:spcPct val="150000"/>
              </a:lnSpc>
            </a:pPr>
            <a:endParaRPr lang="en-GB" sz="23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L:\TASSwWSP\FGwDiffDist\graphs\gplot8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PMV </a:t>
            </a:r>
            <a:r>
              <a:rPr lang="en-CA" dirty="0" err="1" smtClean="0"/>
              <a:t>vs</a:t>
            </a:r>
            <a:r>
              <a:rPr lang="en-CA" dirty="0" smtClean="0"/>
              <a:t> WS at 15 years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PMV </a:t>
            </a:r>
            <a:r>
              <a:rPr lang="en-CA" dirty="0" err="1" smtClean="0"/>
              <a:t>vs</a:t>
            </a:r>
            <a:r>
              <a:rPr lang="en-CA" dirty="0" smtClean="0"/>
              <a:t> FG at 15 years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24</a:t>
            </a:fld>
            <a:endParaRPr lang="en-CA"/>
          </a:p>
        </p:txBody>
      </p:sp>
      <p:pic>
        <p:nvPicPr>
          <p:cNvPr id="6148" name="Picture 4" descr="L:\TASSwWSP\FGwDiffDist\graphs\gplot14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175A6-64BF-40F0-A709-AD1C6CDC8B7E}" type="slidenum">
              <a:rPr lang="en-US"/>
              <a:pPr/>
              <a:t>25</a:t>
            </a:fld>
            <a:endParaRPr lang="en-US"/>
          </a:p>
        </p:txBody>
      </p:sp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>
            <a:normAutofit fontScale="90000"/>
          </a:bodyPr>
          <a:lstStyle/>
          <a:p>
            <a:pPr algn="ctr"/>
            <a:r>
              <a:rPr lang="en-GB" sz="4900" b="1" dirty="0" smtClean="0"/>
              <a:t>Which type of Density to use? </a:t>
            </a: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2700" dirty="0" smtClean="0"/>
              <a:t>(assuming even-aged stands)</a:t>
            </a:r>
            <a:endParaRPr lang="en-GB" sz="2700" dirty="0"/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2727" y="2084294"/>
            <a:ext cx="7689273" cy="4034118"/>
          </a:xfrm>
        </p:spPr>
        <p:txBody>
          <a:bodyPr lIns="82058" tIns="41029" rIns="82058" bIns="41029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sz="2500" dirty="0" smtClean="0">
                <a:solidFill>
                  <a:srgbClr val="CC0000"/>
                </a:solidFill>
              </a:rPr>
              <a:t>MSQ</a:t>
            </a:r>
            <a:r>
              <a:rPr lang="en-GB" sz="2500" dirty="0" smtClean="0"/>
              <a:t> </a:t>
            </a:r>
            <a:r>
              <a:rPr lang="en-GB" sz="2500" dirty="0" smtClean="0">
                <a:solidFill>
                  <a:srgbClr val="083763"/>
                </a:solidFill>
              </a:rPr>
              <a:t>– Mean stocked quadrant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Easier to measure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PMV less sensitive to spatial distribution misspecification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Not as familiar to foresters</a:t>
            </a:r>
          </a:p>
          <a:p>
            <a:pPr lvl="1">
              <a:lnSpc>
                <a:spcPct val="150000"/>
              </a:lnSpc>
            </a:pPr>
            <a:r>
              <a:rPr lang="en-GB" sz="2300" dirty="0" smtClean="0">
                <a:solidFill>
                  <a:srgbClr val="083763"/>
                </a:solidFill>
              </a:rPr>
              <a:t>Capped at 4 which occurs at all higher densities even extremely high densities</a:t>
            </a:r>
          </a:p>
          <a:p>
            <a:pPr lvl="1">
              <a:lnSpc>
                <a:spcPct val="150000"/>
              </a:lnSpc>
            </a:pPr>
            <a:endParaRPr lang="en-GB" sz="2300" dirty="0"/>
          </a:p>
          <a:p>
            <a:pPr algn="ctr">
              <a:lnSpc>
                <a:spcPct val="150000"/>
              </a:lnSpc>
              <a:spcBef>
                <a:spcPct val="40000"/>
              </a:spcBef>
              <a:buFontTx/>
              <a:buNone/>
            </a:pPr>
            <a:endParaRPr lang="en-GB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PMV </a:t>
            </a:r>
            <a:r>
              <a:rPr lang="en-CA" dirty="0" err="1" smtClean="0"/>
              <a:t>vs</a:t>
            </a:r>
            <a:r>
              <a:rPr lang="en-CA" dirty="0" smtClean="0"/>
              <a:t> MSQ at 15 years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26</a:t>
            </a:fld>
            <a:endParaRPr lang="en-CA"/>
          </a:p>
        </p:txBody>
      </p:sp>
      <p:pic>
        <p:nvPicPr>
          <p:cNvPr id="8194" name="Picture 2" descr="L:\TASSwWSP\FGwDiffDist\graphs\gplot20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0000" y="1440000"/>
            <a:ext cx="6949440" cy="4885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CA" dirty="0" smtClean="0"/>
              <a:t>Relationships between Density Measures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WS and FG </a:t>
            </a:r>
            <a:r>
              <a:rPr lang="en-CA" dirty="0" err="1" smtClean="0"/>
              <a:t>vs</a:t>
            </a:r>
            <a:r>
              <a:rPr lang="en-CA" dirty="0" smtClean="0"/>
              <a:t> Total Density</a:t>
            </a:r>
            <a:br>
              <a:rPr lang="en-CA" dirty="0" smtClean="0"/>
            </a:br>
            <a:r>
              <a:rPr lang="en-CA" dirty="0" smtClean="0"/>
              <a:t>at 15 years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28</a:t>
            </a:fld>
            <a:endParaRPr lang="en-CA"/>
          </a:p>
        </p:txBody>
      </p:sp>
      <p:pic>
        <p:nvPicPr>
          <p:cNvPr id="10243" name="Picture 3" descr="L:\TASSwWSP\FGwDiffDist\graphs\gplot12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000" y="2142000"/>
            <a:ext cx="3657600" cy="3290926"/>
          </a:xfrm>
          <a:prstGeom prst="rect">
            <a:avLst/>
          </a:prstGeom>
          <a:noFill/>
        </p:spPr>
      </p:pic>
      <p:pic>
        <p:nvPicPr>
          <p:cNvPr id="10244" name="Picture 4" descr="L:\TASSwWSP\FGwDiffDist\graphs\gplot14.cg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142000"/>
            <a:ext cx="3657600" cy="3290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WS and FG </a:t>
            </a:r>
            <a:r>
              <a:rPr lang="en-CA" dirty="0" err="1" smtClean="0"/>
              <a:t>vs</a:t>
            </a:r>
            <a:r>
              <a:rPr lang="en-CA" dirty="0" smtClean="0"/>
              <a:t> Total Density </a:t>
            </a:r>
            <a:br>
              <a:rPr lang="en-CA" dirty="0" smtClean="0"/>
            </a:br>
            <a:r>
              <a:rPr lang="en-CA" dirty="0" smtClean="0"/>
              <a:t>effect of Site Index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29</a:t>
            </a:fld>
            <a:endParaRPr lang="en-CA"/>
          </a:p>
        </p:txBody>
      </p:sp>
      <p:pic>
        <p:nvPicPr>
          <p:cNvPr id="10243" name="Picture 3" descr="L:\TASSwWSP\FGwDiffDist\graphs\gplot12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000" y="2142000"/>
            <a:ext cx="3657600" cy="3290926"/>
          </a:xfrm>
          <a:prstGeom prst="rect">
            <a:avLst/>
          </a:prstGeom>
          <a:noFill/>
        </p:spPr>
      </p:pic>
      <p:pic>
        <p:nvPicPr>
          <p:cNvPr id="10244" name="Picture 4" descr="L:\TASSwWSP\FGwDiffDist\graphs\gplot14.cg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142000"/>
            <a:ext cx="3657600" cy="3290926"/>
          </a:xfrm>
          <a:prstGeom prst="rect">
            <a:avLst/>
          </a:prstGeom>
          <a:noFill/>
        </p:spPr>
      </p:pic>
      <p:pic>
        <p:nvPicPr>
          <p:cNvPr id="5122" name="Picture 2" descr="gplot6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gplot6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gplot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000" y="2142000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gplot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WS and FG </a:t>
            </a:r>
            <a:r>
              <a:rPr lang="en-CA" dirty="0" err="1" smtClean="0"/>
              <a:t>vs</a:t>
            </a:r>
            <a:r>
              <a:rPr lang="en-CA" dirty="0" smtClean="0"/>
              <a:t> Total Density </a:t>
            </a:r>
            <a:br>
              <a:rPr lang="en-CA" dirty="0" smtClean="0"/>
            </a:br>
            <a:r>
              <a:rPr lang="en-CA" dirty="0" smtClean="0"/>
              <a:t>effect of Species (SI = 20)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30</a:t>
            </a:fld>
            <a:endParaRPr lang="en-CA"/>
          </a:p>
        </p:txBody>
      </p:sp>
      <p:pic>
        <p:nvPicPr>
          <p:cNvPr id="10244" name="Picture 4" descr="L:\TASSwWSP\FGwDiffDist\graphs\gplot14.cg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000" y="2142000"/>
            <a:ext cx="3657600" cy="3290926"/>
          </a:xfrm>
          <a:prstGeom prst="rect">
            <a:avLst/>
          </a:prstGeom>
          <a:noFill/>
        </p:spPr>
      </p:pic>
      <p:pic>
        <p:nvPicPr>
          <p:cNvPr id="5122" name="Picture 2" descr="gplot6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MSQ </a:t>
            </a:r>
            <a:r>
              <a:rPr lang="en-CA" dirty="0" err="1" smtClean="0"/>
              <a:t>vs</a:t>
            </a:r>
            <a:r>
              <a:rPr lang="en-CA" dirty="0" smtClean="0"/>
              <a:t> Total and WS Density</a:t>
            </a:r>
            <a:br>
              <a:rPr lang="en-CA" dirty="0" smtClean="0"/>
            </a:br>
            <a:r>
              <a:rPr lang="en-CA" dirty="0" smtClean="0"/>
              <a:t>at 15 years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31</a:t>
            </a:fld>
            <a:endParaRPr lang="en-CA"/>
          </a:p>
        </p:txBody>
      </p:sp>
      <p:pic>
        <p:nvPicPr>
          <p:cNvPr id="12290" name="Picture 2" descr="L:\TASSwWSP\FGwDiffDist\graphs\gplot32.cg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000" y="2142000"/>
            <a:ext cx="3657600" cy="3290926"/>
          </a:xfrm>
          <a:prstGeom prst="rect">
            <a:avLst/>
          </a:prstGeom>
          <a:noFill/>
        </p:spPr>
      </p:pic>
      <p:pic>
        <p:nvPicPr>
          <p:cNvPr id="12291" name="Picture 3" descr="L:\TASSwWSP\FGwDiffDist\graphs\gplot52.cg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000" y="2142000"/>
            <a:ext cx="3657600" cy="3290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CA" dirty="0" smtClean="0"/>
              <a:t>But, </a:t>
            </a:r>
            <a:br>
              <a:rPr lang="en-CA" dirty="0" smtClean="0"/>
            </a:br>
            <a:r>
              <a:rPr lang="en-CA" dirty="0" smtClean="0"/>
              <a:t>what about all those trees?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Stands with the same WS density produce about the same Volume</a:t>
            </a:r>
            <a:endParaRPr lang="en-C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5000628" y="2285992"/>
          <a:ext cx="3714776" cy="3071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1214446"/>
                <a:gridCol w="1071570"/>
              </a:tblGrid>
              <a:tr h="973431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/>
                      </a:r>
                      <a:br>
                        <a:rPr lang="en-CA" sz="1600" dirty="0" smtClean="0"/>
                      </a:br>
                      <a:r>
                        <a:rPr lang="en-CA" sz="1600" dirty="0" smtClean="0"/>
                        <a:t>Spatial Distribution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Total Trees at 15 </a:t>
                      </a:r>
                      <a:r>
                        <a:rPr lang="en-CA" baseline="0" dirty="0" smtClean="0"/>
                        <a:t> years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/>
                      </a:r>
                      <a:br>
                        <a:rPr lang="en-CA" dirty="0" smtClean="0"/>
                      </a:br>
                      <a:r>
                        <a:rPr lang="en-CA" dirty="0" smtClean="0"/>
                        <a:t>Volume at 80 yrs</a:t>
                      </a:r>
                      <a:endParaRPr lang="en-CA" dirty="0"/>
                    </a:p>
                  </a:txBody>
                  <a:tcPr/>
                </a:tc>
              </a:tr>
              <a:tr h="419681">
                <a:tc>
                  <a:txBody>
                    <a:bodyPr/>
                    <a:lstStyle/>
                    <a:p>
                      <a:r>
                        <a:rPr lang="en-CA" dirty="0" smtClean="0"/>
                        <a:t>Regular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1202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393</a:t>
                      </a:r>
                      <a:endParaRPr lang="en-CA" dirty="0"/>
                    </a:p>
                  </a:txBody>
                  <a:tcPr/>
                </a:tc>
              </a:tr>
              <a:tr h="419681">
                <a:tc>
                  <a:txBody>
                    <a:bodyPr/>
                    <a:lstStyle/>
                    <a:p>
                      <a:r>
                        <a:rPr lang="en-CA" dirty="0" smtClean="0"/>
                        <a:t>Natural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2336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385</a:t>
                      </a:r>
                      <a:endParaRPr lang="en-CA" dirty="0"/>
                    </a:p>
                  </a:txBody>
                  <a:tcPr/>
                </a:tc>
              </a:tr>
              <a:tr h="419681">
                <a:tc>
                  <a:txBody>
                    <a:bodyPr/>
                    <a:lstStyle/>
                    <a:p>
                      <a:r>
                        <a:rPr lang="en-CA" dirty="0" smtClean="0"/>
                        <a:t>Clump (3)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3199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378</a:t>
                      </a:r>
                      <a:endParaRPr lang="en-CA" dirty="0"/>
                    </a:p>
                  </a:txBody>
                  <a:tcPr/>
                </a:tc>
              </a:tr>
              <a:tr h="419681">
                <a:tc>
                  <a:txBody>
                    <a:bodyPr/>
                    <a:lstStyle/>
                    <a:p>
                      <a:r>
                        <a:rPr lang="en-CA" dirty="0" smtClean="0"/>
                        <a:t>Clump</a:t>
                      </a:r>
                      <a:r>
                        <a:rPr lang="en-CA" baseline="0" dirty="0" smtClean="0"/>
                        <a:t> (2)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3669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378</a:t>
                      </a:r>
                      <a:endParaRPr lang="en-CA" dirty="0"/>
                    </a:p>
                  </a:txBody>
                  <a:tcPr/>
                </a:tc>
              </a:tr>
              <a:tr h="419681">
                <a:tc>
                  <a:txBody>
                    <a:bodyPr/>
                    <a:lstStyle/>
                    <a:p>
                      <a:r>
                        <a:rPr lang="en-CA" dirty="0" smtClean="0"/>
                        <a:t>Clump (1)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/>
                        <a:t>6224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mtClean="0"/>
                        <a:t>380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33</a:t>
            </a:fld>
            <a:endParaRPr lang="en-CA"/>
          </a:p>
        </p:txBody>
      </p:sp>
      <p:pic>
        <p:nvPicPr>
          <p:cNvPr id="1027" name="Picture 3" descr="gplot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857364"/>
            <a:ext cx="435771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Density values at 15 years</a:t>
            </a:r>
            <a:br>
              <a:rPr lang="en-CA" dirty="0" smtClean="0"/>
            </a:br>
            <a:r>
              <a:rPr lang="en-CA" dirty="0" smtClean="0"/>
              <a:t>(about 1200 </a:t>
            </a:r>
            <a:r>
              <a:rPr lang="en-CA" dirty="0" err="1" smtClean="0"/>
              <a:t>wsph</a:t>
            </a:r>
            <a:r>
              <a:rPr lang="en-CA" dirty="0" smtClean="0"/>
              <a:t>)</a:t>
            </a:r>
            <a:endParaRPr lang="en-CA" dirty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</p:nvPr>
        </p:nvGraphicFramePr>
        <p:xfrm>
          <a:off x="714348" y="2285992"/>
          <a:ext cx="7672417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1143008"/>
                <a:gridCol w="864181"/>
                <a:gridCol w="921769"/>
                <a:gridCol w="1071570"/>
                <a:gridCol w="1071570"/>
                <a:gridCol w="1171559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Spatial Distribution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Nominal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Well-spaced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Free-growing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r>
                        <a:rPr lang="en-C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at 80 yrs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Volume at</a:t>
                      </a:r>
                      <a:r>
                        <a:rPr lang="en-C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80 yrs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Regular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1276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1202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1181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 928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1087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393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Natural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2500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2336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1196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 840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1114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385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Clump (3)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3460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3199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1217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 958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1123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378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Clump</a:t>
                      </a:r>
                      <a:r>
                        <a:rPr lang="en-C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(2)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3906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3669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1203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 978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1092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378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Clump (1)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6944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6224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1151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1014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1070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380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C2A9-D0ED-41B1-B307-E338684929B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gplot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000" y="1501200"/>
            <a:ext cx="4389120" cy="394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But, what about all those trees?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35</a:t>
            </a:fld>
            <a:endParaRPr lang="en-CA"/>
          </a:p>
        </p:txBody>
      </p:sp>
      <p:pic>
        <p:nvPicPr>
          <p:cNvPr id="4101" name="Picture 5" descr="gplot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500174"/>
            <a:ext cx="392909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785786" y="5643578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Green: Regular at 1276     </a:t>
            </a:r>
            <a:r>
              <a:rPr lang="en-C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Red: Natural at 2500</a:t>
            </a:r>
          </a:p>
          <a:p>
            <a:r>
              <a:rPr lang="en-C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Blue: Clumpy(3) at 3460 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Black: Clumpy(2) at 3906   </a:t>
            </a:r>
            <a:r>
              <a:rPr lang="en-C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Purple: Clumpy(1) at 6944</a:t>
            </a:r>
            <a:endParaRPr lang="en-CA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3" name="Picture 7" descr="gplot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000" y="1501201"/>
            <a:ext cx="4389120" cy="394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Density values at 15 years</a:t>
            </a:r>
            <a:br>
              <a:rPr lang="en-CA" dirty="0" smtClean="0"/>
            </a:br>
            <a:r>
              <a:rPr lang="en-CA" dirty="0" smtClean="0"/>
              <a:t>(about 700 </a:t>
            </a:r>
            <a:r>
              <a:rPr lang="en-CA" dirty="0" err="1" smtClean="0"/>
              <a:t>wsph</a:t>
            </a:r>
            <a:r>
              <a:rPr lang="en-CA" dirty="0" smtClean="0"/>
              <a:t>)</a:t>
            </a:r>
            <a:endParaRPr lang="en-CA" dirty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</p:nvPr>
        </p:nvGraphicFramePr>
        <p:xfrm>
          <a:off x="714348" y="2285992"/>
          <a:ext cx="7672417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1143008"/>
                <a:gridCol w="864181"/>
                <a:gridCol w="921769"/>
                <a:gridCol w="1071570"/>
                <a:gridCol w="1071570"/>
                <a:gridCol w="1171559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Spatial Distribution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Nominal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Total 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Well-spaced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Free-growing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r>
                        <a:rPr lang="en-C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at 80 yrs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Volume at</a:t>
                      </a:r>
                      <a:r>
                        <a:rPr lang="en-C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80 yrs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Regular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 816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 775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775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608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733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352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Natural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1111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1049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736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473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786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332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Clump (3)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1372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1276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696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469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695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295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Clump</a:t>
                      </a:r>
                      <a:r>
                        <a:rPr lang="en-C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(2)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1736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1627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715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517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702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283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Clump (1)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3086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2860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706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595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757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305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C2A9-D0ED-41B1-B307-E338684929B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8596" y="5286388"/>
            <a:ext cx="828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83763"/>
                </a:solidFill>
              </a:rPr>
              <a:t>Projected volumes not as close for lower well-spaced densities</a:t>
            </a:r>
            <a:endParaRPr lang="en-CA" sz="2400" dirty="0">
              <a:solidFill>
                <a:srgbClr val="083763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gplot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000" y="1643050"/>
            <a:ext cx="4023360" cy="36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gplot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000" y="1643050"/>
            <a:ext cx="4023360" cy="36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But, what about all those trees?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14" name="TextBox 13"/>
          <p:cNvSpPr txBox="1"/>
          <p:nvPr/>
        </p:nvSpPr>
        <p:spPr>
          <a:xfrm>
            <a:off x="785786" y="5643578"/>
            <a:ext cx="7715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Green: Regular at 816     </a:t>
            </a:r>
            <a:r>
              <a:rPr lang="en-CA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Red: Natural at 1111</a:t>
            </a:r>
          </a:p>
          <a:p>
            <a:r>
              <a:rPr lang="en-CA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Blue: Clumpy(3) at 1372 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Black: Clumpy(2) at 1736   </a:t>
            </a:r>
            <a:r>
              <a:rPr lang="en-C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Purple: Clumpy(1) at 3086</a:t>
            </a:r>
            <a:endParaRPr lang="en-CA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gplot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1643050"/>
            <a:ext cx="4023360" cy="36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What spatial distribution to use?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CA" dirty="0" smtClean="0">
                <a:solidFill>
                  <a:srgbClr val="083763"/>
                </a:solidFill>
              </a:rPr>
              <a:t>How can we tell from field data which spatial distribution best matches the stand</a:t>
            </a:r>
            <a:r>
              <a:rPr lang="en-CA" dirty="0" smtClean="0">
                <a:solidFill>
                  <a:srgbClr val="083763"/>
                </a:solidFill>
              </a:rPr>
              <a:t>?</a:t>
            </a:r>
          </a:p>
          <a:p>
            <a:pPr>
              <a:spcBef>
                <a:spcPts val="1200"/>
              </a:spcBef>
            </a:pPr>
            <a:r>
              <a:rPr lang="en-CA" dirty="0" smtClean="0">
                <a:solidFill>
                  <a:srgbClr val="083763"/>
                </a:solidFill>
              </a:rPr>
              <a:t>There </a:t>
            </a:r>
            <a:r>
              <a:rPr lang="en-CA" dirty="0" smtClean="0">
                <a:solidFill>
                  <a:srgbClr val="083763"/>
                </a:solidFill>
              </a:rPr>
              <a:t>are several </a:t>
            </a:r>
            <a:r>
              <a:rPr lang="en-CA" dirty="0" smtClean="0">
                <a:solidFill>
                  <a:srgbClr val="083763"/>
                </a:solidFill>
              </a:rPr>
              <a:t>indices </a:t>
            </a:r>
            <a:r>
              <a:rPr lang="en-CA" dirty="0" smtClean="0">
                <a:solidFill>
                  <a:srgbClr val="083763"/>
                </a:solidFill>
              </a:rPr>
              <a:t>in the literature, e.g. </a:t>
            </a:r>
            <a:r>
              <a:rPr lang="en-CA" dirty="0" err="1" smtClean="0">
                <a:solidFill>
                  <a:srgbClr val="083763"/>
                </a:solidFill>
              </a:rPr>
              <a:t>Pielou’s</a:t>
            </a:r>
            <a:r>
              <a:rPr lang="en-CA" dirty="0" smtClean="0">
                <a:solidFill>
                  <a:srgbClr val="083763"/>
                </a:solidFill>
              </a:rPr>
              <a:t> index of dispersion or </a:t>
            </a:r>
            <a:r>
              <a:rPr lang="en-CA" dirty="0" err="1" smtClean="0">
                <a:solidFill>
                  <a:srgbClr val="083763"/>
                </a:solidFill>
              </a:rPr>
              <a:t>Morisita’s</a:t>
            </a:r>
            <a:r>
              <a:rPr lang="en-CA" dirty="0" smtClean="0">
                <a:solidFill>
                  <a:srgbClr val="083763"/>
                </a:solidFill>
              </a:rPr>
              <a:t> index</a:t>
            </a:r>
            <a:r>
              <a:rPr lang="en-CA" dirty="0" smtClean="0">
                <a:solidFill>
                  <a:srgbClr val="083763"/>
                </a:solidFill>
              </a:rPr>
              <a:t>.</a:t>
            </a:r>
          </a:p>
          <a:p>
            <a:pPr>
              <a:spcBef>
                <a:spcPts val="1200"/>
              </a:spcBef>
            </a:pPr>
            <a:r>
              <a:rPr lang="en-CA" dirty="0" smtClean="0">
                <a:solidFill>
                  <a:srgbClr val="083763"/>
                </a:solidFill>
              </a:rPr>
              <a:t>We </a:t>
            </a:r>
            <a:r>
              <a:rPr lang="en-CA" dirty="0" smtClean="0">
                <a:solidFill>
                  <a:srgbClr val="083763"/>
                </a:solidFill>
              </a:rPr>
              <a:t>could </a:t>
            </a:r>
            <a:r>
              <a:rPr lang="en-CA" dirty="0" smtClean="0">
                <a:solidFill>
                  <a:srgbClr val="083763"/>
                </a:solidFill>
              </a:rPr>
              <a:t>also consider the </a:t>
            </a:r>
            <a:r>
              <a:rPr lang="en-CA" dirty="0" smtClean="0">
                <a:solidFill>
                  <a:srgbClr val="083763"/>
                </a:solidFill>
              </a:rPr>
              <a:t>ratio of the total trees to the well-spaced </a:t>
            </a:r>
            <a:r>
              <a:rPr lang="en-CA" dirty="0" smtClean="0">
                <a:solidFill>
                  <a:srgbClr val="083763"/>
                </a:solidFill>
              </a:rPr>
              <a:t>trees, both readily available from survey data.  </a:t>
            </a:r>
            <a:r>
              <a:rPr lang="en-CA" dirty="0" smtClean="0">
                <a:solidFill>
                  <a:srgbClr val="083763"/>
                </a:solidFill>
              </a:rPr>
              <a:t>Preliminary work shows that this ratio is a simple function of the total trees.</a:t>
            </a:r>
          </a:p>
          <a:p>
            <a:pPr lvl="1">
              <a:spcBef>
                <a:spcPts val="1200"/>
              </a:spcBef>
            </a:pPr>
            <a:r>
              <a:rPr lang="en-CA" sz="1600" dirty="0" smtClean="0">
                <a:solidFill>
                  <a:srgbClr val="083763"/>
                </a:solidFill>
              </a:rPr>
              <a:t>I’ve been thinking about this for years, but haven’t been able to pull anything together yet.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/>
          <a:lstStyle/>
          <a:p>
            <a:pPr algn="ctr"/>
            <a:r>
              <a:rPr lang="en-CA" dirty="0" smtClean="0"/>
              <a:t>Fort St John District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83763"/>
                </a:solidFill>
              </a:rPr>
              <a:t>District collected 895 standard silviculture survey plots in many but not all of the Multi-block strata of the Fort St John Pilot Project (15 year old </a:t>
            </a:r>
            <a:r>
              <a:rPr lang="en-CA" dirty="0" err="1" smtClean="0">
                <a:solidFill>
                  <a:srgbClr val="083763"/>
                </a:solidFill>
              </a:rPr>
              <a:t>cutblocks</a:t>
            </a:r>
            <a:r>
              <a:rPr lang="en-CA" dirty="0" smtClean="0">
                <a:solidFill>
                  <a:srgbClr val="083763"/>
                </a:solidFill>
              </a:rPr>
              <a:t>)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Also collected MSQ data – plots divided into quadrants and presence of an acceptable tree determined for each quadrant – values 0 to 4.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Plots placed into 18 strata, regardless of </a:t>
            </a:r>
            <a:r>
              <a:rPr lang="en-CA" dirty="0" err="1" smtClean="0">
                <a:solidFill>
                  <a:srgbClr val="083763"/>
                </a:solidFill>
              </a:rPr>
              <a:t>cutblocks</a:t>
            </a:r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Three species groups:  Pl, Pl/</a:t>
            </a:r>
            <a:r>
              <a:rPr lang="en-CA" dirty="0" err="1" smtClean="0">
                <a:solidFill>
                  <a:srgbClr val="083763"/>
                </a:solidFill>
              </a:rPr>
              <a:t>Sx</a:t>
            </a:r>
            <a:r>
              <a:rPr lang="en-CA" dirty="0" smtClean="0">
                <a:solidFill>
                  <a:srgbClr val="083763"/>
                </a:solidFill>
              </a:rPr>
              <a:t>, </a:t>
            </a:r>
            <a:r>
              <a:rPr lang="en-CA" dirty="0" err="1" smtClean="0">
                <a:solidFill>
                  <a:srgbClr val="083763"/>
                </a:solidFill>
              </a:rPr>
              <a:t>Sx</a:t>
            </a:r>
            <a:r>
              <a:rPr lang="en-CA" dirty="0" smtClean="0">
                <a:solidFill>
                  <a:srgbClr val="083763"/>
                </a:solidFill>
              </a:rPr>
              <a:t> 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Wide range of site index observed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39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gplot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gplot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WS and FG </a:t>
            </a:r>
            <a:r>
              <a:rPr lang="en-CA" dirty="0" err="1" smtClean="0"/>
              <a:t>vs</a:t>
            </a:r>
            <a:r>
              <a:rPr lang="en-CA" dirty="0" smtClean="0"/>
              <a:t> Total Density</a:t>
            </a:r>
            <a:br>
              <a:rPr lang="en-CA" dirty="0" smtClean="0"/>
            </a:br>
            <a:r>
              <a:rPr lang="en-CA" dirty="0" smtClean="0"/>
              <a:t>Fort St John District Data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714348" y="6143644"/>
            <a:ext cx="5857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Data plotted without regard to estimated site index of the data</a:t>
            </a:r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gplot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gplot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MSQ </a:t>
            </a:r>
            <a:r>
              <a:rPr lang="en-CA" dirty="0" err="1" smtClean="0"/>
              <a:t>vs</a:t>
            </a:r>
            <a:r>
              <a:rPr lang="en-CA" dirty="0" smtClean="0"/>
              <a:t> Total &amp; WS Density</a:t>
            </a:r>
            <a:br>
              <a:rPr lang="en-CA" dirty="0" smtClean="0"/>
            </a:br>
            <a:r>
              <a:rPr lang="en-CA" dirty="0" smtClean="0"/>
              <a:t>Fort St John District Data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714348" y="6143644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Data plotted without regard to estimated site index of the data</a:t>
            </a:r>
            <a:endParaRPr lang="en-CA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Post-free growing Survey Study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83763"/>
                </a:solidFill>
              </a:rPr>
              <a:t>FREP project with Alex Woods in </a:t>
            </a:r>
            <a:r>
              <a:rPr lang="en-CA" dirty="0" err="1" smtClean="0">
                <a:solidFill>
                  <a:srgbClr val="083763"/>
                </a:solidFill>
              </a:rPr>
              <a:t>Smithers</a:t>
            </a:r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Sixty stands in two areas declared free-growing  between 1987 and 2001 were randomly selected using RESULTS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Stands re-surveyed in 2005 (Lakes) and 2006 (Okanagan)  using standard silviculture survey methodology and current forest health standards.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FREP is now piloting a Stand Development Monitoring (SDM) program based on this work.</a:t>
            </a:r>
          </a:p>
          <a:p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500034" y="1142984"/>
            <a:ext cx="8335433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 dirty="0">
                <a:solidFill>
                  <a:schemeClr val="tx2"/>
                </a:solidFill>
              </a:rPr>
              <a:t>Purp</a:t>
            </a:r>
            <a:r>
              <a:rPr lang="en-GB" sz="4400" dirty="0">
                <a:solidFill>
                  <a:srgbClr val="04617B"/>
                </a:solidFill>
              </a:rPr>
              <a:t>o</a:t>
            </a:r>
            <a:r>
              <a:rPr lang="en-GB" sz="4400" dirty="0">
                <a:solidFill>
                  <a:schemeClr val="tx2"/>
                </a:solidFill>
              </a:rPr>
              <a:t>se of Free-Growing Policy: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3200" dirty="0">
                <a:solidFill>
                  <a:srgbClr val="083763"/>
                </a:solidFill>
              </a:rPr>
              <a:t>“free-growing requirements ensure that reforested stands remain successfully reforested.” Forest Practices Board Special Report No. 16 (2003),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sz="3200" dirty="0">
                <a:solidFill>
                  <a:srgbClr val="083763"/>
                </a:solidFill>
              </a:rPr>
              <a:t>The licensee obligation to create free-growing stands is one of the few measurable results under the </a:t>
            </a:r>
            <a:r>
              <a:rPr lang="en-GB" sz="3200" i="1" dirty="0">
                <a:solidFill>
                  <a:srgbClr val="083763"/>
                </a:solidFill>
              </a:rPr>
              <a:t>Forest and Range Practices Act</a:t>
            </a:r>
            <a:r>
              <a:rPr lang="en-GB" sz="3200" dirty="0">
                <a:solidFill>
                  <a:srgbClr val="083763"/>
                </a:solidFill>
              </a:rPr>
              <a:t>.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D481-F4FF-4CC0-88EB-CCD6D370EF08}" type="slidenum">
              <a:rPr lang="en-US"/>
              <a:pPr/>
              <a:t>44</a:t>
            </a:fld>
            <a:endParaRPr lang="en-US"/>
          </a:p>
        </p:txBody>
      </p:sp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15636" y="644338"/>
            <a:ext cx="8360353" cy="672353"/>
          </a:xfrm>
          <a:noFill/>
        </p:spPr>
        <p:txBody>
          <a:bodyPr tIns="41029">
            <a:normAutofit fontScale="90000"/>
          </a:bodyPr>
          <a:lstStyle/>
          <a:p>
            <a:r>
              <a:rPr lang="en-GB" sz="1500" b="1" dirty="0">
                <a:solidFill>
                  <a:srgbClr val="000080"/>
                </a:solidFill>
              </a:rPr>
              <a:t/>
            </a:r>
            <a:br>
              <a:rPr lang="en-GB" sz="1500" b="1" dirty="0">
                <a:solidFill>
                  <a:srgbClr val="000080"/>
                </a:solidFill>
              </a:rPr>
            </a:br>
            <a:r>
              <a:rPr lang="en-GB" sz="4900" b="1" dirty="0"/>
              <a:t>Features of the Silviculture </a:t>
            </a:r>
            <a:r>
              <a:rPr lang="en-GB" sz="4900" b="1" dirty="0" smtClean="0"/>
              <a:t>Survey</a:t>
            </a:r>
            <a:endParaRPr lang="en-GB" sz="2900" dirty="0"/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636" y="1479176"/>
            <a:ext cx="8451273" cy="4920784"/>
          </a:xfrm>
        </p:spPr>
        <p:txBody>
          <a:bodyPr lIns="82058" tIns="41029" rIns="82058" bIns="41029"/>
          <a:lstStyle/>
          <a:p>
            <a:pPr marL="619711" lvl="1" indent="-162407">
              <a:lnSpc>
                <a:spcPct val="110000"/>
              </a:lnSpc>
              <a:spcAft>
                <a:spcPct val="5000"/>
              </a:spcAft>
              <a:buFontTx/>
              <a:buChar char="•"/>
              <a:tabLst>
                <a:tab pos="975867" algn="l"/>
              </a:tabLst>
            </a:pPr>
            <a:r>
              <a:rPr lang="en-GB" sz="2500" dirty="0">
                <a:solidFill>
                  <a:srgbClr val="083763"/>
                </a:solidFill>
              </a:rPr>
              <a:t>Uses 50 m</a:t>
            </a:r>
            <a:r>
              <a:rPr lang="en-GB" sz="2500" baseline="30000" dirty="0">
                <a:solidFill>
                  <a:srgbClr val="083763"/>
                </a:solidFill>
              </a:rPr>
              <a:t>2</a:t>
            </a:r>
            <a:r>
              <a:rPr lang="en-GB" sz="2500" dirty="0">
                <a:solidFill>
                  <a:srgbClr val="083763"/>
                </a:solidFill>
              </a:rPr>
              <a:t> plots  (3.99 m radius -- 1/200</a:t>
            </a:r>
            <a:r>
              <a:rPr lang="en-GB" sz="2500" baseline="30000" dirty="0">
                <a:solidFill>
                  <a:srgbClr val="083763"/>
                </a:solidFill>
              </a:rPr>
              <a:t>th</a:t>
            </a:r>
            <a:r>
              <a:rPr lang="en-GB" sz="2500" dirty="0">
                <a:solidFill>
                  <a:srgbClr val="083763"/>
                </a:solidFill>
              </a:rPr>
              <a:t> ha)</a:t>
            </a:r>
          </a:p>
          <a:p>
            <a:pPr marL="619711" lvl="1" indent="-162407">
              <a:lnSpc>
                <a:spcPct val="110000"/>
              </a:lnSpc>
              <a:spcAft>
                <a:spcPct val="5000"/>
              </a:spcAft>
              <a:buFontTx/>
              <a:buChar char="•"/>
              <a:tabLst>
                <a:tab pos="975867" algn="l"/>
              </a:tabLst>
            </a:pPr>
            <a:r>
              <a:rPr lang="en-GB" sz="2500" dirty="0">
                <a:solidFill>
                  <a:srgbClr val="083763"/>
                </a:solidFill>
              </a:rPr>
              <a:t>Usually 1 plot per hectare placed in survey area </a:t>
            </a:r>
          </a:p>
          <a:p>
            <a:pPr marL="619711" lvl="1" indent="-162407">
              <a:lnSpc>
                <a:spcPct val="110000"/>
              </a:lnSpc>
              <a:spcAft>
                <a:spcPct val="5000"/>
              </a:spcAft>
              <a:buFontTx/>
              <a:buChar char="•"/>
              <a:tabLst>
                <a:tab pos="975867" algn="l"/>
              </a:tabLst>
            </a:pPr>
            <a:r>
              <a:rPr lang="en-GB" sz="2500" dirty="0">
                <a:solidFill>
                  <a:srgbClr val="083763"/>
                </a:solidFill>
              </a:rPr>
              <a:t>Count number of acceptable, well-spaced trees</a:t>
            </a:r>
          </a:p>
          <a:p>
            <a:pPr marL="619711" lvl="1" indent="-162407">
              <a:lnSpc>
                <a:spcPct val="110000"/>
              </a:lnSpc>
              <a:spcAft>
                <a:spcPct val="5000"/>
              </a:spcAft>
              <a:buFontTx/>
              <a:buChar char="•"/>
              <a:tabLst>
                <a:tab pos="975867" algn="l"/>
              </a:tabLst>
            </a:pPr>
            <a:r>
              <a:rPr lang="en-GB" sz="2500" dirty="0">
                <a:solidFill>
                  <a:srgbClr val="083763"/>
                </a:solidFill>
              </a:rPr>
              <a:t>Trees must be a minimum tree height to be counted in Free-growing surveys</a:t>
            </a:r>
          </a:p>
          <a:p>
            <a:pPr marL="619711" lvl="1" indent="-162407">
              <a:lnSpc>
                <a:spcPct val="110000"/>
              </a:lnSpc>
              <a:spcAft>
                <a:spcPct val="5000"/>
              </a:spcAft>
              <a:buFontTx/>
              <a:buChar char="•"/>
              <a:tabLst>
                <a:tab pos="975867" algn="l"/>
              </a:tabLst>
            </a:pPr>
            <a:r>
              <a:rPr lang="en-GB" sz="2500" dirty="0">
                <a:solidFill>
                  <a:srgbClr val="083763"/>
                </a:solidFill>
              </a:rPr>
              <a:t>Well-spaced is </a:t>
            </a:r>
            <a:r>
              <a:rPr lang="en-GB" sz="2500" u="sng" dirty="0">
                <a:solidFill>
                  <a:srgbClr val="083763"/>
                </a:solidFill>
              </a:rPr>
              <a:t>defined</a:t>
            </a:r>
            <a:r>
              <a:rPr lang="en-GB" sz="2500" dirty="0">
                <a:solidFill>
                  <a:srgbClr val="083763"/>
                </a:solidFill>
              </a:rPr>
              <a:t> by the Minimum Inter-tree Distance </a:t>
            </a:r>
            <a:r>
              <a:rPr lang="en-GB" sz="2500" dirty="0">
                <a:solidFill>
                  <a:srgbClr val="000000"/>
                </a:solidFill>
              </a:rPr>
              <a:t>(</a:t>
            </a:r>
            <a:r>
              <a:rPr lang="en-GB" sz="2500" dirty="0">
                <a:solidFill>
                  <a:srgbClr val="0000FF"/>
                </a:solidFill>
              </a:rPr>
              <a:t>MITD</a:t>
            </a:r>
            <a:r>
              <a:rPr lang="en-GB" sz="2500" dirty="0">
                <a:solidFill>
                  <a:srgbClr val="000000"/>
                </a:solidFill>
              </a:rPr>
              <a:t>)</a:t>
            </a:r>
            <a:endParaRPr lang="en-GB" sz="2500" dirty="0"/>
          </a:p>
          <a:p>
            <a:pPr marL="619711" lvl="1" indent="-162407">
              <a:lnSpc>
                <a:spcPct val="110000"/>
              </a:lnSpc>
              <a:spcAft>
                <a:spcPct val="5000"/>
              </a:spcAft>
              <a:buFontTx/>
              <a:buChar char="•"/>
              <a:tabLst>
                <a:tab pos="975867" algn="l"/>
              </a:tabLst>
            </a:pPr>
            <a:r>
              <a:rPr lang="en-GB" sz="2500" dirty="0">
                <a:solidFill>
                  <a:srgbClr val="083763"/>
                </a:solidFill>
              </a:rPr>
              <a:t>Count is capped by the </a:t>
            </a:r>
            <a:r>
              <a:rPr lang="en-GB" sz="2500" dirty="0">
                <a:solidFill>
                  <a:srgbClr val="0000FF"/>
                </a:solidFill>
              </a:rPr>
              <a:t>M-value</a:t>
            </a:r>
            <a:r>
              <a:rPr lang="en-GB" sz="2500" dirty="0"/>
              <a:t> </a:t>
            </a:r>
            <a:r>
              <a:rPr lang="en-GB" sz="2500" dirty="0">
                <a:solidFill>
                  <a:srgbClr val="083763"/>
                </a:solidFill>
              </a:rPr>
              <a:t>(this is the equivalent plot count for the Target Stocking Standard, </a:t>
            </a:r>
            <a:r>
              <a:rPr lang="en-GB" sz="2500" dirty="0">
                <a:solidFill>
                  <a:srgbClr val="0000FF"/>
                </a:solidFill>
              </a:rPr>
              <a:t>TSS</a:t>
            </a:r>
            <a:r>
              <a:rPr lang="en-GB" sz="2500" dirty="0">
                <a:solidFill>
                  <a:srgbClr val="083763"/>
                </a:solidFill>
              </a:rPr>
              <a:t>, i.e.,  </a:t>
            </a:r>
            <a:r>
              <a:rPr lang="en-GB" sz="2500" dirty="0" smtClean="0">
                <a:solidFill>
                  <a:srgbClr val="083763"/>
                </a:solidFill>
              </a:rPr>
              <a:t/>
            </a:r>
            <a:br>
              <a:rPr lang="en-GB" sz="2500" dirty="0" smtClean="0">
                <a:solidFill>
                  <a:srgbClr val="083763"/>
                </a:solidFill>
              </a:rPr>
            </a:br>
            <a:r>
              <a:rPr lang="en-GB" sz="2500" dirty="0" smtClean="0">
                <a:solidFill>
                  <a:srgbClr val="083763"/>
                </a:solidFill>
              </a:rPr>
              <a:t>M </a:t>
            </a:r>
            <a:r>
              <a:rPr lang="en-GB" sz="2500" dirty="0">
                <a:solidFill>
                  <a:srgbClr val="083763"/>
                </a:solidFill>
              </a:rPr>
              <a:t>= TSS/200)</a:t>
            </a:r>
          </a:p>
          <a:p>
            <a:pPr marL="619711" lvl="1" indent="-162407">
              <a:lnSpc>
                <a:spcPct val="120000"/>
              </a:lnSpc>
              <a:spcBef>
                <a:spcPct val="0"/>
              </a:spcBef>
              <a:spcAft>
                <a:spcPct val="5000"/>
              </a:spcAft>
              <a:buNone/>
              <a:tabLst>
                <a:tab pos="975867" algn="l"/>
              </a:tabLst>
            </a:pPr>
            <a:endParaRPr lang="en-GB" sz="2200" dirty="0"/>
          </a:p>
          <a:p>
            <a:pPr>
              <a:lnSpc>
                <a:spcPct val="110000"/>
              </a:lnSpc>
              <a:spcAft>
                <a:spcPct val="5000"/>
              </a:spcAft>
              <a:buNone/>
              <a:tabLst>
                <a:tab pos="975867" algn="l"/>
              </a:tabLst>
            </a:pPr>
            <a:endParaRPr lang="en-GB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Post-FG Surveys – Stand Ages</a:t>
            </a:r>
            <a:endParaRPr lang="en-CA" dirty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idx="1"/>
          </p:nvPr>
        </p:nvGraphicFramePr>
        <p:xfrm>
          <a:off x="642910" y="2000240"/>
          <a:ext cx="7772400" cy="420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1514472"/>
                <a:gridCol w="1514472"/>
                <a:gridCol w="1514472"/>
                <a:gridCol w="1514472"/>
              </a:tblGrid>
              <a:tr h="467520">
                <a:tc>
                  <a:txBody>
                    <a:bodyPr/>
                    <a:lstStyle/>
                    <a:p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Declaration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F6F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dirty="0" smtClean="0">
                          <a:latin typeface="Times New Roman" pitchFamily="18" charset="0"/>
                          <a:cs typeface="Times New Roman" pitchFamily="18" charset="0"/>
                        </a:rPr>
                        <a:t>Post Free-Growing</a:t>
                      </a:r>
                      <a:endParaRPr lang="en-CA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4675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CA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Age Range</a:t>
                      </a:r>
                      <a:endParaRPr kumimoji="0" lang="en-CA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Lakes</a:t>
                      </a:r>
                      <a:endParaRPr kumimoji="0" lang="en-CA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Okanagan</a:t>
                      </a:r>
                      <a:endParaRPr kumimoji="0" lang="en-CA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Lakes</a:t>
                      </a:r>
                      <a:endParaRPr kumimoji="0" lang="en-CA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Okanagan</a:t>
                      </a:r>
                      <a:endParaRPr kumimoji="0" lang="en-CA" b="1" kern="1200" dirty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&lt; 12 years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12 - 18 years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9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8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19 - 21 years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4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9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2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22 - 28 years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2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29 - 33 years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6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&gt; 33</a:t>
                      </a:r>
                      <a:r>
                        <a:rPr lang="en-CA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years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--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2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5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520"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Average Age: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 yrs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16 yrs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24 yrs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27 yrs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6C2A9-D0ED-41B1-B307-E338684929B9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plot3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143114"/>
            <a:ext cx="3657600" cy="3488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gplot35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3115"/>
            <a:ext cx="3657600" cy="3389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WS Density </a:t>
            </a:r>
            <a:r>
              <a:rPr lang="en-CA" dirty="0" err="1" smtClean="0"/>
              <a:t>vs</a:t>
            </a:r>
            <a:r>
              <a:rPr lang="en-CA" dirty="0" smtClean="0"/>
              <a:t> Total Density</a:t>
            </a:r>
            <a:br>
              <a:rPr lang="en-CA" dirty="0" smtClean="0"/>
            </a:br>
            <a:r>
              <a:rPr lang="en-CA" dirty="0" smtClean="0"/>
              <a:t>Lakes &amp; Okanagan Data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46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714348" y="6143644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Curves use stand age of 15 or 25 years</a:t>
            </a:r>
            <a:endParaRPr lang="en-CA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5572140"/>
            <a:ext cx="764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83763"/>
                </a:solidFill>
              </a:rPr>
              <a:t>Dot colours show different age range of the </a:t>
            </a:r>
            <a:r>
              <a:rPr lang="en-CA" sz="2400" dirty="0" err="1" smtClean="0">
                <a:solidFill>
                  <a:srgbClr val="083763"/>
                </a:solidFill>
              </a:rPr>
              <a:t>cutblocks</a:t>
            </a:r>
            <a:endParaRPr lang="en-CA" sz="2400" dirty="0">
              <a:solidFill>
                <a:srgbClr val="08376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57290" y="192880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 Declaration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5357818" y="192880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 Post FG Survey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plot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gplot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2143116"/>
            <a:ext cx="3657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WS Density </a:t>
            </a:r>
            <a:r>
              <a:rPr lang="en-CA" dirty="0" err="1" smtClean="0"/>
              <a:t>vs</a:t>
            </a:r>
            <a:r>
              <a:rPr lang="en-CA" dirty="0" smtClean="0"/>
              <a:t> Total Density</a:t>
            </a:r>
            <a:br>
              <a:rPr lang="en-CA" dirty="0" smtClean="0"/>
            </a:br>
            <a:r>
              <a:rPr lang="en-CA" dirty="0" smtClean="0"/>
              <a:t>Lakes &amp; Okanagan Data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47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714348" y="6143644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Curves use stand age of 15 or 25 years</a:t>
            </a:r>
            <a:endParaRPr lang="en-CA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5572140"/>
            <a:ext cx="7643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>
                <a:solidFill>
                  <a:srgbClr val="083763"/>
                </a:solidFill>
              </a:rPr>
              <a:t>Dot colours show </a:t>
            </a:r>
            <a:r>
              <a:rPr lang="en-CA" sz="2400" dirty="0" err="1" smtClean="0">
                <a:solidFill>
                  <a:srgbClr val="083763"/>
                </a:solidFill>
              </a:rPr>
              <a:t>cutblocks</a:t>
            </a:r>
            <a:r>
              <a:rPr lang="en-CA" sz="2400" dirty="0" smtClean="0">
                <a:solidFill>
                  <a:srgbClr val="083763"/>
                </a:solidFill>
              </a:rPr>
              <a:t> from different areas</a:t>
            </a:r>
            <a:endParaRPr lang="en-CA" sz="2400" dirty="0">
              <a:solidFill>
                <a:srgbClr val="08376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7290" y="1928802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 Declaration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5357818" y="192880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At Post FG Survey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667" y="-185738"/>
            <a:ext cx="9144000" cy="70437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48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Post FG Question: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endParaRPr lang="en-CA" dirty="0" smtClean="0"/>
          </a:p>
          <a:p>
            <a:pPr>
              <a:spcBef>
                <a:spcPts val="1800"/>
              </a:spcBef>
            </a:pPr>
            <a:r>
              <a:rPr lang="en-CA" dirty="0" smtClean="0">
                <a:solidFill>
                  <a:srgbClr val="083763"/>
                </a:solidFill>
              </a:rPr>
              <a:t>Should </a:t>
            </a:r>
            <a:r>
              <a:rPr lang="en-CA" dirty="0" smtClean="0">
                <a:solidFill>
                  <a:srgbClr val="083763"/>
                </a:solidFill>
              </a:rPr>
              <a:t>stands at 25 years of age (or older) have about the same well-spaced and free-growing densities as at declaration?</a:t>
            </a:r>
          </a:p>
          <a:p>
            <a:pPr>
              <a:spcBef>
                <a:spcPts val="1800"/>
              </a:spcBef>
            </a:pPr>
            <a:r>
              <a:rPr lang="en-CA" dirty="0" smtClean="0">
                <a:solidFill>
                  <a:srgbClr val="083763"/>
                </a:solidFill>
              </a:rPr>
              <a:t>Or should these values have decreased, and if so, by how much?</a:t>
            </a:r>
          </a:p>
          <a:p>
            <a:pPr>
              <a:spcBef>
                <a:spcPts val="1800"/>
              </a:spcBef>
            </a:pPr>
            <a:r>
              <a:rPr lang="en-CA" dirty="0" smtClean="0">
                <a:solidFill>
                  <a:srgbClr val="083763"/>
                </a:solidFill>
              </a:rPr>
              <a:t>Used TASS and TIPSY with the new output density variables to assess this.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49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Post FG Question: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50</a:t>
            </a:fld>
            <a:endParaRPr lang="en-CA"/>
          </a:p>
        </p:txBody>
      </p:sp>
      <p:pic>
        <p:nvPicPr>
          <p:cNvPr id="5122" name="Picture 2" descr="gplo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5921593" cy="5327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858016" y="1643050"/>
            <a:ext cx="1785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Total density at age 15 are shown above each curve</a:t>
            </a:r>
          </a:p>
          <a:p>
            <a:endParaRPr lang="en-CA" dirty="0" smtClean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Nominal Densities were 3906, 2500,  1600, and </a:t>
            </a:r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1111</a:t>
            </a:r>
          </a:p>
          <a:p>
            <a:endParaRPr lang="en-CA" dirty="0" smtClean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Solid lines show Well-spaced Densities</a:t>
            </a:r>
          </a:p>
          <a:p>
            <a:endParaRPr lang="en-CA" dirty="0" smtClean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Dashed lines are Free-growing Densities</a:t>
            </a:r>
            <a:endParaRPr lang="en-CA" dirty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plot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142984"/>
            <a:ext cx="5925312" cy="533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Post FG Question: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51</a:t>
            </a:fld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858016" y="1643050"/>
            <a:ext cx="1785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Total density at age 15 are shown above each curve</a:t>
            </a:r>
          </a:p>
          <a:p>
            <a:endParaRPr lang="en-CA" dirty="0" smtClean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Nominal Densities were 3906, 2500,  1600, and </a:t>
            </a:r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1111</a:t>
            </a:r>
          </a:p>
          <a:p>
            <a:endParaRPr lang="en-CA" dirty="0" smtClean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Solid lines show Well-spaced Densities</a:t>
            </a:r>
          </a:p>
          <a:p>
            <a:endParaRPr lang="en-CA" dirty="0" smtClean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CA" dirty="0" smtClean="0">
                <a:solidFill>
                  <a:srgbClr val="083763"/>
                </a:solidFill>
                <a:latin typeface="Times New Roman" pitchFamily="18" charset="0"/>
                <a:cs typeface="Times New Roman" pitchFamily="18" charset="0"/>
              </a:rPr>
              <a:t>Dashed lines are Free-growing Densities</a:t>
            </a:r>
            <a:endParaRPr lang="en-CA" dirty="0">
              <a:solidFill>
                <a:srgbClr val="08376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Answer to Post FG Question: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>
                <a:solidFill>
                  <a:srgbClr val="083763"/>
                </a:solidFill>
              </a:rPr>
              <a:t>Well-spaced Densities should decline a “little” from declaration to 25 or 30 years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Free-growing Densities should either increase or hardly change depending upon the site index and tree age at declaration.</a:t>
            </a:r>
          </a:p>
          <a:p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That is, the MSS at 25 or 30 years should probably not be different from that at declaration.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Under optimum conditions, stands at 25 or 30 years should still pass the same </a:t>
            </a:r>
            <a:r>
              <a:rPr lang="en-CA" dirty="0" smtClean="0">
                <a:solidFill>
                  <a:srgbClr val="083763"/>
                </a:solidFill>
              </a:rPr>
              <a:t>numerical FG </a:t>
            </a:r>
            <a:r>
              <a:rPr lang="en-CA" dirty="0" smtClean="0">
                <a:solidFill>
                  <a:srgbClr val="083763"/>
                </a:solidFill>
              </a:rPr>
              <a:t>tests as at </a:t>
            </a:r>
            <a:r>
              <a:rPr lang="en-CA" dirty="0" smtClean="0">
                <a:solidFill>
                  <a:srgbClr val="083763"/>
                </a:solidFill>
              </a:rPr>
              <a:t>declaration.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52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8667" y="-185738"/>
            <a:ext cx="9144000" cy="70437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83763"/>
                </a:solidFill>
              </a:rPr>
              <a:t>Spatial distribution and site index have a significant impact on PMV – it is important to have good estimates for effective modeling.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Well-spaced density minimizes these </a:t>
            </a:r>
            <a:r>
              <a:rPr lang="en-CA" dirty="0" smtClean="0">
                <a:solidFill>
                  <a:srgbClr val="083763"/>
                </a:solidFill>
              </a:rPr>
              <a:t>impacts, especially near target densities.</a:t>
            </a:r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Under optimum conditions, stands passing the FG tests at declaration should still pass them 10 to 20 years later.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54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96350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This is the end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256"/>
            <a:ext cx="8229600" cy="2038344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479177"/>
            <a:ext cx="7689273" cy="3496235"/>
          </a:xfrm>
        </p:spPr>
        <p:txBody>
          <a:bodyPr>
            <a:normAutofit/>
          </a:bodyPr>
          <a:lstStyle/>
          <a:p>
            <a:r>
              <a:rPr lang="en-GB" sz="3900" dirty="0"/>
              <a:t>The </a:t>
            </a:r>
            <a:r>
              <a:rPr lang="en-GB" sz="3900" dirty="0" smtClean="0"/>
              <a:t>MITD reduces the effect of </a:t>
            </a:r>
            <a:r>
              <a:rPr lang="en-GB" sz="3900" dirty="0" smtClean="0"/>
              <a:t>gaps </a:t>
            </a:r>
            <a:br>
              <a:rPr lang="en-GB" sz="3900" dirty="0" smtClean="0"/>
            </a:br>
            <a:r>
              <a:rPr lang="en-GB" sz="3900" dirty="0" smtClean="0"/>
              <a:t>in the spatial </a:t>
            </a:r>
            <a:r>
              <a:rPr lang="en-GB" sz="3900" dirty="0" smtClean="0"/>
              <a:t>distribution </a:t>
            </a:r>
            <a:r>
              <a:rPr lang="en-GB" sz="3900" dirty="0" smtClean="0"/>
              <a:t/>
            </a:r>
            <a:br>
              <a:rPr lang="en-GB" sz="3900" dirty="0" smtClean="0"/>
            </a:br>
            <a:r>
              <a:rPr lang="en-GB" sz="3900" dirty="0" smtClean="0"/>
              <a:t>It defines WS and FG density</a:t>
            </a:r>
            <a:br>
              <a:rPr lang="en-GB" sz="3900" dirty="0" smtClean="0"/>
            </a:br>
            <a:r>
              <a:rPr lang="en-GB" sz="3900" dirty="0" smtClean="0"/>
              <a:t>AND it</a:t>
            </a:r>
            <a:r>
              <a:rPr lang="en-GB" sz="3900" dirty="0" smtClean="0"/>
              <a:t> helps maintain the </a:t>
            </a:r>
            <a:r>
              <a:rPr lang="en-GB" sz="3900" dirty="0"/>
              <a:t/>
            </a:r>
            <a:br>
              <a:rPr lang="en-GB" sz="3900" dirty="0"/>
            </a:br>
            <a:r>
              <a:rPr lang="en-GB" sz="3900" dirty="0"/>
              <a:t>Ministry’s risk </a:t>
            </a:r>
            <a:r>
              <a:rPr lang="en-GB" sz="3900" dirty="0" smtClean="0"/>
              <a:t>at a reasonable level</a:t>
            </a:r>
            <a:endParaRPr lang="en-GB" sz="39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56</a:t>
            </a:fld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MITD and Projected Volume Losses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r>
              <a:rPr lang="en-CA" dirty="0" smtClean="0">
                <a:solidFill>
                  <a:srgbClr val="083763"/>
                </a:solidFill>
              </a:rPr>
              <a:t>Remember that there are many assumptions in all of the graphs in this presentation.</a:t>
            </a:r>
          </a:p>
          <a:p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Remember to </a:t>
            </a:r>
            <a:r>
              <a:rPr lang="en-CA" dirty="0" smtClean="0">
                <a:solidFill>
                  <a:srgbClr val="083763"/>
                </a:solidFill>
              </a:rPr>
              <a:t>look more at the </a:t>
            </a:r>
            <a:r>
              <a:rPr lang="en-CA" dirty="0" smtClean="0">
                <a:solidFill>
                  <a:srgbClr val="083763"/>
                </a:solidFill>
              </a:rPr>
              <a:t>TRENDS or patterns </a:t>
            </a:r>
            <a:r>
              <a:rPr lang="en-CA" dirty="0" smtClean="0">
                <a:solidFill>
                  <a:srgbClr val="083763"/>
                </a:solidFill>
              </a:rPr>
              <a:t>than the </a:t>
            </a:r>
            <a:r>
              <a:rPr lang="en-CA" dirty="0" smtClean="0">
                <a:solidFill>
                  <a:srgbClr val="083763"/>
                </a:solidFill>
              </a:rPr>
              <a:t>specific values – these are more likely to remain the same under a different set of assumptions than would the specific values presented.</a:t>
            </a:r>
            <a:endParaRPr lang="en-CA" dirty="0" smtClean="0">
              <a:solidFill>
                <a:srgbClr val="083763"/>
              </a:solidFill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gcontou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6217920" cy="559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MITD and Projected Volume Losses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7950" y="1571612"/>
            <a:ext cx="2328850" cy="4752988"/>
          </a:xfrm>
        </p:spPr>
        <p:txBody>
          <a:bodyPr/>
          <a:lstStyle/>
          <a:p>
            <a:endParaRPr lang="en-CA" dirty="0" smtClean="0"/>
          </a:p>
          <a:p>
            <a:r>
              <a:rPr lang="en-CA" dirty="0" smtClean="0">
                <a:solidFill>
                  <a:srgbClr val="083763"/>
                </a:solidFill>
              </a:rPr>
              <a:t>At MITD of 2 .0 m we see ~ 3% volume loss at 1200 </a:t>
            </a:r>
            <a:r>
              <a:rPr lang="en-CA" dirty="0" err="1" smtClean="0">
                <a:solidFill>
                  <a:srgbClr val="083763"/>
                </a:solidFill>
              </a:rPr>
              <a:t>fpgh</a:t>
            </a:r>
            <a:r>
              <a:rPr lang="en-CA" dirty="0" smtClean="0">
                <a:solidFill>
                  <a:srgbClr val="083763"/>
                </a:solidFill>
              </a:rPr>
              <a:t/>
            </a:r>
            <a:br>
              <a:rPr lang="en-CA" dirty="0" smtClean="0">
                <a:solidFill>
                  <a:srgbClr val="083763"/>
                </a:solidFill>
              </a:rPr>
            </a:br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But at 700 we have &gt;7% volume loss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58</a:t>
            </a:fld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2500298" y="2428868"/>
            <a:ext cx="21431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5072066" y="2428868"/>
            <a:ext cx="214314" cy="214314"/>
          </a:xfrm>
          <a:prstGeom prst="ellipse">
            <a:avLst/>
          </a:prstGeom>
          <a:noFill/>
          <a:ln>
            <a:solidFill>
              <a:srgbClr val="065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gcontou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400" y="1072800"/>
            <a:ext cx="6217920" cy="559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MITD and Projected Volume Losses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7950" y="1571612"/>
            <a:ext cx="2500330" cy="4752988"/>
          </a:xfrm>
        </p:spPr>
        <p:txBody>
          <a:bodyPr/>
          <a:lstStyle/>
          <a:p>
            <a:endParaRPr lang="en-CA" dirty="0" smtClean="0"/>
          </a:p>
          <a:p>
            <a:r>
              <a:rPr lang="en-CA" dirty="0" smtClean="0">
                <a:solidFill>
                  <a:srgbClr val="083763"/>
                </a:solidFill>
              </a:rPr>
              <a:t>At MITD of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2 .0 m we see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3 - 4% volume loss at 1200 </a:t>
            </a:r>
            <a:r>
              <a:rPr lang="en-CA" dirty="0" err="1" smtClean="0">
                <a:solidFill>
                  <a:srgbClr val="083763"/>
                </a:solidFill>
              </a:rPr>
              <a:t>fpgh</a:t>
            </a:r>
            <a:r>
              <a:rPr lang="en-CA" dirty="0" smtClean="0">
                <a:solidFill>
                  <a:srgbClr val="083763"/>
                </a:solidFill>
              </a:rPr>
              <a:t/>
            </a:r>
            <a:br>
              <a:rPr lang="en-CA" dirty="0" smtClean="0">
                <a:solidFill>
                  <a:srgbClr val="083763"/>
                </a:solidFill>
              </a:rPr>
            </a:br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But at 700 we have 15-16 % volume loss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59</a:t>
            </a:fld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2500298" y="2448000"/>
            <a:ext cx="21431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5072066" y="2448000"/>
            <a:ext cx="214314" cy="214314"/>
          </a:xfrm>
          <a:prstGeom prst="ellipse">
            <a:avLst/>
          </a:prstGeom>
          <a:noFill/>
          <a:ln>
            <a:solidFill>
              <a:srgbClr val="065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CA" sz="4000" dirty="0" smtClean="0"/>
              <a:t>At TSS and MITD = 2 m, volume losses similar regardless of spatial distribution</a:t>
            </a:r>
            <a:endParaRPr lang="en-CA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60</a:t>
            </a:fld>
            <a:endParaRPr lang="en-CA"/>
          </a:p>
        </p:txBody>
      </p:sp>
      <p:pic>
        <p:nvPicPr>
          <p:cNvPr id="7" name="Picture 3" descr="gcontou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087438"/>
            <a:ext cx="4572000" cy="411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gcontou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016000"/>
            <a:ext cx="4572000" cy="411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1692000" y="3037512"/>
            <a:ext cx="21431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582000" y="3037512"/>
            <a:ext cx="214314" cy="214314"/>
          </a:xfrm>
          <a:prstGeom prst="ellipse">
            <a:avLst/>
          </a:prstGeom>
          <a:noFill/>
          <a:ln>
            <a:solidFill>
              <a:srgbClr val="065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6120000" y="3073512"/>
            <a:ext cx="204790" cy="2047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8028000" y="3073512"/>
            <a:ext cx="204790" cy="204790"/>
          </a:xfrm>
          <a:prstGeom prst="ellipse">
            <a:avLst/>
          </a:prstGeom>
          <a:noFill/>
          <a:ln>
            <a:solidFill>
              <a:srgbClr val="065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MITD and Projected Volume Losses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083763"/>
                </a:solidFill>
              </a:rPr>
              <a:t>At the target stocking of 1200 </a:t>
            </a:r>
            <a:r>
              <a:rPr lang="en-CA" dirty="0" err="1" smtClean="0">
                <a:solidFill>
                  <a:srgbClr val="083763"/>
                </a:solidFill>
              </a:rPr>
              <a:t>fgph</a:t>
            </a:r>
            <a:r>
              <a:rPr lang="en-CA" dirty="0" smtClean="0">
                <a:solidFill>
                  <a:srgbClr val="083763"/>
                </a:solidFill>
              </a:rPr>
              <a:t> with an MITD of 2.0 m, we see a similar volume loss regardless of spatial distribution.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BUT at the minimum stocking of 700 </a:t>
            </a:r>
            <a:r>
              <a:rPr lang="en-CA" dirty="0" err="1" smtClean="0">
                <a:solidFill>
                  <a:srgbClr val="083763"/>
                </a:solidFill>
              </a:rPr>
              <a:t>fgph</a:t>
            </a:r>
            <a:r>
              <a:rPr lang="en-CA" dirty="0" smtClean="0">
                <a:solidFill>
                  <a:srgbClr val="083763"/>
                </a:solidFill>
              </a:rPr>
              <a:t>, the volume loss increases from ~7% for the “natural” distribution to ~15% for the standard clumped distribution in TIPSY.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For the more clumpy distributions, the volume loss at 1200 remains about the same, but at the minimum the losses rise to about 20%.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contou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400" y="1008000"/>
            <a:ext cx="6217920" cy="559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What if we reduce the MITD</a:t>
            </a:r>
            <a:r>
              <a:rPr lang="en-CA" dirty="0" smtClean="0"/>
              <a:t>?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7950" y="1571612"/>
            <a:ext cx="2328850" cy="4752988"/>
          </a:xfrm>
        </p:spPr>
        <p:txBody>
          <a:bodyPr/>
          <a:lstStyle/>
          <a:p>
            <a:r>
              <a:rPr lang="en-CA" dirty="0" smtClean="0">
                <a:solidFill>
                  <a:srgbClr val="083763"/>
                </a:solidFill>
              </a:rPr>
              <a:t>Reducing the MITD increases the volume loss.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Increasing the MSS from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700 to 800 compensates for this.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62</a:t>
            </a:fld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2500298" y="2428868"/>
            <a:ext cx="214314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024000" y="3357562"/>
            <a:ext cx="214314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2607458" y="2821777"/>
            <a:ext cx="571503" cy="357191"/>
          </a:xfrm>
          <a:prstGeom prst="straightConnector1">
            <a:avLst/>
          </a:prstGeom>
          <a:ln w="25400"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93868" y="4892685"/>
            <a:ext cx="2500333" cy="1588"/>
          </a:xfrm>
          <a:prstGeom prst="straightConnector1">
            <a:avLst/>
          </a:prstGeom>
          <a:ln w="25400">
            <a:solidFill>
              <a:srgbClr val="065093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2304000" y="3035297"/>
            <a:ext cx="642942" cy="1588"/>
          </a:xfrm>
          <a:prstGeom prst="straightConnector1">
            <a:avLst/>
          </a:prstGeom>
          <a:ln w="25400"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500298" y="3357562"/>
            <a:ext cx="214314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gcontou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400" y="1072800"/>
            <a:ext cx="6217920" cy="559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What if we reduce the MITD</a:t>
            </a:r>
            <a:r>
              <a:rPr lang="en-CA" dirty="0" smtClean="0"/>
              <a:t>?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7950" y="1571612"/>
            <a:ext cx="2328850" cy="4752988"/>
          </a:xfrm>
        </p:spPr>
        <p:txBody>
          <a:bodyPr/>
          <a:lstStyle/>
          <a:p>
            <a:r>
              <a:rPr lang="en-CA" dirty="0" smtClean="0">
                <a:solidFill>
                  <a:srgbClr val="083763"/>
                </a:solidFill>
              </a:rPr>
              <a:t>Reducing the MITD increases the volume loss.</a:t>
            </a:r>
          </a:p>
          <a:p>
            <a:r>
              <a:rPr lang="en-CA" dirty="0" smtClean="0">
                <a:solidFill>
                  <a:srgbClr val="083763"/>
                </a:solidFill>
              </a:rPr>
              <a:t>Increasing </a:t>
            </a:r>
            <a:r>
              <a:rPr lang="en-CA" dirty="0" smtClean="0">
                <a:solidFill>
                  <a:srgbClr val="083763"/>
                </a:solidFill>
              </a:rPr>
              <a:t>the MSS </a:t>
            </a:r>
            <a:r>
              <a:rPr lang="en-CA" dirty="0" smtClean="0">
                <a:solidFill>
                  <a:srgbClr val="083763"/>
                </a:solidFill>
              </a:rPr>
              <a:t/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from </a:t>
            </a:r>
            <a:br>
              <a:rPr lang="en-CA" dirty="0" smtClean="0">
                <a:solidFill>
                  <a:srgbClr val="083763"/>
                </a:solidFill>
              </a:rPr>
            </a:br>
            <a:r>
              <a:rPr lang="en-CA" dirty="0" smtClean="0">
                <a:solidFill>
                  <a:srgbClr val="083763"/>
                </a:solidFill>
              </a:rPr>
              <a:t>700 to 830 compensates </a:t>
            </a:r>
            <a:r>
              <a:rPr lang="en-CA" dirty="0" smtClean="0">
                <a:solidFill>
                  <a:srgbClr val="083763"/>
                </a:solidFill>
              </a:rPr>
              <a:t>for this.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63</a:t>
            </a:fld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2500298" y="2448000"/>
            <a:ext cx="214314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204000" y="3384000"/>
            <a:ext cx="214314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Arrow Connector 9"/>
          <p:cNvCxnSpPr/>
          <p:nvPr/>
        </p:nvCxnSpPr>
        <p:spPr>
          <a:xfrm rot="16200000" flipH="1">
            <a:off x="2643176" y="2786059"/>
            <a:ext cx="642941" cy="500064"/>
          </a:xfrm>
          <a:prstGeom prst="straightConnector1">
            <a:avLst/>
          </a:prstGeom>
          <a:ln w="25400"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008654" y="4920777"/>
            <a:ext cx="2571770" cy="16845"/>
          </a:xfrm>
          <a:prstGeom prst="straightConnector1">
            <a:avLst/>
          </a:prstGeom>
          <a:ln w="25400">
            <a:solidFill>
              <a:srgbClr val="065093"/>
            </a:solidFill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304000" y="3035297"/>
            <a:ext cx="642942" cy="1588"/>
          </a:xfrm>
          <a:prstGeom prst="straightConnector1">
            <a:avLst/>
          </a:prstGeom>
          <a:ln w="25400">
            <a:prstDash val="soli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2500298" y="3384000"/>
            <a:ext cx="214314" cy="21431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CA" sz="4000" dirty="0" smtClean="0"/>
              <a:t>At </a:t>
            </a:r>
            <a:r>
              <a:rPr lang="en-CA" sz="4000" dirty="0" smtClean="0">
                <a:solidFill>
                  <a:srgbClr val="04617B"/>
                </a:solidFill>
              </a:rPr>
              <a:t>TSS</a:t>
            </a:r>
            <a:r>
              <a:rPr lang="en-CA" sz="4000" dirty="0" smtClean="0"/>
              <a:t> and MITD = 1.5 m, volume losses differ more </a:t>
            </a:r>
            <a:r>
              <a:rPr lang="en-CA" sz="4000" dirty="0" err="1" smtClean="0"/>
              <a:t>wrt</a:t>
            </a:r>
            <a:r>
              <a:rPr lang="en-CA" sz="4000" dirty="0" smtClean="0"/>
              <a:t> spatial distribution</a:t>
            </a:r>
            <a:endParaRPr lang="en-CA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64</a:t>
            </a:fld>
            <a:endParaRPr lang="en-CA"/>
          </a:p>
        </p:txBody>
      </p:sp>
      <p:pic>
        <p:nvPicPr>
          <p:cNvPr id="7" name="Picture 3" descr="gcontou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087438"/>
            <a:ext cx="4572000" cy="411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gcontou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016000"/>
            <a:ext cx="4572000" cy="411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1692000" y="3703512"/>
            <a:ext cx="214314" cy="21431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600000" y="3703512"/>
            <a:ext cx="214314" cy="214314"/>
          </a:xfrm>
          <a:prstGeom prst="ellipse">
            <a:avLst/>
          </a:prstGeom>
          <a:noFill/>
          <a:ln>
            <a:solidFill>
              <a:srgbClr val="065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6120000" y="3757512"/>
            <a:ext cx="204790" cy="2047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8028000" y="3757512"/>
            <a:ext cx="204790" cy="204790"/>
          </a:xfrm>
          <a:prstGeom prst="ellipse">
            <a:avLst/>
          </a:prstGeom>
          <a:noFill/>
          <a:ln>
            <a:solidFill>
              <a:srgbClr val="0650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Changing the MITD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Changing the MITD from 2.0 m to 1.5 m without any other compensating changes can substantially increase the projected volume losses and the Ministry’s risk.</a:t>
            </a:r>
          </a:p>
          <a:p>
            <a:endParaRPr lang="en-CA" dirty="0" smtClean="0">
              <a:solidFill>
                <a:srgbClr val="083763"/>
              </a:solidFill>
            </a:endParaRPr>
          </a:p>
          <a:p>
            <a:r>
              <a:rPr lang="en-CA" dirty="0" smtClean="0">
                <a:solidFill>
                  <a:srgbClr val="083763"/>
                </a:solidFill>
              </a:rPr>
              <a:t>Projected volume losses at the TSS of 1200 </a:t>
            </a:r>
            <a:r>
              <a:rPr lang="en-CA" dirty="0" err="1" smtClean="0">
                <a:solidFill>
                  <a:srgbClr val="083763"/>
                </a:solidFill>
              </a:rPr>
              <a:t>fgsph</a:t>
            </a:r>
            <a:r>
              <a:rPr lang="en-CA" dirty="0" smtClean="0">
                <a:solidFill>
                  <a:srgbClr val="083763"/>
                </a:solidFill>
              </a:rPr>
              <a:t> are less sensitive to spatial distribution misspecification than at the MSS of 700 </a:t>
            </a:r>
            <a:r>
              <a:rPr lang="en-CA" dirty="0" err="1" smtClean="0">
                <a:solidFill>
                  <a:srgbClr val="083763"/>
                </a:solidFill>
              </a:rPr>
              <a:t>fgsph</a:t>
            </a:r>
            <a:r>
              <a:rPr lang="en-CA" dirty="0" smtClean="0">
                <a:solidFill>
                  <a:srgbClr val="083763"/>
                </a:solidFill>
              </a:rPr>
              <a:t> </a:t>
            </a:r>
            <a:r>
              <a:rPr lang="en-CA" dirty="0" smtClean="0">
                <a:solidFill>
                  <a:srgbClr val="083763"/>
                </a:solidFill>
              </a:rPr>
              <a:t>when an MITD of 2.0 m is used.</a:t>
            </a:r>
            <a:endParaRPr lang="en-CA" dirty="0">
              <a:solidFill>
                <a:srgbClr val="08376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479177"/>
            <a:ext cx="7689273" cy="3496235"/>
          </a:xfrm>
        </p:spPr>
        <p:txBody>
          <a:bodyPr/>
          <a:lstStyle/>
          <a:p>
            <a:r>
              <a:rPr lang="en-GB" sz="3900" dirty="0"/>
              <a:t>The M-value keeps poor stratification and/or heterogeneous strata </a:t>
            </a:r>
            <a:br>
              <a:rPr lang="en-GB" sz="3900" dirty="0"/>
            </a:br>
            <a:r>
              <a:rPr lang="en-GB" sz="3900" dirty="0"/>
              <a:t>from increasing the </a:t>
            </a:r>
            <a:br>
              <a:rPr lang="en-GB" sz="3900" dirty="0"/>
            </a:br>
            <a:r>
              <a:rPr lang="en-GB" sz="3900" dirty="0"/>
              <a:t>Ministry’s risk too greatly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0C916-B3F2-43CA-AAD2-FC96BBA076F5}" type="slidenum">
              <a:rPr lang="en-CA" smtClean="0"/>
              <a:pPr/>
              <a:t>66</a:t>
            </a:fld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0B14-0166-40E8-A373-EFC93D2B1266}" type="slidenum">
              <a:rPr lang="en-US"/>
              <a:pPr/>
              <a:t>67</a:t>
            </a:fld>
            <a:endParaRPr lang="en-US"/>
          </a:p>
        </p:txBody>
      </p:sp>
      <p:sp>
        <p:nvSpPr>
          <p:cNvPr id="833538" name="Text Box 2"/>
          <p:cNvSpPr txBox="1">
            <a:spLocks noChangeArrowheads="1"/>
          </p:cNvSpPr>
          <p:nvPr/>
        </p:nvSpPr>
        <p:spPr bwMode="auto">
          <a:xfrm>
            <a:off x="1039091" y="2958353"/>
            <a:ext cx="2632364" cy="421414"/>
          </a:xfrm>
          <a:prstGeom prst="rect">
            <a:avLst/>
          </a:prstGeom>
          <a:solidFill>
            <a:srgbClr val="B4DCF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353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</p:spPr>
        <p:txBody>
          <a:bodyPr tIns="41029"/>
          <a:lstStyle/>
          <a:p>
            <a:r>
              <a:rPr lang="en-CA" b="1" dirty="0"/>
              <a:t>What if we don’t stratify?</a:t>
            </a:r>
            <a:br>
              <a:rPr lang="en-CA" b="1" dirty="0"/>
            </a:br>
            <a:r>
              <a:rPr lang="en-CA" sz="2500" b="1" dirty="0"/>
              <a:t>(And average density is at MSS=700)</a:t>
            </a:r>
          </a:p>
        </p:txBody>
      </p:sp>
      <p:sp>
        <p:nvSpPr>
          <p:cNvPr id="833540" name="Rectangle 4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42" name="Line 6"/>
          <p:cNvSpPr>
            <a:spLocks noChangeShapeType="1"/>
          </p:cNvSpPr>
          <p:nvPr/>
        </p:nvSpPr>
        <p:spPr bwMode="auto">
          <a:xfrm>
            <a:off x="3879273" y="1882588"/>
            <a:ext cx="0" cy="4034118"/>
          </a:xfrm>
          <a:prstGeom prst="line">
            <a:avLst/>
          </a:prstGeom>
          <a:noFill/>
          <a:ln w="25400">
            <a:solidFill>
              <a:srgbClr val="00808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3543" name="Tree"/>
          <p:cNvSpPr>
            <a:spLocks noEditPoints="1" noChangeArrowheads="1"/>
          </p:cNvSpPr>
          <p:nvPr/>
        </p:nvSpPr>
        <p:spPr bwMode="auto">
          <a:xfrm>
            <a:off x="5957455" y="4235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44" name="Tree"/>
          <p:cNvSpPr>
            <a:spLocks noEditPoints="1" noChangeArrowheads="1"/>
          </p:cNvSpPr>
          <p:nvPr/>
        </p:nvSpPr>
        <p:spPr bwMode="auto">
          <a:xfrm>
            <a:off x="5195455" y="289111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45" name="Tree"/>
          <p:cNvSpPr>
            <a:spLocks noEditPoints="1" noChangeArrowheads="1"/>
          </p:cNvSpPr>
          <p:nvPr/>
        </p:nvSpPr>
        <p:spPr bwMode="auto">
          <a:xfrm>
            <a:off x="5888182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46" name="Tree"/>
          <p:cNvSpPr>
            <a:spLocks noEditPoints="1" noChangeArrowheads="1"/>
          </p:cNvSpPr>
          <p:nvPr/>
        </p:nvSpPr>
        <p:spPr bwMode="auto">
          <a:xfrm>
            <a:off x="4087091" y="3899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47" name="Tree"/>
          <p:cNvSpPr>
            <a:spLocks noEditPoints="1" noChangeArrowheads="1"/>
          </p:cNvSpPr>
          <p:nvPr/>
        </p:nvSpPr>
        <p:spPr bwMode="auto">
          <a:xfrm>
            <a:off x="4572000" y="3227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48" name="Tree"/>
          <p:cNvSpPr>
            <a:spLocks noEditPoints="1" noChangeArrowheads="1"/>
          </p:cNvSpPr>
          <p:nvPr/>
        </p:nvSpPr>
        <p:spPr bwMode="auto">
          <a:xfrm>
            <a:off x="3948546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49" name="Tree"/>
          <p:cNvSpPr>
            <a:spLocks noEditPoints="1" noChangeArrowheads="1"/>
          </p:cNvSpPr>
          <p:nvPr/>
        </p:nvSpPr>
        <p:spPr bwMode="auto">
          <a:xfrm>
            <a:off x="7689273" y="3966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0" name="Tree"/>
          <p:cNvSpPr>
            <a:spLocks noEditPoints="1" noChangeArrowheads="1"/>
          </p:cNvSpPr>
          <p:nvPr/>
        </p:nvSpPr>
        <p:spPr bwMode="auto">
          <a:xfrm>
            <a:off x="6650182" y="363070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1" name="Tree"/>
          <p:cNvSpPr>
            <a:spLocks noEditPoints="1" noChangeArrowheads="1"/>
          </p:cNvSpPr>
          <p:nvPr/>
        </p:nvSpPr>
        <p:spPr bwMode="auto">
          <a:xfrm>
            <a:off x="6927273" y="4975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2" name="Tree"/>
          <p:cNvSpPr>
            <a:spLocks noEditPoints="1" noChangeArrowheads="1"/>
          </p:cNvSpPr>
          <p:nvPr/>
        </p:nvSpPr>
        <p:spPr bwMode="auto">
          <a:xfrm>
            <a:off x="4294909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3" name="Tree"/>
          <p:cNvSpPr>
            <a:spLocks noEditPoints="1" noChangeArrowheads="1"/>
          </p:cNvSpPr>
          <p:nvPr/>
        </p:nvSpPr>
        <p:spPr bwMode="auto">
          <a:xfrm>
            <a:off x="6858000" y="4168588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4" name="Tree"/>
          <p:cNvSpPr>
            <a:spLocks noEditPoints="1" noChangeArrowheads="1"/>
          </p:cNvSpPr>
          <p:nvPr/>
        </p:nvSpPr>
        <p:spPr bwMode="auto">
          <a:xfrm>
            <a:off x="7550727" y="463923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5" name="Tree"/>
          <p:cNvSpPr>
            <a:spLocks noEditPoints="1" noChangeArrowheads="1"/>
          </p:cNvSpPr>
          <p:nvPr/>
        </p:nvSpPr>
        <p:spPr bwMode="auto">
          <a:xfrm>
            <a:off x="7342909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6" name="Tree"/>
          <p:cNvSpPr>
            <a:spLocks noEditPoints="1" noChangeArrowheads="1"/>
          </p:cNvSpPr>
          <p:nvPr/>
        </p:nvSpPr>
        <p:spPr bwMode="auto">
          <a:xfrm>
            <a:off x="6373091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7" name="Tree"/>
          <p:cNvSpPr>
            <a:spLocks noEditPoints="1" noChangeArrowheads="1"/>
          </p:cNvSpPr>
          <p:nvPr/>
        </p:nvSpPr>
        <p:spPr bwMode="auto">
          <a:xfrm>
            <a:off x="4225637" y="215152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8" name="Tree"/>
          <p:cNvSpPr>
            <a:spLocks noEditPoints="1" noChangeArrowheads="1"/>
          </p:cNvSpPr>
          <p:nvPr/>
        </p:nvSpPr>
        <p:spPr bwMode="auto">
          <a:xfrm>
            <a:off x="7550727" y="2084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59" name="Tree"/>
          <p:cNvSpPr>
            <a:spLocks noEditPoints="1" noChangeArrowheads="1"/>
          </p:cNvSpPr>
          <p:nvPr/>
        </p:nvSpPr>
        <p:spPr bwMode="auto">
          <a:xfrm>
            <a:off x="5056909" y="403411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0" name="Tree"/>
          <p:cNvSpPr>
            <a:spLocks noEditPoints="1" noChangeArrowheads="1"/>
          </p:cNvSpPr>
          <p:nvPr/>
        </p:nvSpPr>
        <p:spPr bwMode="auto">
          <a:xfrm>
            <a:off x="4641273" y="4504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1" name="Tree"/>
          <p:cNvSpPr>
            <a:spLocks noEditPoints="1" noChangeArrowheads="1"/>
          </p:cNvSpPr>
          <p:nvPr/>
        </p:nvSpPr>
        <p:spPr bwMode="auto">
          <a:xfrm>
            <a:off x="4710546" y="3899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2" name="Tree"/>
          <p:cNvSpPr>
            <a:spLocks noEditPoints="1" noChangeArrowheads="1"/>
          </p:cNvSpPr>
          <p:nvPr/>
        </p:nvSpPr>
        <p:spPr bwMode="auto">
          <a:xfrm>
            <a:off x="5403273" y="3563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3" name="Tree"/>
          <p:cNvSpPr>
            <a:spLocks noEditPoints="1" noChangeArrowheads="1"/>
          </p:cNvSpPr>
          <p:nvPr/>
        </p:nvSpPr>
        <p:spPr bwMode="auto">
          <a:xfrm>
            <a:off x="5818909" y="2554941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4" name="Tree"/>
          <p:cNvSpPr>
            <a:spLocks noEditPoints="1" noChangeArrowheads="1"/>
          </p:cNvSpPr>
          <p:nvPr/>
        </p:nvSpPr>
        <p:spPr bwMode="auto">
          <a:xfrm>
            <a:off x="5749637" y="4706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5" name="Tree"/>
          <p:cNvSpPr>
            <a:spLocks noEditPoints="1" noChangeArrowheads="1"/>
          </p:cNvSpPr>
          <p:nvPr/>
        </p:nvSpPr>
        <p:spPr bwMode="auto">
          <a:xfrm>
            <a:off x="4987637" y="490817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6" name="Tree"/>
          <p:cNvSpPr>
            <a:spLocks noEditPoints="1" noChangeArrowheads="1"/>
          </p:cNvSpPr>
          <p:nvPr/>
        </p:nvSpPr>
        <p:spPr bwMode="auto">
          <a:xfrm>
            <a:off x="7204364" y="2017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7" name="Tree"/>
          <p:cNvSpPr>
            <a:spLocks noEditPoints="1" noChangeArrowheads="1"/>
          </p:cNvSpPr>
          <p:nvPr/>
        </p:nvSpPr>
        <p:spPr bwMode="auto">
          <a:xfrm>
            <a:off x="6927273" y="2554941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8" name="Tree"/>
          <p:cNvSpPr>
            <a:spLocks noEditPoints="1" noChangeArrowheads="1"/>
          </p:cNvSpPr>
          <p:nvPr/>
        </p:nvSpPr>
        <p:spPr bwMode="auto">
          <a:xfrm>
            <a:off x="7689273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69" name="Tree"/>
          <p:cNvSpPr>
            <a:spLocks noEditPoints="1" noChangeArrowheads="1"/>
          </p:cNvSpPr>
          <p:nvPr/>
        </p:nvSpPr>
        <p:spPr bwMode="auto">
          <a:xfrm>
            <a:off x="5403273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0" name="Tree"/>
          <p:cNvSpPr>
            <a:spLocks noEditPoints="1" noChangeArrowheads="1"/>
          </p:cNvSpPr>
          <p:nvPr/>
        </p:nvSpPr>
        <p:spPr bwMode="auto">
          <a:xfrm>
            <a:off x="6442364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1" name="Tree"/>
          <p:cNvSpPr>
            <a:spLocks noEditPoints="1" noChangeArrowheads="1"/>
          </p:cNvSpPr>
          <p:nvPr/>
        </p:nvSpPr>
        <p:spPr bwMode="auto">
          <a:xfrm>
            <a:off x="6580909" y="1949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2" name="Tree"/>
          <p:cNvSpPr>
            <a:spLocks noEditPoints="1" noChangeArrowheads="1"/>
          </p:cNvSpPr>
          <p:nvPr/>
        </p:nvSpPr>
        <p:spPr bwMode="auto">
          <a:xfrm>
            <a:off x="5749637" y="3966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3" name="Tree"/>
          <p:cNvSpPr>
            <a:spLocks noEditPoints="1" noChangeArrowheads="1"/>
          </p:cNvSpPr>
          <p:nvPr/>
        </p:nvSpPr>
        <p:spPr bwMode="auto">
          <a:xfrm>
            <a:off x="6442364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4" name="Tree"/>
          <p:cNvSpPr>
            <a:spLocks noEditPoints="1" noChangeArrowheads="1"/>
          </p:cNvSpPr>
          <p:nvPr/>
        </p:nvSpPr>
        <p:spPr bwMode="auto">
          <a:xfrm>
            <a:off x="4502727" y="262217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5" name="Tree"/>
          <p:cNvSpPr>
            <a:spLocks noEditPoints="1" noChangeArrowheads="1"/>
          </p:cNvSpPr>
          <p:nvPr/>
        </p:nvSpPr>
        <p:spPr bwMode="auto">
          <a:xfrm>
            <a:off x="3879273" y="2017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6" name="Tree"/>
          <p:cNvSpPr>
            <a:spLocks noEditPoints="1" noChangeArrowheads="1"/>
          </p:cNvSpPr>
          <p:nvPr/>
        </p:nvSpPr>
        <p:spPr bwMode="auto">
          <a:xfrm>
            <a:off x="5403273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7" name="Tree"/>
          <p:cNvSpPr>
            <a:spLocks noEditPoints="1" noChangeArrowheads="1"/>
          </p:cNvSpPr>
          <p:nvPr/>
        </p:nvSpPr>
        <p:spPr bwMode="auto">
          <a:xfrm>
            <a:off x="7481455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8" name="Tree"/>
          <p:cNvSpPr>
            <a:spLocks noEditPoints="1" noChangeArrowheads="1"/>
          </p:cNvSpPr>
          <p:nvPr/>
        </p:nvSpPr>
        <p:spPr bwMode="auto">
          <a:xfrm>
            <a:off x="4017818" y="457200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79" name="Tree"/>
          <p:cNvSpPr>
            <a:spLocks noEditPoints="1" noChangeArrowheads="1"/>
          </p:cNvSpPr>
          <p:nvPr/>
        </p:nvSpPr>
        <p:spPr bwMode="auto">
          <a:xfrm>
            <a:off x="3948546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0" name="Tree"/>
          <p:cNvSpPr>
            <a:spLocks noEditPoints="1" noChangeArrowheads="1"/>
          </p:cNvSpPr>
          <p:nvPr/>
        </p:nvSpPr>
        <p:spPr bwMode="auto">
          <a:xfrm>
            <a:off x="3810000" y="363070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1" name="Tree"/>
          <p:cNvSpPr>
            <a:spLocks noEditPoints="1" noChangeArrowheads="1"/>
          </p:cNvSpPr>
          <p:nvPr/>
        </p:nvSpPr>
        <p:spPr bwMode="auto">
          <a:xfrm>
            <a:off x="2285984" y="43576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2" name="Tree"/>
          <p:cNvSpPr>
            <a:spLocks noEditPoints="1" noChangeArrowheads="1"/>
          </p:cNvSpPr>
          <p:nvPr/>
        </p:nvSpPr>
        <p:spPr bwMode="auto">
          <a:xfrm>
            <a:off x="1039091" y="2689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3" name="Tree"/>
          <p:cNvSpPr>
            <a:spLocks noEditPoints="1" noChangeArrowheads="1"/>
          </p:cNvSpPr>
          <p:nvPr/>
        </p:nvSpPr>
        <p:spPr bwMode="auto">
          <a:xfrm>
            <a:off x="1454727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4" name="Tree"/>
          <p:cNvSpPr>
            <a:spLocks noEditPoints="1" noChangeArrowheads="1"/>
          </p:cNvSpPr>
          <p:nvPr/>
        </p:nvSpPr>
        <p:spPr bwMode="auto">
          <a:xfrm>
            <a:off x="2909455" y="490817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5" name="Tree"/>
          <p:cNvSpPr>
            <a:spLocks noEditPoints="1" noChangeArrowheads="1"/>
          </p:cNvSpPr>
          <p:nvPr/>
        </p:nvSpPr>
        <p:spPr bwMode="auto">
          <a:xfrm>
            <a:off x="3048000" y="3563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6" name="Tree"/>
          <p:cNvSpPr>
            <a:spLocks noEditPoints="1" noChangeArrowheads="1"/>
          </p:cNvSpPr>
          <p:nvPr/>
        </p:nvSpPr>
        <p:spPr bwMode="auto">
          <a:xfrm>
            <a:off x="5195455" y="1949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7" name="Tree"/>
          <p:cNvSpPr>
            <a:spLocks noEditPoints="1" noChangeArrowheads="1"/>
          </p:cNvSpPr>
          <p:nvPr/>
        </p:nvSpPr>
        <p:spPr bwMode="auto">
          <a:xfrm>
            <a:off x="6996546" y="3227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3588" name="Text Box 52"/>
          <p:cNvSpPr txBox="1">
            <a:spLocks noChangeArrowheads="1"/>
          </p:cNvSpPr>
          <p:nvPr/>
        </p:nvSpPr>
        <p:spPr bwMode="auto">
          <a:xfrm>
            <a:off x="4779818" y="2958353"/>
            <a:ext cx="2216727" cy="421414"/>
          </a:xfrm>
          <a:prstGeom prst="rect">
            <a:avLst/>
          </a:prstGeom>
          <a:solidFill>
            <a:srgbClr val="B4DCF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3589" name="Rectangle 53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3590" name="Text Box 54"/>
          <p:cNvSpPr txBox="1">
            <a:spLocks noChangeArrowheads="1"/>
          </p:cNvSpPr>
          <p:nvPr/>
        </p:nvSpPr>
        <p:spPr bwMode="auto">
          <a:xfrm>
            <a:off x="1524000" y="6133821"/>
            <a:ext cx="568036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3591" name="Text Box 55"/>
          <p:cNvSpPr txBox="1">
            <a:spLocks noChangeArrowheads="1"/>
          </p:cNvSpPr>
          <p:nvPr/>
        </p:nvSpPr>
        <p:spPr bwMode="auto">
          <a:xfrm>
            <a:off x="1371023" y="5932115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3592" name="Text Box 56"/>
          <p:cNvSpPr txBox="1">
            <a:spLocks noChangeArrowheads="1"/>
          </p:cNvSpPr>
          <p:nvPr/>
        </p:nvSpPr>
        <p:spPr bwMode="auto">
          <a:xfrm>
            <a:off x="1870364" y="6185647"/>
            <a:ext cx="588818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 b="1"/>
              <a:t>What proportion of area can be understocked?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3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3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3538" grpId="0" animBg="1"/>
      <p:bldP spid="833542" grpId="0" animBg="1"/>
      <p:bldP spid="833588" grpId="0" animBg="1"/>
      <p:bldP spid="83359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947B0-AD83-42A7-8363-36A644937DC7}" type="slidenum">
              <a:rPr lang="en-US"/>
              <a:pPr/>
              <a:t>68</a:t>
            </a:fld>
            <a:endParaRPr lang="en-US"/>
          </a:p>
        </p:txBody>
      </p:sp>
      <p:sp>
        <p:nvSpPr>
          <p:cNvPr id="836610" name="Text Box 2"/>
          <p:cNvSpPr txBox="1">
            <a:spLocks noChangeArrowheads="1"/>
          </p:cNvSpPr>
          <p:nvPr/>
        </p:nvSpPr>
        <p:spPr bwMode="auto">
          <a:xfrm>
            <a:off x="1039091" y="2958353"/>
            <a:ext cx="2632364" cy="421414"/>
          </a:xfrm>
          <a:prstGeom prst="rect">
            <a:avLst/>
          </a:prstGeom>
          <a:solidFill>
            <a:srgbClr val="B4DCF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6611" name="Rectangle 3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6612" name="Tree"/>
          <p:cNvSpPr>
            <a:spLocks noEditPoints="1" noChangeArrowheads="1"/>
          </p:cNvSpPr>
          <p:nvPr/>
        </p:nvSpPr>
        <p:spPr bwMode="auto">
          <a:xfrm>
            <a:off x="5888182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3" name="Tree"/>
          <p:cNvSpPr>
            <a:spLocks noEditPoints="1" noChangeArrowheads="1"/>
          </p:cNvSpPr>
          <p:nvPr/>
        </p:nvSpPr>
        <p:spPr bwMode="auto">
          <a:xfrm>
            <a:off x="7689273" y="3966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4" name="Tree"/>
          <p:cNvSpPr>
            <a:spLocks noEditPoints="1" noChangeArrowheads="1"/>
          </p:cNvSpPr>
          <p:nvPr/>
        </p:nvSpPr>
        <p:spPr bwMode="auto">
          <a:xfrm>
            <a:off x="6650182" y="363070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5" name="Tree"/>
          <p:cNvSpPr>
            <a:spLocks noEditPoints="1" noChangeArrowheads="1"/>
          </p:cNvSpPr>
          <p:nvPr/>
        </p:nvSpPr>
        <p:spPr bwMode="auto">
          <a:xfrm>
            <a:off x="6927273" y="4975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6" name="Tree"/>
          <p:cNvSpPr>
            <a:spLocks noEditPoints="1" noChangeArrowheads="1"/>
          </p:cNvSpPr>
          <p:nvPr/>
        </p:nvSpPr>
        <p:spPr bwMode="auto">
          <a:xfrm>
            <a:off x="6858000" y="4168588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7" name="Tree"/>
          <p:cNvSpPr>
            <a:spLocks noEditPoints="1" noChangeArrowheads="1"/>
          </p:cNvSpPr>
          <p:nvPr/>
        </p:nvSpPr>
        <p:spPr bwMode="auto">
          <a:xfrm>
            <a:off x="7550727" y="463923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8" name="Tree"/>
          <p:cNvSpPr>
            <a:spLocks noEditPoints="1" noChangeArrowheads="1"/>
          </p:cNvSpPr>
          <p:nvPr/>
        </p:nvSpPr>
        <p:spPr bwMode="auto">
          <a:xfrm>
            <a:off x="7342909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19" name="Tree"/>
          <p:cNvSpPr>
            <a:spLocks noEditPoints="1" noChangeArrowheads="1"/>
          </p:cNvSpPr>
          <p:nvPr/>
        </p:nvSpPr>
        <p:spPr bwMode="auto">
          <a:xfrm>
            <a:off x="6373091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0" name="Tree"/>
          <p:cNvSpPr>
            <a:spLocks noEditPoints="1" noChangeArrowheads="1"/>
          </p:cNvSpPr>
          <p:nvPr/>
        </p:nvSpPr>
        <p:spPr bwMode="auto">
          <a:xfrm>
            <a:off x="4225637" y="215152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1" name="Tree"/>
          <p:cNvSpPr>
            <a:spLocks noEditPoints="1" noChangeArrowheads="1"/>
          </p:cNvSpPr>
          <p:nvPr/>
        </p:nvSpPr>
        <p:spPr bwMode="auto">
          <a:xfrm>
            <a:off x="7550727" y="2084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2" name="Tree"/>
          <p:cNvSpPr>
            <a:spLocks noEditPoints="1" noChangeArrowheads="1"/>
          </p:cNvSpPr>
          <p:nvPr/>
        </p:nvSpPr>
        <p:spPr bwMode="auto">
          <a:xfrm>
            <a:off x="7204364" y="2017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3" name="Tree"/>
          <p:cNvSpPr>
            <a:spLocks noEditPoints="1" noChangeArrowheads="1"/>
          </p:cNvSpPr>
          <p:nvPr/>
        </p:nvSpPr>
        <p:spPr bwMode="auto">
          <a:xfrm>
            <a:off x="6927273" y="2554941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4" name="Tree"/>
          <p:cNvSpPr>
            <a:spLocks noEditPoints="1" noChangeArrowheads="1"/>
          </p:cNvSpPr>
          <p:nvPr/>
        </p:nvSpPr>
        <p:spPr bwMode="auto">
          <a:xfrm>
            <a:off x="7689273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5" name="Tree"/>
          <p:cNvSpPr>
            <a:spLocks noEditPoints="1" noChangeArrowheads="1"/>
          </p:cNvSpPr>
          <p:nvPr/>
        </p:nvSpPr>
        <p:spPr bwMode="auto">
          <a:xfrm>
            <a:off x="6442364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6" name="Tree"/>
          <p:cNvSpPr>
            <a:spLocks noEditPoints="1" noChangeArrowheads="1"/>
          </p:cNvSpPr>
          <p:nvPr/>
        </p:nvSpPr>
        <p:spPr bwMode="auto">
          <a:xfrm>
            <a:off x="6580909" y="1949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7" name="Tree"/>
          <p:cNvSpPr>
            <a:spLocks noEditPoints="1" noChangeArrowheads="1"/>
          </p:cNvSpPr>
          <p:nvPr/>
        </p:nvSpPr>
        <p:spPr bwMode="auto">
          <a:xfrm>
            <a:off x="6442364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8" name="Tree"/>
          <p:cNvSpPr>
            <a:spLocks noEditPoints="1" noChangeArrowheads="1"/>
          </p:cNvSpPr>
          <p:nvPr/>
        </p:nvSpPr>
        <p:spPr bwMode="auto">
          <a:xfrm>
            <a:off x="5403273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29" name="Tree"/>
          <p:cNvSpPr>
            <a:spLocks noEditPoints="1" noChangeArrowheads="1"/>
          </p:cNvSpPr>
          <p:nvPr/>
        </p:nvSpPr>
        <p:spPr bwMode="auto">
          <a:xfrm>
            <a:off x="7481455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0" name="Tree"/>
          <p:cNvSpPr>
            <a:spLocks noEditPoints="1" noChangeArrowheads="1"/>
          </p:cNvSpPr>
          <p:nvPr/>
        </p:nvSpPr>
        <p:spPr bwMode="auto">
          <a:xfrm>
            <a:off x="3948546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1" name="Tree"/>
          <p:cNvSpPr>
            <a:spLocks noEditPoints="1" noChangeArrowheads="1"/>
          </p:cNvSpPr>
          <p:nvPr/>
        </p:nvSpPr>
        <p:spPr bwMode="auto">
          <a:xfrm>
            <a:off x="2216727" y="4235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2" name="Tree"/>
          <p:cNvSpPr>
            <a:spLocks noEditPoints="1" noChangeArrowheads="1"/>
          </p:cNvSpPr>
          <p:nvPr/>
        </p:nvSpPr>
        <p:spPr bwMode="auto">
          <a:xfrm>
            <a:off x="1039091" y="2689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3" name="Tree"/>
          <p:cNvSpPr>
            <a:spLocks noEditPoints="1" noChangeArrowheads="1"/>
          </p:cNvSpPr>
          <p:nvPr/>
        </p:nvSpPr>
        <p:spPr bwMode="auto">
          <a:xfrm>
            <a:off x="1454727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4" name="Tree"/>
          <p:cNvSpPr>
            <a:spLocks noEditPoints="1" noChangeArrowheads="1"/>
          </p:cNvSpPr>
          <p:nvPr/>
        </p:nvSpPr>
        <p:spPr bwMode="auto">
          <a:xfrm>
            <a:off x="3048000" y="3563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5" name="Tree"/>
          <p:cNvSpPr>
            <a:spLocks noEditPoints="1" noChangeArrowheads="1"/>
          </p:cNvSpPr>
          <p:nvPr/>
        </p:nvSpPr>
        <p:spPr bwMode="auto">
          <a:xfrm>
            <a:off x="6996546" y="3227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6636" name="Text Box 28"/>
          <p:cNvSpPr txBox="1">
            <a:spLocks noChangeArrowheads="1"/>
          </p:cNvSpPr>
          <p:nvPr/>
        </p:nvSpPr>
        <p:spPr bwMode="auto">
          <a:xfrm>
            <a:off x="6165273" y="3025588"/>
            <a:ext cx="2216727" cy="421414"/>
          </a:xfrm>
          <a:prstGeom prst="rect">
            <a:avLst/>
          </a:prstGeom>
          <a:solidFill>
            <a:srgbClr val="B4DCF0">
              <a:alpha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6637" name="Rectangle 29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6638" name="Text Box 30"/>
          <p:cNvSpPr txBox="1">
            <a:spLocks noChangeArrowheads="1"/>
          </p:cNvSpPr>
          <p:nvPr/>
        </p:nvSpPr>
        <p:spPr bwMode="auto">
          <a:xfrm>
            <a:off x="1524000" y="6133821"/>
            <a:ext cx="568036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6639" name="Text Box 31"/>
          <p:cNvSpPr txBox="1">
            <a:spLocks noChangeArrowheads="1"/>
          </p:cNvSpPr>
          <p:nvPr/>
        </p:nvSpPr>
        <p:spPr bwMode="auto">
          <a:xfrm>
            <a:off x="1371023" y="5932115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6640" name="Text Box 32"/>
          <p:cNvSpPr txBox="1">
            <a:spLocks noChangeArrowheads="1"/>
          </p:cNvSpPr>
          <p:nvPr/>
        </p:nvSpPr>
        <p:spPr bwMode="auto">
          <a:xfrm>
            <a:off x="1108364" y="6185647"/>
            <a:ext cx="7273636" cy="42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 b="1" dirty="0"/>
              <a:t>The proportion of area that can be </a:t>
            </a:r>
            <a:r>
              <a:rPr lang="en-CA" b="1" dirty="0" err="1"/>
              <a:t>understocked</a:t>
            </a:r>
            <a:r>
              <a:rPr lang="en-CA" b="1" dirty="0"/>
              <a:t> </a:t>
            </a:r>
            <a:r>
              <a:rPr lang="en-CA" b="1" dirty="0">
                <a:sym typeface="Wingdings" pitchFamily="2" charset="2"/>
              </a:rPr>
              <a:t> </a:t>
            </a:r>
            <a:r>
              <a:rPr lang="en-CA" sz="2200" b="1" dirty="0">
                <a:effectLst>
                  <a:outerShdw blurRad="38100" dist="38100" dir="2700000" algn="tl">
                    <a:srgbClr val="FFFFFF"/>
                  </a:outerShdw>
                </a:effectLst>
                <a:sym typeface="Wingdings" pitchFamily="2" charset="2"/>
              </a:rPr>
              <a:t>72%</a:t>
            </a:r>
            <a:r>
              <a:rPr lang="en-CA" b="1" dirty="0">
                <a:sym typeface="Wingdings" pitchFamily="2" charset="2"/>
              </a:rPr>
              <a:t> !!</a:t>
            </a:r>
            <a:endParaRPr lang="en-CA" b="1" dirty="0"/>
          </a:p>
        </p:txBody>
      </p:sp>
      <p:sp>
        <p:nvSpPr>
          <p:cNvPr id="836642" name="Line 34"/>
          <p:cNvSpPr>
            <a:spLocks noChangeShapeType="1"/>
          </p:cNvSpPr>
          <p:nvPr/>
        </p:nvSpPr>
        <p:spPr bwMode="auto">
          <a:xfrm>
            <a:off x="6231659" y="1882588"/>
            <a:ext cx="0" cy="4034118"/>
          </a:xfrm>
          <a:prstGeom prst="line">
            <a:avLst/>
          </a:prstGeom>
          <a:noFill/>
          <a:ln w="25400">
            <a:solidFill>
              <a:srgbClr val="00808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6643" name="Rectangle 35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  <a:noFill/>
          <a:ln/>
        </p:spPr>
        <p:txBody>
          <a:bodyPr tIns="41029"/>
          <a:lstStyle/>
          <a:p>
            <a:r>
              <a:rPr lang="en-CA" sz="3900" b="1" dirty="0"/>
              <a:t>What if we don’t stratify?</a:t>
            </a:r>
            <a:br>
              <a:rPr lang="en-CA" sz="3900" b="1" dirty="0"/>
            </a:br>
            <a:r>
              <a:rPr lang="en-CA" sz="2900" b="1" dirty="0"/>
              <a:t>(And average density is at MSS=700)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27945-56D9-4DC9-A23A-A6FD384A1E8A}" type="slidenum">
              <a:rPr lang="en-US"/>
              <a:pPr/>
              <a:t>69</a:t>
            </a:fld>
            <a:endParaRPr lang="en-US"/>
          </a:p>
        </p:txBody>
      </p:sp>
      <p:sp>
        <p:nvSpPr>
          <p:cNvPr id="838658" name="Text Box 2"/>
          <p:cNvSpPr txBox="1">
            <a:spLocks noChangeArrowheads="1"/>
          </p:cNvSpPr>
          <p:nvPr/>
        </p:nvSpPr>
        <p:spPr bwMode="auto">
          <a:xfrm>
            <a:off x="1039091" y="2958353"/>
            <a:ext cx="2632364" cy="421414"/>
          </a:xfrm>
          <a:prstGeom prst="rect">
            <a:avLst/>
          </a:prstGeom>
          <a:solidFill>
            <a:srgbClr val="B4DCF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8659" name="Rectangle 3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8661" name="Line 5"/>
          <p:cNvSpPr>
            <a:spLocks noChangeShapeType="1"/>
          </p:cNvSpPr>
          <p:nvPr/>
        </p:nvSpPr>
        <p:spPr bwMode="auto">
          <a:xfrm>
            <a:off x="4570557" y="1882588"/>
            <a:ext cx="0" cy="4034118"/>
          </a:xfrm>
          <a:prstGeom prst="line">
            <a:avLst/>
          </a:prstGeom>
          <a:noFill/>
          <a:ln w="25400">
            <a:solidFill>
              <a:srgbClr val="00808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8662" name="Tree"/>
          <p:cNvSpPr>
            <a:spLocks noEditPoints="1" noChangeArrowheads="1"/>
          </p:cNvSpPr>
          <p:nvPr/>
        </p:nvSpPr>
        <p:spPr bwMode="auto">
          <a:xfrm>
            <a:off x="5957455" y="4235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3" name="Tree"/>
          <p:cNvSpPr>
            <a:spLocks noEditPoints="1" noChangeArrowheads="1"/>
          </p:cNvSpPr>
          <p:nvPr/>
        </p:nvSpPr>
        <p:spPr bwMode="auto">
          <a:xfrm>
            <a:off x="5195455" y="289111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4" name="Tree"/>
          <p:cNvSpPr>
            <a:spLocks noEditPoints="1" noChangeArrowheads="1"/>
          </p:cNvSpPr>
          <p:nvPr/>
        </p:nvSpPr>
        <p:spPr bwMode="auto">
          <a:xfrm>
            <a:off x="5888182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5" name="Tree"/>
          <p:cNvSpPr>
            <a:spLocks noEditPoints="1" noChangeArrowheads="1"/>
          </p:cNvSpPr>
          <p:nvPr/>
        </p:nvSpPr>
        <p:spPr bwMode="auto">
          <a:xfrm>
            <a:off x="4572000" y="3227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6" name="Tree"/>
          <p:cNvSpPr>
            <a:spLocks noEditPoints="1" noChangeArrowheads="1"/>
          </p:cNvSpPr>
          <p:nvPr/>
        </p:nvSpPr>
        <p:spPr bwMode="auto">
          <a:xfrm>
            <a:off x="7689273" y="3966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7" name="Tree"/>
          <p:cNvSpPr>
            <a:spLocks noEditPoints="1" noChangeArrowheads="1"/>
          </p:cNvSpPr>
          <p:nvPr/>
        </p:nvSpPr>
        <p:spPr bwMode="auto">
          <a:xfrm>
            <a:off x="6650182" y="363070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8" name="Tree"/>
          <p:cNvSpPr>
            <a:spLocks noEditPoints="1" noChangeArrowheads="1"/>
          </p:cNvSpPr>
          <p:nvPr/>
        </p:nvSpPr>
        <p:spPr bwMode="auto">
          <a:xfrm>
            <a:off x="6927273" y="4975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69" name="Tree"/>
          <p:cNvSpPr>
            <a:spLocks noEditPoints="1" noChangeArrowheads="1"/>
          </p:cNvSpPr>
          <p:nvPr/>
        </p:nvSpPr>
        <p:spPr bwMode="auto">
          <a:xfrm>
            <a:off x="6858000" y="4168588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0" name="Tree"/>
          <p:cNvSpPr>
            <a:spLocks noEditPoints="1" noChangeArrowheads="1"/>
          </p:cNvSpPr>
          <p:nvPr/>
        </p:nvSpPr>
        <p:spPr bwMode="auto">
          <a:xfrm>
            <a:off x="7550727" y="463923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1" name="Tree"/>
          <p:cNvSpPr>
            <a:spLocks noEditPoints="1" noChangeArrowheads="1"/>
          </p:cNvSpPr>
          <p:nvPr/>
        </p:nvSpPr>
        <p:spPr bwMode="auto">
          <a:xfrm>
            <a:off x="7342909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2" name="Tree"/>
          <p:cNvSpPr>
            <a:spLocks noEditPoints="1" noChangeArrowheads="1"/>
          </p:cNvSpPr>
          <p:nvPr/>
        </p:nvSpPr>
        <p:spPr bwMode="auto">
          <a:xfrm>
            <a:off x="6373091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3" name="Tree"/>
          <p:cNvSpPr>
            <a:spLocks noEditPoints="1" noChangeArrowheads="1"/>
          </p:cNvSpPr>
          <p:nvPr/>
        </p:nvSpPr>
        <p:spPr bwMode="auto">
          <a:xfrm>
            <a:off x="4225637" y="215152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4" name="Tree"/>
          <p:cNvSpPr>
            <a:spLocks noEditPoints="1" noChangeArrowheads="1"/>
          </p:cNvSpPr>
          <p:nvPr/>
        </p:nvSpPr>
        <p:spPr bwMode="auto">
          <a:xfrm>
            <a:off x="7550727" y="2084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5" name="Tree"/>
          <p:cNvSpPr>
            <a:spLocks noEditPoints="1" noChangeArrowheads="1"/>
          </p:cNvSpPr>
          <p:nvPr/>
        </p:nvSpPr>
        <p:spPr bwMode="auto">
          <a:xfrm>
            <a:off x="5056909" y="403411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6" name="Tree"/>
          <p:cNvSpPr>
            <a:spLocks noEditPoints="1" noChangeArrowheads="1"/>
          </p:cNvSpPr>
          <p:nvPr/>
        </p:nvSpPr>
        <p:spPr bwMode="auto">
          <a:xfrm>
            <a:off x="4641273" y="4504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7" name="Tree"/>
          <p:cNvSpPr>
            <a:spLocks noEditPoints="1" noChangeArrowheads="1"/>
          </p:cNvSpPr>
          <p:nvPr/>
        </p:nvSpPr>
        <p:spPr bwMode="auto">
          <a:xfrm>
            <a:off x="4710546" y="3899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8" name="Tree"/>
          <p:cNvSpPr>
            <a:spLocks noEditPoints="1" noChangeArrowheads="1"/>
          </p:cNvSpPr>
          <p:nvPr/>
        </p:nvSpPr>
        <p:spPr bwMode="auto">
          <a:xfrm>
            <a:off x="5403273" y="3563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79" name="Tree"/>
          <p:cNvSpPr>
            <a:spLocks noEditPoints="1" noChangeArrowheads="1"/>
          </p:cNvSpPr>
          <p:nvPr/>
        </p:nvSpPr>
        <p:spPr bwMode="auto">
          <a:xfrm>
            <a:off x="5818909" y="2554941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0" name="Tree"/>
          <p:cNvSpPr>
            <a:spLocks noEditPoints="1" noChangeArrowheads="1"/>
          </p:cNvSpPr>
          <p:nvPr/>
        </p:nvSpPr>
        <p:spPr bwMode="auto">
          <a:xfrm>
            <a:off x="5749637" y="4706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1" name="Tree"/>
          <p:cNvSpPr>
            <a:spLocks noEditPoints="1" noChangeArrowheads="1"/>
          </p:cNvSpPr>
          <p:nvPr/>
        </p:nvSpPr>
        <p:spPr bwMode="auto">
          <a:xfrm>
            <a:off x="4987637" y="490817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2" name="Tree"/>
          <p:cNvSpPr>
            <a:spLocks noEditPoints="1" noChangeArrowheads="1"/>
          </p:cNvSpPr>
          <p:nvPr/>
        </p:nvSpPr>
        <p:spPr bwMode="auto">
          <a:xfrm>
            <a:off x="7204364" y="2017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3" name="Tree"/>
          <p:cNvSpPr>
            <a:spLocks noEditPoints="1" noChangeArrowheads="1"/>
          </p:cNvSpPr>
          <p:nvPr/>
        </p:nvSpPr>
        <p:spPr bwMode="auto">
          <a:xfrm>
            <a:off x="6927273" y="2554941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4" name="Tree"/>
          <p:cNvSpPr>
            <a:spLocks noEditPoints="1" noChangeArrowheads="1"/>
          </p:cNvSpPr>
          <p:nvPr/>
        </p:nvSpPr>
        <p:spPr bwMode="auto">
          <a:xfrm>
            <a:off x="7689273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5" name="Tree"/>
          <p:cNvSpPr>
            <a:spLocks noEditPoints="1" noChangeArrowheads="1"/>
          </p:cNvSpPr>
          <p:nvPr/>
        </p:nvSpPr>
        <p:spPr bwMode="auto">
          <a:xfrm>
            <a:off x="5403273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6" name="Tree"/>
          <p:cNvSpPr>
            <a:spLocks noEditPoints="1" noChangeArrowheads="1"/>
          </p:cNvSpPr>
          <p:nvPr/>
        </p:nvSpPr>
        <p:spPr bwMode="auto">
          <a:xfrm>
            <a:off x="6442364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7" name="Tree"/>
          <p:cNvSpPr>
            <a:spLocks noEditPoints="1" noChangeArrowheads="1"/>
          </p:cNvSpPr>
          <p:nvPr/>
        </p:nvSpPr>
        <p:spPr bwMode="auto">
          <a:xfrm>
            <a:off x="6580909" y="1949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8" name="Tree"/>
          <p:cNvSpPr>
            <a:spLocks noEditPoints="1" noChangeArrowheads="1"/>
          </p:cNvSpPr>
          <p:nvPr/>
        </p:nvSpPr>
        <p:spPr bwMode="auto">
          <a:xfrm>
            <a:off x="5749637" y="3966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89" name="Tree"/>
          <p:cNvSpPr>
            <a:spLocks noEditPoints="1" noChangeArrowheads="1"/>
          </p:cNvSpPr>
          <p:nvPr/>
        </p:nvSpPr>
        <p:spPr bwMode="auto">
          <a:xfrm>
            <a:off x="6442364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0" name="Tree"/>
          <p:cNvSpPr>
            <a:spLocks noEditPoints="1" noChangeArrowheads="1"/>
          </p:cNvSpPr>
          <p:nvPr/>
        </p:nvSpPr>
        <p:spPr bwMode="auto">
          <a:xfrm>
            <a:off x="4502727" y="262217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1" name="Tree"/>
          <p:cNvSpPr>
            <a:spLocks noEditPoints="1" noChangeArrowheads="1"/>
          </p:cNvSpPr>
          <p:nvPr/>
        </p:nvSpPr>
        <p:spPr bwMode="auto">
          <a:xfrm>
            <a:off x="5403273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2" name="Tree"/>
          <p:cNvSpPr>
            <a:spLocks noEditPoints="1" noChangeArrowheads="1"/>
          </p:cNvSpPr>
          <p:nvPr/>
        </p:nvSpPr>
        <p:spPr bwMode="auto">
          <a:xfrm>
            <a:off x="7481455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3" name="Tree"/>
          <p:cNvSpPr>
            <a:spLocks noEditPoints="1" noChangeArrowheads="1"/>
          </p:cNvSpPr>
          <p:nvPr/>
        </p:nvSpPr>
        <p:spPr bwMode="auto">
          <a:xfrm>
            <a:off x="3948546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4" name="Tree"/>
          <p:cNvSpPr>
            <a:spLocks noEditPoints="1" noChangeArrowheads="1"/>
          </p:cNvSpPr>
          <p:nvPr/>
        </p:nvSpPr>
        <p:spPr bwMode="auto">
          <a:xfrm>
            <a:off x="2216727" y="4235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5" name="Tree"/>
          <p:cNvSpPr>
            <a:spLocks noEditPoints="1" noChangeArrowheads="1"/>
          </p:cNvSpPr>
          <p:nvPr/>
        </p:nvSpPr>
        <p:spPr bwMode="auto">
          <a:xfrm>
            <a:off x="1039091" y="2689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6" name="Tree"/>
          <p:cNvSpPr>
            <a:spLocks noEditPoints="1" noChangeArrowheads="1"/>
          </p:cNvSpPr>
          <p:nvPr/>
        </p:nvSpPr>
        <p:spPr bwMode="auto">
          <a:xfrm>
            <a:off x="1454727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7" name="Tree"/>
          <p:cNvSpPr>
            <a:spLocks noEditPoints="1" noChangeArrowheads="1"/>
          </p:cNvSpPr>
          <p:nvPr/>
        </p:nvSpPr>
        <p:spPr bwMode="auto">
          <a:xfrm>
            <a:off x="3048000" y="3563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8" name="Tree"/>
          <p:cNvSpPr>
            <a:spLocks noEditPoints="1" noChangeArrowheads="1"/>
          </p:cNvSpPr>
          <p:nvPr/>
        </p:nvSpPr>
        <p:spPr bwMode="auto">
          <a:xfrm>
            <a:off x="5195455" y="1949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699" name="Tree"/>
          <p:cNvSpPr>
            <a:spLocks noEditPoints="1" noChangeArrowheads="1"/>
          </p:cNvSpPr>
          <p:nvPr/>
        </p:nvSpPr>
        <p:spPr bwMode="auto">
          <a:xfrm>
            <a:off x="6996546" y="3227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8700" name="Text Box 44"/>
          <p:cNvSpPr txBox="1">
            <a:spLocks noChangeArrowheads="1"/>
          </p:cNvSpPr>
          <p:nvPr/>
        </p:nvSpPr>
        <p:spPr bwMode="auto">
          <a:xfrm>
            <a:off x="5334000" y="3092823"/>
            <a:ext cx="2216727" cy="421414"/>
          </a:xfrm>
          <a:prstGeom prst="rect">
            <a:avLst/>
          </a:prstGeom>
          <a:solidFill>
            <a:srgbClr val="B4DCF0">
              <a:alpha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8701" name="Rectangle 45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8702" name="Text Box 46"/>
          <p:cNvSpPr txBox="1">
            <a:spLocks noChangeArrowheads="1"/>
          </p:cNvSpPr>
          <p:nvPr/>
        </p:nvSpPr>
        <p:spPr bwMode="auto">
          <a:xfrm>
            <a:off x="1524000" y="6133821"/>
            <a:ext cx="568036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8703" name="Text Box 47"/>
          <p:cNvSpPr txBox="1">
            <a:spLocks noChangeArrowheads="1"/>
          </p:cNvSpPr>
          <p:nvPr/>
        </p:nvSpPr>
        <p:spPr bwMode="auto">
          <a:xfrm>
            <a:off x="1371023" y="5932115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8704" name="Text Box 48"/>
          <p:cNvSpPr txBox="1">
            <a:spLocks noChangeArrowheads="1"/>
          </p:cNvSpPr>
          <p:nvPr/>
        </p:nvSpPr>
        <p:spPr bwMode="auto">
          <a:xfrm>
            <a:off x="1108364" y="6185647"/>
            <a:ext cx="7412182" cy="42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 b="1" dirty="0"/>
              <a:t>The proportion of area that can be </a:t>
            </a:r>
            <a:r>
              <a:rPr lang="en-CA" b="1" dirty="0" err="1"/>
              <a:t>understocked</a:t>
            </a:r>
            <a:r>
              <a:rPr lang="en-CA" b="1" dirty="0"/>
              <a:t> </a:t>
            </a:r>
            <a:r>
              <a:rPr lang="en-CA" b="1" dirty="0">
                <a:sym typeface="Wingdings" pitchFamily="2" charset="2"/>
              </a:rPr>
              <a:t> only </a:t>
            </a:r>
            <a:r>
              <a:rPr lang="en-CA" sz="2200" b="1" dirty="0">
                <a:effectLst>
                  <a:outerShdw blurRad="38100" dist="38100" dir="2700000" algn="tl">
                    <a:srgbClr val="FFFFFF"/>
                  </a:outerShdw>
                </a:effectLst>
                <a:sym typeface="Wingdings" pitchFamily="2" charset="2"/>
              </a:rPr>
              <a:t>50%</a:t>
            </a:r>
            <a:endParaRPr lang="en-CA" sz="22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38705" name="Rectangle 49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210235"/>
          </a:xfrm>
          <a:noFill/>
          <a:ln/>
        </p:spPr>
        <p:txBody>
          <a:bodyPr tIns="41029"/>
          <a:lstStyle/>
          <a:p>
            <a:r>
              <a:rPr lang="en-CA" sz="3900" b="1" dirty="0"/>
              <a:t>What if we use the M-value? </a:t>
            </a:r>
            <a:br>
              <a:rPr lang="en-CA" sz="3900" b="1" dirty="0"/>
            </a:br>
            <a:r>
              <a:rPr lang="en-CA" sz="2900" b="1" dirty="0"/>
              <a:t>(And average density is at MSS=700)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8205B-7005-4B0C-ABEB-1A0691825C73}" type="slidenum">
              <a:rPr lang="en-US"/>
              <a:pPr/>
              <a:t>70</a:t>
            </a:fld>
            <a:endParaRPr lang="en-US"/>
          </a:p>
        </p:txBody>
      </p:sp>
      <p:sp>
        <p:nvSpPr>
          <p:cNvPr id="839682" name="Text Box 2"/>
          <p:cNvSpPr txBox="1">
            <a:spLocks noChangeArrowheads="1"/>
          </p:cNvSpPr>
          <p:nvPr/>
        </p:nvSpPr>
        <p:spPr bwMode="auto">
          <a:xfrm>
            <a:off x="1039091" y="2958353"/>
            <a:ext cx="2632364" cy="421414"/>
          </a:xfrm>
          <a:prstGeom prst="rect">
            <a:avLst/>
          </a:prstGeom>
          <a:solidFill>
            <a:srgbClr val="B4DCF0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9683" name="Rectangle 3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9684" name="Tree"/>
          <p:cNvSpPr>
            <a:spLocks noEditPoints="1" noChangeArrowheads="1"/>
          </p:cNvSpPr>
          <p:nvPr/>
        </p:nvSpPr>
        <p:spPr bwMode="auto">
          <a:xfrm>
            <a:off x="5888182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85" name="Tree"/>
          <p:cNvSpPr>
            <a:spLocks noEditPoints="1" noChangeArrowheads="1"/>
          </p:cNvSpPr>
          <p:nvPr/>
        </p:nvSpPr>
        <p:spPr bwMode="auto">
          <a:xfrm>
            <a:off x="7689273" y="3966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86" name="Tree"/>
          <p:cNvSpPr>
            <a:spLocks noEditPoints="1" noChangeArrowheads="1"/>
          </p:cNvSpPr>
          <p:nvPr/>
        </p:nvSpPr>
        <p:spPr bwMode="auto">
          <a:xfrm>
            <a:off x="6650182" y="3630706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87" name="Tree"/>
          <p:cNvSpPr>
            <a:spLocks noEditPoints="1" noChangeArrowheads="1"/>
          </p:cNvSpPr>
          <p:nvPr/>
        </p:nvSpPr>
        <p:spPr bwMode="auto">
          <a:xfrm>
            <a:off x="6927273" y="4975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88" name="Tree"/>
          <p:cNvSpPr>
            <a:spLocks noEditPoints="1" noChangeArrowheads="1"/>
          </p:cNvSpPr>
          <p:nvPr/>
        </p:nvSpPr>
        <p:spPr bwMode="auto">
          <a:xfrm>
            <a:off x="6858000" y="4168588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89" name="Tree"/>
          <p:cNvSpPr>
            <a:spLocks noEditPoints="1" noChangeArrowheads="1"/>
          </p:cNvSpPr>
          <p:nvPr/>
        </p:nvSpPr>
        <p:spPr bwMode="auto">
          <a:xfrm>
            <a:off x="7550727" y="463923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0" name="Tree"/>
          <p:cNvSpPr>
            <a:spLocks noEditPoints="1" noChangeArrowheads="1"/>
          </p:cNvSpPr>
          <p:nvPr/>
        </p:nvSpPr>
        <p:spPr bwMode="auto">
          <a:xfrm>
            <a:off x="7342909" y="3361765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1" name="Tree"/>
          <p:cNvSpPr>
            <a:spLocks noEditPoints="1" noChangeArrowheads="1"/>
          </p:cNvSpPr>
          <p:nvPr/>
        </p:nvSpPr>
        <p:spPr bwMode="auto">
          <a:xfrm>
            <a:off x="6373091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2" name="Tree"/>
          <p:cNvSpPr>
            <a:spLocks noEditPoints="1" noChangeArrowheads="1"/>
          </p:cNvSpPr>
          <p:nvPr/>
        </p:nvSpPr>
        <p:spPr bwMode="auto">
          <a:xfrm>
            <a:off x="4225637" y="215152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3" name="Tree"/>
          <p:cNvSpPr>
            <a:spLocks noEditPoints="1" noChangeArrowheads="1"/>
          </p:cNvSpPr>
          <p:nvPr/>
        </p:nvSpPr>
        <p:spPr bwMode="auto">
          <a:xfrm>
            <a:off x="7550727" y="2084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4" name="Tree"/>
          <p:cNvSpPr>
            <a:spLocks noEditPoints="1" noChangeArrowheads="1"/>
          </p:cNvSpPr>
          <p:nvPr/>
        </p:nvSpPr>
        <p:spPr bwMode="auto">
          <a:xfrm>
            <a:off x="7204364" y="2017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5" name="Tree"/>
          <p:cNvSpPr>
            <a:spLocks noEditPoints="1" noChangeArrowheads="1"/>
          </p:cNvSpPr>
          <p:nvPr/>
        </p:nvSpPr>
        <p:spPr bwMode="auto">
          <a:xfrm>
            <a:off x="6927273" y="2554941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6" name="Tree"/>
          <p:cNvSpPr>
            <a:spLocks noEditPoints="1" noChangeArrowheads="1"/>
          </p:cNvSpPr>
          <p:nvPr/>
        </p:nvSpPr>
        <p:spPr bwMode="auto">
          <a:xfrm>
            <a:off x="7689273" y="295835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7" name="Tree"/>
          <p:cNvSpPr>
            <a:spLocks noEditPoints="1" noChangeArrowheads="1"/>
          </p:cNvSpPr>
          <p:nvPr/>
        </p:nvSpPr>
        <p:spPr bwMode="auto">
          <a:xfrm>
            <a:off x="6442364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8" name="Tree"/>
          <p:cNvSpPr>
            <a:spLocks noEditPoints="1" noChangeArrowheads="1"/>
          </p:cNvSpPr>
          <p:nvPr/>
        </p:nvSpPr>
        <p:spPr bwMode="auto">
          <a:xfrm>
            <a:off x="6580909" y="1949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699" name="Tree"/>
          <p:cNvSpPr>
            <a:spLocks noEditPoints="1" noChangeArrowheads="1"/>
          </p:cNvSpPr>
          <p:nvPr/>
        </p:nvSpPr>
        <p:spPr bwMode="auto">
          <a:xfrm>
            <a:off x="6442364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0" name="Tree"/>
          <p:cNvSpPr>
            <a:spLocks noEditPoints="1" noChangeArrowheads="1"/>
          </p:cNvSpPr>
          <p:nvPr/>
        </p:nvSpPr>
        <p:spPr bwMode="auto">
          <a:xfrm>
            <a:off x="5403273" y="4303059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1" name="Tree"/>
          <p:cNvSpPr>
            <a:spLocks noEditPoints="1" noChangeArrowheads="1"/>
          </p:cNvSpPr>
          <p:nvPr/>
        </p:nvSpPr>
        <p:spPr bwMode="auto">
          <a:xfrm>
            <a:off x="7481455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2" name="Tree"/>
          <p:cNvSpPr>
            <a:spLocks noEditPoints="1" noChangeArrowheads="1"/>
          </p:cNvSpPr>
          <p:nvPr/>
        </p:nvSpPr>
        <p:spPr bwMode="auto">
          <a:xfrm>
            <a:off x="3948546" y="510988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3" name="Tree"/>
          <p:cNvSpPr>
            <a:spLocks noEditPoints="1" noChangeArrowheads="1"/>
          </p:cNvSpPr>
          <p:nvPr/>
        </p:nvSpPr>
        <p:spPr bwMode="auto">
          <a:xfrm>
            <a:off x="2216727" y="4235823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4" name="Tree"/>
          <p:cNvSpPr>
            <a:spLocks noEditPoints="1" noChangeArrowheads="1"/>
          </p:cNvSpPr>
          <p:nvPr/>
        </p:nvSpPr>
        <p:spPr bwMode="auto">
          <a:xfrm>
            <a:off x="1039091" y="2689412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5" name="Tree"/>
          <p:cNvSpPr>
            <a:spLocks noEditPoints="1" noChangeArrowheads="1"/>
          </p:cNvSpPr>
          <p:nvPr/>
        </p:nvSpPr>
        <p:spPr bwMode="auto">
          <a:xfrm>
            <a:off x="1454727" y="5042647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6" name="Tree"/>
          <p:cNvSpPr>
            <a:spLocks noEditPoints="1" noChangeArrowheads="1"/>
          </p:cNvSpPr>
          <p:nvPr/>
        </p:nvSpPr>
        <p:spPr bwMode="auto">
          <a:xfrm>
            <a:off x="3048000" y="3563470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7" name="Tree"/>
          <p:cNvSpPr>
            <a:spLocks noEditPoints="1" noChangeArrowheads="1"/>
          </p:cNvSpPr>
          <p:nvPr/>
        </p:nvSpPr>
        <p:spPr bwMode="auto">
          <a:xfrm>
            <a:off x="6996546" y="3227294"/>
            <a:ext cx="415636" cy="605118"/>
          </a:xfrm>
          <a:custGeom>
            <a:avLst/>
            <a:gdLst>
              <a:gd name="G0" fmla="+- 0 0 0"/>
              <a:gd name="G1" fmla="*/ 18900 1 3"/>
              <a:gd name="G2" fmla="*/ 18900 2 3"/>
              <a:gd name="G3" fmla="+- 18900 0 0"/>
              <a:gd name="T0" fmla="*/ 10800 w 21600"/>
              <a:gd name="T1" fmla="*/ 0 h 21600"/>
              <a:gd name="T2" fmla="*/ 6171 w 21600"/>
              <a:gd name="T3" fmla="*/ 6300 h 21600"/>
              <a:gd name="T4" fmla="*/ 3086 w 21600"/>
              <a:gd name="T5" fmla="*/ 12600 h 21600"/>
              <a:gd name="T6" fmla="*/ 0 w 21600"/>
              <a:gd name="T7" fmla="*/ 18900 h 21600"/>
              <a:gd name="T8" fmla="*/ 15429 w 21600"/>
              <a:gd name="T9" fmla="*/ 6300 h 21600"/>
              <a:gd name="T10" fmla="*/ 18514 w 21600"/>
              <a:gd name="T11" fmla="*/ 12600 h 21600"/>
              <a:gd name="T12" fmla="*/ 21600 w 21600"/>
              <a:gd name="T13" fmla="*/ 18900 h 21600"/>
              <a:gd name="T14" fmla="*/ 17694720 60000 65536"/>
              <a:gd name="T15" fmla="*/ 11796480 60000 65536"/>
              <a:gd name="T16" fmla="*/ 11796480 60000 65536"/>
              <a:gd name="T17" fmla="*/ 11796480 60000 65536"/>
              <a:gd name="T18" fmla="*/ 0 60000 65536"/>
              <a:gd name="T19" fmla="*/ 0 60000 65536"/>
              <a:gd name="T20" fmla="*/ 0 60000 65536"/>
              <a:gd name="T21" fmla="*/ 761 w 21600"/>
              <a:gd name="T22" fmla="*/ 22454 h 21600"/>
              <a:gd name="T23" fmla="*/ 21069 w 21600"/>
              <a:gd name="T24" fmla="*/ 28282 h 216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0" h="2160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>
              <a:alpha val="14999"/>
            </a:srgbClr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lIns="82058" tIns="41029" rIns="82058" bIns="41029"/>
          <a:lstStyle/>
          <a:p>
            <a:endParaRPr lang="en-CA"/>
          </a:p>
        </p:txBody>
      </p:sp>
      <p:sp>
        <p:nvSpPr>
          <p:cNvPr id="839708" name="Text Box 28"/>
          <p:cNvSpPr txBox="1">
            <a:spLocks noChangeArrowheads="1"/>
          </p:cNvSpPr>
          <p:nvPr/>
        </p:nvSpPr>
        <p:spPr bwMode="auto">
          <a:xfrm>
            <a:off x="6165273" y="3025588"/>
            <a:ext cx="2216727" cy="421414"/>
          </a:xfrm>
          <a:prstGeom prst="rect">
            <a:avLst/>
          </a:prstGeom>
          <a:solidFill>
            <a:srgbClr val="B4DCF0">
              <a:alpha val="8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 sz="2200" b="1" dirty="0"/>
              <a:t>2000 </a:t>
            </a:r>
            <a:r>
              <a:rPr lang="en-CA" sz="2200" b="1" dirty="0" err="1"/>
              <a:t>fgph</a:t>
            </a:r>
            <a:endParaRPr lang="en-CA" sz="2200" b="1" dirty="0"/>
          </a:p>
        </p:txBody>
      </p:sp>
      <p:sp>
        <p:nvSpPr>
          <p:cNvPr id="839709" name="Rectangle 29"/>
          <p:cNvSpPr>
            <a:spLocks noChangeArrowheads="1"/>
          </p:cNvSpPr>
          <p:nvPr/>
        </p:nvSpPr>
        <p:spPr bwMode="auto">
          <a:xfrm>
            <a:off x="1524000" y="6118412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39710" name="Text Box 30"/>
          <p:cNvSpPr txBox="1">
            <a:spLocks noChangeArrowheads="1"/>
          </p:cNvSpPr>
          <p:nvPr/>
        </p:nvSpPr>
        <p:spPr bwMode="auto">
          <a:xfrm>
            <a:off x="1524000" y="6133821"/>
            <a:ext cx="568036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9711" name="Text Box 31"/>
          <p:cNvSpPr txBox="1">
            <a:spLocks noChangeArrowheads="1"/>
          </p:cNvSpPr>
          <p:nvPr/>
        </p:nvSpPr>
        <p:spPr bwMode="auto">
          <a:xfrm>
            <a:off x="1371023" y="5932115"/>
            <a:ext cx="2092614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9712" name="Text Box 32"/>
          <p:cNvSpPr txBox="1">
            <a:spLocks noChangeArrowheads="1"/>
          </p:cNvSpPr>
          <p:nvPr/>
        </p:nvSpPr>
        <p:spPr bwMode="auto">
          <a:xfrm>
            <a:off x="1108364" y="6185647"/>
            <a:ext cx="7273636" cy="42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 b="1" dirty="0"/>
              <a:t>The proportion of area that can be </a:t>
            </a:r>
            <a:r>
              <a:rPr lang="en-CA" b="1" dirty="0" err="1"/>
              <a:t>understocked</a:t>
            </a:r>
            <a:r>
              <a:rPr lang="en-CA" b="1" dirty="0"/>
              <a:t> </a:t>
            </a:r>
            <a:r>
              <a:rPr lang="en-CA" b="1" dirty="0">
                <a:sym typeface="Wingdings" pitchFamily="2" charset="2"/>
              </a:rPr>
              <a:t> </a:t>
            </a:r>
            <a:r>
              <a:rPr lang="en-CA" sz="2200" b="1" dirty="0">
                <a:effectLst>
                  <a:outerShdw blurRad="38100" dist="38100" dir="2700000" algn="tl">
                    <a:srgbClr val="FFFFFF"/>
                  </a:outerShdw>
                </a:effectLst>
                <a:sym typeface="Wingdings" pitchFamily="2" charset="2"/>
              </a:rPr>
              <a:t>72%</a:t>
            </a:r>
            <a:r>
              <a:rPr lang="en-CA" b="1" dirty="0">
                <a:sym typeface="Wingdings" pitchFamily="2" charset="2"/>
              </a:rPr>
              <a:t> !!</a:t>
            </a:r>
            <a:endParaRPr lang="en-CA" b="1" dirty="0"/>
          </a:p>
        </p:txBody>
      </p:sp>
      <p:sp>
        <p:nvSpPr>
          <p:cNvPr id="839714" name="Line 34"/>
          <p:cNvSpPr>
            <a:spLocks noChangeShapeType="1"/>
          </p:cNvSpPr>
          <p:nvPr/>
        </p:nvSpPr>
        <p:spPr bwMode="auto">
          <a:xfrm>
            <a:off x="6231659" y="1882588"/>
            <a:ext cx="0" cy="4034118"/>
          </a:xfrm>
          <a:prstGeom prst="line">
            <a:avLst/>
          </a:prstGeom>
          <a:noFill/>
          <a:ln w="25400">
            <a:solidFill>
              <a:srgbClr val="00808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39715" name="Rectangle 35"/>
          <p:cNvSpPr>
            <a:spLocks noGrp="1" noChangeArrowheads="1"/>
          </p:cNvSpPr>
          <p:nvPr>
            <p:ph type="title"/>
          </p:nvPr>
        </p:nvSpPr>
        <p:spPr>
          <a:xfrm>
            <a:off x="1142976" y="336177"/>
            <a:ext cx="7862479" cy="1210235"/>
          </a:xfrm>
          <a:noFill/>
          <a:ln/>
        </p:spPr>
        <p:txBody>
          <a:bodyPr tIns="41029"/>
          <a:lstStyle/>
          <a:p>
            <a:r>
              <a:rPr lang="en-CA" sz="3800" b="1" dirty="0"/>
              <a:t>What if we don’t use the M-value?</a:t>
            </a:r>
            <a:r>
              <a:rPr lang="en-CA" sz="3900" b="1" dirty="0"/>
              <a:t/>
            </a:r>
            <a:br>
              <a:rPr lang="en-CA" sz="3900" b="1" dirty="0"/>
            </a:br>
            <a:r>
              <a:rPr lang="en-CA" sz="2900" b="1" dirty="0"/>
              <a:t>(And average density is at MSS=700)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F7462-C79C-4A2A-B9E0-B30D7FD04756}" type="slidenum">
              <a:rPr lang="en-US"/>
              <a:pPr/>
              <a:t>71</a:t>
            </a:fld>
            <a:endParaRPr lang="en-US"/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Percent </a:t>
            </a:r>
            <a:r>
              <a:rPr lang="en-CA" b="1" dirty="0" err="1"/>
              <a:t>Understocked</a:t>
            </a:r>
            <a:r>
              <a:rPr lang="en-CA" b="1" dirty="0"/>
              <a:t> Area</a:t>
            </a:r>
            <a:br>
              <a:rPr lang="en-CA" b="1" dirty="0"/>
            </a:br>
            <a:r>
              <a:rPr lang="en-CA" sz="2500" b="1" dirty="0"/>
              <a:t>(with an overall average of 700 </a:t>
            </a:r>
            <a:r>
              <a:rPr lang="en-CA" sz="2500" b="1" dirty="0" err="1"/>
              <a:t>fpgh</a:t>
            </a:r>
            <a:r>
              <a:rPr lang="en-CA" sz="2500" b="1" dirty="0"/>
              <a:t>)</a:t>
            </a:r>
          </a:p>
        </p:txBody>
      </p:sp>
      <p:sp>
        <p:nvSpPr>
          <p:cNvPr id="842810" name="Rectangle 58"/>
          <p:cNvSpPr>
            <a:spLocks noChangeArrowheads="1"/>
          </p:cNvSpPr>
          <p:nvPr/>
        </p:nvSpPr>
        <p:spPr bwMode="auto">
          <a:xfrm>
            <a:off x="6026727" y="4773706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graphicFrame>
        <p:nvGraphicFramePr>
          <p:cNvPr id="8" name="Group 4"/>
          <p:cNvGraphicFramePr>
            <a:graphicFrameLocks noGrp="1"/>
          </p:cNvGraphicFramePr>
          <p:nvPr>
            <p:ph type="tbl" idx="1"/>
          </p:nvPr>
        </p:nvGraphicFramePr>
        <p:xfrm>
          <a:off x="685512" y="1980640"/>
          <a:ext cx="7772977" cy="4115363"/>
        </p:xfrm>
        <a:graphic>
          <a:graphicData uri="http://schemas.openxmlformats.org/drawingml/2006/table">
            <a:tbl>
              <a:tblPr/>
              <a:tblGrid>
                <a:gridCol w="1739034"/>
                <a:gridCol w="1246909"/>
                <a:gridCol w="1177636"/>
                <a:gridCol w="1177636"/>
                <a:gridCol w="1246909"/>
                <a:gridCol w="1184853"/>
              </a:tblGrid>
              <a:tr h="588309">
                <a:tc rowSpan="2"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/>
                      </a:r>
                      <a:b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kumimoji="0" lang="en-C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Understocked</a:t>
                      </a: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 </a:t>
                      </a:r>
                      <a:b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</a:b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Density (</a:t>
                      </a:r>
                      <a:r>
                        <a:rPr kumimoji="0" lang="en-CA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fgph</a:t>
                      </a: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)</a:t>
                      </a:r>
                    </a:p>
                  </a:txBody>
                  <a:tcPr marL="83127" marR="83127" marT="40341" marB="403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Density (</a:t>
                      </a:r>
                      <a:r>
                        <a:rPr kumimoji="0" lang="en-CA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fgph</a:t>
                      </a: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) in Stocked Areas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586909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800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1000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1200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1600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2000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309">
                <a:tc>
                  <a:txBody>
                    <a:bodyPr/>
                    <a:lstStyle/>
                    <a:p>
                      <a:pPr marL="0" marR="0" lvl="0" indent="0" algn="ct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0</a:t>
                      </a:r>
                    </a:p>
                  </a:txBody>
                  <a:tcPr marL="83127" marR="83127" marT="40341" marB="403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12.5%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30 %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42 %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56 %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65 %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309">
                <a:tc>
                  <a:txBody>
                    <a:bodyPr/>
                    <a:lstStyle/>
                    <a:p>
                      <a:pPr marL="0" marR="0" lvl="0" indent="0" algn="ct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200</a:t>
                      </a:r>
                    </a:p>
                  </a:txBody>
                  <a:tcPr marL="83127" marR="83127" marT="40341" marB="403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17 %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38 %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50 %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64 %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72 %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309">
                <a:tc>
                  <a:txBody>
                    <a:bodyPr/>
                    <a:lstStyle/>
                    <a:p>
                      <a:pPr marL="0" marR="0" lvl="0" indent="0" algn="ct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400</a:t>
                      </a:r>
                    </a:p>
                  </a:txBody>
                  <a:tcPr marL="83127" marR="83127" marT="40341" marB="403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25 %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50 %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62 %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75 %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81 %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6909">
                <a:tc>
                  <a:txBody>
                    <a:bodyPr/>
                    <a:lstStyle/>
                    <a:p>
                      <a:pPr marL="0" marR="0" lvl="0" indent="0" algn="ct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600</a:t>
                      </a:r>
                    </a:p>
                  </a:txBody>
                  <a:tcPr marL="83127" marR="83127" marT="40341" marB="403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50 %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75 %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83 %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90 %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93 %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309">
                <a:tc>
                  <a:txBody>
                    <a:bodyPr/>
                    <a:lstStyle/>
                    <a:p>
                      <a:pPr marL="0" marR="0" lvl="0" indent="0" algn="ct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650</a:t>
                      </a:r>
                    </a:p>
                  </a:txBody>
                  <a:tcPr marL="83127" marR="83127" marT="40341" marB="403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67 %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86 %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91 %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95 %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CC"/>
                          </a:solidFill>
                          <a:effectLst/>
                          <a:latin typeface="Comic Sans MS" pitchFamily="66" charset="0"/>
                        </a:rPr>
                        <a:t>96 %</a:t>
                      </a:r>
                    </a:p>
                  </a:txBody>
                  <a:tcPr marL="83127" marR="83127" marT="40341" marB="403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012000" y="2571744"/>
            <a:ext cx="2448000" cy="3528000"/>
          </a:xfrm>
          <a:prstGeom prst="rect">
            <a:avLst/>
          </a:prstGeom>
          <a:solidFill>
            <a:schemeClr val="accent1"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1B55D-3FDA-4A8E-8289-85C5EFBB760E}" type="slidenum">
              <a:rPr lang="en-US"/>
              <a:pPr/>
              <a:t>72</a:t>
            </a:fld>
            <a:endParaRPr lang="en-US"/>
          </a:p>
        </p:txBody>
      </p:sp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>
            <a:noAutofit/>
          </a:bodyPr>
          <a:lstStyle/>
          <a:p>
            <a:pPr algn="ctr"/>
            <a:r>
              <a:rPr lang="en-CA" sz="4400" dirty="0"/>
              <a:t>How does this effect the </a:t>
            </a:r>
            <a:r>
              <a:rPr lang="en-CA" sz="4400" dirty="0" smtClean="0"/>
              <a:t/>
            </a:r>
            <a:br>
              <a:rPr lang="en-CA" sz="4400" dirty="0" smtClean="0"/>
            </a:br>
            <a:r>
              <a:rPr lang="en-CA" sz="4400" dirty="0" smtClean="0"/>
              <a:t>Projected </a:t>
            </a:r>
            <a:r>
              <a:rPr lang="en-CA" sz="4400" dirty="0"/>
              <a:t>Volumes?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82058" tIns="41029" rIns="82058" bIns="41029"/>
          <a:lstStyle/>
          <a:p>
            <a:endParaRPr lang="en-CA" sz="2900" dirty="0" smtClean="0"/>
          </a:p>
          <a:p>
            <a:r>
              <a:rPr lang="en-CA" sz="2900" dirty="0" smtClean="0"/>
              <a:t>All </a:t>
            </a:r>
            <a:r>
              <a:rPr lang="en-CA" sz="2900" dirty="0"/>
              <a:t>the points on the following graphs represent </a:t>
            </a:r>
            <a:r>
              <a:rPr lang="en-CA" sz="2900" dirty="0" err="1"/>
              <a:t>cutblocks</a:t>
            </a:r>
            <a:r>
              <a:rPr lang="en-CA" sz="2900" dirty="0"/>
              <a:t> with an average density at the MSS value of 700 </a:t>
            </a:r>
            <a:r>
              <a:rPr lang="en-CA" sz="2900" dirty="0" err="1"/>
              <a:t>fgph</a:t>
            </a:r>
            <a:r>
              <a:rPr lang="en-CA" sz="2900" dirty="0"/>
              <a:t>.</a:t>
            </a:r>
          </a:p>
          <a:p>
            <a:r>
              <a:rPr lang="en-CA" sz="2900" dirty="0"/>
              <a:t>The projected volume loss increases the greater the disparity between the </a:t>
            </a:r>
            <a:r>
              <a:rPr lang="en-CA" sz="2900" dirty="0" err="1"/>
              <a:t>understocked</a:t>
            </a:r>
            <a:r>
              <a:rPr lang="en-CA" sz="2900" dirty="0"/>
              <a:t> and stocked densities.</a:t>
            </a:r>
          </a:p>
          <a:p>
            <a:r>
              <a:rPr lang="en-CA" sz="2900" dirty="0"/>
              <a:t>The M-value limits the possible extreme projected volume loss.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7565-3DFD-4D56-8364-CD4D50E610D6}" type="slidenum">
              <a:rPr lang="en-US"/>
              <a:pPr/>
              <a:t>73</a:t>
            </a:fld>
            <a:endParaRPr lang="en-US"/>
          </a:p>
        </p:txBody>
      </p:sp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>
            <a:normAutofit fontScale="90000"/>
          </a:bodyPr>
          <a:lstStyle/>
          <a:p>
            <a:r>
              <a:rPr lang="en-CA" b="1" dirty="0"/>
              <a:t>Average density of 700 </a:t>
            </a:r>
            <a:r>
              <a:rPr lang="en-CA" b="1" dirty="0" err="1"/>
              <a:t>fgph</a:t>
            </a:r>
            <a:r>
              <a:rPr lang="en-CA" sz="3200" b="1" dirty="0"/>
              <a:t/>
            </a:r>
            <a:br>
              <a:rPr lang="en-CA" sz="3200" b="1" dirty="0"/>
            </a:br>
            <a:endParaRPr lang="en-CA" sz="3200" b="1" dirty="0"/>
          </a:p>
        </p:txBody>
      </p:sp>
      <p:sp>
        <p:nvSpPr>
          <p:cNvPr id="843779" name="Rectangle 3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pic>
        <p:nvPicPr>
          <p:cNvPr id="843780" name="Picture 4" descr="dens700_n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364" y="1218640"/>
            <a:ext cx="8382000" cy="5084669"/>
          </a:xfrm>
          <a:prstGeom prst="rect">
            <a:avLst/>
          </a:prstGeom>
          <a:noFill/>
        </p:spPr>
      </p:pic>
      <p:sp>
        <p:nvSpPr>
          <p:cNvPr id="843781" name="AutoShape 5"/>
          <p:cNvSpPr>
            <a:spLocks noChangeArrowheads="1"/>
          </p:cNvSpPr>
          <p:nvPr/>
        </p:nvSpPr>
        <p:spPr bwMode="auto">
          <a:xfrm>
            <a:off x="7966363" y="1613647"/>
            <a:ext cx="346364" cy="540000"/>
          </a:xfrm>
          <a:prstGeom prst="downArrow">
            <a:avLst>
              <a:gd name="adj1" fmla="val 50000"/>
              <a:gd name="adj2" fmla="val 45000"/>
            </a:avLst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3782" name="Text Box 6"/>
          <p:cNvSpPr txBox="1">
            <a:spLocks noChangeArrowheads="1"/>
          </p:cNvSpPr>
          <p:nvPr/>
        </p:nvSpPr>
        <p:spPr bwMode="auto">
          <a:xfrm>
            <a:off x="5680364" y="5042647"/>
            <a:ext cx="2563091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Natural Distribution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4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378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1A4F9-F5A5-4C70-ABBF-3A5D80B8AD90}" type="slidenum">
              <a:rPr lang="en-US"/>
              <a:pPr/>
              <a:t>74</a:t>
            </a:fld>
            <a:endParaRPr lang="en-US"/>
          </a:p>
        </p:txBody>
      </p:sp>
      <p:sp>
        <p:nvSpPr>
          <p:cNvPr id="844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23455" y="268941"/>
            <a:ext cx="7772977" cy="1143000"/>
          </a:xfrm>
        </p:spPr>
        <p:txBody>
          <a:bodyPr tIns="41029">
            <a:normAutofit fontScale="90000"/>
          </a:bodyPr>
          <a:lstStyle/>
          <a:p>
            <a:r>
              <a:rPr lang="en-CA" b="1" dirty="0"/>
              <a:t>Average density of 700 </a:t>
            </a:r>
            <a:r>
              <a:rPr lang="en-CA" b="1" dirty="0" err="1"/>
              <a:t>fgph</a:t>
            </a:r>
            <a:r>
              <a:rPr lang="en-CA" sz="3200" b="1" dirty="0"/>
              <a:t/>
            </a:r>
            <a:br>
              <a:rPr lang="en-CA" sz="3200" b="1" dirty="0"/>
            </a:br>
            <a:r>
              <a:rPr lang="en-CA" sz="2900" b="1" dirty="0"/>
              <a:t>(Stocked density of 800 </a:t>
            </a:r>
            <a:r>
              <a:rPr lang="en-CA" sz="2900" b="1" dirty="0" err="1"/>
              <a:t>fgph</a:t>
            </a:r>
            <a:r>
              <a:rPr lang="en-CA" sz="2900" b="1" dirty="0"/>
              <a:t>)</a:t>
            </a:r>
          </a:p>
        </p:txBody>
      </p:sp>
      <p:sp>
        <p:nvSpPr>
          <p:cNvPr id="844803" name="Rectangle 3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pic>
        <p:nvPicPr>
          <p:cNvPr id="844804" name="Picture 4" descr="dens700_n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364" y="1218640"/>
            <a:ext cx="8382000" cy="5084669"/>
          </a:xfrm>
          <a:prstGeom prst="rect">
            <a:avLst/>
          </a:prstGeom>
          <a:noFill/>
        </p:spPr>
      </p:pic>
      <p:sp>
        <p:nvSpPr>
          <p:cNvPr id="844805" name="Line 5"/>
          <p:cNvSpPr>
            <a:spLocks noChangeShapeType="1"/>
          </p:cNvSpPr>
          <p:nvPr/>
        </p:nvSpPr>
        <p:spPr bwMode="auto">
          <a:xfrm>
            <a:off x="1993035" y="2487706"/>
            <a:ext cx="0" cy="3361765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wrap="none"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4806" name="Line 6"/>
          <p:cNvSpPr>
            <a:spLocks noChangeShapeType="1"/>
          </p:cNvSpPr>
          <p:nvPr/>
        </p:nvSpPr>
        <p:spPr bwMode="auto">
          <a:xfrm flipH="1">
            <a:off x="1108364" y="2487706"/>
            <a:ext cx="831273" cy="0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4807" name="Line 7"/>
          <p:cNvSpPr>
            <a:spLocks noChangeShapeType="1"/>
          </p:cNvSpPr>
          <p:nvPr/>
        </p:nvSpPr>
        <p:spPr bwMode="auto">
          <a:xfrm>
            <a:off x="2008909" y="2487706"/>
            <a:ext cx="6026727" cy="0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4808" name="AutoShape 8"/>
          <p:cNvSpPr>
            <a:spLocks noChangeArrowheads="1"/>
          </p:cNvSpPr>
          <p:nvPr/>
        </p:nvSpPr>
        <p:spPr bwMode="auto">
          <a:xfrm>
            <a:off x="7966363" y="2160000"/>
            <a:ext cx="329322" cy="324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80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4809" name="AutoShape 9"/>
          <p:cNvSpPr>
            <a:spLocks noChangeArrowheads="1"/>
          </p:cNvSpPr>
          <p:nvPr/>
        </p:nvSpPr>
        <p:spPr bwMode="auto">
          <a:xfrm>
            <a:off x="7966363" y="1613646"/>
            <a:ext cx="346364" cy="540000"/>
          </a:xfrm>
          <a:prstGeom prst="downArrow">
            <a:avLst>
              <a:gd name="adj1" fmla="val 50000"/>
              <a:gd name="adj2" fmla="val 45000"/>
            </a:avLst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4810" name="Text Box 10"/>
          <p:cNvSpPr txBox="1">
            <a:spLocks noChangeArrowheads="1"/>
          </p:cNvSpPr>
          <p:nvPr/>
        </p:nvSpPr>
        <p:spPr bwMode="auto">
          <a:xfrm>
            <a:off x="5680364" y="5042647"/>
            <a:ext cx="2563091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Natural Distribution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4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4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4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480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851D9-036C-42A1-B0B7-1C1E2489B42A}" type="slidenum">
              <a:rPr lang="en-US"/>
              <a:pPr/>
              <a:t>75</a:t>
            </a:fld>
            <a:endParaRPr lang="en-US"/>
          </a:p>
        </p:txBody>
      </p:sp>
      <p:sp>
        <p:nvSpPr>
          <p:cNvPr id="845826" name="Rectangle 2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pic>
        <p:nvPicPr>
          <p:cNvPr id="845827" name="Picture 3" descr="dens700_n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364" y="1218640"/>
            <a:ext cx="8382000" cy="5084669"/>
          </a:xfrm>
          <a:prstGeom prst="rect">
            <a:avLst/>
          </a:prstGeom>
          <a:noFill/>
        </p:spPr>
      </p:pic>
      <p:sp>
        <p:nvSpPr>
          <p:cNvPr id="845828" name="Line 4"/>
          <p:cNvSpPr>
            <a:spLocks noChangeShapeType="1"/>
          </p:cNvSpPr>
          <p:nvPr/>
        </p:nvSpPr>
        <p:spPr bwMode="auto">
          <a:xfrm>
            <a:off x="5583671" y="4370294"/>
            <a:ext cx="0" cy="1479176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5829" name="Line 5"/>
          <p:cNvSpPr>
            <a:spLocks noChangeShapeType="1"/>
          </p:cNvSpPr>
          <p:nvPr/>
        </p:nvSpPr>
        <p:spPr bwMode="auto">
          <a:xfrm flipH="1">
            <a:off x="1108364" y="4370294"/>
            <a:ext cx="4502727" cy="0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5830" name="Text Box 6"/>
          <p:cNvSpPr txBox="1">
            <a:spLocks noChangeArrowheads="1"/>
          </p:cNvSpPr>
          <p:nvPr/>
        </p:nvSpPr>
        <p:spPr bwMode="auto">
          <a:xfrm>
            <a:off x="5680364" y="5042647"/>
            <a:ext cx="2563091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Natural Distribution</a:t>
            </a:r>
          </a:p>
        </p:txBody>
      </p:sp>
      <p:sp>
        <p:nvSpPr>
          <p:cNvPr id="845831" name="Line 7"/>
          <p:cNvSpPr>
            <a:spLocks noChangeShapeType="1"/>
          </p:cNvSpPr>
          <p:nvPr/>
        </p:nvSpPr>
        <p:spPr bwMode="auto">
          <a:xfrm>
            <a:off x="5541818" y="4370294"/>
            <a:ext cx="2493818" cy="0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5832" name="AutoShape 8"/>
          <p:cNvSpPr>
            <a:spLocks noChangeArrowheads="1"/>
          </p:cNvSpPr>
          <p:nvPr/>
        </p:nvSpPr>
        <p:spPr bwMode="auto">
          <a:xfrm>
            <a:off x="7966363" y="2218764"/>
            <a:ext cx="346364" cy="2160000"/>
          </a:xfrm>
          <a:prstGeom prst="downArrow">
            <a:avLst>
              <a:gd name="adj1" fmla="val 50000"/>
              <a:gd name="adj2" fmla="val 160000"/>
            </a:avLst>
          </a:prstGeom>
          <a:solidFill>
            <a:srgbClr val="80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squar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5833" name="AutoShape 9"/>
          <p:cNvSpPr>
            <a:spLocks noChangeArrowheads="1"/>
          </p:cNvSpPr>
          <p:nvPr/>
        </p:nvSpPr>
        <p:spPr bwMode="auto">
          <a:xfrm>
            <a:off x="7966363" y="1613647"/>
            <a:ext cx="346364" cy="540000"/>
          </a:xfrm>
          <a:prstGeom prst="downArrow">
            <a:avLst>
              <a:gd name="adj1" fmla="val 50000"/>
              <a:gd name="adj2" fmla="val 45000"/>
            </a:avLst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5834" name="Rectangle 10"/>
          <p:cNvSpPr>
            <a:spLocks noGrp="1" noChangeArrowheads="1"/>
          </p:cNvSpPr>
          <p:nvPr>
            <p:ph type="title"/>
          </p:nvPr>
        </p:nvSpPr>
        <p:spPr>
          <a:xfrm>
            <a:off x="623455" y="268941"/>
            <a:ext cx="7772977" cy="1143000"/>
          </a:xfrm>
          <a:noFill/>
          <a:ln/>
        </p:spPr>
        <p:txBody>
          <a:bodyPr tIns="41029">
            <a:normAutofit fontScale="90000"/>
          </a:bodyPr>
          <a:lstStyle/>
          <a:p>
            <a:r>
              <a:rPr lang="en-CA" b="1" dirty="0"/>
              <a:t>Average density of 700 </a:t>
            </a:r>
            <a:r>
              <a:rPr lang="en-CA" b="1" dirty="0" err="1"/>
              <a:t>fgph</a:t>
            </a:r>
            <a:r>
              <a:rPr lang="en-CA" b="1" dirty="0"/>
              <a:t/>
            </a:r>
            <a:br>
              <a:rPr lang="en-CA" b="1" dirty="0"/>
            </a:br>
            <a:r>
              <a:rPr lang="en-CA" sz="2900" b="1" dirty="0"/>
              <a:t>(Stocked density of 2000 </a:t>
            </a:r>
            <a:r>
              <a:rPr lang="en-CA" sz="2900" b="1" dirty="0" err="1"/>
              <a:t>fgph</a:t>
            </a:r>
            <a:r>
              <a:rPr lang="en-CA" sz="2900" b="1" dirty="0"/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5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5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3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6E81-996A-4380-823C-918C9C24E357}" type="slidenum">
              <a:rPr lang="en-US"/>
              <a:pPr/>
              <a:t>76</a:t>
            </a:fld>
            <a:endParaRPr lang="en-US"/>
          </a:p>
        </p:txBody>
      </p:sp>
      <p:sp>
        <p:nvSpPr>
          <p:cNvPr id="846850" name="Rectangle 2"/>
          <p:cNvSpPr>
            <a:spLocks noChangeArrowheads="1"/>
          </p:cNvSpPr>
          <p:nvPr/>
        </p:nvSpPr>
        <p:spPr bwMode="auto">
          <a:xfrm>
            <a:off x="969818" y="1882588"/>
            <a:ext cx="16578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pic>
        <p:nvPicPr>
          <p:cNvPr id="846851" name="Picture 3" descr="dens700_n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364" y="1218640"/>
            <a:ext cx="8382000" cy="5084669"/>
          </a:xfrm>
          <a:prstGeom prst="rect">
            <a:avLst/>
          </a:prstGeom>
          <a:noFill/>
        </p:spPr>
      </p:pic>
      <p:sp>
        <p:nvSpPr>
          <p:cNvPr id="846852" name="Line 4"/>
          <p:cNvSpPr>
            <a:spLocks noChangeShapeType="1"/>
          </p:cNvSpPr>
          <p:nvPr/>
        </p:nvSpPr>
        <p:spPr bwMode="auto">
          <a:xfrm>
            <a:off x="3987512" y="3429000"/>
            <a:ext cx="0" cy="2420471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6853" name="Line 5"/>
          <p:cNvSpPr>
            <a:spLocks noChangeShapeType="1"/>
          </p:cNvSpPr>
          <p:nvPr/>
        </p:nvSpPr>
        <p:spPr bwMode="auto">
          <a:xfrm flipH="1">
            <a:off x="1108364" y="3410791"/>
            <a:ext cx="2840182" cy="0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6854" name="Text Box 6"/>
          <p:cNvSpPr txBox="1">
            <a:spLocks noChangeArrowheads="1"/>
          </p:cNvSpPr>
          <p:nvPr/>
        </p:nvSpPr>
        <p:spPr bwMode="auto">
          <a:xfrm>
            <a:off x="5264727" y="5378824"/>
            <a:ext cx="2563091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Natural Distribution</a:t>
            </a:r>
          </a:p>
        </p:txBody>
      </p:sp>
      <p:sp>
        <p:nvSpPr>
          <p:cNvPr id="846855" name="Line 7"/>
          <p:cNvSpPr>
            <a:spLocks noChangeShapeType="1"/>
          </p:cNvSpPr>
          <p:nvPr/>
        </p:nvSpPr>
        <p:spPr bwMode="auto">
          <a:xfrm>
            <a:off x="4017818" y="3410791"/>
            <a:ext cx="4017818" cy="0"/>
          </a:xfrm>
          <a:prstGeom prst="line">
            <a:avLst/>
          </a:prstGeom>
          <a:noFill/>
          <a:ln w="63500">
            <a:solidFill>
              <a:srgbClr val="000080"/>
            </a:solidFill>
            <a:prstDash val="dash"/>
            <a:round/>
            <a:headEnd/>
            <a:tailEnd type="triangle" w="lg" len="lg"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846856" name="AutoShape 8"/>
          <p:cNvSpPr>
            <a:spLocks noChangeArrowheads="1"/>
          </p:cNvSpPr>
          <p:nvPr/>
        </p:nvSpPr>
        <p:spPr bwMode="auto">
          <a:xfrm>
            <a:off x="7966363" y="2218764"/>
            <a:ext cx="346364" cy="1188000"/>
          </a:xfrm>
          <a:prstGeom prst="downArrow">
            <a:avLst>
              <a:gd name="adj1" fmla="val 50000"/>
              <a:gd name="adj2" fmla="val 90000"/>
            </a:avLst>
          </a:prstGeom>
          <a:solidFill>
            <a:srgbClr val="8000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6857" name="AutoShape 9"/>
          <p:cNvSpPr>
            <a:spLocks noChangeArrowheads="1"/>
          </p:cNvSpPr>
          <p:nvPr/>
        </p:nvSpPr>
        <p:spPr bwMode="auto">
          <a:xfrm>
            <a:off x="7966363" y="1613647"/>
            <a:ext cx="346364" cy="540000"/>
          </a:xfrm>
          <a:prstGeom prst="downArrow">
            <a:avLst>
              <a:gd name="adj1" fmla="val 50000"/>
              <a:gd name="adj2" fmla="val 45000"/>
            </a:avLst>
          </a:prstGeom>
          <a:solidFill>
            <a:srgbClr val="9933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846858" name="Rectangle 10"/>
          <p:cNvSpPr>
            <a:spLocks noGrp="1" noChangeArrowheads="1"/>
          </p:cNvSpPr>
          <p:nvPr>
            <p:ph type="title"/>
          </p:nvPr>
        </p:nvSpPr>
        <p:spPr>
          <a:xfrm>
            <a:off x="623455" y="268941"/>
            <a:ext cx="7772977" cy="1143000"/>
          </a:xfrm>
          <a:noFill/>
          <a:ln/>
        </p:spPr>
        <p:txBody>
          <a:bodyPr tIns="41029">
            <a:normAutofit fontScale="90000"/>
          </a:bodyPr>
          <a:lstStyle/>
          <a:p>
            <a:r>
              <a:rPr lang="en-CA" b="1" dirty="0"/>
              <a:t>Average density of 700 </a:t>
            </a:r>
            <a:r>
              <a:rPr lang="en-CA" b="1" dirty="0" err="1"/>
              <a:t>fgph</a:t>
            </a:r>
            <a:r>
              <a:rPr lang="en-CA" b="1" dirty="0"/>
              <a:t/>
            </a:r>
            <a:br>
              <a:rPr lang="en-CA" b="1" dirty="0"/>
            </a:br>
            <a:r>
              <a:rPr lang="en-CA" sz="2900" b="1" dirty="0"/>
              <a:t>(Stocked density of 1200 </a:t>
            </a:r>
            <a:r>
              <a:rPr lang="en-CA" sz="2900" b="1" dirty="0" err="1"/>
              <a:t>fgph</a:t>
            </a:r>
            <a:r>
              <a:rPr lang="en-CA" sz="2900" b="1" dirty="0"/>
              <a:t>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6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6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6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856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949824"/>
            <a:ext cx="7689273" cy="1815353"/>
          </a:xfrm>
        </p:spPr>
        <p:txBody>
          <a:bodyPr/>
          <a:lstStyle/>
          <a:p>
            <a:r>
              <a:rPr lang="en-GB" sz="3900" dirty="0"/>
              <a:t>Decision Rules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5455" y="3899647"/>
            <a:ext cx="6373091" cy="1748118"/>
          </a:xfrm>
        </p:spPr>
        <p:txBody>
          <a:bodyPr tIns="41029" bIns="41029"/>
          <a:lstStyle/>
          <a:p>
            <a:r>
              <a:rPr lang="en-GB"/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94701-2B9B-4B06-A81C-2C9E7EB7CD0E}" type="slidenum">
              <a:rPr lang="en-US"/>
              <a:pPr/>
              <a:t>78</a:t>
            </a:fld>
            <a:endParaRPr lang="en-US"/>
          </a:p>
        </p:txBody>
      </p:sp>
      <p:pic>
        <p:nvPicPr>
          <p:cNvPr id="675842" name="Picture 2" descr="NSRSR_FG700LCL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364317"/>
            <a:ext cx="8309841" cy="5041247"/>
          </a:xfrm>
          <a:prstGeom prst="rect">
            <a:avLst/>
          </a:prstGeom>
          <a:noFill/>
        </p:spPr>
      </p:pic>
      <p:sp>
        <p:nvSpPr>
          <p:cNvPr id="675843" name="Rectangle 3"/>
          <p:cNvSpPr>
            <a:spLocks noChangeArrowheads="1"/>
          </p:cNvSpPr>
          <p:nvPr/>
        </p:nvSpPr>
        <p:spPr bwMode="auto">
          <a:xfrm>
            <a:off x="1177637" y="1729909"/>
            <a:ext cx="3186545" cy="4008904"/>
          </a:xfrm>
          <a:prstGeom prst="rect">
            <a:avLst/>
          </a:prstGeom>
          <a:solidFill>
            <a:srgbClr val="FFD1D1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44" name="Oval 4"/>
          <p:cNvSpPr>
            <a:spLocks noChangeArrowheads="1"/>
          </p:cNvSpPr>
          <p:nvPr/>
        </p:nvSpPr>
        <p:spPr bwMode="auto">
          <a:xfrm>
            <a:off x="3671455" y="1411941"/>
            <a:ext cx="900545" cy="874059"/>
          </a:xfrm>
          <a:prstGeom prst="ellipse">
            <a:avLst/>
          </a:prstGeom>
          <a:solidFill>
            <a:srgbClr val="FFEA91">
              <a:alpha val="50000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46" name="Text Box 6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675847" name="Text Box 7"/>
          <p:cNvSpPr txBox="1">
            <a:spLocks noChangeArrowheads="1"/>
          </p:cNvSpPr>
          <p:nvPr/>
        </p:nvSpPr>
        <p:spPr bwMode="auto">
          <a:xfrm>
            <a:off x="1593273" y="3140449"/>
            <a:ext cx="2424545" cy="205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NFG is correct decision in this area.</a:t>
            </a:r>
            <a:endParaRPr lang="en-GB" sz="29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75848" name="Line 8"/>
          <p:cNvSpPr>
            <a:spLocks noChangeShapeType="1"/>
          </p:cNvSpPr>
          <p:nvPr/>
        </p:nvSpPr>
        <p:spPr bwMode="auto">
          <a:xfrm flipV="1">
            <a:off x="4364182" y="1729908"/>
            <a:ext cx="0" cy="403411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49" name="Line 9"/>
          <p:cNvSpPr>
            <a:spLocks noChangeShapeType="1"/>
          </p:cNvSpPr>
          <p:nvPr/>
        </p:nvSpPr>
        <p:spPr bwMode="auto">
          <a:xfrm flipV="1">
            <a:off x="4364182" y="5740213"/>
            <a:ext cx="4087091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50" name="Line 10"/>
          <p:cNvSpPr>
            <a:spLocks noChangeShapeType="1"/>
          </p:cNvSpPr>
          <p:nvPr/>
        </p:nvSpPr>
        <p:spPr bwMode="auto">
          <a:xfrm flipV="1">
            <a:off x="1170421" y="1739713"/>
            <a:ext cx="320675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51" name="Text Box 11"/>
          <p:cNvSpPr txBox="1">
            <a:spLocks noChangeArrowheads="1"/>
          </p:cNvSpPr>
          <p:nvPr/>
        </p:nvSpPr>
        <p:spPr bwMode="auto">
          <a:xfrm>
            <a:off x="4017818" y="1393732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675852" name="Text Box 12"/>
          <p:cNvSpPr txBox="1">
            <a:spLocks noChangeArrowheads="1"/>
          </p:cNvSpPr>
          <p:nvPr/>
        </p:nvSpPr>
        <p:spPr bwMode="auto">
          <a:xfrm>
            <a:off x="1246910" y="2377049"/>
            <a:ext cx="222968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Ideal Decision Curve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675853" name="Line 13"/>
          <p:cNvSpPr>
            <a:spLocks noChangeShapeType="1"/>
          </p:cNvSpPr>
          <p:nvPr/>
        </p:nvSpPr>
        <p:spPr bwMode="auto">
          <a:xfrm>
            <a:off x="3602182" y="2577353"/>
            <a:ext cx="69272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54" name="Line 14"/>
          <p:cNvSpPr>
            <a:spLocks noChangeShapeType="1"/>
          </p:cNvSpPr>
          <p:nvPr/>
        </p:nvSpPr>
        <p:spPr bwMode="auto">
          <a:xfrm flipH="1">
            <a:off x="4987636" y="2669801"/>
            <a:ext cx="484909" cy="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75855" name="Text Box 15"/>
          <p:cNvSpPr txBox="1">
            <a:spLocks noChangeArrowheads="1"/>
          </p:cNvSpPr>
          <p:nvPr/>
        </p:nvSpPr>
        <p:spPr bwMode="auto">
          <a:xfrm>
            <a:off x="5472545" y="2469497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675856" name="Text Box 16"/>
          <p:cNvSpPr txBox="1">
            <a:spLocks noChangeArrowheads="1"/>
          </p:cNvSpPr>
          <p:nvPr/>
        </p:nvSpPr>
        <p:spPr bwMode="auto">
          <a:xfrm>
            <a:off x="5541818" y="1459567"/>
            <a:ext cx="3048000" cy="75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200" dirty="0">
                <a:solidFill>
                  <a:srgbClr val="FF3300"/>
                </a:solidFill>
              </a:rPr>
              <a:t>Incorrect NFG decisions occur here.</a:t>
            </a:r>
            <a:endParaRPr lang="en-GB" sz="2200" dirty="0"/>
          </a:p>
        </p:txBody>
      </p:sp>
      <p:sp>
        <p:nvSpPr>
          <p:cNvPr id="675857" name="AutoShape 17"/>
          <p:cNvSpPr>
            <a:spLocks noChangeArrowheads="1"/>
          </p:cNvSpPr>
          <p:nvPr/>
        </p:nvSpPr>
        <p:spPr bwMode="auto">
          <a:xfrm>
            <a:off x="4641273" y="1594037"/>
            <a:ext cx="831273" cy="336176"/>
          </a:xfrm>
          <a:prstGeom prst="left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NFG decisions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43" grpId="0" animBg="1"/>
      <p:bldP spid="675844" grpId="0" animBg="1"/>
      <p:bldP spid="675847" grpId="0"/>
      <p:bldP spid="675856" grpId="0"/>
      <p:bldP spid="67585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F44D8-3CC8-4174-A53D-0A0C0848B6BC}" type="slidenum">
              <a:rPr lang="en-US"/>
              <a:pPr/>
              <a:t>79</a:t>
            </a:fld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165272" y="1613647"/>
            <a:ext cx="1731818" cy="403412"/>
            <a:chOff x="4272" y="1152"/>
            <a:chExt cx="1200" cy="288"/>
          </a:xfrm>
        </p:grpSpPr>
        <p:sp>
          <p:nvSpPr>
            <p:cNvPr id="409605" name="Line 5"/>
            <p:cNvSpPr>
              <a:spLocks noChangeShapeType="1"/>
            </p:cNvSpPr>
            <p:nvPr/>
          </p:nvSpPr>
          <p:spPr bwMode="auto">
            <a:xfrm flipH="1">
              <a:off x="4272" y="1152"/>
              <a:ext cx="0" cy="288"/>
            </a:xfrm>
            <a:prstGeom prst="line">
              <a:avLst/>
            </a:prstGeom>
            <a:noFill/>
            <a:ln w="101600">
              <a:solidFill>
                <a:srgbClr val="FF6600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9608" name="Text Box 8"/>
            <p:cNvSpPr txBox="1">
              <a:spLocks noChangeArrowheads="1"/>
            </p:cNvSpPr>
            <p:nvPr/>
          </p:nvSpPr>
          <p:spPr bwMode="auto">
            <a:xfrm>
              <a:off x="4368" y="1152"/>
              <a:ext cx="1104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>
                  <a:solidFill>
                    <a:srgbClr val="FF3300"/>
                  </a:solidFill>
                </a:rPr>
                <a:t>Ministry’s risk</a:t>
              </a:r>
              <a:endParaRPr lang="en-GB">
                <a:solidFill>
                  <a:srgbClr val="009999"/>
                </a:solidFill>
              </a:endParaRPr>
            </a:p>
          </p:txBody>
        </p:sp>
      </p:grpSp>
      <p:pic>
        <p:nvPicPr>
          <p:cNvPr id="409612" name="Picture 12" descr="NSRSR_FG700LCL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1091" y="872659"/>
            <a:ext cx="16613909" cy="10079691"/>
          </a:xfrm>
          <a:prstGeom prst="rect">
            <a:avLst/>
          </a:prstGeom>
          <a:noFill/>
        </p:spPr>
      </p:pic>
      <p:sp>
        <p:nvSpPr>
          <p:cNvPr id="409602" name="Rectangle 2"/>
          <p:cNvSpPr>
            <a:spLocks noChangeArrowheads="1"/>
          </p:cNvSpPr>
          <p:nvPr/>
        </p:nvSpPr>
        <p:spPr bwMode="auto">
          <a:xfrm>
            <a:off x="-228023" y="1650066"/>
            <a:ext cx="6303818" cy="7933765"/>
          </a:xfrm>
          <a:prstGeom prst="rect">
            <a:avLst/>
          </a:prstGeom>
          <a:solidFill>
            <a:srgbClr val="FFD1D1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09603" name="Text Box 3"/>
          <p:cNvSpPr txBox="1">
            <a:spLocks noChangeArrowheads="1"/>
          </p:cNvSpPr>
          <p:nvPr/>
        </p:nvSpPr>
        <p:spPr bwMode="auto">
          <a:xfrm>
            <a:off x="7065818" y="2286000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09604" name="Line 4"/>
          <p:cNvSpPr>
            <a:spLocks noChangeShapeType="1"/>
          </p:cNvSpPr>
          <p:nvPr/>
        </p:nvSpPr>
        <p:spPr bwMode="auto">
          <a:xfrm flipH="1">
            <a:off x="7135091" y="2689412"/>
            <a:ext cx="900545" cy="470647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09606" name="Text Box 6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409609" name="Freeform 9"/>
          <p:cNvSpPr>
            <a:spLocks/>
          </p:cNvSpPr>
          <p:nvPr/>
        </p:nvSpPr>
        <p:spPr bwMode="auto">
          <a:xfrm>
            <a:off x="4849091" y="1613647"/>
            <a:ext cx="1225262" cy="36139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46" y="12"/>
              </a:cxn>
              <a:cxn ang="0">
                <a:pos x="840" y="24"/>
              </a:cxn>
              <a:cxn ang="0">
                <a:pos x="840" y="142"/>
              </a:cxn>
              <a:cxn ang="0">
                <a:pos x="835" y="187"/>
              </a:cxn>
              <a:cxn ang="0">
                <a:pos x="830" y="204"/>
              </a:cxn>
              <a:cxn ang="0">
                <a:pos x="828" y="218"/>
              </a:cxn>
              <a:cxn ang="0">
                <a:pos x="826" y="226"/>
              </a:cxn>
              <a:cxn ang="0">
                <a:pos x="830" y="197"/>
              </a:cxn>
              <a:cxn ang="0">
                <a:pos x="833" y="190"/>
              </a:cxn>
              <a:cxn ang="0">
                <a:pos x="842" y="214"/>
              </a:cxn>
              <a:cxn ang="0">
                <a:pos x="823" y="250"/>
              </a:cxn>
              <a:cxn ang="0">
                <a:pos x="773" y="216"/>
              </a:cxn>
              <a:cxn ang="0">
                <a:pos x="734" y="199"/>
              </a:cxn>
              <a:cxn ang="0">
                <a:pos x="679" y="168"/>
              </a:cxn>
              <a:cxn ang="0">
                <a:pos x="641" y="149"/>
              </a:cxn>
              <a:cxn ang="0">
                <a:pos x="624" y="142"/>
              </a:cxn>
              <a:cxn ang="0">
                <a:pos x="588" y="122"/>
              </a:cxn>
              <a:cxn ang="0">
                <a:pos x="516" y="106"/>
              </a:cxn>
              <a:cxn ang="0">
                <a:pos x="490" y="98"/>
              </a:cxn>
              <a:cxn ang="0">
                <a:pos x="461" y="94"/>
              </a:cxn>
              <a:cxn ang="0">
                <a:pos x="420" y="82"/>
              </a:cxn>
              <a:cxn ang="0">
                <a:pos x="365" y="62"/>
              </a:cxn>
              <a:cxn ang="0">
                <a:pos x="319" y="55"/>
              </a:cxn>
              <a:cxn ang="0">
                <a:pos x="223" y="41"/>
              </a:cxn>
              <a:cxn ang="0">
                <a:pos x="98" y="24"/>
              </a:cxn>
              <a:cxn ang="0">
                <a:pos x="34" y="12"/>
              </a:cxn>
              <a:cxn ang="0">
                <a:pos x="17" y="10"/>
              </a:cxn>
              <a:cxn ang="0">
                <a:pos x="768" y="0"/>
              </a:cxn>
              <a:cxn ang="0">
                <a:pos x="816" y="0"/>
              </a:cxn>
              <a:cxn ang="0">
                <a:pos x="672" y="0"/>
              </a:cxn>
              <a:cxn ang="0">
                <a:pos x="672" y="192"/>
              </a:cxn>
              <a:cxn ang="0">
                <a:pos x="768" y="144"/>
              </a:cxn>
              <a:cxn ang="0">
                <a:pos x="816" y="240"/>
              </a:cxn>
            </a:cxnLst>
            <a:rect l="0" t="0" r="r" b="b"/>
            <a:pathLst>
              <a:path w="849" h="258">
                <a:moveTo>
                  <a:pt x="0" y="0"/>
                </a:moveTo>
                <a:cubicBezTo>
                  <a:pt x="120" y="3"/>
                  <a:pt x="509" y="80"/>
                  <a:pt x="746" y="12"/>
                </a:cubicBezTo>
                <a:cubicBezTo>
                  <a:pt x="749" y="12"/>
                  <a:pt x="835" y="7"/>
                  <a:pt x="840" y="24"/>
                </a:cubicBezTo>
                <a:cubicBezTo>
                  <a:pt x="835" y="116"/>
                  <a:pt x="840" y="3"/>
                  <a:pt x="840" y="142"/>
                </a:cubicBezTo>
                <a:cubicBezTo>
                  <a:pt x="840" y="165"/>
                  <a:pt x="840" y="169"/>
                  <a:pt x="835" y="187"/>
                </a:cubicBezTo>
                <a:cubicBezTo>
                  <a:pt x="833" y="193"/>
                  <a:pt x="830" y="204"/>
                  <a:pt x="830" y="204"/>
                </a:cubicBezTo>
                <a:cubicBezTo>
                  <a:pt x="829" y="209"/>
                  <a:pt x="829" y="213"/>
                  <a:pt x="828" y="218"/>
                </a:cubicBezTo>
                <a:cubicBezTo>
                  <a:pt x="828" y="221"/>
                  <a:pt x="826" y="229"/>
                  <a:pt x="826" y="226"/>
                </a:cubicBezTo>
                <a:cubicBezTo>
                  <a:pt x="826" y="216"/>
                  <a:pt x="828" y="207"/>
                  <a:pt x="830" y="197"/>
                </a:cubicBezTo>
                <a:cubicBezTo>
                  <a:pt x="831" y="195"/>
                  <a:pt x="832" y="192"/>
                  <a:pt x="833" y="190"/>
                </a:cubicBezTo>
                <a:cubicBezTo>
                  <a:pt x="839" y="198"/>
                  <a:pt x="840" y="204"/>
                  <a:pt x="842" y="214"/>
                </a:cubicBezTo>
                <a:cubicBezTo>
                  <a:pt x="840" y="239"/>
                  <a:pt x="849" y="258"/>
                  <a:pt x="823" y="250"/>
                </a:cubicBezTo>
                <a:cubicBezTo>
                  <a:pt x="812" y="237"/>
                  <a:pt x="790" y="221"/>
                  <a:pt x="773" y="216"/>
                </a:cubicBezTo>
                <a:cubicBezTo>
                  <a:pt x="761" y="208"/>
                  <a:pt x="747" y="206"/>
                  <a:pt x="734" y="199"/>
                </a:cubicBezTo>
                <a:cubicBezTo>
                  <a:pt x="715" y="189"/>
                  <a:pt x="701" y="172"/>
                  <a:pt x="679" y="168"/>
                </a:cubicBezTo>
                <a:cubicBezTo>
                  <a:pt x="668" y="160"/>
                  <a:pt x="654" y="152"/>
                  <a:pt x="641" y="149"/>
                </a:cubicBezTo>
                <a:cubicBezTo>
                  <a:pt x="624" y="137"/>
                  <a:pt x="646" y="151"/>
                  <a:pt x="624" y="142"/>
                </a:cubicBezTo>
                <a:cubicBezTo>
                  <a:pt x="612" y="137"/>
                  <a:pt x="601" y="126"/>
                  <a:pt x="588" y="122"/>
                </a:cubicBezTo>
                <a:cubicBezTo>
                  <a:pt x="564" y="114"/>
                  <a:pt x="541" y="110"/>
                  <a:pt x="516" y="106"/>
                </a:cubicBezTo>
                <a:cubicBezTo>
                  <a:pt x="508" y="103"/>
                  <a:pt x="499" y="100"/>
                  <a:pt x="490" y="98"/>
                </a:cubicBezTo>
                <a:cubicBezTo>
                  <a:pt x="480" y="96"/>
                  <a:pt x="461" y="94"/>
                  <a:pt x="461" y="94"/>
                </a:cubicBezTo>
                <a:cubicBezTo>
                  <a:pt x="448" y="88"/>
                  <a:pt x="433" y="88"/>
                  <a:pt x="420" y="82"/>
                </a:cubicBezTo>
                <a:cubicBezTo>
                  <a:pt x="402" y="74"/>
                  <a:pt x="384" y="67"/>
                  <a:pt x="365" y="62"/>
                </a:cubicBezTo>
                <a:cubicBezTo>
                  <a:pt x="350" y="58"/>
                  <a:pt x="319" y="55"/>
                  <a:pt x="319" y="55"/>
                </a:cubicBezTo>
                <a:cubicBezTo>
                  <a:pt x="287" y="46"/>
                  <a:pt x="256" y="47"/>
                  <a:pt x="223" y="41"/>
                </a:cubicBezTo>
                <a:cubicBezTo>
                  <a:pt x="180" y="33"/>
                  <a:pt x="143" y="26"/>
                  <a:pt x="98" y="24"/>
                </a:cubicBezTo>
                <a:cubicBezTo>
                  <a:pt x="76" y="22"/>
                  <a:pt x="56" y="14"/>
                  <a:pt x="34" y="12"/>
                </a:cubicBezTo>
                <a:cubicBezTo>
                  <a:pt x="23" y="9"/>
                  <a:pt x="29" y="10"/>
                  <a:pt x="17" y="10"/>
                </a:cubicBezTo>
                <a:lnTo>
                  <a:pt x="768" y="0"/>
                </a:lnTo>
                <a:lnTo>
                  <a:pt x="81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44"/>
                </a:lnTo>
                <a:lnTo>
                  <a:pt x="816" y="24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09610" name="Freeform 10"/>
          <p:cNvSpPr>
            <a:spLocks/>
          </p:cNvSpPr>
          <p:nvPr/>
        </p:nvSpPr>
        <p:spPr bwMode="auto">
          <a:xfrm>
            <a:off x="4774046" y="1613647"/>
            <a:ext cx="1297421" cy="352985"/>
          </a:xfrm>
          <a:custGeom>
            <a:avLst/>
            <a:gdLst/>
            <a:ahLst/>
            <a:cxnLst>
              <a:cxn ang="0">
                <a:pos x="887" y="252"/>
              </a:cxn>
              <a:cxn ang="0">
                <a:pos x="890" y="154"/>
              </a:cxn>
              <a:cxn ang="0">
                <a:pos x="897" y="46"/>
              </a:cxn>
              <a:cxn ang="0">
                <a:pos x="890" y="17"/>
              </a:cxn>
              <a:cxn ang="0">
                <a:pos x="4" y="0"/>
              </a:cxn>
              <a:cxn ang="0">
                <a:pos x="74" y="24"/>
              </a:cxn>
              <a:cxn ang="0">
                <a:pos x="215" y="43"/>
              </a:cxn>
              <a:cxn ang="0">
                <a:pos x="333" y="55"/>
              </a:cxn>
              <a:cxn ang="0">
                <a:pos x="429" y="67"/>
              </a:cxn>
              <a:cxn ang="0">
                <a:pos x="532" y="96"/>
              </a:cxn>
              <a:cxn ang="0">
                <a:pos x="568" y="106"/>
              </a:cxn>
              <a:cxn ang="0">
                <a:pos x="582" y="110"/>
              </a:cxn>
              <a:cxn ang="0">
                <a:pos x="604" y="120"/>
              </a:cxn>
              <a:cxn ang="0">
                <a:pos x="690" y="146"/>
              </a:cxn>
              <a:cxn ang="0">
                <a:pos x="714" y="170"/>
              </a:cxn>
              <a:cxn ang="0">
                <a:pos x="767" y="182"/>
              </a:cxn>
              <a:cxn ang="0">
                <a:pos x="818" y="204"/>
              </a:cxn>
              <a:cxn ang="0">
                <a:pos x="851" y="228"/>
              </a:cxn>
              <a:cxn ang="0">
                <a:pos x="873" y="242"/>
              </a:cxn>
              <a:cxn ang="0">
                <a:pos x="887" y="252"/>
              </a:cxn>
            </a:cxnLst>
            <a:rect l="0" t="0" r="r" b="b"/>
            <a:pathLst>
              <a:path w="899" h="252">
                <a:moveTo>
                  <a:pt x="887" y="252"/>
                </a:moveTo>
                <a:cubicBezTo>
                  <a:pt x="894" y="226"/>
                  <a:pt x="889" y="176"/>
                  <a:pt x="890" y="154"/>
                </a:cubicBezTo>
                <a:cubicBezTo>
                  <a:pt x="890" y="134"/>
                  <a:pt x="884" y="77"/>
                  <a:pt x="897" y="46"/>
                </a:cubicBezTo>
                <a:cubicBezTo>
                  <a:pt x="896" y="41"/>
                  <a:pt x="896" y="23"/>
                  <a:pt x="890" y="17"/>
                </a:cubicBezTo>
                <a:lnTo>
                  <a:pt x="4" y="0"/>
                </a:lnTo>
                <a:cubicBezTo>
                  <a:pt x="0" y="43"/>
                  <a:pt x="14" y="22"/>
                  <a:pt x="74" y="24"/>
                </a:cubicBezTo>
                <a:cubicBezTo>
                  <a:pt x="122" y="29"/>
                  <a:pt x="165" y="41"/>
                  <a:pt x="215" y="43"/>
                </a:cubicBezTo>
                <a:cubicBezTo>
                  <a:pt x="254" y="50"/>
                  <a:pt x="293" y="52"/>
                  <a:pt x="333" y="55"/>
                </a:cubicBezTo>
                <a:cubicBezTo>
                  <a:pt x="366" y="69"/>
                  <a:pt x="388" y="66"/>
                  <a:pt x="429" y="67"/>
                </a:cubicBezTo>
                <a:cubicBezTo>
                  <a:pt x="465" y="73"/>
                  <a:pt x="497" y="87"/>
                  <a:pt x="532" y="96"/>
                </a:cubicBezTo>
                <a:cubicBezTo>
                  <a:pt x="544" y="99"/>
                  <a:pt x="556" y="103"/>
                  <a:pt x="568" y="106"/>
                </a:cubicBezTo>
                <a:cubicBezTo>
                  <a:pt x="573" y="107"/>
                  <a:pt x="582" y="110"/>
                  <a:pt x="582" y="110"/>
                </a:cubicBezTo>
                <a:cubicBezTo>
                  <a:pt x="589" y="115"/>
                  <a:pt x="596" y="118"/>
                  <a:pt x="604" y="120"/>
                </a:cubicBezTo>
                <a:cubicBezTo>
                  <a:pt x="625" y="135"/>
                  <a:pt x="665" y="143"/>
                  <a:pt x="690" y="146"/>
                </a:cubicBezTo>
                <a:cubicBezTo>
                  <a:pt x="703" y="151"/>
                  <a:pt x="703" y="163"/>
                  <a:pt x="714" y="170"/>
                </a:cubicBezTo>
                <a:cubicBezTo>
                  <a:pt x="728" y="179"/>
                  <a:pt x="751" y="178"/>
                  <a:pt x="767" y="182"/>
                </a:cubicBezTo>
                <a:cubicBezTo>
                  <a:pt x="783" y="193"/>
                  <a:pt x="799" y="201"/>
                  <a:pt x="818" y="204"/>
                </a:cubicBezTo>
                <a:cubicBezTo>
                  <a:pt x="829" y="212"/>
                  <a:pt x="838" y="224"/>
                  <a:pt x="851" y="228"/>
                </a:cubicBezTo>
                <a:cubicBezTo>
                  <a:pt x="858" y="235"/>
                  <a:pt x="863" y="239"/>
                  <a:pt x="873" y="242"/>
                </a:cubicBezTo>
                <a:cubicBezTo>
                  <a:pt x="882" y="252"/>
                  <a:pt x="899" y="252"/>
                  <a:pt x="887" y="252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09611" name="Text Box 11"/>
          <p:cNvSpPr txBox="1">
            <a:spLocks noChangeArrowheads="1"/>
          </p:cNvSpPr>
          <p:nvPr/>
        </p:nvSpPr>
        <p:spPr bwMode="auto">
          <a:xfrm>
            <a:off x="5611091" y="1277471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09614" name="Line 14"/>
          <p:cNvSpPr>
            <a:spLocks noChangeShapeType="1"/>
          </p:cNvSpPr>
          <p:nvPr/>
        </p:nvSpPr>
        <p:spPr bwMode="auto">
          <a:xfrm flipH="1">
            <a:off x="-346364" y="2017059"/>
            <a:ext cx="64423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409615" name="Text Box 15"/>
          <p:cNvSpPr txBox="1">
            <a:spLocks noChangeArrowheads="1"/>
          </p:cNvSpPr>
          <p:nvPr/>
        </p:nvSpPr>
        <p:spPr bwMode="auto">
          <a:xfrm>
            <a:off x="4502728" y="1680883"/>
            <a:ext cx="90054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95 %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NFG decisions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14" grpId="0" animBg="1"/>
      <p:bldP spid="409615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C21B0-32E6-460C-A711-63C6E0B4E9B6}" type="slidenum">
              <a:rPr lang="en-US"/>
              <a:pPr/>
              <a:t>80</a:t>
            </a:fld>
            <a:endParaRPr lang="en-US"/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1680882"/>
            <a:ext cx="7772977" cy="4706471"/>
          </a:xfrm>
        </p:spPr>
        <p:txBody>
          <a:bodyPr lIns="82058" tIns="41029" rIns="82058" bIns="41029"/>
          <a:lstStyle/>
          <a:p>
            <a:r>
              <a:rPr lang="en-CA" dirty="0"/>
              <a:t>This decision rule sets 5% as the maximum risk for accepting as stocked an </a:t>
            </a:r>
            <a:r>
              <a:rPr lang="en-CA" dirty="0" err="1"/>
              <a:t>understocked</a:t>
            </a:r>
            <a:r>
              <a:rPr lang="en-CA" dirty="0"/>
              <a:t> stand.</a:t>
            </a:r>
          </a:p>
          <a:p>
            <a:r>
              <a:rPr lang="en-CA" dirty="0"/>
              <a:t>That is, no more than 5 out of 100 truly </a:t>
            </a:r>
            <a:r>
              <a:rPr lang="en-CA" dirty="0" err="1"/>
              <a:t>understocked</a:t>
            </a:r>
            <a:r>
              <a:rPr lang="en-CA" dirty="0"/>
              <a:t> stands would be accepted as free-growing.</a:t>
            </a:r>
          </a:p>
          <a:p>
            <a:r>
              <a:rPr lang="en-CA" dirty="0"/>
              <a:t>Or, we would correctly identify at least 95 out of 100 </a:t>
            </a:r>
            <a:r>
              <a:rPr lang="en-CA" dirty="0" err="1"/>
              <a:t>understocked</a:t>
            </a:r>
            <a:r>
              <a:rPr lang="en-CA" dirty="0"/>
              <a:t> stands as not free-growing.</a:t>
            </a:r>
          </a:p>
        </p:txBody>
      </p:sp>
      <p:sp>
        <p:nvSpPr>
          <p:cNvPr id="456708" name="Text Box 4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NFG decisions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405B5-4C62-4E60-9FB0-3EC62AA281BD}" type="slidenum">
              <a:rPr lang="en-US"/>
              <a:pPr/>
              <a:t>81</a:t>
            </a:fld>
            <a:endParaRPr lang="en-US"/>
          </a:p>
        </p:txBody>
      </p:sp>
      <p:pic>
        <p:nvPicPr>
          <p:cNvPr id="732164" name="Picture 4" descr="NSRSR_FG700demo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362916"/>
            <a:ext cx="8309841" cy="5041246"/>
          </a:xfrm>
          <a:prstGeom prst="rect">
            <a:avLst/>
          </a:prstGeom>
          <a:noFill/>
        </p:spPr>
      </p:pic>
      <p:pic>
        <p:nvPicPr>
          <p:cNvPr id="732162" name="Picture 2" descr="NSRSR_FG700LCL1200ws20Clumped20w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194" y="1364317"/>
            <a:ext cx="8309841" cy="5041247"/>
          </a:xfrm>
          <a:prstGeom prst="rect">
            <a:avLst/>
          </a:prstGeom>
          <a:noFill/>
        </p:spPr>
      </p:pic>
      <p:sp>
        <p:nvSpPr>
          <p:cNvPr id="732163" name="Rectangle 3"/>
          <p:cNvSpPr>
            <a:spLocks noChangeArrowheads="1"/>
          </p:cNvSpPr>
          <p:nvPr/>
        </p:nvSpPr>
        <p:spPr bwMode="auto">
          <a:xfrm>
            <a:off x="1177637" y="1729909"/>
            <a:ext cx="3186545" cy="4008904"/>
          </a:xfrm>
          <a:prstGeom prst="rect">
            <a:avLst/>
          </a:prstGeom>
          <a:solidFill>
            <a:srgbClr val="FFD1D1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65" name="Text Box 5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732166" name="Text Box 6"/>
          <p:cNvSpPr txBox="1">
            <a:spLocks noChangeArrowheads="1"/>
          </p:cNvSpPr>
          <p:nvPr/>
        </p:nvSpPr>
        <p:spPr bwMode="auto">
          <a:xfrm>
            <a:off x="5888182" y="2823883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732167" name="Line 7"/>
          <p:cNvSpPr>
            <a:spLocks noChangeShapeType="1"/>
          </p:cNvSpPr>
          <p:nvPr/>
        </p:nvSpPr>
        <p:spPr bwMode="auto">
          <a:xfrm flipV="1">
            <a:off x="4364182" y="1736912"/>
            <a:ext cx="0" cy="403411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68" name="Line 8"/>
          <p:cNvSpPr>
            <a:spLocks noChangeShapeType="1"/>
          </p:cNvSpPr>
          <p:nvPr/>
        </p:nvSpPr>
        <p:spPr bwMode="auto">
          <a:xfrm flipV="1">
            <a:off x="1170421" y="1746717"/>
            <a:ext cx="320675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69" name="Line 9"/>
          <p:cNvSpPr>
            <a:spLocks noChangeShapeType="1"/>
          </p:cNvSpPr>
          <p:nvPr/>
        </p:nvSpPr>
        <p:spPr bwMode="auto">
          <a:xfrm flipV="1">
            <a:off x="4364182" y="5748618"/>
            <a:ext cx="4087091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70" name="Line 10"/>
          <p:cNvSpPr>
            <a:spLocks noChangeShapeType="1"/>
          </p:cNvSpPr>
          <p:nvPr/>
        </p:nvSpPr>
        <p:spPr bwMode="auto">
          <a:xfrm flipH="1">
            <a:off x="5126182" y="3025588"/>
            <a:ext cx="762000" cy="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71" name="Text Box 11"/>
          <p:cNvSpPr txBox="1">
            <a:spLocks noChangeArrowheads="1"/>
          </p:cNvSpPr>
          <p:nvPr/>
        </p:nvSpPr>
        <p:spPr bwMode="auto">
          <a:xfrm>
            <a:off x="4017818" y="1266265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732172" name="Text Box 12"/>
          <p:cNvSpPr txBox="1">
            <a:spLocks noChangeArrowheads="1"/>
          </p:cNvSpPr>
          <p:nvPr/>
        </p:nvSpPr>
        <p:spPr bwMode="auto">
          <a:xfrm>
            <a:off x="1593273" y="3140449"/>
            <a:ext cx="2424545" cy="205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NFG is correct decision in this area.</a:t>
            </a:r>
            <a:endParaRPr lang="en-GB" sz="29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32173" name="Oval 13"/>
          <p:cNvSpPr>
            <a:spLocks noChangeArrowheads="1"/>
          </p:cNvSpPr>
          <p:nvPr/>
        </p:nvSpPr>
        <p:spPr bwMode="auto">
          <a:xfrm>
            <a:off x="3602182" y="1546412"/>
            <a:ext cx="1177636" cy="2084294"/>
          </a:xfrm>
          <a:prstGeom prst="ellipse">
            <a:avLst/>
          </a:prstGeom>
          <a:solidFill>
            <a:srgbClr val="FFEA91">
              <a:alpha val="50000"/>
            </a:srgbClr>
          </a:solidFill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74" name="Text Box 14"/>
          <p:cNvSpPr txBox="1">
            <a:spLocks noChangeArrowheads="1"/>
          </p:cNvSpPr>
          <p:nvPr/>
        </p:nvSpPr>
        <p:spPr bwMode="auto">
          <a:xfrm>
            <a:off x="5749636" y="1680883"/>
            <a:ext cx="3048000" cy="75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200" dirty="0">
                <a:solidFill>
                  <a:srgbClr val="FF3300"/>
                </a:solidFill>
              </a:rPr>
              <a:t>Incorrect NFG decisions occur here.</a:t>
            </a:r>
            <a:endParaRPr lang="en-GB" sz="2200" dirty="0"/>
          </a:p>
        </p:txBody>
      </p:sp>
      <p:sp>
        <p:nvSpPr>
          <p:cNvPr id="732175" name="AutoShape 15"/>
          <p:cNvSpPr>
            <a:spLocks noChangeArrowheads="1"/>
          </p:cNvSpPr>
          <p:nvPr/>
        </p:nvSpPr>
        <p:spPr bwMode="auto">
          <a:xfrm>
            <a:off x="4779818" y="1949824"/>
            <a:ext cx="831273" cy="336176"/>
          </a:xfrm>
          <a:prstGeom prst="leftArrow">
            <a:avLst>
              <a:gd name="adj1" fmla="val 50000"/>
              <a:gd name="adj2" fmla="val 60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32176" name="Text Box 16"/>
          <p:cNvSpPr txBox="1">
            <a:spLocks noChangeArrowheads="1"/>
          </p:cNvSpPr>
          <p:nvPr/>
        </p:nvSpPr>
        <p:spPr bwMode="auto">
          <a:xfrm>
            <a:off x="1177636" y="2409265"/>
            <a:ext cx="215639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FF3300"/>
                </a:solidFill>
              </a:rPr>
              <a:t>Mean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732177" name="Line 17"/>
          <p:cNvSpPr>
            <a:spLocks noChangeShapeType="1"/>
          </p:cNvSpPr>
          <p:nvPr/>
        </p:nvSpPr>
        <p:spPr bwMode="auto">
          <a:xfrm>
            <a:off x="3394364" y="2610971"/>
            <a:ext cx="484909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NFG decisions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3" grpId="0" animBg="1"/>
      <p:bldP spid="732172" grpId="0"/>
      <p:bldP spid="732173" grpId="0" animBg="1"/>
      <p:bldP spid="732174" grpId="0"/>
      <p:bldP spid="732175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BD4F6-297B-4C12-8DFE-F931E2DF2D69}" type="slidenum">
              <a:rPr lang="en-US"/>
              <a:pPr/>
              <a:t>82</a:t>
            </a:fld>
            <a:endParaRPr lang="en-US"/>
          </a:p>
        </p:txBody>
      </p:sp>
      <p:sp>
        <p:nvSpPr>
          <p:cNvPr id="454658" name="Rectangle 2"/>
          <p:cNvSpPr>
            <a:spLocks noChangeArrowheads="1"/>
          </p:cNvSpPr>
          <p:nvPr/>
        </p:nvSpPr>
        <p:spPr bwMode="auto">
          <a:xfrm>
            <a:off x="-228023" y="1650066"/>
            <a:ext cx="6303818" cy="7933765"/>
          </a:xfrm>
          <a:prstGeom prst="rect">
            <a:avLst/>
          </a:prstGeom>
          <a:solidFill>
            <a:srgbClr val="FFD1D1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pic>
        <p:nvPicPr>
          <p:cNvPr id="454659" name="Picture 3" descr="NSRSR_FG700demo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1091" y="874059"/>
            <a:ext cx="16619682" cy="10082493"/>
          </a:xfrm>
          <a:prstGeom prst="rect">
            <a:avLst/>
          </a:prstGeom>
          <a:noFill/>
        </p:spPr>
      </p:pic>
      <p:sp>
        <p:nvSpPr>
          <p:cNvPr id="454660" name="Text Box 4"/>
          <p:cNvSpPr txBox="1">
            <a:spLocks noChangeArrowheads="1"/>
          </p:cNvSpPr>
          <p:nvPr/>
        </p:nvSpPr>
        <p:spPr bwMode="auto">
          <a:xfrm>
            <a:off x="7065818" y="2286000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4661" name="Line 5"/>
          <p:cNvSpPr>
            <a:spLocks noChangeShapeType="1"/>
          </p:cNvSpPr>
          <p:nvPr/>
        </p:nvSpPr>
        <p:spPr bwMode="auto">
          <a:xfrm flipH="1">
            <a:off x="7135091" y="2689412"/>
            <a:ext cx="900545" cy="470647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4662" name="Line 6"/>
          <p:cNvSpPr>
            <a:spLocks noChangeShapeType="1"/>
          </p:cNvSpPr>
          <p:nvPr/>
        </p:nvSpPr>
        <p:spPr bwMode="auto">
          <a:xfrm flipH="1">
            <a:off x="6165273" y="1613647"/>
            <a:ext cx="0" cy="403412"/>
          </a:xfrm>
          <a:prstGeom prst="line">
            <a:avLst/>
          </a:prstGeom>
          <a:noFill/>
          <a:ln w="101600">
            <a:solidFill>
              <a:srgbClr val="FF6600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4663" name="Text Box 7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454665" name="Text Box 9"/>
          <p:cNvSpPr txBox="1">
            <a:spLocks noChangeArrowheads="1"/>
          </p:cNvSpPr>
          <p:nvPr/>
        </p:nvSpPr>
        <p:spPr bwMode="auto">
          <a:xfrm>
            <a:off x="6270626" y="1479177"/>
            <a:ext cx="1629196" cy="636857"/>
          </a:xfrm>
          <a:prstGeom prst="rect">
            <a:avLst/>
          </a:prstGeom>
          <a:solidFill>
            <a:srgbClr val="B4DCF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FF3300"/>
                </a:solidFill>
              </a:rPr>
              <a:t>Ministry’s risk </a:t>
            </a:r>
            <a:br>
              <a:rPr lang="en-GB">
                <a:solidFill>
                  <a:srgbClr val="FF3300"/>
                </a:solidFill>
              </a:rPr>
            </a:br>
            <a:r>
              <a:rPr lang="en-GB">
                <a:solidFill>
                  <a:srgbClr val="FF3300"/>
                </a:solidFill>
              </a:rPr>
              <a:t>with LGL rule</a:t>
            </a:r>
            <a:endParaRPr lang="en-GB">
              <a:solidFill>
                <a:srgbClr val="009999"/>
              </a:solidFill>
            </a:endParaRPr>
          </a:p>
        </p:txBody>
      </p:sp>
      <p:sp>
        <p:nvSpPr>
          <p:cNvPr id="454666" name="Freeform 10"/>
          <p:cNvSpPr>
            <a:spLocks/>
          </p:cNvSpPr>
          <p:nvPr/>
        </p:nvSpPr>
        <p:spPr bwMode="auto">
          <a:xfrm>
            <a:off x="4849091" y="1613647"/>
            <a:ext cx="1225262" cy="36139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746" y="12"/>
              </a:cxn>
              <a:cxn ang="0">
                <a:pos x="840" y="24"/>
              </a:cxn>
              <a:cxn ang="0">
                <a:pos x="840" y="142"/>
              </a:cxn>
              <a:cxn ang="0">
                <a:pos x="835" y="187"/>
              </a:cxn>
              <a:cxn ang="0">
                <a:pos x="830" y="204"/>
              </a:cxn>
              <a:cxn ang="0">
                <a:pos x="828" y="218"/>
              </a:cxn>
              <a:cxn ang="0">
                <a:pos x="826" y="226"/>
              </a:cxn>
              <a:cxn ang="0">
                <a:pos x="830" y="197"/>
              </a:cxn>
              <a:cxn ang="0">
                <a:pos x="833" y="190"/>
              </a:cxn>
              <a:cxn ang="0">
                <a:pos x="842" y="214"/>
              </a:cxn>
              <a:cxn ang="0">
                <a:pos x="823" y="250"/>
              </a:cxn>
              <a:cxn ang="0">
                <a:pos x="773" y="216"/>
              </a:cxn>
              <a:cxn ang="0">
                <a:pos x="734" y="199"/>
              </a:cxn>
              <a:cxn ang="0">
                <a:pos x="679" y="168"/>
              </a:cxn>
              <a:cxn ang="0">
                <a:pos x="641" y="149"/>
              </a:cxn>
              <a:cxn ang="0">
                <a:pos x="624" y="142"/>
              </a:cxn>
              <a:cxn ang="0">
                <a:pos x="588" y="122"/>
              </a:cxn>
              <a:cxn ang="0">
                <a:pos x="516" y="106"/>
              </a:cxn>
              <a:cxn ang="0">
                <a:pos x="490" y="98"/>
              </a:cxn>
              <a:cxn ang="0">
                <a:pos x="461" y="94"/>
              </a:cxn>
              <a:cxn ang="0">
                <a:pos x="420" y="82"/>
              </a:cxn>
              <a:cxn ang="0">
                <a:pos x="365" y="62"/>
              </a:cxn>
              <a:cxn ang="0">
                <a:pos x="319" y="55"/>
              </a:cxn>
              <a:cxn ang="0">
                <a:pos x="223" y="41"/>
              </a:cxn>
              <a:cxn ang="0">
                <a:pos x="98" y="24"/>
              </a:cxn>
              <a:cxn ang="0">
                <a:pos x="34" y="12"/>
              </a:cxn>
              <a:cxn ang="0">
                <a:pos x="17" y="10"/>
              </a:cxn>
              <a:cxn ang="0">
                <a:pos x="768" y="0"/>
              </a:cxn>
              <a:cxn ang="0">
                <a:pos x="816" y="0"/>
              </a:cxn>
              <a:cxn ang="0">
                <a:pos x="672" y="0"/>
              </a:cxn>
              <a:cxn ang="0">
                <a:pos x="672" y="192"/>
              </a:cxn>
              <a:cxn ang="0">
                <a:pos x="768" y="144"/>
              </a:cxn>
              <a:cxn ang="0">
                <a:pos x="816" y="240"/>
              </a:cxn>
            </a:cxnLst>
            <a:rect l="0" t="0" r="r" b="b"/>
            <a:pathLst>
              <a:path w="849" h="258">
                <a:moveTo>
                  <a:pt x="0" y="0"/>
                </a:moveTo>
                <a:cubicBezTo>
                  <a:pt x="120" y="3"/>
                  <a:pt x="509" y="80"/>
                  <a:pt x="746" y="12"/>
                </a:cubicBezTo>
                <a:cubicBezTo>
                  <a:pt x="749" y="12"/>
                  <a:pt x="835" y="7"/>
                  <a:pt x="840" y="24"/>
                </a:cubicBezTo>
                <a:cubicBezTo>
                  <a:pt x="835" y="116"/>
                  <a:pt x="840" y="3"/>
                  <a:pt x="840" y="142"/>
                </a:cubicBezTo>
                <a:cubicBezTo>
                  <a:pt x="840" y="165"/>
                  <a:pt x="840" y="169"/>
                  <a:pt x="835" y="187"/>
                </a:cubicBezTo>
                <a:cubicBezTo>
                  <a:pt x="833" y="193"/>
                  <a:pt x="830" y="204"/>
                  <a:pt x="830" y="204"/>
                </a:cubicBezTo>
                <a:cubicBezTo>
                  <a:pt x="829" y="209"/>
                  <a:pt x="829" y="213"/>
                  <a:pt x="828" y="218"/>
                </a:cubicBezTo>
                <a:cubicBezTo>
                  <a:pt x="828" y="221"/>
                  <a:pt x="826" y="229"/>
                  <a:pt x="826" y="226"/>
                </a:cubicBezTo>
                <a:cubicBezTo>
                  <a:pt x="826" y="216"/>
                  <a:pt x="828" y="207"/>
                  <a:pt x="830" y="197"/>
                </a:cubicBezTo>
                <a:cubicBezTo>
                  <a:pt x="831" y="195"/>
                  <a:pt x="832" y="192"/>
                  <a:pt x="833" y="190"/>
                </a:cubicBezTo>
                <a:cubicBezTo>
                  <a:pt x="839" y="198"/>
                  <a:pt x="840" y="204"/>
                  <a:pt x="842" y="214"/>
                </a:cubicBezTo>
                <a:cubicBezTo>
                  <a:pt x="840" y="239"/>
                  <a:pt x="849" y="258"/>
                  <a:pt x="823" y="250"/>
                </a:cubicBezTo>
                <a:cubicBezTo>
                  <a:pt x="812" y="237"/>
                  <a:pt x="790" y="221"/>
                  <a:pt x="773" y="216"/>
                </a:cubicBezTo>
                <a:cubicBezTo>
                  <a:pt x="761" y="208"/>
                  <a:pt x="747" y="206"/>
                  <a:pt x="734" y="199"/>
                </a:cubicBezTo>
                <a:cubicBezTo>
                  <a:pt x="715" y="189"/>
                  <a:pt x="701" y="172"/>
                  <a:pt x="679" y="168"/>
                </a:cubicBezTo>
                <a:cubicBezTo>
                  <a:pt x="668" y="160"/>
                  <a:pt x="654" y="152"/>
                  <a:pt x="641" y="149"/>
                </a:cubicBezTo>
                <a:cubicBezTo>
                  <a:pt x="624" y="137"/>
                  <a:pt x="646" y="151"/>
                  <a:pt x="624" y="142"/>
                </a:cubicBezTo>
                <a:cubicBezTo>
                  <a:pt x="612" y="137"/>
                  <a:pt x="601" y="126"/>
                  <a:pt x="588" y="122"/>
                </a:cubicBezTo>
                <a:cubicBezTo>
                  <a:pt x="564" y="114"/>
                  <a:pt x="541" y="110"/>
                  <a:pt x="516" y="106"/>
                </a:cubicBezTo>
                <a:cubicBezTo>
                  <a:pt x="508" y="103"/>
                  <a:pt x="499" y="100"/>
                  <a:pt x="490" y="98"/>
                </a:cubicBezTo>
                <a:cubicBezTo>
                  <a:pt x="480" y="96"/>
                  <a:pt x="461" y="94"/>
                  <a:pt x="461" y="94"/>
                </a:cubicBezTo>
                <a:cubicBezTo>
                  <a:pt x="448" y="88"/>
                  <a:pt x="433" y="88"/>
                  <a:pt x="420" y="82"/>
                </a:cubicBezTo>
                <a:cubicBezTo>
                  <a:pt x="402" y="74"/>
                  <a:pt x="384" y="67"/>
                  <a:pt x="365" y="62"/>
                </a:cubicBezTo>
                <a:cubicBezTo>
                  <a:pt x="350" y="58"/>
                  <a:pt x="319" y="55"/>
                  <a:pt x="319" y="55"/>
                </a:cubicBezTo>
                <a:cubicBezTo>
                  <a:pt x="287" y="46"/>
                  <a:pt x="256" y="47"/>
                  <a:pt x="223" y="41"/>
                </a:cubicBezTo>
                <a:cubicBezTo>
                  <a:pt x="180" y="33"/>
                  <a:pt x="143" y="26"/>
                  <a:pt x="98" y="24"/>
                </a:cubicBezTo>
                <a:cubicBezTo>
                  <a:pt x="76" y="22"/>
                  <a:pt x="56" y="14"/>
                  <a:pt x="34" y="12"/>
                </a:cubicBezTo>
                <a:cubicBezTo>
                  <a:pt x="23" y="9"/>
                  <a:pt x="29" y="10"/>
                  <a:pt x="17" y="10"/>
                </a:cubicBezTo>
                <a:lnTo>
                  <a:pt x="768" y="0"/>
                </a:lnTo>
                <a:lnTo>
                  <a:pt x="816" y="0"/>
                </a:lnTo>
                <a:lnTo>
                  <a:pt x="672" y="0"/>
                </a:lnTo>
                <a:lnTo>
                  <a:pt x="672" y="192"/>
                </a:lnTo>
                <a:lnTo>
                  <a:pt x="768" y="144"/>
                </a:lnTo>
                <a:lnTo>
                  <a:pt x="816" y="24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4667" name="Freeform 11"/>
          <p:cNvSpPr>
            <a:spLocks/>
          </p:cNvSpPr>
          <p:nvPr/>
        </p:nvSpPr>
        <p:spPr bwMode="auto">
          <a:xfrm>
            <a:off x="4774046" y="1613647"/>
            <a:ext cx="1297421" cy="352985"/>
          </a:xfrm>
          <a:custGeom>
            <a:avLst/>
            <a:gdLst/>
            <a:ahLst/>
            <a:cxnLst>
              <a:cxn ang="0">
                <a:pos x="887" y="252"/>
              </a:cxn>
              <a:cxn ang="0">
                <a:pos x="890" y="154"/>
              </a:cxn>
              <a:cxn ang="0">
                <a:pos x="897" y="46"/>
              </a:cxn>
              <a:cxn ang="0">
                <a:pos x="890" y="17"/>
              </a:cxn>
              <a:cxn ang="0">
                <a:pos x="4" y="0"/>
              </a:cxn>
              <a:cxn ang="0">
                <a:pos x="74" y="24"/>
              </a:cxn>
              <a:cxn ang="0">
                <a:pos x="215" y="43"/>
              </a:cxn>
              <a:cxn ang="0">
                <a:pos x="333" y="55"/>
              </a:cxn>
              <a:cxn ang="0">
                <a:pos x="429" y="67"/>
              </a:cxn>
              <a:cxn ang="0">
                <a:pos x="532" y="96"/>
              </a:cxn>
              <a:cxn ang="0">
                <a:pos x="568" y="106"/>
              </a:cxn>
              <a:cxn ang="0">
                <a:pos x="582" y="110"/>
              </a:cxn>
              <a:cxn ang="0">
                <a:pos x="604" y="120"/>
              </a:cxn>
              <a:cxn ang="0">
                <a:pos x="690" y="146"/>
              </a:cxn>
              <a:cxn ang="0">
                <a:pos x="714" y="170"/>
              </a:cxn>
              <a:cxn ang="0">
                <a:pos x="767" y="182"/>
              </a:cxn>
              <a:cxn ang="0">
                <a:pos x="818" y="204"/>
              </a:cxn>
              <a:cxn ang="0">
                <a:pos x="851" y="228"/>
              </a:cxn>
              <a:cxn ang="0">
                <a:pos x="873" y="242"/>
              </a:cxn>
              <a:cxn ang="0">
                <a:pos x="887" y="252"/>
              </a:cxn>
            </a:cxnLst>
            <a:rect l="0" t="0" r="r" b="b"/>
            <a:pathLst>
              <a:path w="899" h="252">
                <a:moveTo>
                  <a:pt x="887" y="252"/>
                </a:moveTo>
                <a:cubicBezTo>
                  <a:pt x="894" y="226"/>
                  <a:pt x="889" y="176"/>
                  <a:pt x="890" y="154"/>
                </a:cubicBezTo>
                <a:cubicBezTo>
                  <a:pt x="890" y="134"/>
                  <a:pt x="884" y="77"/>
                  <a:pt x="897" y="46"/>
                </a:cubicBezTo>
                <a:cubicBezTo>
                  <a:pt x="896" y="41"/>
                  <a:pt x="896" y="23"/>
                  <a:pt x="890" y="17"/>
                </a:cubicBezTo>
                <a:lnTo>
                  <a:pt x="4" y="0"/>
                </a:lnTo>
                <a:cubicBezTo>
                  <a:pt x="0" y="43"/>
                  <a:pt x="14" y="22"/>
                  <a:pt x="74" y="24"/>
                </a:cubicBezTo>
                <a:cubicBezTo>
                  <a:pt x="122" y="29"/>
                  <a:pt x="165" y="41"/>
                  <a:pt x="215" y="43"/>
                </a:cubicBezTo>
                <a:cubicBezTo>
                  <a:pt x="254" y="50"/>
                  <a:pt x="293" y="52"/>
                  <a:pt x="333" y="55"/>
                </a:cubicBezTo>
                <a:cubicBezTo>
                  <a:pt x="366" y="69"/>
                  <a:pt x="388" y="66"/>
                  <a:pt x="429" y="67"/>
                </a:cubicBezTo>
                <a:cubicBezTo>
                  <a:pt x="465" y="73"/>
                  <a:pt x="497" y="87"/>
                  <a:pt x="532" y="96"/>
                </a:cubicBezTo>
                <a:cubicBezTo>
                  <a:pt x="544" y="99"/>
                  <a:pt x="556" y="103"/>
                  <a:pt x="568" y="106"/>
                </a:cubicBezTo>
                <a:cubicBezTo>
                  <a:pt x="573" y="107"/>
                  <a:pt x="582" y="110"/>
                  <a:pt x="582" y="110"/>
                </a:cubicBezTo>
                <a:cubicBezTo>
                  <a:pt x="589" y="115"/>
                  <a:pt x="596" y="118"/>
                  <a:pt x="604" y="120"/>
                </a:cubicBezTo>
                <a:cubicBezTo>
                  <a:pt x="625" y="135"/>
                  <a:pt x="665" y="143"/>
                  <a:pt x="690" y="146"/>
                </a:cubicBezTo>
                <a:cubicBezTo>
                  <a:pt x="703" y="151"/>
                  <a:pt x="703" y="163"/>
                  <a:pt x="714" y="170"/>
                </a:cubicBezTo>
                <a:cubicBezTo>
                  <a:pt x="728" y="179"/>
                  <a:pt x="751" y="178"/>
                  <a:pt x="767" y="182"/>
                </a:cubicBezTo>
                <a:cubicBezTo>
                  <a:pt x="783" y="193"/>
                  <a:pt x="799" y="201"/>
                  <a:pt x="818" y="204"/>
                </a:cubicBezTo>
                <a:cubicBezTo>
                  <a:pt x="829" y="212"/>
                  <a:pt x="838" y="224"/>
                  <a:pt x="851" y="228"/>
                </a:cubicBezTo>
                <a:cubicBezTo>
                  <a:pt x="858" y="235"/>
                  <a:pt x="863" y="239"/>
                  <a:pt x="873" y="242"/>
                </a:cubicBezTo>
                <a:cubicBezTo>
                  <a:pt x="882" y="252"/>
                  <a:pt x="899" y="252"/>
                  <a:pt x="887" y="252"/>
                </a:cubicBezTo>
                <a:close/>
              </a:path>
            </a:pathLst>
          </a:custGeom>
          <a:solidFill>
            <a:srgbClr val="FF0000">
              <a:alpha val="50000"/>
            </a:srgbClr>
          </a:solidFill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4668" name="Text Box 12"/>
          <p:cNvSpPr txBox="1">
            <a:spLocks noChangeArrowheads="1"/>
          </p:cNvSpPr>
          <p:nvPr/>
        </p:nvSpPr>
        <p:spPr bwMode="auto">
          <a:xfrm>
            <a:off x="5611091" y="1277471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4669" name="Line 13"/>
          <p:cNvSpPr>
            <a:spLocks noChangeShapeType="1"/>
          </p:cNvSpPr>
          <p:nvPr/>
        </p:nvSpPr>
        <p:spPr bwMode="auto">
          <a:xfrm>
            <a:off x="3879273" y="2353235"/>
            <a:ext cx="484909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4670" name="Text Box 14"/>
          <p:cNvSpPr txBox="1">
            <a:spLocks noChangeArrowheads="1"/>
          </p:cNvSpPr>
          <p:nvPr/>
        </p:nvSpPr>
        <p:spPr bwMode="auto">
          <a:xfrm>
            <a:off x="1662545" y="2151530"/>
            <a:ext cx="215639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FF3300"/>
                </a:solidFill>
              </a:rPr>
              <a:t>Mean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4671" name="Line 15"/>
          <p:cNvSpPr>
            <a:spLocks noChangeShapeType="1"/>
          </p:cNvSpPr>
          <p:nvPr/>
        </p:nvSpPr>
        <p:spPr bwMode="auto">
          <a:xfrm flipH="1">
            <a:off x="-346364" y="2017059"/>
            <a:ext cx="64423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454672" name="Text Box 16"/>
          <p:cNvSpPr txBox="1">
            <a:spLocks noChangeArrowheads="1"/>
          </p:cNvSpPr>
          <p:nvPr/>
        </p:nvSpPr>
        <p:spPr bwMode="auto">
          <a:xfrm>
            <a:off x="4502728" y="1680883"/>
            <a:ext cx="90054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95 %</a:t>
            </a:r>
          </a:p>
        </p:txBody>
      </p:sp>
      <p:sp>
        <p:nvSpPr>
          <p:cNvPr id="454673" name="Line 17"/>
          <p:cNvSpPr>
            <a:spLocks noChangeShapeType="1"/>
          </p:cNvSpPr>
          <p:nvPr/>
        </p:nvSpPr>
        <p:spPr bwMode="auto">
          <a:xfrm flipH="1">
            <a:off x="6165273" y="1613647"/>
            <a:ext cx="0" cy="3899647"/>
          </a:xfrm>
          <a:prstGeom prst="line">
            <a:avLst/>
          </a:prstGeom>
          <a:noFill/>
          <a:ln w="101600">
            <a:solidFill>
              <a:srgbClr val="FF0000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4674" name="Text Box 18"/>
          <p:cNvSpPr txBox="1">
            <a:spLocks noChangeArrowheads="1"/>
          </p:cNvSpPr>
          <p:nvPr/>
        </p:nvSpPr>
        <p:spPr bwMode="auto">
          <a:xfrm>
            <a:off x="6234545" y="3697942"/>
            <a:ext cx="1673888" cy="636857"/>
          </a:xfrm>
          <a:prstGeom prst="rect">
            <a:avLst/>
          </a:prstGeom>
          <a:solidFill>
            <a:srgbClr val="B4DCF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>
                <a:solidFill>
                  <a:srgbClr val="FF3300"/>
                </a:solidFill>
              </a:rPr>
              <a:t>Ministry’s risk</a:t>
            </a:r>
            <a:br>
              <a:rPr lang="en-GB">
                <a:solidFill>
                  <a:srgbClr val="FF3300"/>
                </a:solidFill>
              </a:rPr>
            </a:br>
            <a:r>
              <a:rPr lang="en-GB">
                <a:solidFill>
                  <a:srgbClr val="FF3300"/>
                </a:solidFill>
              </a:rPr>
              <a:t>with Mean rule</a:t>
            </a:r>
            <a:endParaRPr lang="en-GB">
              <a:solidFill>
                <a:srgbClr val="009999"/>
              </a:solidFill>
            </a:endParaRPr>
          </a:p>
        </p:txBody>
      </p:sp>
      <p:sp>
        <p:nvSpPr>
          <p:cNvPr id="454675" name="Line 19"/>
          <p:cNvSpPr>
            <a:spLocks noChangeShapeType="1"/>
          </p:cNvSpPr>
          <p:nvPr/>
        </p:nvSpPr>
        <p:spPr bwMode="auto">
          <a:xfrm flipH="1">
            <a:off x="-346364" y="5597338"/>
            <a:ext cx="644236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454676" name="Text Box 20"/>
          <p:cNvSpPr txBox="1">
            <a:spLocks noChangeArrowheads="1"/>
          </p:cNvSpPr>
          <p:nvPr/>
        </p:nvSpPr>
        <p:spPr bwMode="auto">
          <a:xfrm>
            <a:off x="4918364" y="5244353"/>
            <a:ext cx="90054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/>
              <a:t>50 %</a:t>
            </a: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4617B"/>
                </a:solidFill>
              </a:rPr>
              <a:t>Mean </a:t>
            </a:r>
            <a:r>
              <a:rPr lang="en-GB" sz="3200" b="1" dirty="0">
                <a:solidFill>
                  <a:srgbClr val="04617B"/>
                </a:solidFill>
              </a:rPr>
              <a:t>Decision Rule - NFG decisions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62" grpId="0" animBg="1"/>
      <p:bldP spid="454665" grpId="0" animBg="1"/>
      <p:bldP spid="454671" grpId="0" animBg="1"/>
      <p:bldP spid="454672" grpId="0"/>
      <p:bldP spid="454673" grpId="0" animBg="1"/>
      <p:bldP spid="454674" grpId="0" animBg="1"/>
      <p:bldP spid="454675" grpId="0" animBg="1"/>
      <p:bldP spid="454676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5B4F1-6614-45A0-9171-5222DFAF40D7}" type="slidenum">
              <a:rPr lang="en-US"/>
              <a:pPr/>
              <a:t>83</a:t>
            </a:fld>
            <a:endParaRPr lang="en-US"/>
          </a:p>
        </p:txBody>
      </p:sp>
      <p:sp>
        <p:nvSpPr>
          <p:cNvPr id="457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1680882"/>
            <a:ext cx="7772977" cy="4706471"/>
          </a:xfrm>
        </p:spPr>
        <p:txBody>
          <a:bodyPr lIns="82058" tIns="41029" rIns="82058" bIns="41029"/>
          <a:lstStyle/>
          <a:p>
            <a:r>
              <a:rPr lang="en-CA" dirty="0"/>
              <a:t>This decision rule sets 50% as the maximum risk for accepting as stocked an </a:t>
            </a:r>
            <a:r>
              <a:rPr lang="en-CA" dirty="0" err="1"/>
              <a:t>understocked</a:t>
            </a:r>
            <a:r>
              <a:rPr lang="en-CA" dirty="0"/>
              <a:t> stand.</a:t>
            </a:r>
          </a:p>
          <a:p>
            <a:r>
              <a:rPr lang="en-CA" dirty="0"/>
              <a:t>That is, no more than 50 out of 100 truly </a:t>
            </a:r>
            <a:r>
              <a:rPr lang="en-CA" dirty="0" err="1"/>
              <a:t>understocked</a:t>
            </a:r>
            <a:r>
              <a:rPr lang="en-CA" dirty="0"/>
              <a:t> stands would be accepted as free-growing.</a:t>
            </a:r>
          </a:p>
          <a:p>
            <a:r>
              <a:rPr lang="en-CA" dirty="0"/>
              <a:t>Or, we would correctly identify at least 50 out of 100 </a:t>
            </a:r>
            <a:r>
              <a:rPr lang="en-CA" dirty="0" err="1"/>
              <a:t>understocked</a:t>
            </a:r>
            <a:r>
              <a:rPr lang="en-CA" dirty="0"/>
              <a:t> stands as not free-growing.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04617B"/>
                </a:solidFill>
              </a:rPr>
              <a:t>Mean </a:t>
            </a:r>
            <a:r>
              <a:rPr lang="en-GB" sz="3200" b="1" dirty="0">
                <a:solidFill>
                  <a:srgbClr val="04617B"/>
                </a:solidFill>
              </a:rPr>
              <a:t>Decision Rule - NFG decisions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7A692-3154-482C-97E7-A79ABD323889}" type="slidenum">
              <a:rPr lang="en-US"/>
              <a:pPr/>
              <a:t>84</a:t>
            </a:fld>
            <a:endParaRPr lang="en-US"/>
          </a:p>
        </p:txBody>
      </p:sp>
      <p:sp>
        <p:nvSpPr>
          <p:cNvPr id="458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08364" y="1949824"/>
            <a:ext cx="7350125" cy="4437529"/>
          </a:xfrm>
        </p:spPr>
        <p:txBody>
          <a:bodyPr lIns="82058" tIns="41029" rIns="82058" bIns="41029"/>
          <a:lstStyle/>
          <a:p>
            <a:pPr>
              <a:buFontTx/>
              <a:buNone/>
            </a:pPr>
            <a:r>
              <a:rPr lang="en-CA"/>
              <a:t>Which is better:</a:t>
            </a:r>
          </a:p>
          <a:p>
            <a:pPr>
              <a:spcBef>
                <a:spcPct val="40000"/>
              </a:spcBef>
            </a:pPr>
            <a:r>
              <a:rPr lang="en-CA" b="1"/>
              <a:t>LCL</a:t>
            </a:r>
            <a:r>
              <a:rPr lang="en-CA"/>
              <a:t>: At least 95 out of 100 understocked stands correctly identified as such,  </a:t>
            </a:r>
            <a:r>
              <a:rPr lang="en-CA" i="1"/>
              <a:t>or</a:t>
            </a:r>
          </a:p>
          <a:p>
            <a:pPr>
              <a:spcBef>
                <a:spcPct val="40000"/>
              </a:spcBef>
            </a:pPr>
            <a:r>
              <a:rPr lang="en-CA" b="1"/>
              <a:t>Mean</a:t>
            </a:r>
            <a:r>
              <a:rPr lang="en-CA"/>
              <a:t>: At least 50 out of 100 understocked stands correctly identified as such?</a:t>
            </a:r>
          </a:p>
        </p:txBody>
      </p:sp>
      <p:sp>
        <p:nvSpPr>
          <p:cNvPr id="458755" name="Text Box 3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Comparing Decision Rules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9ED76-D7F1-4D93-9538-9FF927B992A5}" type="slidenum">
              <a:rPr lang="en-US"/>
              <a:pPr/>
              <a:t>85</a:t>
            </a:fld>
            <a:endParaRPr lang="en-US"/>
          </a:p>
        </p:txBody>
      </p:sp>
      <p:pic>
        <p:nvPicPr>
          <p:cNvPr id="450562" name="Picture 2" descr="NSRSR_FG700LCL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364317"/>
            <a:ext cx="8309841" cy="5041247"/>
          </a:xfrm>
          <a:prstGeom prst="rect">
            <a:avLst/>
          </a:prstGeom>
          <a:noFill/>
        </p:spPr>
      </p:pic>
      <p:sp>
        <p:nvSpPr>
          <p:cNvPr id="450563" name="Rectangle 3"/>
          <p:cNvSpPr>
            <a:spLocks noChangeArrowheads="1"/>
          </p:cNvSpPr>
          <p:nvPr/>
        </p:nvSpPr>
        <p:spPr bwMode="auto">
          <a:xfrm>
            <a:off x="1177637" y="1729909"/>
            <a:ext cx="3186545" cy="4008904"/>
          </a:xfrm>
          <a:prstGeom prst="rect">
            <a:avLst/>
          </a:prstGeom>
          <a:solidFill>
            <a:srgbClr val="FFD1D1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pic>
        <p:nvPicPr>
          <p:cNvPr id="450564" name="Picture 4" descr="NSRSR_FG700demo1200ws20Clumped20w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194" y="1362916"/>
            <a:ext cx="8309841" cy="5041246"/>
          </a:xfrm>
          <a:prstGeom prst="rect">
            <a:avLst/>
          </a:prstGeom>
          <a:noFill/>
        </p:spPr>
      </p:pic>
      <p:sp>
        <p:nvSpPr>
          <p:cNvPr id="450565" name="Text Box 5"/>
          <p:cNvSpPr txBox="1">
            <a:spLocks noChangeArrowheads="1"/>
          </p:cNvSpPr>
          <p:nvPr/>
        </p:nvSpPr>
        <p:spPr bwMode="auto">
          <a:xfrm>
            <a:off x="714348" y="403412"/>
            <a:ext cx="7786742" cy="75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pPr algn="ctr"/>
            <a:r>
              <a:rPr lang="en-GB" sz="4400" b="1" dirty="0">
                <a:solidFill>
                  <a:srgbClr val="04617B"/>
                </a:solidFill>
              </a:rPr>
              <a:t>Mean &amp; LCL Decision Rules</a:t>
            </a:r>
          </a:p>
        </p:txBody>
      </p:sp>
      <p:sp>
        <p:nvSpPr>
          <p:cNvPr id="450566" name="Text Box 6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450567" name="Text Box 7"/>
          <p:cNvSpPr txBox="1">
            <a:spLocks noChangeArrowheads="1"/>
          </p:cNvSpPr>
          <p:nvPr/>
        </p:nvSpPr>
        <p:spPr bwMode="auto">
          <a:xfrm>
            <a:off x="5888182" y="2823883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568" name="Line 8"/>
          <p:cNvSpPr>
            <a:spLocks noChangeShapeType="1"/>
          </p:cNvSpPr>
          <p:nvPr/>
        </p:nvSpPr>
        <p:spPr bwMode="auto">
          <a:xfrm flipV="1">
            <a:off x="4364182" y="1736912"/>
            <a:ext cx="0" cy="403411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0569" name="Line 9"/>
          <p:cNvSpPr>
            <a:spLocks noChangeShapeType="1"/>
          </p:cNvSpPr>
          <p:nvPr/>
        </p:nvSpPr>
        <p:spPr bwMode="auto">
          <a:xfrm flipV="1">
            <a:off x="1170421" y="1746717"/>
            <a:ext cx="320675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0570" name="Line 10"/>
          <p:cNvSpPr>
            <a:spLocks noChangeShapeType="1"/>
          </p:cNvSpPr>
          <p:nvPr/>
        </p:nvSpPr>
        <p:spPr bwMode="auto">
          <a:xfrm flipV="1">
            <a:off x="4364182" y="5748618"/>
            <a:ext cx="4087091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0571" name="Line 11"/>
          <p:cNvSpPr>
            <a:spLocks noChangeShapeType="1"/>
          </p:cNvSpPr>
          <p:nvPr/>
        </p:nvSpPr>
        <p:spPr bwMode="auto">
          <a:xfrm flipH="1">
            <a:off x="5126182" y="3025588"/>
            <a:ext cx="762000" cy="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0572" name="Text Box 12"/>
          <p:cNvSpPr txBox="1">
            <a:spLocks noChangeArrowheads="1"/>
          </p:cNvSpPr>
          <p:nvPr/>
        </p:nvSpPr>
        <p:spPr bwMode="auto">
          <a:xfrm>
            <a:off x="4017818" y="1266265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573" name="Text Box 13"/>
          <p:cNvSpPr txBox="1">
            <a:spLocks noChangeArrowheads="1"/>
          </p:cNvSpPr>
          <p:nvPr/>
        </p:nvSpPr>
        <p:spPr bwMode="auto">
          <a:xfrm>
            <a:off x="1593273" y="3140449"/>
            <a:ext cx="2424545" cy="205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NFG is correct decision in this area.</a:t>
            </a:r>
            <a:endParaRPr lang="en-GB" sz="29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50576" name="AutoShape 16"/>
          <p:cNvSpPr>
            <a:spLocks noChangeArrowheads="1"/>
          </p:cNvSpPr>
          <p:nvPr/>
        </p:nvSpPr>
        <p:spPr bwMode="auto">
          <a:xfrm rot="16200000">
            <a:off x="3562452" y="2549847"/>
            <a:ext cx="1949824" cy="346364"/>
          </a:xfrm>
          <a:prstGeom prst="leftArrow">
            <a:avLst>
              <a:gd name="adj1" fmla="val 50000"/>
              <a:gd name="adj2" fmla="val 14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0577" name="Text Box 17"/>
          <p:cNvSpPr txBox="1">
            <a:spLocks noChangeArrowheads="1"/>
          </p:cNvSpPr>
          <p:nvPr/>
        </p:nvSpPr>
        <p:spPr bwMode="auto">
          <a:xfrm>
            <a:off x="1177636" y="2409265"/>
            <a:ext cx="215639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FF3300"/>
                </a:solidFill>
              </a:rPr>
              <a:t>Mean Decision Rule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450578" name="Line 18"/>
          <p:cNvSpPr>
            <a:spLocks noChangeShapeType="1"/>
          </p:cNvSpPr>
          <p:nvPr/>
        </p:nvSpPr>
        <p:spPr bwMode="auto">
          <a:xfrm>
            <a:off x="3394364" y="2610971"/>
            <a:ext cx="484909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450579" name="AutoShape 19"/>
          <p:cNvSpPr>
            <a:spLocks noChangeArrowheads="1"/>
          </p:cNvSpPr>
          <p:nvPr/>
        </p:nvSpPr>
        <p:spPr bwMode="auto">
          <a:xfrm rot="16200000">
            <a:off x="4448417" y="1655479"/>
            <a:ext cx="177894" cy="346364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FF6600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5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50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76" grpId="0" animBg="1"/>
      <p:bldP spid="450579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DAD72-EBBA-4F39-997D-7EF98C0AEF7D}" type="slidenum">
              <a:rPr lang="en-US"/>
              <a:pPr/>
              <a:t>86</a:t>
            </a:fld>
            <a:endParaRPr lang="en-US"/>
          </a:p>
        </p:txBody>
      </p:sp>
      <p:sp>
        <p:nvSpPr>
          <p:cNvPr id="4864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08364" y="1949824"/>
            <a:ext cx="7350125" cy="4437529"/>
          </a:xfrm>
        </p:spPr>
        <p:txBody>
          <a:bodyPr lIns="82058" tIns="41029" rIns="82058" bIns="41029"/>
          <a:lstStyle/>
          <a:p>
            <a:pPr>
              <a:spcBef>
                <a:spcPct val="40000"/>
              </a:spcBef>
            </a:pPr>
            <a:r>
              <a:rPr lang="en-CA" b="1"/>
              <a:t>LCL</a:t>
            </a:r>
            <a:r>
              <a:rPr lang="en-CA"/>
              <a:t>: Ministry’s risk of 5% is </a:t>
            </a:r>
            <a:r>
              <a:rPr lang="en-CA" u="sng"/>
              <a:t>always</a:t>
            </a:r>
            <a:r>
              <a:rPr lang="en-CA"/>
              <a:t> at the MSS.  </a:t>
            </a:r>
            <a:endParaRPr lang="en-CA" i="1"/>
          </a:p>
          <a:p>
            <a:pPr>
              <a:spcBef>
                <a:spcPct val="40000"/>
              </a:spcBef>
            </a:pPr>
            <a:r>
              <a:rPr lang="en-CA" b="1"/>
              <a:t>Mean</a:t>
            </a:r>
            <a:r>
              <a:rPr lang="en-CA"/>
              <a:t>: Ministry’s risk of 5% changes depending upon variability but is </a:t>
            </a:r>
            <a:r>
              <a:rPr lang="en-CA">
                <a:solidFill>
                  <a:srgbClr val="CC0000"/>
                </a:solidFill>
              </a:rPr>
              <a:t>always</a:t>
            </a:r>
            <a:r>
              <a:rPr lang="en-CA"/>
              <a:t> at a true free-growing density</a:t>
            </a:r>
            <a:r>
              <a:rPr lang="en-CA">
                <a:solidFill>
                  <a:srgbClr val="CC0000"/>
                </a:solidFill>
              </a:rPr>
              <a:t> less than the MSS.</a:t>
            </a:r>
          </a:p>
        </p:txBody>
      </p:sp>
      <p:sp>
        <p:nvSpPr>
          <p:cNvPr id="486403" name="Text Box 3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Decision Rules – Effect of Variability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043AD-6E57-4A19-B3E6-341FDACFB7A9}" type="slidenum">
              <a:rPr lang="en-US"/>
              <a:pPr/>
              <a:t>87</a:t>
            </a:fld>
            <a:endParaRPr lang="en-US"/>
          </a:p>
        </p:txBody>
      </p:sp>
      <p:pic>
        <p:nvPicPr>
          <p:cNvPr id="577541" name="Picture 5" descr="test_ylcl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410541"/>
            <a:ext cx="8309841" cy="5041246"/>
          </a:xfrm>
          <a:prstGeom prst="rect">
            <a:avLst/>
          </a:prstGeom>
          <a:noFill/>
        </p:spPr>
      </p:pic>
      <p:sp>
        <p:nvSpPr>
          <p:cNvPr id="577538" name="Text Box 2"/>
          <p:cNvSpPr txBox="1">
            <a:spLocks noChangeArrowheads="1"/>
          </p:cNvSpPr>
          <p:nvPr/>
        </p:nvSpPr>
        <p:spPr bwMode="auto">
          <a:xfrm>
            <a:off x="346364" y="403412"/>
            <a:ext cx="8382000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– Variability</a:t>
            </a: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 – at the MSS)</a:t>
            </a:r>
          </a:p>
        </p:txBody>
      </p:sp>
      <p:sp>
        <p:nvSpPr>
          <p:cNvPr id="577539" name="Oval 3"/>
          <p:cNvSpPr>
            <a:spLocks noChangeArrowheads="1"/>
          </p:cNvSpPr>
          <p:nvPr/>
        </p:nvSpPr>
        <p:spPr bwMode="auto">
          <a:xfrm>
            <a:off x="4357686" y="1643050"/>
            <a:ext cx="233123" cy="506029"/>
          </a:xfrm>
          <a:prstGeom prst="ellips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577540" name="Text Box 4"/>
          <p:cNvSpPr txBox="1">
            <a:spLocks noChangeArrowheads="1"/>
          </p:cNvSpPr>
          <p:nvPr/>
        </p:nvSpPr>
        <p:spPr bwMode="auto">
          <a:xfrm>
            <a:off x="4156364" y="5887291"/>
            <a:ext cx="762000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>
                <a:solidFill>
                  <a:srgbClr val="663300"/>
                </a:solidFill>
              </a:rPr>
              <a:t>700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39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DFF7B-4CE8-47A3-A595-E40958F0734A}" type="slidenum">
              <a:rPr lang="en-US"/>
              <a:pPr/>
              <a:t>88</a:t>
            </a:fld>
            <a:endParaRPr lang="en-US"/>
          </a:p>
        </p:txBody>
      </p:sp>
      <p:pic>
        <p:nvPicPr>
          <p:cNvPr id="583682" name="Picture 2" descr="test_mean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410541"/>
            <a:ext cx="8309841" cy="5041246"/>
          </a:xfrm>
          <a:prstGeom prst="rect">
            <a:avLst/>
          </a:prstGeom>
          <a:noFill/>
        </p:spPr>
      </p:pic>
      <p:sp>
        <p:nvSpPr>
          <p:cNvPr id="583683" name="Text Box 3"/>
          <p:cNvSpPr txBox="1">
            <a:spLocks noChangeArrowheads="1"/>
          </p:cNvSpPr>
          <p:nvPr/>
        </p:nvSpPr>
        <p:spPr bwMode="auto">
          <a:xfrm>
            <a:off x="554182" y="403412"/>
            <a:ext cx="8243455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Mean Decision Rule – Variability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 – at some density &lt; MSS)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  <p:sp>
        <p:nvSpPr>
          <p:cNvPr id="583684" name="Oval 4"/>
          <p:cNvSpPr>
            <a:spLocks noChangeArrowheads="1"/>
          </p:cNvSpPr>
          <p:nvPr/>
        </p:nvSpPr>
        <p:spPr bwMode="auto">
          <a:xfrm>
            <a:off x="2978727" y="1652868"/>
            <a:ext cx="1039091" cy="506029"/>
          </a:xfrm>
          <a:prstGeom prst="ellips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 lIns="82058" tIns="41029" rIns="82058" bIns="41029" anchor="ctr">
            <a:spAutoFit/>
          </a:bodyPr>
          <a:lstStyle/>
          <a:p>
            <a:endParaRPr lang="en-CA"/>
          </a:p>
        </p:txBody>
      </p:sp>
      <p:sp>
        <p:nvSpPr>
          <p:cNvPr id="583685" name="Text Box 5"/>
          <p:cNvSpPr txBox="1">
            <a:spLocks noChangeArrowheads="1"/>
          </p:cNvSpPr>
          <p:nvPr/>
        </p:nvSpPr>
        <p:spPr bwMode="auto">
          <a:xfrm>
            <a:off x="4156364" y="5887291"/>
            <a:ext cx="762000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>
                <a:solidFill>
                  <a:srgbClr val="663300"/>
                </a:solidFill>
              </a:rPr>
              <a:t>700</a:t>
            </a:r>
          </a:p>
        </p:txBody>
      </p:sp>
      <p:sp>
        <p:nvSpPr>
          <p:cNvPr id="583686" name="Line 6"/>
          <p:cNvSpPr>
            <a:spLocks noChangeShapeType="1"/>
          </p:cNvSpPr>
          <p:nvPr/>
        </p:nvSpPr>
        <p:spPr bwMode="auto">
          <a:xfrm>
            <a:off x="3186545" y="1815353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3687" name="Line 7"/>
          <p:cNvSpPr>
            <a:spLocks noChangeShapeType="1"/>
          </p:cNvSpPr>
          <p:nvPr/>
        </p:nvSpPr>
        <p:spPr bwMode="auto">
          <a:xfrm>
            <a:off x="3879273" y="1815353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10" name="Left-Right Arrow 9"/>
          <p:cNvSpPr/>
          <p:nvPr/>
        </p:nvSpPr>
        <p:spPr>
          <a:xfrm>
            <a:off x="3286116" y="5715016"/>
            <a:ext cx="571504" cy="71438"/>
          </a:xfrm>
          <a:prstGeom prst="leftRightArrow">
            <a:avLst/>
          </a:prstGeom>
          <a:solidFill>
            <a:srgbClr val="800000"/>
          </a:solidFill>
          <a:ln w="133350" cap="flat">
            <a:solidFill>
              <a:srgbClr val="8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4" grpId="0" animBg="1"/>
      <p:bldP spid="583686" grpId="0" animBg="1"/>
      <p:bldP spid="58368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3FC34-3175-4F81-BE98-080277246D70}" type="slidenum">
              <a:rPr lang="en-US"/>
              <a:pPr/>
              <a:t>89</a:t>
            </a:fld>
            <a:endParaRPr lang="en-US"/>
          </a:p>
        </p:txBody>
      </p:sp>
      <p:sp>
        <p:nvSpPr>
          <p:cNvPr id="579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0546" y="1949824"/>
            <a:ext cx="7758545" cy="4437529"/>
          </a:xfrm>
        </p:spPr>
        <p:txBody>
          <a:bodyPr lIns="82058" tIns="41029" rIns="82058" bIns="41029"/>
          <a:lstStyle/>
          <a:p>
            <a:pPr>
              <a:spcBef>
                <a:spcPct val="40000"/>
              </a:spcBef>
            </a:pPr>
            <a:r>
              <a:rPr lang="en-CA" b="1" dirty="0"/>
              <a:t>LCL</a:t>
            </a:r>
            <a:r>
              <a:rPr lang="en-CA" dirty="0"/>
              <a:t>: Ministry’s risk of 5% is </a:t>
            </a:r>
            <a:br>
              <a:rPr lang="en-CA" dirty="0"/>
            </a:br>
            <a:r>
              <a:rPr lang="en-CA" dirty="0">
                <a:solidFill>
                  <a:srgbClr val="CC0000"/>
                </a:solidFill>
              </a:rPr>
              <a:t>always</a:t>
            </a:r>
            <a:r>
              <a:rPr lang="en-CA" dirty="0"/>
              <a:t> at the MSS = 700 </a:t>
            </a:r>
            <a:r>
              <a:rPr lang="en-CA" dirty="0" err="1"/>
              <a:t>fgph</a:t>
            </a:r>
            <a:r>
              <a:rPr lang="en-CA" dirty="0"/>
              <a:t>.  </a:t>
            </a:r>
            <a:endParaRPr lang="en-CA" i="1" dirty="0"/>
          </a:p>
          <a:p>
            <a:pPr>
              <a:spcBef>
                <a:spcPct val="40000"/>
              </a:spcBef>
            </a:pPr>
            <a:r>
              <a:rPr lang="en-CA" b="1" dirty="0"/>
              <a:t>Mean</a:t>
            </a:r>
            <a:r>
              <a:rPr lang="en-CA" dirty="0"/>
              <a:t>: Ministry’s risk of 5% in graph </a:t>
            </a:r>
            <a:r>
              <a:rPr lang="en-CA" dirty="0">
                <a:solidFill>
                  <a:srgbClr val="CC0000"/>
                </a:solidFill>
              </a:rPr>
              <a:t>ranges</a:t>
            </a:r>
            <a:r>
              <a:rPr lang="en-CA" dirty="0"/>
              <a:t> from 420 to 570 </a:t>
            </a:r>
            <a:br>
              <a:rPr lang="en-CA" dirty="0"/>
            </a:br>
            <a:r>
              <a:rPr lang="en-CA" dirty="0"/>
              <a:t>-- &gt; but is </a:t>
            </a:r>
            <a:r>
              <a:rPr lang="en-CA" dirty="0">
                <a:solidFill>
                  <a:srgbClr val="CC0000"/>
                </a:solidFill>
              </a:rPr>
              <a:t>always</a:t>
            </a:r>
            <a:r>
              <a:rPr lang="en-CA" dirty="0"/>
              <a:t> less than 700 </a:t>
            </a:r>
            <a:r>
              <a:rPr lang="en-CA" dirty="0" err="1"/>
              <a:t>fgph</a:t>
            </a:r>
            <a:r>
              <a:rPr lang="en-CA" dirty="0"/>
              <a:t>.</a:t>
            </a:r>
          </a:p>
          <a:p>
            <a:pPr>
              <a:spcBef>
                <a:spcPct val="40000"/>
              </a:spcBef>
            </a:pPr>
            <a:endParaRPr lang="en-CA" dirty="0"/>
          </a:p>
          <a:p>
            <a:pPr>
              <a:spcBef>
                <a:spcPct val="40000"/>
              </a:spcBef>
            </a:pPr>
            <a:r>
              <a:rPr lang="en-CA" sz="2200" dirty="0"/>
              <a:t>This is an example only and other ranges are possible.</a:t>
            </a:r>
            <a:endParaRPr lang="en-CA" sz="2200" dirty="0">
              <a:solidFill>
                <a:srgbClr val="CC0000"/>
              </a:solidFill>
            </a:endParaRPr>
          </a:p>
        </p:txBody>
      </p:sp>
      <p:sp>
        <p:nvSpPr>
          <p:cNvPr id="579587" name="Text Box 3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Decision Rules – Effect of Variability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2B67D-5597-4D75-ADC6-CFE59BB0357C}" type="slidenum">
              <a:rPr lang="en-US"/>
              <a:pPr/>
              <a:t>90</a:t>
            </a:fld>
            <a:endParaRPr lang="en-US"/>
          </a:p>
        </p:txBody>
      </p:sp>
      <p:pic>
        <p:nvPicPr>
          <p:cNvPr id="580610" name="Picture 2" descr="VOLFGws20_all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637" y="1210236"/>
            <a:ext cx="8309841" cy="5041247"/>
          </a:xfrm>
          <a:prstGeom prst="rect">
            <a:avLst/>
          </a:prstGeom>
          <a:noFill/>
        </p:spPr>
      </p:pic>
      <p:sp>
        <p:nvSpPr>
          <p:cNvPr id="58061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7578"/>
            <a:ext cx="7772977" cy="1143000"/>
          </a:xfrm>
          <a:noFill/>
          <a:ln/>
        </p:spPr>
        <p:txBody>
          <a:bodyPr/>
          <a:lstStyle/>
          <a:p>
            <a:r>
              <a:rPr lang="en-CA" sz="3200" b="1" dirty="0"/>
              <a:t>Projected Volume: FG Density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3200" dirty="0"/>
              <a:t> (MITD = 2.0 m)</a:t>
            </a:r>
          </a:p>
        </p:txBody>
      </p:sp>
      <p:sp>
        <p:nvSpPr>
          <p:cNvPr id="580612" name="Text Box 4"/>
          <p:cNvSpPr txBox="1">
            <a:spLocks noChangeArrowheads="1"/>
          </p:cNvSpPr>
          <p:nvPr/>
        </p:nvSpPr>
        <p:spPr bwMode="auto">
          <a:xfrm>
            <a:off x="1246910" y="4572000"/>
            <a:ext cx="1084240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 dirty="0"/>
              <a:t>Clumped</a:t>
            </a:r>
            <a:endParaRPr lang="en-GB" sz="2200" dirty="0">
              <a:latin typeface="Times New Roman" pitchFamily="18" charset="0"/>
            </a:endParaRPr>
          </a:p>
        </p:txBody>
      </p:sp>
      <p:sp>
        <p:nvSpPr>
          <p:cNvPr id="580613" name="Text Box 5"/>
          <p:cNvSpPr txBox="1">
            <a:spLocks noChangeArrowheads="1"/>
          </p:cNvSpPr>
          <p:nvPr/>
        </p:nvSpPr>
        <p:spPr bwMode="auto">
          <a:xfrm>
            <a:off x="1385455" y="3630706"/>
            <a:ext cx="930159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FF3300"/>
                </a:solidFill>
              </a:rPr>
              <a:t>Regular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580614" name="Text Box 6"/>
          <p:cNvSpPr txBox="1">
            <a:spLocks noChangeArrowheads="1"/>
          </p:cNvSpPr>
          <p:nvPr/>
        </p:nvSpPr>
        <p:spPr bwMode="auto">
          <a:xfrm>
            <a:off x="1177637" y="4101353"/>
            <a:ext cx="91707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Natural</a:t>
            </a:r>
            <a:endParaRPr lang="en-GB" sz="2200" dirty="0">
              <a:latin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071216" y="1680883"/>
            <a:ext cx="762000" cy="4336676"/>
            <a:chOff x="2821" y="1200"/>
            <a:chExt cx="528" cy="3096"/>
          </a:xfrm>
        </p:grpSpPr>
        <p:sp>
          <p:nvSpPr>
            <p:cNvPr id="580617" name="Line 9"/>
            <p:cNvSpPr>
              <a:spLocks noChangeShapeType="1"/>
            </p:cNvSpPr>
            <p:nvPr/>
          </p:nvSpPr>
          <p:spPr bwMode="auto">
            <a:xfrm flipV="1">
              <a:off x="3013" y="1200"/>
              <a:ext cx="11" cy="283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CA"/>
            </a:p>
          </p:txBody>
        </p:sp>
        <p:sp>
          <p:nvSpPr>
            <p:cNvPr id="580618" name="Text Box 10"/>
            <p:cNvSpPr txBox="1">
              <a:spLocks noChangeArrowheads="1"/>
            </p:cNvSpPr>
            <p:nvPr/>
          </p:nvSpPr>
          <p:spPr bwMode="auto">
            <a:xfrm>
              <a:off x="2821" y="4032"/>
              <a:ext cx="52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>
                  <a:solidFill>
                    <a:srgbClr val="663300"/>
                  </a:solidFill>
                </a:rPr>
                <a:t>700</a:t>
              </a:r>
            </a:p>
          </p:txBody>
        </p:sp>
      </p:grpSp>
      <p:sp>
        <p:nvSpPr>
          <p:cNvPr id="580619" name="Line 11"/>
          <p:cNvSpPr>
            <a:spLocks noChangeShapeType="1"/>
          </p:cNvSpPr>
          <p:nvPr/>
        </p:nvSpPr>
        <p:spPr bwMode="auto">
          <a:xfrm>
            <a:off x="3758045" y="1613647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0620" name="Text Box 12"/>
          <p:cNvSpPr txBox="1">
            <a:spLocks noChangeArrowheads="1"/>
          </p:cNvSpPr>
          <p:nvPr/>
        </p:nvSpPr>
        <p:spPr bwMode="auto">
          <a:xfrm>
            <a:off x="4364182" y="2622177"/>
            <a:ext cx="1177636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>
                <a:solidFill>
                  <a:srgbClr val="663300"/>
                </a:solidFill>
              </a:rPr>
              <a:t>LCL</a:t>
            </a:r>
            <a:br>
              <a:rPr lang="en-CA">
                <a:solidFill>
                  <a:srgbClr val="663300"/>
                </a:solidFill>
              </a:rPr>
            </a:br>
            <a:r>
              <a:rPr lang="en-CA">
                <a:solidFill>
                  <a:srgbClr val="663300"/>
                </a:solidFill>
              </a:rPr>
              <a:t>Decision Rule</a:t>
            </a:r>
          </a:p>
        </p:txBody>
      </p:sp>
      <p:sp>
        <p:nvSpPr>
          <p:cNvPr id="580621" name="Line 13"/>
          <p:cNvSpPr>
            <a:spLocks noChangeShapeType="1"/>
          </p:cNvSpPr>
          <p:nvPr/>
        </p:nvSpPr>
        <p:spPr bwMode="auto">
          <a:xfrm>
            <a:off x="3065318" y="1613647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0622" name="Text Box 14"/>
          <p:cNvSpPr txBox="1">
            <a:spLocks noChangeArrowheads="1"/>
          </p:cNvSpPr>
          <p:nvPr/>
        </p:nvSpPr>
        <p:spPr bwMode="auto">
          <a:xfrm>
            <a:off x="2840182" y="3832412"/>
            <a:ext cx="1177636" cy="913856"/>
          </a:xfrm>
          <a:prstGeom prst="rect">
            <a:avLst/>
          </a:prstGeom>
          <a:solidFill>
            <a:srgbClr val="B4DCF0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>
                <a:solidFill>
                  <a:srgbClr val="CC0000"/>
                </a:solidFill>
              </a:rPr>
              <a:t>Mean</a:t>
            </a:r>
            <a:br>
              <a:rPr lang="en-CA">
                <a:solidFill>
                  <a:srgbClr val="CC0000"/>
                </a:solidFill>
              </a:rPr>
            </a:br>
            <a:r>
              <a:rPr lang="en-CA">
                <a:solidFill>
                  <a:srgbClr val="CC0000"/>
                </a:solidFill>
              </a:rPr>
              <a:t>Decision Rule</a:t>
            </a:r>
          </a:p>
        </p:txBody>
      </p:sp>
      <p:sp>
        <p:nvSpPr>
          <p:cNvPr id="580624" name="Line 16"/>
          <p:cNvSpPr>
            <a:spLocks noChangeShapeType="1"/>
          </p:cNvSpPr>
          <p:nvPr/>
        </p:nvSpPr>
        <p:spPr bwMode="auto">
          <a:xfrm rot="5400000">
            <a:off x="4814455" y="37311"/>
            <a:ext cx="0" cy="7273636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17" name="Left-Right Arrow 16"/>
          <p:cNvSpPr/>
          <p:nvPr/>
        </p:nvSpPr>
        <p:spPr>
          <a:xfrm>
            <a:off x="3143240" y="3643314"/>
            <a:ext cx="571504" cy="71438"/>
          </a:xfrm>
          <a:prstGeom prst="leftRightArrow">
            <a:avLst/>
          </a:prstGeom>
          <a:solidFill>
            <a:srgbClr val="800000"/>
          </a:solidFill>
          <a:ln w="133350" cap="flat">
            <a:solidFill>
              <a:srgbClr val="8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24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A92C-A9C5-47C3-84EA-7E1251C96140}" type="slidenum">
              <a:rPr lang="en-US"/>
              <a:pPr/>
              <a:t>91</a:t>
            </a:fld>
            <a:endParaRPr lang="en-US"/>
          </a:p>
        </p:txBody>
      </p:sp>
      <p:pic>
        <p:nvPicPr>
          <p:cNvPr id="581634" name="Picture 2" descr="VOLFGws16_all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208835"/>
            <a:ext cx="8309841" cy="5041246"/>
          </a:xfrm>
          <a:prstGeom prst="rect">
            <a:avLst/>
          </a:prstGeom>
          <a:noFill/>
        </p:spPr>
      </p:pic>
      <p:sp>
        <p:nvSpPr>
          <p:cNvPr id="58163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512" y="337578"/>
            <a:ext cx="7772977" cy="1143000"/>
          </a:xfrm>
          <a:noFill/>
          <a:ln/>
        </p:spPr>
        <p:txBody>
          <a:bodyPr/>
          <a:lstStyle/>
          <a:p>
            <a:r>
              <a:rPr lang="en-CA" sz="3200" b="1" dirty="0"/>
              <a:t>Projected Volume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3200" dirty="0"/>
              <a:t> (MITD = 1.6 m)</a:t>
            </a:r>
          </a:p>
        </p:txBody>
      </p:sp>
      <p:sp>
        <p:nvSpPr>
          <p:cNvPr id="581636" name="Text Box 4"/>
          <p:cNvSpPr txBox="1">
            <a:spLocks noChangeArrowheads="1"/>
          </p:cNvSpPr>
          <p:nvPr/>
        </p:nvSpPr>
        <p:spPr bwMode="auto">
          <a:xfrm>
            <a:off x="1246910" y="4572000"/>
            <a:ext cx="1084240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 dirty="0"/>
              <a:t>Clumped</a:t>
            </a:r>
            <a:endParaRPr lang="en-GB" sz="2200" dirty="0">
              <a:latin typeface="Times New Roman" pitchFamily="18" charset="0"/>
            </a:endParaRPr>
          </a:p>
        </p:txBody>
      </p:sp>
      <p:sp>
        <p:nvSpPr>
          <p:cNvPr id="581637" name="Text Box 5"/>
          <p:cNvSpPr txBox="1">
            <a:spLocks noChangeArrowheads="1"/>
          </p:cNvSpPr>
          <p:nvPr/>
        </p:nvSpPr>
        <p:spPr bwMode="auto">
          <a:xfrm>
            <a:off x="1385455" y="3630706"/>
            <a:ext cx="930159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FF3300"/>
                </a:solidFill>
              </a:rPr>
              <a:t>Regular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581638" name="Text Box 6"/>
          <p:cNvSpPr txBox="1">
            <a:spLocks noChangeArrowheads="1"/>
          </p:cNvSpPr>
          <p:nvPr/>
        </p:nvSpPr>
        <p:spPr bwMode="auto">
          <a:xfrm>
            <a:off x="1177637" y="4101353"/>
            <a:ext cx="91707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Natural</a:t>
            </a:r>
            <a:endParaRPr lang="en-GB" sz="2200" dirty="0">
              <a:latin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071216" y="1680883"/>
            <a:ext cx="762000" cy="4336676"/>
            <a:chOff x="2821" y="1200"/>
            <a:chExt cx="528" cy="3096"/>
          </a:xfrm>
        </p:grpSpPr>
        <p:sp>
          <p:nvSpPr>
            <p:cNvPr id="581640" name="Line 8"/>
            <p:cNvSpPr>
              <a:spLocks noChangeShapeType="1"/>
            </p:cNvSpPr>
            <p:nvPr/>
          </p:nvSpPr>
          <p:spPr bwMode="auto">
            <a:xfrm flipV="1">
              <a:off x="3013" y="1200"/>
              <a:ext cx="11" cy="283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CA"/>
            </a:p>
          </p:txBody>
        </p:sp>
        <p:sp>
          <p:nvSpPr>
            <p:cNvPr id="581641" name="Text Box 9"/>
            <p:cNvSpPr txBox="1">
              <a:spLocks noChangeArrowheads="1"/>
            </p:cNvSpPr>
            <p:nvPr/>
          </p:nvSpPr>
          <p:spPr bwMode="auto">
            <a:xfrm>
              <a:off x="2821" y="4032"/>
              <a:ext cx="52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>
                  <a:solidFill>
                    <a:srgbClr val="663300"/>
                  </a:solidFill>
                </a:rPr>
                <a:t>700</a:t>
              </a:r>
            </a:p>
          </p:txBody>
        </p:sp>
      </p:grpSp>
      <p:sp>
        <p:nvSpPr>
          <p:cNvPr id="581642" name="Text Box 10"/>
          <p:cNvSpPr txBox="1">
            <a:spLocks noChangeArrowheads="1"/>
          </p:cNvSpPr>
          <p:nvPr/>
        </p:nvSpPr>
        <p:spPr bwMode="auto">
          <a:xfrm>
            <a:off x="4364182" y="2823883"/>
            <a:ext cx="1177636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>
                <a:solidFill>
                  <a:srgbClr val="663300"/>
                </a:solidFill>
              </a:rPr>
              <a:t>LCL</a:t>
            </a:r>
            <a:br>
              <a:rPr lang="en-CA">
                <a:solidFill>
                  <a:srgbClr val="663300"/>
                </a:solidFill>
              </a:rPr>
            </a:br>
            <a:r>
              <a:rPr lang="en-CA">
                <a:solidFill>
                  <a:srgbClr val="663300"/>
                </a:solidFill>
              </a:rPr>
              <a:t>Decision Rule</a:t>
            </a:r>
          </a:p>
        </p:txBody>
      </p:sp>
      <p:sp>
        <p:nvSpPr>
          <p:cNvPr id="581643" name="Line 11"/>
          <p:cNvSpPr>
            <a:spLocks noChangeShapeType="1"/>
          </p:cNvSpPr>
          <p:nvPr/>
        </p:nvSpPr>
        <p:spPr bwMode="auto">
          <a:xfrm>
            <a:off x="3758045" y="1613647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1645" name="Line 13"/>
          <p:cNvSpPr>
            <a:spLocks noChangeShapeType="1"/>
          </p:cNvSpPr>
          <p:nvPr/>
        </p:nvSpPr>
        <p:spPr bwMode="auto">
          <a:xfrm>
            <a:off x="3065318" y="1613647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1646" name="Text Box 14"/>
          <p:cNvSpPr txBox="1">
            <a:spLocks noChangeArrowheads="1"/>
          </p:cNvSpPr>
          <p:nvPr/>
        </p:nvSpPr>
        <p:spPr bwMode="auto">
          <a:xfrm>
            <a:off x="2840182" y="4034118"/>
            <a:ext cx="1177636" cy="913856"/>
          </a:xfrm>
          <a:prstGeom prst="rect">
            <a:avLst/>
          </a:prstGeom>
          <a:solidFill>
            <a:srgbClr val="B4DCF0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>
                <a:solidFill>
                  <a:srgbClr val="CC0000"/>
                </a:solidFill>
              </a:rPr>
              <a:t>Mean</a:t>
            </a:r>
            <a:br>
              <a:rPr lang="en-CA">
                <a:solidFill>
                  <a:srgbClr val="CC0000"/>
                </a:solidFill>
              </a:rPr>
            </a:br>
            <a:r>
              <a:rPr lang="en-CA">
                <a:solidFill>
                  <a:srgbClr val="CC0000"/>
                </a:solidFill>
              </a:rPr>
              <a:t>Decision Rule</a:t>
            </a:r>
          </a:p>
        </p:txBody>
      </p:sp>
      <p:sp>
        <p:nvSpPr>
          <p:cNvPr id="581648" name="Line 16"/>
          <p:cNvSpPr>
            <a:spLocks noChangeShapeType="1"/>
          </p:cNvSpPr>
          <p:nvPr/>
        </p:nvSpPr>
        <p:spPr bwMode="auto">
          <a:xfrm rot="5400000">
            <a:off x="4814455" y="37311"/>
            <a:ext cx="0" cy="7273636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17" name="Left-Right Arrow 16"/>
          <p:cNvSpPr/>
          <p:nvPr/>
        </p:nvSpPr>
        <p:spPr>
          <a:xfrm>
            <a:off x="3143240" y="3857628"/>
            <a:ext cx="571504" cy="71438"/>
          </a:xfrm>
          <a:prstGeom prst="leftRightArrow">
            <a:avLst/>
          </a:prstGeom>
          <a:solidFill>
            <a:srgbClr val="800000"/>
          </a:solidFill>
          <a:ln w="133350" cap="flat">
            <a:solidFill>
              <a:srgbClr val="8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48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FF3A-A101-41FD-8B40-279E215573F8}" type="slidenum">
              <a:rPr lang="en-US"/>
              <a:pPr/>
              <a:t>92</a:t>
            </a:fld>
            <a:endParaRPr lang="en-US"/>
          </a:p>
        </p:txBody>
      </p:sp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512" y="336177"/>
            <a:ext cx="7772977" cy="1145801"/>
          </a:xfrm>
          <a:noFill/>
        </p:spPr>
        <p:txBody>
          <a:bodyPr/>
          <a:lstStyle/>
          <a:p>
            <a:r>
              <a:rPr lang="en-CA" sz="3200" b="1" dirty="0"/>
              <a:t>Projected Volume: </a:t>
            </a:r>
            <a:r>
              <a:rPr lang="en-CA" sz="3200" b="1" dirty="0">
                <a:solidFill>
                  <a:srgbClr val="CC0000"/>
                </a:solidFill>
              </a:rPr>
              <a:t>Total Density</a:t>
            </a:r>
            <a:r>
              <a:rPr lang="en-CA" sz="3200" dirty="0"/>
              <a:t/>
            </a:r>
            <a:br>
              <a:rPr lang="en-CA" sz="3200" dirty="0"/>
            </a:br>
            <a:r>
              <a:rPr lang="en-CA" sz="3200" dirty="0"/>
              <a:t> (MITD = 0.0 m)</a:t>
            </a:r>
          </a:p>
        </p:txBody>
      </p:sp>
      <p:pic>
        <p:nvPicPr>
          <p:cNvPr id="584707" name="Picture 3" descr="VOLFGws00_all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637" y="1210236"/>
            <a:ext cx="8309841" cy="5041247"/>
          </a:xfrm>
          <a:prstGeom prst="rect">
            <a:avLst/>
          </a:prstGeom>
          <a:noFill/>
        </p:spPr>
      </p:pic>
      <p:sp>
        <p:nvSpPr>
          <p:cNvPr id="584708" name="Text Box 4"/>
          <p:cNvSpPr txBox="1">
            <a:spLocks noChangeArrowheads="1"/>
          </p:cNvSpPr>
          <p:nvPr/>
        </p:nvSpPr>
        <p:spPr bwMode="auto">
          <a:xfrm>
            <a:off x="1246910" y="4572000"/>
            <a:ext cx="1084240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 dirty="0"/>
              <a:t>Clumped</a:t>
            </a:r>
            <a:endParaRPr lang="en-GB" sz="2200" dirty="0">
              <a:latin typeface="Times New Roman" pitchFamily="18" charset="0"/>
            </a:endParaRPr>
          </a:p>
        </p:txBody>
      </p:sp>
      <p:sp>
        <p:nvSpPr>
          <p:cNvPr id="584709" name="Text Box 5"/>
          <p:cNvSpPr txBox="1">
            <a:spLocks noChangeArrowheads="1"/>
          </p:cNvSpPr>
          <p:nvPr/>
        </p:nvSpPr>
        <p:spPr bwMode="auto">
          <a:xfrm>
            <a:off x="1385455" y="3630706"/>
            <a:ext cx="930159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FF3300"/>
                </a:solidFill>
              </a:rPr>
              <a:t>Regular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584710" name="Text Box 6"/>
          <p:cNvSpPr txBox="1">
            <a:spLocks noChangeArrowheads="1"/>
          </p:cNvSpPr>
          <p:nvPr/>
        </p:nvSpPr>
        <p:spPr bwMode="auto">
          <a:xfrm>
            <a:off x="1246910" y="4101353"/>
            <a:ext cx="91707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Natural</a:t>
            </a:r>
            <a:endParaRPr lang="en-GB" sz="2200" dirty="0">
              <a:latin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071216" y="1680883"/>
            <a:ext cx="762000" cy="4336676"/>
            <a:chOff x="2821" y="1200"/>
            <a:chExt cx="528" cy="3096"/>
          </a:xfrm>
        </p:grpSpPr>
        <p:sp>
          <p:nvSpPr>
            <p:cNvPr id="584712" name="Line 8"/>
            <p:cNvSpPr>
              <a:spLocks noChangeShapeType="1"/>
            </p:cNvSpPr>
            <p:nvPr/>
          </p:nvSpPr>
          <p:spPr bwMode="auto">
            <a:xfrm flipV="1">
              <a:off x="3013" y="1200"/>
              <a:ext cx="11" cy="2832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CA"/>
            </a:p>
          </p:txBody>
        </p:sp>
        <p:sp>
          <p:nvSpPr>
            <p:cNvPr id="584713" name="Text Box 9"/>
            <p:cNvSpPr txBox="1">
              <a:spLocks noChangeArrowheads="1"/>
            </p:cNvSpPr>
            <p:nvPr/>
          </p:nvSpPr>
          <p:spPr bwMode="auto">
            <a:xfrm>
              <a:off x="2821" y="4032"/>
              <a:ext cx="52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>
                  <a:solidFill>
                    <a:srgbClr val="663300"/>
                  </a:solidFill>
                </a:rPr>
                <a:t>700</a:t>
              </a:r>
            </a:p>
          </p:txBody>
        </p:sp>
      </p:grpSp>
      <p:sp>
        <p:nvSpPr>
          <p:cNvPr id="584714" name="Text Box 10"/>
          <p:cNvSpPr txBox="1">
            <a:spLocks noChangeArrowheads="1"/>
          </p:cNvSpPr>
          <p:nvPr/>
        </p:nvSpPr>
        <p:spPr bwMode="auto">
          <a:xfrm>
            <a:off x="4364182" y="3697942"/>
            <a:ext cx="1177636" cy="9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CA">
                <a:solidFill>
                  <a:srgbClr val="663300"/>
                </a:solidFill>
              </a:rPr>
              <a:t>LCL</a:t>
            </a:r>
            <a:br>
              <a:rPr lang="en-CA">
                <a:solidFill>
                  <a:srgbClr val="663300"/>
                </a:solidFill>
              </a:rPr>
            </a:br>
            <a:r>
              <a:rPr lang="en-CA">
                <a:solidFill>
                  <a:srgbClr val="663300"/>
                </a:solidFill>
              </a:rPr>
              <a:t>Decision Rule</a:t>
            </a:r>
          </a:p>
        </p:txBody>
      </p:sp>
      <p:sp>
        <p:nvSpPr>
          <p:cNvPr id="584715" name="Line 11"/>
          <p:cNvSpPr>
            <a:spLocks noChangeShapeType="1"/>
          </p:cNvSpPr>
          <p:nvPr/>
        </p:nvSpPr>
        <p:spPr bwMode="auto">
          <a:xfrm>
            <a:off x="3758045" y="1613647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4717" name="Line 13"/>
          <p:cNvSpPr>
            <a:spLocks noChangeShapeType="1"/>
          </p:cNvSpPr>
          <p:nvPr/>
        </p:nvSpPr>
        <p:spPr bwMode="auto">
          <a:xfrm>
            <a:off x="3065318" y="1613647"/>
            <a:ext cx="0" cy="4101353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584718" name="Text Box 14"/>
          <p:cNvSpPr txBox="1">
            <a:spLocks noChangeArrowheads="1"/>
          </p:cNvSpPr>
          <p:nvPr/>
        </p:nvSpPr>
        <p:spPr bwMode="auto">
          <a:xfrm>
            <a:off x="2840182" y="4370295"/>
            <a:ext cx="1177636" cy="913856"/>
          </a:xfrm>
          <a:prstGeom prst="rect">
            <a:avLst/>
          </a:prstGeom>
          <a:solidFill>
            <a:srgbClr val="B4DCF0"/>
          </a:solidFill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CA">
                <a:solidFill>
                  <a:srgbClr val="CC0000"/>
                </a:solidFill>
              </a:rPr>
              <a:t>Mean</a:t>
            </a:r>
            <a:br>
              <a:rPr lang="en-CA">
                <a:solidFill>
                  <a:srgbClr val="CC0000"/>
                </a:solidFill>
              </a:rPr>
            </a:br>
            <a:r>
              <a:rPr lang="en-CA">
                <a:solidFill>
                  <a:srgbClr val="CC0000"/>
                </a:solidFill>
              </a:rPr>
              <a:t>Decision Rule</a:t>
            </a:r>
          </a:p>
        </p:txBody>
      </p:sp>
      <p:sp>
        <p:nvSpPr>
          <p:cNvPr id="584719" name="Line 15"/>
          <p:cNvSpPr>
            <a:spLocks noChangeShapeType="1"/>
          </p:cNvSpPr>
          <p:nvPr/>
        </p:nvSpPr>
        <p:spPr bwMode="auto">
          <a:xfrm rot="5400000">
            <a:off x="4814455" y="37311"/>
            <a:ext cx="0" cy="7273636"/>
          </a:xfrm>
          <a:prstGeom prst="line">
            <a:avLst/>
          </a:prstGeom>
          <a:noFill/>
          <a:ln w="9525">
            <a:solidFill>
              <a:srgbClr val="800000"/>
            </a:solidFill>
            <a:prstDash val="dash"/>
            <a:round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endParaRPr lang="en-CA"/>
          </a:p>
        </p:txBody>
      </p:sp>
      <p:sp>
        <p:nvSpPr>
          <p:cNvPr id="17" name="Left-Right Arrow 16"/>
          <p:cNvSpPr/>
          <p:nvPr/>
        </p:nvSpPr>
        <p:spPr>
          <a:xfrm>
            <a:off x="3143240" y="4143380"/>
            <a:ext cx="571504" cy="71438"/>
          </a:xfrm>
          <a:prstGeom prst="leftRightArrow">
            <a:avLst/>
          </a:prstGeom>
          <a:solidFill>
            <a:srgbClr val="800000"/>
          </a:solidFill>
          <a:ln w="133350" cap="flat">
            <a:solidFill>
              <a:srgbClr val="8000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19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33492-5155-4FFB-81CB-68CB499854F0}" type="slidenum">
              <a:rPr lang="en-US"/>
              <a:pPr/>
              <a:t>93</a:t>
            </a:fld>
            <a:endParaRPr lang="en-US"/>
          </a:p>
        </p:txBody>
      </p:sp>
      <p:sp>
        <p:nvSpPr>
          <p:cNvPr id="4894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1273" y="1949824"/>
            <a:ext cx="7897091" cy="4437529"/>
          </a:xfrm>
        </p:spPr>
        <p:txBody>
          <a:bodyPr lIns="82058" tIns="41029" rIns="82058" bIns="41029"/>
          <a:lstStyle/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CA"/>
              <a:t>Can easily lose a lot of projected volume if used carelessly.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CA"/>
              <a:t>Could still control risk if require variability (measured by SE, LCL or CV) to be within a narrow limit.</a:t>
            </a:r>
          </a:p>
          <a:p>
            <a:pPr lvl="1">
              <a:lnSpc>
                <a:spcPct val="90000"/>
              </a:lnSpc>
              <a:spcBef>
                <a:spcPct val="40000"/>
              </a:spcBef>
            </a:pPr>
            <a:r>
              <a:rPr lang="en-CA"/>
              <a:t>This might require larger sample sizes.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CA"/>
              <a:t>Easier to simply use LCL rule at a lower MSS.</a:t>
            </a:r>
            <a:endParaRPr lang="en-CA" i="1"/>
          </a:p>
          <a:p>
            <a:pPr>
              <a:lnSpc>
                <a:spcPct val="90000"/>
              </a:lnSpc>
              <a:spcBef>
                <a:spcPct val="40000"/>
              </a:spcBef>
            </a:pPr>
            <a:endParaRPr lang="en-CA"/>
          </a:p>
        </p:txBody>
      </p:sp>
      <p:sp>
        <p:nvSpPr>
          <p:cNvPr id="489475" name="Text Box 3"/>
          <p:cNvSpPr txBox="1">
            <a:spLocks noChangeArrowheads="1"/>
          </p:cNvSpPr>
          <p:nvPr/>
        </p:nvSpPr>
        <p:spPr bwMode="auto">
          <a:xfrm>
            <a:off x="692727" y="403412"/>
            <a:ext cx="7827818" cy="96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Mean Decision Rule</a:t>
            </a:r>
            <a:endParaRPr lang="en-GB" sz="2500" b="1" dirty="0">
              <a:solidFill>
                <a:srgbClr val="04617B"/>
              </a:solidFill>
            </a:endParaRPr>
          </a:p>
          <a:p>
            <a:pPr algn="ctr"/>
            <a:r>
              <a:rPr lang="en-GB" sz="2500" dirty="0">
                <a:solidFill>
                  <a:srgbClr val="04617B"/>
                </a:solidFill>
              </a:rPr>
              <a:t>(Ministry’s risk is high and unknown)</a:t>
            </a:r>
            <a:endParaRPr lang="en-GB" sz="2900" dirty="0">
              <a:solidFill>
                <a:srgbClr val="04617B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949824"/>
            <a:ext cx="7689273" cy="2756647"/>
          </a:xfrm>
        </p:spPr>
        <p:txBody>
          <a:bodyPr/>
          <a:lstStyle/>
          <a:p>
            <a:r>
              <a:rPr lang="en-GB" sz="3900" dirty="0"/>
              <a:t>Licensees’ Risk</a:t>
            </a:r>
          </a:p>
        </p:txBody>
      </p:sp>
      <p:sp>
        <p:nvSpPr>
          <p:cNvPr id="6031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5455" y="3899647"/>
            <a:ext cx="6373091" cy="1748118"/>
          </a:xfrm>
        </p:spPr>
        <p:txBody>
          <a:bodyPr tIns="41029" bIns="41029"/>
          <a:lstStyle/>
          <a:p>
            <a:r>
              <a:rPr lang="en-GB"/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DAACB-D39A-4AE8-BFF8-63A0E34AEB3B}" type="slidenum">
              <a:rPr lang="en-US"/>
              <a:pPr/>
              <a:t>95</a:t>
            </a:fld>
            <a:endParaRPr lang="en-US"/>
          </a:p>
        </p:txBody>
      </p:sp>
      <p:pic>
        <p:nvPicPr>
          <p:cNvPr id="606212" name="Picture 4" descr="NSRSR_FG700LCL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362916"/>
            <a:ext cx="8309841" cy="5041246"/>
          </a:xfrm>
          <a:prstGeom prst="rect">
            <a:avLst/>
          </a:prstGeom>
          <a:noFill/>
        </p:spPr>
      </p:pic>
      <p:sp>
        <p:nvSpPr>
          <p:cNvPr id="606210" name="Rectangle 2"/>
          <p:cNvSpPr>
            <a:spLocks noChangeArrowheads="1"/>
          </p:cNvSpPr>
          <p:nvPr/>
        </p:nvSpPr>
        <p:spPr bwMode="auto">
          <a:xfrm>
            <a:off x="4364182" y="1725706"/>
            <a:ext cx="4087091" cy="4034118"/>
          </a:xfrm>
          <a:prstGeom prst="rect">
            <a:avLst/>
          </a:prstGeom>
          <a:solidFill>
            <a:srgbClr val="93DBB7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62740" y="1926012"/>
            <a:ext cx="2495261" cy="3835213"/>
            <a:chOff x="3023" y="1150"/>
            <a:chExt cx="1729" cy="2738"/>
          </a:xfrm>
        </p:grpSpPr>
        <p:sp>
          <p:nvSpPr>
            <p:cNvPr id="606214" name="Freeform 6"/>
            <p:cNvSpPr>
              <a:spLocks/>
            </p:cNvSpPr>
            <p:nvPr/>
          </p:nvSpPr>
          <p:spPr bwMode="auto">
            <a:xfrm>
              <a:off x="3072" y="2064"/>
              <a:ext cx="866" cy="1001"/>
            </a:xfrm>
            <a:custGeom>
              <a:avLst/>
              <a:gdLst/>
              <a:ahLst/>
              <a:cxnLst>
                <a:cxn ang="0">
                  <a:pos x="48" y="48"/>
                </a:cxn>
                <a:cxn ang="0">
                  <a:pos x="528" y="96"/>
                </a:cxn>
                <a:cxn ang="0">
                  <a:pos x="530" y="110"/>
                </a:cxn>
                <a:cxn ang="0">
                  <a:pos x="542" y="122"/>
                </a:cxn>
                <a:cxn ang="0">
                  <a:pos x="557" y="158"/>
                </a:cxn>
                <a:cxn ang="0">
                  <a:pos x="588" y="242"/>
                </a:cxn>
                <a:cxn ang="0">
                  <a:pos x="624" y="343"/>
                </a:cxn>
                <a:cxn ang="0">
                  <a:pos x="672" y="468"/>
                </a:cxn>
                <a:cxn ang="0">
                  <a:pos x="706" y="574"/>
                </a:cxn>
                <a:cxn ang="0">
                  <a:pos x="722" y="629"/>
                </a:cxn>
                <a:cxn ang="0">
                  <a:pos x="742" y="658"/>
                </a:cxn>
                <a:cxn ang="0">
                  <a:pos x="751" y="672"/>
                </a:cxn>
                <a:cxn ang="0">
                  <a:pos x="761" y="703"/>
                </a:cxn>
                <a:cxn ang="0">
                  <a:pos x="790" y="794"/>
                </a:cxn>
                <a:cxn ang="0">
                  <a:pos x="806" y="847"/>
                </a:cxn>
                <a:cxn ang="0">
                  <a:pos x="828" y="874"/>
                </a:cxn>
                <a:cxn ang="0">
                  <a:pos x="850" y="926"/>
                </a:cxn>
                <a:cxn ang="0">
                  <a:pos x="862" y="972"/>
                </a:cxn>
                <a:cxn ang="0">
                  <a:pos x="866" y="1001"/>
                </a:cxn>
                <a:cxn ang="0">
                  <a:pos x="0" y="912"/>
                </a:cxn>
                <a:cxn ang="0">
                  <a:pos x="48" y="0"/>
                </a:cxn>
                <a:cxn ang="0">
                  <a:pos x="48" y="48"/>
                </a:cxn>
              </a:cxnLst>
              <a:rect l="0" t="0" r="r" b="b"/>
              <a:pathLst>
                <a:path w="866" h="1001">
                  <a:moveTo>
                    <a:pt x="48" y="48"/>
                  </a:moveTo>
                  <a:cubicBezTo>
                    <a:pt x="208" y="64"/>
                    <a:pt x="369" y="75"/>
                    <a:pt x="528" y="96"/>
                  </a:cubicBezTo>
                  <a:cubicBezTo>
                    <a:pt x="533" y="97"/>
                    <a:pt x="529" y="106"/>
                    <a:pt x="530" y="110"/>
                  </a:cubicBezTo>
                  <a:cubicBezTo>
                    <a:pt x="533" y="118"/>
                    <a:pt x="536" y="118"/>
                    <a:pt x="542" y="122"/>
                  </a:cubicBezTo>
                  <a:cubicBezTo>
                    <a:pt x="547" y="134"/>
                    <a:pt x="549" y="147"/>
                    <a:pt x="557" y="158"/>
                  </a:cubicBezTo>
                  <a:cubicBezTo>
                    <a:pt x="560" y="177"/>
                    <a:pt x="577" y="226"/>
                    <a:pt x="588" y="242"/>
                  </a:cubicBezTo>
                  <a:cubicBezTo>
                    <a:pt x="597" y="277"/>
                    <a:pt x="613" y="309"/>
                    <a:pt x="624" y="343"/>
                  </a:cubicBezTo>
                  <a:cubicBezTo>
                    <a:pt x="637" y="384"/>
                    <a:pt x="647" y="433"/>
                    <a:pt x="672" y="468"/>
                  </a:cubicBezTo>
                  <a:cubicBezTo>
                    <a:pt x="682" y="503"/>
                    <a:pt x="695" y="539"/>
                    <a:pt x="706" y="574"/>
                  </a:cubicBezTo>
                  <a:cubicBezTo>
                    <a:pt x="711" y="591"/>
                    <a:pt x="713" y="614"/>
                    <a:pt x="722" y="629"/>
                  </a:cubicBezTo>
                  <a:cubicBezTo>
                    <a:pt x="728" y="639"/>
                    <a:pt x="736" y="648"/>
                    <a:pt x="742" y="658"/>
                  </a:cubicBezTo>
                  <a:cubicBezTo>
                    <a:pt x="749" y="683"/>
                    <a:pt x="736" y="643"/>
                    <a:pt x="751" y="672"/>
                  </a:cubicBezTo>
                  <a:cubicBezTo>
                    <a:pt x="755" y="680"/>
                    <a:pt x="758" y="694"/>
                    <a:pt x="761" y="703"/>
                  </a:cubicBezTo>
                  <a:cubicBezTo>
                    <a:pt x="772" y="733"/>
                    <a:pt x="778" y="765"/>
                    <a:pt x="790" y="794"/>
                  </a:cubicBezTo>
                  <a:cubicBezTo>
                    <a:pt x="792" y="805"/>
                    <a:pt x="800" y="839"/>
                    <a:pt x="806" y="847"/>
                  </a:cubicBezTo>
                  <a:cubicBezTo>
                    <a:pt x="813" y="857"/>
                    <a:pt x="821" y="863"/>
                    <a:pt x="828" y="874"/>
                  </a:cubicBezTo>
                  <a:cubicBezTo>
                    <a:pt x="833" y="891"/>
                    <a:pt x="839" y="911"/>
                    <a:pt x="850" y="926"/>
                  </a:cubicBezTo>
                  <a:cubicBezTo>
                    <a:pt x="854" y="941"/>
                    <a:pt x="858" y="957"/>
                    <a:pt x="862" y="972"/>
                  </a:cubicBezTo>
                  <a:cubicBezTo>
                    <a:pt x="863" y="981"/>
                    <a:pt x="866" y="992"/>
                    <a:pt x="866" y="1001"/>
                  </a:cubicBezTo>
                  <a:lnTo>
                    <a:pt x="0" y="912"/>
                  </a:lnTo>
                  <a:lnTo>
                    <a:pt x="48" y="0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15" name="Rectangle 7"/>
            <p:cNvSpPr>
              <a:spLocks noChangeArrowheads="1"/>
            </p:cNvSpPr>
            <p:nvPr/>
          </p:nvSpPr>
          <p:spPr bwMode="auto">
            <a:xfrm>
              <a:off x="3024" y="3792"/>
              <a:ext cx="1440" cy="9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16" name="Rectangle 8"/>
            <p:cNvSpPr>
              <a:spLocks noChangeArrowheads="1"/>
            </p:cNvSpPr>
            <p:nvPr/>
          </p:nvSpPr>
          <p:spPr bwMode="auto">
            <a:xfrm>
              <a:off x="3024" y="1248"/>
              <a:ext cx="96" cy="259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17" name="Rectangle 9"/>
            <p:cNvSpPr>
              <a:spLocks noChangeArrowheads="1"/>
            </p:cNvSpPr>
            <p:nvPr/>
          </p:nvSpPr>
          <p:spPr bwMode="auto">
            <a:xfrm>
              <a:off x="4320" y="3840"/>
              <a:ext cx="432" cy="4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18" name="Freeform 10"/>
            <p:cNvSpPr>
              <a:spLocks/>
            </p:cNvSpPr>
            <p:nvPr/>
          </p:nvSpPr>
          <p:spPr bwMode="auto">
            <a:xfrm>
              <a:off x="3023" y="1150"/>
              <a:ext cx="294" cy="353"/>
            </a:xfrm>
            <a:custGeom>
              <a:avLst/>
              <a:gdLst/>
              <a:ahLst/>
              <a:cxnLst>
                <a:cxn ang="0">
                  <a:pos x="145" y="338"/>
                </a:cxn>
                <a:cxn ang="0">
                  <a:pos x="59" y="314"/>
                </a:cxn>
                <a:cxn ang="0">
                  <a:pos x="25" y="307"/>
                </a:cxn>
                <a:cxn ang="0">
                  <a:pos x="18" y="264"/>
                </a:cxn>
                <a:cxn ang="0">
                  <a:pos x="11" y="206"/>
                </a:cxn>
                <a:cxn ang="0">
                  <a:pos x="3" y="84"/>
                </a:cxn>
                <a:cxn ang="0">
                  <a:pos x="6" y="0"/>
                </a:cxn>
                <a:cxn ang="0">
                  <a:pos x="30" y="16"/>
                </a:cxn>
                <a:cxn ang="0">
                  <a:pos x="35" y="24"/>
                </a:cxn>
                <a:cxn ang="0">
                  <a:pos x="42" y="28"/>
                </a:cxn>
                <a:cxn ang="0">
                  <a:pos x="59" y="48"/>
                </a:cxn>
                <a:cxn ang="0">
                  <a:pos x="63" y="55"/>
                </a:cxn>
                <a:cxn ang="0">
                  <a:pos x="71" y="60"/>
                </a:cxn>
                <a:cxn ang="0">
                  <a:pos x="87" y="76"/>
                </a:cxn>
                <a:cxn ang="0">
                  <a:pos x="109" y="96"/>
                </a:cxn>
                <a:cxn ang="0">
                  <a:pos x="128" y="112"/>
                </a:cxn>
                <a:cxn ang="0">
                  <a:pos x="167" y="160"/>
                </a:cxn>
                <a:cxn ang="0">
                  <a:pos x="183" y="180"/>
                </a:cxn>
                <a:cxn ang="0">
                  <a:pos x="212" y="225"/>
                </a:cxn>
                <a:cxn ang="0">
                  <a:pos x="224" y="247"/>
                </a:cxn>
                <a:cxn ang="0">
                  <a:pos x="263" y="304"/>
                </a:cxn>
                <a:cxn ang="0">
                  <a:pos x="277" y="333"/>
                </a:cxn>
                <a:cxn ang="0">
                  <a:pos x="263" y="352"/>
                </a:cxn>
                <a:cxn ang="0">
                  <a:pos x="207" y="348"/>
                </a:cxn>
                <a:cxn ang="0">
                  <a:pos x="145" y="338"/>
                </a:cxn>
              </a:cxnLst>
              <a:rect l="0" t="0" r="r" b="b"/>
              <a:pathLst>
                <a:path w="294" h="353">
                  <a:moveTo>
                    <a:pt x="145" y="338"/>
                  </a:moveTo>
                  <a:cubicBezTo>
                    <a:pt x="132" y="305"/>
                    <a:pt x="92" y="315"/>
                    <a:pt x="59" y="314"/>
                  </a:cubicBezTo>
                  <a:cubicBezTo>
                    <a:pt x="46" y="312"/>
                    <a:pt x="37" y="309"/>
                    <a:pt x="25" y="307"/>
                  </a:cubicBezTo>
                  <a:cubicBezTo>
                    <a:pt x="8" y="290"/>
                    <a:pt x="8" y="288"/>
                    <a:pt x="18" y="264"/>
                  </a:cubicBezTo>
                  <a:cubicBezTo>
                    <a:pt x="16" y="244"/>
                    <a:pt x="13" y="226"/>
                    <a:pt x="11" y="206"/>
                  </a:cubicBezTo>
                  <a:cubicBezTo>
                    <a:pt x="14" y="165"/>
                    <a:pt x="20" y="123"/>
                    <a:pt x="3" y="84"/>
                  </a:cubicBezTo>
                  <a:cubicBezTo>
                    <a:pt x="0" y="56"/>
                    <a:pt x="4" y="28"/>
                    <a:pt x="6" y="0"/>
                  </a:cubicBezTo>
                  <a:cubicBezTo>
                    <a:pt x="9" y="10"/>
                    <a:pt x="20" y="13"/>
                    <a:pt x="30" y="16"/>
                  </a:cubicBezTo>
                  <a:cubicBezTo>
                    <a:pt x="32" y="19"/>
                    <a:pt x="33" y="22"/>
                    <a:pt x="35" y="24"/>
                  </a:cubicBezTo>
                  <a:cubicBezTo>
                    <a:pt x="37" y="26"/>
                    <a:pt x="40" y="26"/>
                    <a:pt x="42" y="28"/>
                  </a:cubicBezTo>
                  <a:cubicBezTo>
                    <a:pt x="49" y="37"/>
                    <a:pt x="46" y="40"/>
                    <a:pt x="59" y="48"/>
                  </a:cubicBezTo>
                  <a:cubicBezTo>
                    <a:pt x="60" y="50"/>
                    <a:pt x="61" y="53"/>
                    <a:pt x="63" y="55"/>
                  </a:cubicBezTo>
                  <a:cubicBezTo>
                    <a:pt x="65" y="57"/>
                    <a:pt x="69" y="58"/>
                    <a:pt x="71" y="60"/>
                  </a:cubicBezTo>
                  <a:cubicBezTo>
                    <a:pt x="79" y="69"/>
                    <a:pt x="73" y="73"/>
                    <a:pt x="87" y="76"/>
                  </a:cubicBezTo>
                  <a:cubicBezTo>
                    <a:pt x="91" y="83"/>
                    <a:pt x="102" y="93"/>
                    <a:pt x="109" y="96"/>
                  </a:cubicBezTo>
                  <a:cubicBezTo>
                    <a:pt x="115" y="104"/>
                    <a:pt x="118" y="109"/>
                    <a:pt x="128" y="112"/>
                  </a:cubicBezTo>
                  <a:cubicBezTo>
                    <a:pt x="137" y="126"/>
                    <a:pt x="152" y="153"/>
                    <a:pt x="167" y="160"/>
                  </a:cubicBezTo>
                  <a:cubicBezTo>
                    <a:pt x="170" y="170"/>
                    <a:pt x="176" y="172"/>
                    <a:pt x="183" y="180"/>
                  </a:cubicBezTo>
                  <a:cubicBezTo>
                    <a:pt x="189" y="194"/>
                    <a:pt x="195" y="220"/>
                    <a:pt x="212" y="225"/>
                  </a:cubicBezTo>
                  <a:cubicBezTo>
                    <a:pt x="216" y="235"/>
                    <a:pt x="216" y="239"/>
                    <a:pt x="224" y="247"/>
                  </a:cubicBezTo>
                  <a:cubicBezTo>
                    <a:pt x="233" y="269"/>
                    <a:pt x="251" y="284"/>
                    <a:pt x="263" y="304"/>
                  </a:cubicBezTo>
                  <a:cubicBezTo>
                    <a:pt x="269" y="314"/>
                    <a:pt x="271" y="324"/>
                    <a:pt x="277" y="333"/>
                  </a:cubicBezTo>
                  <a:cubicBezTo>
                    <a:pt x="283" y="353"/>
                    <a:pt x="294" y="348"/>
                    <a:pt x="263" y="352"/>
                  </a:cubicBezTo>
                  <a:cubicBezTo>
                    <a:pt x="244" y="349"/>
                    <a:pt x="226" y="348"/>
                    <a:pt x="207" y="348"/>
                  </a:cubicBezTo>
                  <a:lnTo>
                    <a:pt x="145" y="338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19" name="Freeform 11"/>
            <p:cNvSpPr>
              <a:spLocks/>
            </p:cNvSpPr>
            <p:nvPr/>
          </p:nvSpPr>
          <p:spPr bwMode="auto">
            <a:xfrm>
              <a:off x="3072" y="1422"/>
              <a:ext cx="547" cy="78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57" y="100"/>
                </a:cxn>
                <a:cxn ang="0">
                  <a:pos x="266" y="121"/>
                </a:cxn>
                <a:cxn ang="0">
                  <a:pos x="300" y="184"/>
                </a:cxn>
                <a:cxn ang="0">
                  <a:pos x="322" y="239"/>
                </a:cxn>
                <a:cxn ang="0">
                  <a:pos x="341" y="272"/>
                </a:cxn>
                <a:cxn ang="0">
                  <a:pos x="353" y="301"/>
                </a:cxn>
                <a:cxn ang="0">
                  <a:pos x="374" y="356"/>
                </a:cxn>
                <a:cxn ang="0">
                  <a:pos x="406" y="426"/>
                </a:cxn>
                <a:cxn ang="0">
                  <a:pos x="432" y="476"/>
                </a:cxn>
                <a:cxn ang="0">
                  <a:pos x="456" y="546"/>
                </a:cxn>
                <a:cxn ang="0">
                  <a:pos x="478" y="599"/>
                </a:cxn>
                <a:cxn ang="0">
                  <a:pos x="490" y="620"/>
                </a:cxn>
                <a:cxn ang="0">
                  <a:pos x="511" y="676"/>
                </a:cxn>
                <a:cxn ang="0">
                  <a:pos x="528" y="728"/>
                </a:cxn>
                <a:cxn ang="0">
                  <a:pos x="547" y="781"/>
                </a:cxn>
                <a:cxn ang="0">
                  <a:pos x="0" y="738"/>
                </a:cxn>
                <a:cxn ang="0">
                  <a:pos x="0" y="18"/>
                </a:cxn>
              </a:cxnLst>
              <a:rect l="0" t="0" r="r" b="b"/>
              <a:pathLst>
                <a:path w="547" h="781">
                  <a:moveTo>
                    <a:pt x="0" y="18"/>
                  </a:moveTo>
                  <a:cubicBezTo>
                    <a:pt x="296" y="77"/>
                    <a:pt x="195" y="0"/>
                    <a:pt x="257" y="100"/>
                  </a:cubicBezTo>
                  <a:cubicBezTo>
                    <a:pt x="259" y="108"/>
                    <a:pt x="262" y="114"/>
                    <a:pt x="266" y="121"/>
                  </a:cubicBezTo>
                  <a:cubicBezTo>
                    <a:pt x="271" y="142"/>
                    <a:pt x="286" y="167"/>
                    <a:pt x="300" y="184"/>
                  </a:cubicBezTo>
                  <a:cubicBezTo>
                    <a:pt x="304" y="203"/>
                    <a:pt x="310" y="223"/>
                    <a:pt x="322" y="239"/>
                  </a:cubicBezTo>
                  <a:cubicBezTo>
                    <a:pt x="325" y="250"/>
                    <a:pt x="331" y="266"/>
                    <a:pt x="341" y="272"/>
                  </a:cubicBezTo>
                  <a:cubicBezTo>
                    <a:pt x="344" y="282"/>
                    <a:pt x="349" y="291"/>
                    <a:pt x="353" y="301"/>
                  </a:cubicBezTo>
                  <a:cubicBezTo>
                    <a:pt x="359" y="316"/>
                    <a:pt x="359" y="347"/>
                    <a:pt x="374" y="356"/>
                  </a:cubicBezTo>
                  <a:cubicBezTo>
                    <a:pt x="388" y="378"/>
                    <a:pt x="391" y="405"/>
                    <a:pt x="406" y="426"/>
                  </a:cubicBezTo>
                  <a:cubicBezTo>
                    <a:pt x="408" y="434"/>
                    <a:pt x="426" y="468"/>
                    <a:pt x="432" y="476"/>
                  </a:cubicBezTo>
                  <a:cubicBezTo>
                    <a:pt x="436" y="499"/>
                    <a:pt x="442" y="527"/>
                    <a:pt x="456" y="546"/>
                  </a:cubicBezTo>
                  <a:cubicBezTo>
                    <a:pt x="461" y="564"/>
                    <a:pt x="472" y="581"/>
                    <a:pt x="478" y="599"/>
                  </a:cubicBezTo>
                  <a:cubicBezTo>
                    <a:pt x="481" y="607"/>
                    <a:pt x="490" y="620"/>
                    <a:pt x="490" y="620"/>
                  </a:cubicBezTo>
                  <a:cubicBezTo>
                    <a:pt x="495" y="640"/>
                    <a:pt x="503" y="657"/>
                    <a:pt x="511" y="676"/>
                  </a:cubicBezTo>
                  <a:cubicBezTo>
                    <a:pt x="514" y="694"/>
                    <a:pt x="517" y="713"/>
                    <a:pt x="528" y="728"/>
                  </a:cubicBezTo>
                  <a:cubicBezTo>
                    <a:pt x="531" y="744"/>
                    <a:pt x="535" y="769"/>
                    <a:pt x="547" y="781"/>
                  </a:cubicBezTo>
                  <a:lnTo>
                    <a:pt x="0" y="73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20" name="Rectangle 12"/>
            <p:cNvSpPr>
              <a:spLocks noChangeArrowheads="1"/>
            </p:cNvSpPr>
            <p:nvPr/>
          </p:nvSpPr>
          <p:spPr bwMode="auto">
            <a:xfrm>
              <a:off x="3120" y="2928"/>
              <a:ext cx="768" cy="91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21" name="Freeform 13"/>
            <p:cNvSpPr>
              <a:spLocks/>
            </p:cNvSpPr>
            <p:nvPr/>
          </p:nvSpPr>
          <p:spPr bwMode="auto">
            <a:xfrm>
              <a:off x="3696" y="2976"/>
              <a:ext cx="672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48"/>
                </a:cxn>
                <a:cxn ang="0">
                  <a:pos x="242" y="65"/>
                </a:cxn>
                <a:cxn ang="0">
                  <a:pos x="254" y="101"/>
                </a:cxn>
                <a:cxn ang="0">
                  <a:pos x="271" y="137"/>
                </a:cxn>
                <a:cxn ang="0">
                  <a:pos x="286" y="158"/>
                </a:cxn>
                <a:cxn ang="0">
                  <a:pos x="298" y="187"/>
                </a:cxn>
                <a:cxn ang="0">
                  <a:pos x="329" y="266"/>
                </a:cxn>
                <a:cxn ang="0">
                  <a:pos x="350" y="290"/>
                </a:cxn>
                <a:cxn ang="0">
                  <a:pos x="360" y="312"/>
                </a:cxn>
                <a:cxn ang="0">
                  <a:pos x="370" y="324"/>
                </a:cxn>
                <a:cxn ang="0">
                  <a:pos x="389" y="358"/>
                </a:cxn>
                <a:cxn ang="0">
                  <a:pos x="420" y="425"/>
                </a:cxn>
                <a:cxn ang="0">
                  <a:pos x="434" y="444"/>
                </a:cxn>
                <a:cxn ang="0">
                  <a:pos x="454" y="475"/>
                </a:cxn>
                <a:cxn ang="0">
                  <a:pos x="480" y="526"/>
                </a:cxn>
                <a:cxn ang="0">
                  <a:pos x="526" y="581"/>
                </a:cxn>
                <a:cxn ang="0">
                  <a:pos x="530" y="588"/>
                </a:cxn>
                <a:cxn ang="0">
                  <a:pos x="538" y="593"/>
                </a:cxn>
                <a:cxn ang="0">
                  <a:pos x="552" y="610"/>
                </a:cxn>
                <a:cxn ang="0">
                  <a:pos x="569" y="631"/>
                </a:cxn>
                <a:cxn ang="0">
                  <a:pos x="590" y="655"/>
                </a:cxn>
                <a:cxn ang="0">
                  <a:pos x="607" y="674"/>
                </a:cxn>
                <a:cxn ang="0">
                  <a:pos x="655" y="725"/>
                </a:cxn>
                <a:cxn ang="0">
                  <a:pos x="660" y="732"/>
                </a:cxn>
                <a:cxn ang="0">
                  <a:pos x="672" y="864"/>
                </a:cxn>
                <a:cxn ang="0">
                  <a:pos x="96" y="816"/>
                </a:cxn>
                <a:cxn ang="0">
                  <a:pos x="0" y="0"/>
                </a:cxn>
              </a:cxnLst>
              <a:rect l="0" t="0" r="r" b="b"/>
              <a:pathLst>
                <a:path w="672" h="864">
                  <a:moveTo>
                    <a:pt x="0" y="0"/>
                  </a:moveTo>
                  <a:cubicBezTo>
                    <a:pt x="80" y="16"/>
                    <a:pt x="161" y="27"/>
                    <a:pt x="240" y="48"/>
                  </a:cubicBezTo>
                  <a:cubicBezTo>
                    <a:pt x="246" y="49"/>
                    <a:pt x="241" y="59"/>
                    <a:pt x="242" y="65"/>
                  </a:cubicBezTo>
                  <a:cubicBezTo>
                    <a:pt x="244" y="75"/>
                    <a:pt x="249" y="92"/>
                    <a:pt x="254" y="101"/>
                  </a:cubicBezTo>
                  <a:cubicBezTo>
                    <a:pt x="260" y="112"/>
                    <a:pt x="265" y="126"/>
                    <a:pt x="271" y="137"/>
                  </a:cubicBezTo>
                  <a:cubicBezTo>
                    <a:pt x="275" y="144"/>
                    <a:pt x="286" y="158"/>
                    <a:pt x="286" y="158"/>
                  </a:cubicBezTo>
                  <a:cubicBezTo>
                    <a:pt x="289" y="168"/>
                    <a:pt x="294" y="177"/>
                    <a:pt x="298" y="187"/>
                  </a:cubicBezTo>
                  <a:cubicBezTo>
                    <a:pt x="308" y="215"/>
                    <a:pt x="314" y="241"/>
                    <a:pt x="329" y="266"/>
                  </a:cubicBezTo>
                  <a:cubicBezTo>
                    <a:pt x="335" y="276"/>
                    <a:pt x="338" y="287"/>
                    <a:pt x="350" y="290"/>
                  </a:cubicBezTo>
                  <a:cubicBezTo>
                    <a:pt x="353" y="298"/>
                    <a:pt x="355" y="305"/>
                    <a:pt x="360" y="312"/>
                  </a:cubicBezTo>
                  <a:cubicBezTo>
                    <a:pt x="367" y="336"/>
                    <a:pt x="355" y="300"/>
                    <a:pt x="370" y="324"/>
                  </a:cubicBezTo>
                  <a:cubicBezTo>
                    <a:pt x="378" y="337"/>
                    <a:pt x="375" y="348"/>
                    <a:pt x="389" y="358"/>
                  </a:cubicBezTo>
                  <a:cubicBezTo>
                    <a:pt x="396" y="383"/>
                    <a:pt x="401" y="406"/>
                    <a:pt x="420" y="425"/>
                  </a:cubicBezTo>
                  <a:cubicBezTo>
                    <a:pt x="423" y="434"/>
                    <a:pt x="426" y="438"/>
                    <a:pt x="434" y="444"/>
                  </a:cubicBezTo>
                  <a:cubicBezTo>
                    <a:pt x="439" y="455"/>
                    <a:pt x="443" y="472"/>
                    <a:pt x="454" y="475"/>
                  </a:cubicBezTo>
                  <a:cubicBezTo>
                    <a:pt x="459" y="494"/>
                    <a:pt x="467" y="511"/>
                    <a:pt x="480" y="526"/>
                  </a:cubicBezTo>
                  <a:cubicBezTo>
                    <a:pt x="485" y="545"/>
                    <a:pt x="509" y="571"/>
                    <a:pt x="526" y="581"/>
                  </a:cubicBezTo>
                  <a:cubicBezTo>
                    <a:pt x="527" y="583"/>
                    <a:pt x="528" y="586"/>
                    <a:pt x="530" y="588"/>
                  </a:cubicBezTo>
                  <a:cubicBezTo>
                    <a:pt x="532" y="590"/>
                    <a:pt x="536" y="591"/>
                    <a:pt x="538" y="593"/>
                  </a:cubicBezTo>
                  <a:cubicBezTo>
                    <a:pt x="544" y="601"/>
                    <a:pt x="541" y="605"/>
                    <a:pt x="552" y="610"/>
                  </a:cubicBezTo>
                  <a:cubicBezTo>
                    <a:pt x="555" y="620"/>
                    <a:pt x="563" y="623"/>
                    <a:pt x="569" y="631"/>
                  </a:cubicBezTo>
                  <a:cubicBezTo>
                    <a:pt x="572" y="641"/>
                    <a:pt x="581" y="650"/>
                    <a:pt x="590" y="655"/>
                  </a:cubicBezTo>
                  <a:cubicBezTo>
                    <a:pt x="596" y="663"/>
                    <a:pt x="598" y="669"/>
                    <a:pt x="607" y="674"/>
                  </a:cubicBezTo>
                  <a:cubicBezTo>
                    <a:pt x="615" y="687"/>
                    <a:pt x="643" y="717"/>
                    <a:pt x="655" y="725"/>
                  </a:cubicBezTo>
                  <a:cubicBezTo>
                    <a:pt x="658" y="733"/>
                    <a:pt x="655" y="732"/>
                    <a:pt x="660" y="732"/>
                  </a:cubicBezTo>
                  <a:lnTo>
                    <a:pt x="672" y="864"/>
                  </a:lnTo>
                  <a:lnTo>
                    <a:pt x="96" y="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06222" name="Freeform 14"/>
            <p:cNvSpPr>
              <a:spLocks/>
            </p:cNvSpPr>
            <p:nvPr/>
          </p:nvSpPr>
          <p:spPr bwMode="auto">
            <a:xfrm>
              <a:off x="4128" y="3644"/>
              <a:ext cx="610" cy="201"/>
            </a:xfrm>
            <a:custGeom>
              <a:avLst/>
              <a:gdLst/>
              <a:ahLst/>
              <a:cxnLst>
                <a:cxn ang="0">
                  <a:pos x="48" y="100"/>
                </a:cxn>
                <a:cxn ang="0">
                  <a:pos x="144" y="4"/>
                </a:cxn>
                <a:cxn ang="0">
                  <a:pos x="161" y="14"/>
                </a:cxn>
                <a:cxn ang="0">
                  <a:pos x="197" y="30"/>
                </a:cxn>
                <a:cxn ang="0">
                  <a:pos x="245" y="66"/>
                </a:cxn>
                <a:cxn ang="0">
                  <a:pos x="314" y="110"/>
                </a:cxn>
                <a:cxn ang="0">
                  <a:pos x="334" y="124"/>
                </a:cxn>
                <a:cxn ang="0">
                  <a:pos x="377" y="138"/>
                </a:cxn>
                <a:cxn ang="0">
                  <a:pos x="444" y="162"/>
                </a:cxn>
                <a:cxn ang="0">
                  <a:pos x="504" y="179"/>
                </a:cxn>
                <a:cxn ang="0">
                  <a:pos x="552" y="191"/>
                </a:cxn>
                <a:cxn ang="0">
                  <a:pos x="595" y="198"/>
                </a:cxn>
                <a:cxn ang="0">
                  <a:pos x="610" y="201"/>
                </a:cxn>
                <a:cxn ang="0">
                  <a:pos x="0" y="196"/>
                </a:cxn>
                <a:cxn ang="0">
                  <a:pos x="48" y="100"/>
                </a:cxn>
              </a:cxnLst>
              <a:rect l="0" t="0" r="r" b="b"/>
              <a:pathLst>
                <a:path w="610" h="201">
                  <a:moveTo>
                    <a:pt x="48" y="100"/>
                  </a:moveTo>
                  <a:cubicBezTo>
                    <a:pt x="80" y="68"/>
                    <a:pt x="109" y="33"/>
                    <a:pt x="144" y="4"/>
                  </a:cubicBezTo>
                  <a:cubicBezTo>
                    <a:pt x="149" y="0"/>
                    <a:pt x="155" y="12"/>
                    <a:pt x="161" y="14"/>
                  </a:cubicBezTo>
                  <a:cubicBezTo>
                    <a:pt x="173" y="18"/>
                    <a:pt x="197" y="30"/>
                    <a:pt x="197" y="30"/>
                  </a:cubicBezTo>
                  <a:cubicBezTo>
                    <a:pt x="207" y="46"/>
                    <a:pt x="229" y="57"/>
                    <a:pt x="245" y="66"/>
                  </a:cubicBezTo>
                  <a:cubicBezTo>
                    <a:pt x="259" y="88"/>
                    <a:pt x="290" y="100"/>
                    <a:pt x="314" y="110"/>
                  </a:cubicBezTo>
                  <a:cubicBezTo>
                    <a:pt x="318" y="120"/>
                    <a:pt x="324" y="121"/>
                    <a:pt x="334" y="124"/>
                  </a:cubicBezTo>
                  <a:cubicBezTo>
                    <a:pt x="346" y="133"/>
                    <a:pt x="363" y="133"/>
                    <a:pt x="377" y="138"/>
                  </a:cubicBezTo>
                  <a:cubicBezTo>
                    <a:pt x="399" y="146"/>
                    <a:pt x="420" y="157"/>
                    <a:pt x="444" y="162"/>
                  </a:cubicBezTo>
                  <a:cubicBezTo>
                    <a:pt x="462" y="170"/>
                    <a:pt x="485" y="176"/>
                    <a:pt x="504" y="179"/>
                  </a:cubicBezTo>
                  <a:cubicBezTo>
                    <a:pt x="519" y="185"/>
                    <a:pt x="536" y="189"/>
                    <a:pt x="552" y="191"/>
                  </a:cubicBezTo>
                  <a:cubicBezTo>
                    <a:pt x="566" y="197"/>
                    <a:pt x="580" y="196"/>
                    <a:pt x="595" y="198"/>
                  </a:cubicBezTo>
                  <a:cubicBezTo>
                    <a:pt x="600" y="199"/>
                    <a:pt x="610" y="201"/>
                    <a:pt x="610" y="201"/>
                  </a:cubicBezTo>
                  <a:lnTo>
                    <a:pt x="0" y="196"/>
                  </a:lnTo>
                  <a:lnTo>
                    <a:pt x="48" y="100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606223" name="Text Box 15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606224" name="Text Box 16"/>
          <p:cNvSpPr txBox="1">
            <a:spLocks noChangeArrowheads="1"/>
          </p:cNvSpPr>
          <p:nvPr/>
        </p:nvSpPr>
        <p:spPr bwMode="auto">
          <a:xfrm>
            <a:off x="857224" y="403412"/>
            <a:ext cx="7643866" cy="944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FG decisions</a:t>
            </a:r>
            <a:endParaRPr lang="en-GB" sz="2400" b="1" dirty="0">
              <a:solidFill>
                <a:srgbClr val="04617B"/>
              </a:solidFill>
            </a:endParaRPr>
          </a:p>
          <a:p>
            <a:pPr algn="ctr"/>
            <a:r>
              <a:rPr lang="en-GB" sz="2400" dirty="0">
                <a:solidFill>
                  <a:srgbClr val="04617B"/>
                </a:solidFill>
              </a:rPr>
              <a:t>(Licensees’ risk)</a:t>
            </a:r>
          </a:p>
        </p:txBody>
      </p:sp>
      <p:sp>
        <p:nvSpPr>
          <p:cNvPr id="606225" name="Freeform 17"/>
          <p:cNvSpPr>
            <a:spLocks/>
          </p:cNvSpPr>
          <p:nvPr/>
        </p:nvSpPr>
        <p:spPr bwMode="auto">
          <a:xfrm>
            <a:off x="5140614" y="2891118"/>
            <a:ext cx="1662545" cy="2473699"/>
          </a:xfrm>
          <a:custGeom>
            <a:avLst/>
            <a:gdLst/>
            <a:ahLst/>
            <a:cxnLst>
              <a:cxn ang="0">
                <a:pos x="1152" y="1766"/>
              </a:cxn>
              <a:cxn ang="0">
                <a:pos x="1036" y="1757"/>
              </a:cxn>
              <a:cxn ang="0">
                <a:pos x="979" y="1728"/>
              </a:cxn>
              <a:cxn ang="0">
                <a:pos x="825" y="1680"/>
              </a:cxn>
              <a:cxn ang="0">
                <a:pos x="796" y="1651"/>
              </a:cxn>
              <a:cxn ang="0">
                <a:pos x="758" y="1594"/>
              </a:cxn>
              <a:cxn ang="0">
                <a:pos x="700" y="1555"/>
              </a:cxn>
              <a:cxn ang="0">
                <a:pos x="681" y="1526"/>
              </a:cxn>
              <a:cxn ang="0">
                <a:pos x="652" y="1507"/>
              </a:cxn>
              <a:cxn ang="0">
                <a:pos x="614" y="1430"/>
              </a:cxn>
              <a:cxn ang="0">
                <a:pos x="556" y="1344"/>
              </a:cxn>
              <a:cxn ang="0">
                <a:pos x="518" y="1296"/>
              </a:cxn>
              <a:cxn ang="0">
                <a:pos x="489" y="1238"/>
              </a:cxn>
              <a:cxn ang="0">
                <a:pos x="441" y="1162"/>
              </a:cxn>
              <a:cxn ang="0">
                <a:pos x="316" y="902"/>
              </a:cxn>
              <a:cxn ang="0">
                <a:pos x="278" y="768"/>
              </a:cxn>
              <a:cxn ang="0">
                <a:pos x="240" y="662"/>
              </a:cxn>
              <a:cxn ang="0">
                <a:pos x="172" y="461"/>
              </a:cxn>
              <a:cxn ang="0">
                <a:pos x="163" y="422"/>
              </a:cxn>
              <a:cxn ang="0">
                <a:pos x="144" y="394"/>
              </a:cxn>
              <a:cxn ang="0">
                <a:pos x="124" y="336"/>
              </a:cxn>
              <a:cxn ang="0">
                <a:pos x="105" y="278"/>
              </a:cxn>
              <a:cxn ang="0">
                <a:pos x="96" y="240"/>
              </a:cxn>
              <a:cxn ang="0">
                <a:pos x="76" y="182"/>
              </a:cxn>
              <a:cxn ang="0">
                <a:pos x="86" y="115"/>
              </a:cxn>
              <a:cxn ang="0">
                <a:pos x="57" y="134"/>
              </a:cxn>
              <a:cxn ang="0">
                <a:pos x="48" y="106"/>
              </a:cxn>
              <a:cxn ang="0">
                <a:pos x="28" y="86"/>
              </a:cxn>
              <a:cxn ang="0">
                <a:pos x="0" y="0"/>
              </a:cxn>
              <a:cxn ang="0">
                <a:pos x="278" y="720"/>
              </a:cxn>
              <a:cxn ang="0">
                <a:pos x="518" y="1248"/>
              </a:cxn>
              <a:cxn ang="0">
                <a:pos x="278" y="1728"/>
              </a:cxn>
              <a:cxn ang="0">
                <a:pos x="806" y="1680"/>
              </a:cxn>
            </a:cxnLst>
            <a:rect l="0" t="0" r="r" b="b"/>
            <a:pathLst>
              <a:path w="1152" h="1766">
                <a:moveTo>
                  <a:pt x="1152" y="1766"/>
                </a:moveTo>
                <a:cubicBezTo>
                  <a:pt x="1092" y="1727"/>
                  <a:pt x="1152" y="1757"/>
                  <a:pt x="1036" y="1757"/>
                </a:cubicBezTo>
                <a:cubicBezTo>
                  <a:pt x="1013" y="1757"/>
                  <a:pt x="998" y="1736"/>
                  <a:pt x="979" y="1728"/>
                </a:cubicBezTo>
                <a:cubicBezTo>
                  <a:pt x="930" y="1707"/>
                  <a:pt x="875" y="1697"/>
                  <a:pt x="825" y="1680"/>
                </a:cubicBezTo>
                <a:cubicBezTo>
                  <a:pt x="815" y="1670"/>
                  <a:pt x="804" y="1662"/>
                  <a:pt x="796" y="1651"/>
                </a:cubicBezTo>
                <a:cubicBezTo>
                  <a:pt x="782" y="1633"/>
                  <a:pt x="777" y="1607"/>
                  <a:pt x="758" y="1594"/>
                </a:cubicBezTo>
                <a:cubicBezTo>
                  <a:pt x="739" y="1581"/>
                  <a:pt x="700" y="1555"/>
                  <a:pt x="700" y="1555"/>
                </a:cubicBezTo>
                <a:cubicBezTo>
                  <a:pt x="694" y="1545"/>
                  <a:pt x="689" y="1534"/>
                  <a:pt x="681" y="1526"/>
                </a:cubicBezTo>
                <a:cubicBezTo>
                  <a:pt x="673" y="1518"/>
                  <a:pt x="659" y="1516"/>
                  <a:pt x="652" y="1507"/>
                </a:cubicBezTo>
                <a:cubicBezTo>
                  <a:pt x="634" y="1484"/>
                  <a:pt x="640" y="1458"/>
                  <a:pt x="614" y="1430"/>
                </a:cubicBezTo>
                <a:cubicBezTo>
                  <a:pt x="601" y="1393"/>
                  <a:pt x="584" y="1372"/>
                  <a:pt x="556" y="1344"/>
                </a:cubicBezTo>
                <a:cubicBezTo>
                  <a:pt x="534" y="1273"/>
                  <a:pt x="566" y="1355"/>
                  <a:pt x="518" y="1296"/>
                </a:cubicBezTo>
                <a:cubicBezTo>
                  <a:pt x="504" y="1279"/>
                  <a:pt x="501" y="1256"/>
                  <a:pt x="489" y="1238"/>
                </a:cubicBezTo>
                <a:cubicBezTo>
                  <a:pt x="466" y="1170"/>
                  <a:pt x="487" y="1192"/>
                  <a:pt x="441" y="1162"/>
                </a:cubicBezTo>
                <a:cubicBezTo>
                  <a:pt x="410" y="1069"/>
                  <a:pt x="388" y="974"/>
                  <a:pt x="316" y="902"/>
                </a:cubicBezTo>
                <a:cubicBezTo>
                  <a:pt x="305" y="857"/>
                  <a:pt x="287" y="814"/>
                  <a:pt x="278" y="768"/>
                </a:cubicBezTo>
                <a:cubicBezTo>
                  <a:pt x="268" y="721"/>
                  <a:pt x="272" y="696"/>
                  <a:pt x="240" y="662"/>
                </a:cubicBezTo>
                <a:cubicBezTo>
                  <a:pt x="217" y="597"/>
                  <a:pt x="187" y="528"/>
                  <a:pt x="172" y="461"/>
                </a:cubicBezTo>
                <a:cubicBezTo>
                  <a:pt x="169" y="448"/>
                  <a:pt x="168" y="434"/>
                  <a:pt x="163" y="422"/>
                </a:cubicBezTo>
                <a:cubicBezTo>
                  <a:pt x="159" y="412"/>
                  <a:pt x="149" y="404"/>
                  <a:pt x="144" y="394"/>
                </a:cubicBezTo>
                <a:cubicBezTo>
                  <a:pt x="136" y="375"/>
                  <a:pt x="131" y="355"/>
                  <a:pt x="124" y="336"/>
                </a:cubicBezTo>
                <a:cubicBezTo>
                  <a:pt x="117" y="317"/>
                  <a:pt x="110" y="298"/>
                  <a:pt x="105" y="278"/>
                </a:cubicBezTo>
                <a:cubicBezTo>
                  <a:pt x="102" y="265"/>
                  <a:pt x="100" y="252"/>
                  <a:pt x="96" y="240"/>
                </a:cubicBezTo>
                <a:cubicBezTo>
                  <a:pt x="90" y="220"/>
                  <a:pt x="76" y="182"/>
                  <a:pt x="76" y="182"/>
                </a:cubicBezTo>
                <a:cubicBezTo>
                  <a:pt x="79" y="160"/>
                  <a:pt x="94" y="136"/>
                  <a:pt x="86" y="115"/>
                </a:cubicBezTo>
                <a:cubicBezTo>
                  <a:pt x="82" y="104"/>
                  <a:pt x="68" y="137"/>
                  <a:pt x="57" y="134"/>
                </a:cubicBezTo>
                <a:cubicBezTo>
                  <a:pt x="47" y="132"/>
                  <a:pt x="53" y="114"/>
                  <a:pt x="48" y="106"/>
                </a:cubicBezTo>
                <a:cubicBezTo>
                  <a:pt x="43" y="98"/>
                  <a:pt x="35" y="93"/>
                  <a:pt x="28" y="86"/>
                </a:cubicBezTo>
                <a:cubicBezTo>
                  <a:pt x="8" y="6"/>
                  <a:pt x="26" y="29"/>
                  <a:pt x="0" y="0"/>
                </a:cubicBezTo>
                <a:lnTo>
                  <a:pt x="278" y="720"/>
                </a:lnTo>
                <a:lnTo>
                  <a:pt x="518" y="1248"/>
                </a:lnTo>
                <a:lnTo>
                  <a:pt x="278" y="1728"/>
                </a:lnTo>
                <a:lnTo>
                  <a:pt x="806" y="168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26" name="Freeform 18"/>
          <p:cNvSpPr>
            <a:spLocks/>
          </p:cNvSpPr>
          <p:nvPr/>
        </p:nvSpPr>
        <p:spPr bwMode="auto">
          <a:xfrm>
            <a:off x="6179705" y="5083269"/>
            <a:ext cx="620568" cy="362790"/>
          </a:xfrm>
          <a:custGeom>
            <a:avLst/>
            <a:gdLst/>
            <a:ahLst/>
            <a:cxnLst>
              <a:cxn ang="0">
                <a:pos x="422" y="259"/>
              </a:cxn>
              <a:cxn ang="0">
                <a:pos x="412" y="201"/>
              </a:cxn>
              <a:cxn ang="0">
                <a:pos x="230" y="182"/>
              </a:cxn>
              <a:cxn ang="0">
                <a:pos x="144" y="144"/>
              </a:cxn>
              <a:cxn ang="0">
                <a:pos x="172" y="173"/>
              </a:cxn>
              <a:cxn ang="0">
                <a:pos x="288" y="230"/>
              </a:cxn>
              <a:cxn ang="0">
                <a:pos x="316" y="240"/>
              </a:cxn>
              <a:cxn ang="0">
                <a:pos x="288" y="221"/>
              </a:cxn>
              <a:cxn ang="0">
                <a:pos x="268" y="201"/>
              </a:cxn>
              <a:cxn ang="0">
                <a:pos x="220" y="192"/>
              </a:cxn>
              <a:cxn ang="0">
                <a:pos x="38" y="105"/>
              </a:cxn>
              <a:cxn ang="0">
                <a:pos x="0" y="0"/>
              </a:cxn>
            </a:cxnLst>
            <a:rect l="0" t="0" r="r" b="b"/>
            <a:pathLst>
              <a:path w="430" h="259">
                <a:moveTo>
                  <a:pt x="422" y="259"/>
                </a:moveTo>
                <a:cubicBezTo>
                  <a:pt x="419" y="240"/>
                  <a:pt x="430" y="208"/>
                  <a:pt x="412" y="201"/>
                </a:cubicBezTo>
                <a:cubicBezTo>
                  <a:pt x="355" y="178"/>
                  <a:pt x="230" y="182"/>
                  <a:pt x="230" y="182"/>
                </a:cubicBezTo>
                <a:cubicBezTo>
                  <a:pt x="197" y="172"/>
                  <a:pt x="173" y="163"/>
                  <a:pt x="144" y="144"/>
                </a:cubicBezTo>
                <a:cubicBezTo>
                  <a:pt x="133" y="136"/>
                  <a:pt x="163" y="163"/>
                  <a:pt x="172" y="173"/>
                </a:cubicBezTo>
                <a:cubicBezTo>
                  <a:pt x="209" y="211"/>
                  <a:pt x="242" y="213"/>
                  <a:pt x="288" y="230"/>
                </a:cubicBezTo>
                <a:cubicBezTo>
                  <a:pt x="297" y="233"/>
                  <a:pt x="316" y="250"/>
                  <a:pt x="316" y="240"/>
                </a:cubicBezTo>
                <a:cubicBezTo>
                  <a:pt x="316" y="229"/>
                  <a:pt x="297" y="228"/>
                  <a:pt x="288" y="221"/>
                </a:cubicBezTo>
                <a:cubicBezTo>
                  <a:pt x="281" y="215"/>
                  <a:pt x="277" y="205"/>
                  <a:pt x="268" y="201"/>
                </a:cubicBezTo>
                <a:cubicBezTo>
                  <a:pt x="253" y="195"/>
                  <a:pt x="236" y="196"/>
                  <a:pt x="220" y="192"/>
                </a:cubicBezTo>
                <a:cubicBezTo>
                  <a:pt x="148" y="174"/>
                  <a:pt x="91" y="158"/>
                  <a:pt x="38" y="105"/>
                </a:cubicBezTo>
                <a:cubicBezTo>
                  <a:pt x="26" y="72"/>
                  <a:pt x="25" y="25"/>
                  <a:pt x="0" y="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27" name="Freeform 19"/>
          <p:cNvSpPr>
            <a:spLocks/>
          </p:cNvSpPr>
          <p:nvPr/>
        </p:nvSpPr>
        <p:spPr bwMode="auto">
          <a:xfrm>
            <a:off x="4364182" y="1613647"/>
            <a:ext cx="207818" cy="403412"/>
          </a:xfrm>
          <a:custGeom>
            <a:avLst/>
            <a:gdLst/>
            <a:ahLst/>
            <a:cxnLst>
              <a:cxn ang="0">
                <a:pos x="144" y="288"/>
              </a:cxn>
              <a:cxn ang="0">
                <a:pos x="0" y="288"/>
              </a:cxn>
              <a:cxn ang="0">
                <a:pos x="0" y="0"/>
              </a:cxn>
            </a:cxnLst>
            <a:rect l="0" t="0" r="r" b="b"/>
            <a:pathLst>
              <a:path w="144" h="288">
                <a:moveTo>
                  <a:pt x="144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28" name="Freeform 20"/>
          <p:cNvSpPr>
            <a:spLocks/>
          </p:cNvSpPr>
          <p:nvPr/>
        </p:nvSpPr>
        <p:spPr bwMode="auto">
          <a:xfrm>
            <a:off x="5472545" y="4168588"/>
            <a:ext cx="831273" cy="1143000"/>
          </a:xfrm>
          <a:custGeom>
            <a:avLst/>
            <a:gdLst/>
            <a:ahLst/>
            <a:cxnLst>
              <a:cxn ang="0">
                <a:pos x="17" y="34"/>
              </a:cxn>
              <a:cxn ang="0">
                <a:pos x="50" y="43"/>
              </a:cxn>
              <a:cxn ang="0">
                <a:pos x="84" y="55"/>
              </a:cxn>
              <a:cxn ang="0">
                <a:pos x="142" y="67"/>
              </a:cxn>
              <a:cxn ang="0">
                <a:pos x="197" y="158"/>
              </a:cxn>
              <a:cxn ang="0">
                <a:pos x="226" y="242"/>
              </a:cxn>
              <a:cxn ang="0">
                <a:pos x="240" y="264"/>
              </a:cxn>
              <a:cxn ang="0">
                <a:pos x="257" y="300"/>
              </a:cxn>
              <a:cxn ang="0">
                <a:pos x="278" y="346"/>
              </a:cxn>
              <a:cxn ang="0">
                <a:pos x="295" y="382"/>
              </a:cxn>
              <a:cxn ang="0">
                <a:pos x="310" y="403"/>
              </a:cxn>
              <a:cxn ang="0">
                <a:pos x="370" y="497"/>
              </a:cxn>
              <a:cxn ang="0">
                <a:pos x="379" y="511"/>
              </a:cxn>
              <a:cxn ang="0">
                <a:pos x="396" y="547"/>
              </a:cxn>
              <a:cxn ang="0">
                <a:pos x="442" y="600"/>
              </a:cxn>
              <a:cxn ang="0">
                <a:pos x="480" y="643"/>
              </a:cxn>
              <a:cxn ang="0">
                <a:pos x="497" y="662"/>
              </a:cxn>
              <a:cxn ang="0">
                <a:pos x="535" y="698"/>
              </a:cxn>
              <a:cxn ang="0">
                <a:pos x="562" y="722"/>
              </a:cxn>
              <a:cxn ang="0">
                <a:pos x="576" y="816"/>
              </a:cxn>
              <a:cxn ang="0">
                <a:pos x="0" y="816"/>
              </a:cxn>
              <a:cxn ang="0">
                <a:pos x="0" y="48"/>
              </a:cxn>
              <a:cxn ang="0">
                <a:pos x="48" y="0"/>
              </a:cxn>
              <a:cxn ang="0">
                <a:pos x="48" y="48"/>
              </a:cxn>
              <a:cxn ang="0">
                <a:pos x="48" y="0"/>
              </a:cxn>
            </a:cxnLst>
            <a:rect l="0" t="0" r="r" b="b"/>
            <a:pathLst>
              <a:path w="576" h="816">
                <a:moveTo>
                  <a:pt x="17" y="34"/>
                </a:moveTo>
                <a:cubicBezTo>
                  <a:pt x="28" y="37"/>
                  <a:pt x="38" y="41"/>
                  <a:pt x="50" y="43"/>
                </a:cubicBezTo>
                <a:cubicBezTo>
                  <a:pt x="60" y="49"/>
                  <a:pt x="72" y="53"/>
                  <a:pt x="84" y="55"/>
                </a:cubicBezTo>
                <a:cubicBezTo>
                  <a:pt x="104" y="63"/>
                  <a:pt x="125" y="51"/>
                  <a:pt x="142" y="67"/>
                </a:cubicBezTo>
                <a:cubicBezTo>
                  <a:pt x="166" y="90"/>
                  <a:pt x="167" y="141"/>
                  <a:pt x="197" y="158"/>
                </a:cubicBezTo>
                <a:cubicBezTo>
                  <a:pt x="201" y="184"/>
                  <a:pt x="211" y="221"/>
                  <a:pt x="226" y="242"/>
                </a:cubicBezTo>
                <a:cubicBezTo>
                  <a:pt x="229" y="252"/>
                  <a:pt x="233" y="257"/>
                  <a:pt x="240" y="264"/>
                </a:cubicBezTo>
                <a:cubicBezTo>
                  <a:pt x="243" y="275"/>
                  <a:pt x="250" y="290"/>
                  <a:pt x="257" y="300"/>
                </a:cubicBezTo>
                <a:cubicBezTo>
                  <a:pt x="261" y="312"/>
                  <a:pt x="268" y="339"/>
                  <a:pt x="278" y="346"/>
                </a:cubicBezTo>
                <a:cubicBezTo>
                  <a:pt x="283" y="358"/>
                  <a:pt x="288" y="371"/>
                  <a:pt x="295" y="382"/>
                </a:cubicBezTo>
                <a:cubicBezTo>
                  <a:pt x="300" y="389"/>
                  <a:pt x="310" y="403"/>
                  <a:pt x="310" y="403"/>
                </a:cubicBezTo>
                <a:cubicBezTo>
                  <a:pt x="318" y="431"/>
                  <a:pt x="352" y="472"/>
                  <a:pt x="370" y="497"/>
                </a:cubicBezTo>
                <a:cubicBezTo>
                  <a:pt x="374" y="511"/>
                  <a:pt x="369" y="496"/>
                  <a:pt x="379" y="511"/>
                </a:cubicBezTo>
                <a:cubicBezTo>
                  <a:pt x="388" y="523"/>
                  <a:pt x="385" y="536"/>
                  <a:pt x="396" y="547"/>
                </a:cubicBezTo>
                <a:cubicBezTo>
                  <a:pt x="401" y="566"/>
                  <a:pt x="426" y="590"/>
                  <a:pt x="442" y="600"/>
                </a:cubicBezTo>
                <a:cubicBezTo>
                  <a:pt x="448" y="611"/>
                  <a:pt x="469" y="640"/>
                  <a:pt x="480" y="643"/>
                </a:cubicBezTo>
                <a:cubicBezTo>
                  <a:pt x="486" y="651"/>
                  <a:pt x="488" y="657"/>
                  <a:pt x="497" y="662"/>
                </a:cubicBezTo>
                <a:cubicBezTo>
                  <a:pt x="507" y="678"/>
                  <a:pt x="519" y="689"/>
                  <a:pt x="535" y="698"/>
                </a:cubicBezTo>
                <a:cubicBezTo>
                  <a:pt x="539" y="704"/>
                  <a:pt x="555" y="717"/>
                  <a:pt x="562" y="722"/>
                </a:cubicBezTo>
                <a:lnTo>
                  <a:pt x="576" y="816"/>
                </a:lnTo>
                <a:lnTo>
                  <a:pt x="0" y="816"/>
                </a:lnTo>
                <a:lnTo>
                  <a:pt x="0" y="48"/>
                </a:lnTo>
                <a:lnTo>
                  <a:pt x="48" y="0"/>
                </a:lnTo>
                <a:lnTo>
                  <a:pt x="48" y="48"/>
                </a:lnTo>
                <a:lnTo>
                  <a:pt x="48" y="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29" name="Line 21"/>
          <p:cNvSpPr>
            <a:spLocks noChangeShapeType="1"/>
          </p:cNvSpPr>
          <p:nvPr/>
        </p:nvSpPr>
        <p:spPr bwMode="auto">
          <a:xfrm flipV="1">
            <a:off x="6026727" y="5177118"/>
            <a:ext cx="207818" cy="67235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30" name="Line 22"/>
          <p:cNvSpPr>
            <a:spLocks noChangeShapeType="1"/>
          </p:cNvSpPr>
          <p:nvPr/>
        </p:nvSpPr>
        <p:spPr bwMode="auto">
          <a:xfrm flipV="1">
            <a:off x="4364182" y="1729908"/>
            <a:ext cx="0" cy="403411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31" name="Line 23"/>
          <p:cNvSpPr>
            <a:spLocks noChangeShapeType="1"/>
          </p:cNvSpPr>
          <p:nvPr/>
        </p:nvSpPr>
        <p:spPr bwMode="auto">
          <a:xfrm flipV="1">
            <a:off x="4364182" y="5740213"/>
            <a:ext cx="4087091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32" name="Line 24"/>
          <p:cNvSpPr>
            <a:spLocks noChangeShapeType="1"/>
          </p:cNvSpPr>
          <p:nvPr/>
        </p:nvSpPr>
        <p:spPr bwMode="auto">
          <a:xfrm flipV="1">
            <a:off x="1170421" y="1739713"/>
            <a:ext cx="320675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33" name="Text Box 25"/>
          <p:cNvSpPr txBox="1">
            <a:spLocks noChangeArrowheads="1"/>
          </p:cNvSpPr>
          <p:nvPr/>
        </p:nvSpPr>
        <p:spPr bwMode="auto">
          <a:xfrm>
            <a:off x="4017818" y="1277471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606234" name="Text Box 26"/>
          <p:cNvSpPr txBox="1">
            <a:spLocks noChangeArrowheads="1"/>
          </p:cNvSpPr>
          <p:nvPr/>
        </p:nvSpPr>
        <p:spPr bwMode="auto">
          <a:xfrm>
            <a:off x="1246910" y="2377049"/>
            <a:ext cx="222968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Ideal Decision Curve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606235" name="Line 27"/>
          <p:cNvSpPr>
            <a:spLocks noChangeShapeType="1"/>
          </p:cNvSpPr>
          <p:nvPr/>
        </p:nvSpPr>
        <p:spPr bwMode="auto">
          <a:xfrm>
            <a:off x="3602182" y="2577353"/>
            <a:ext cx="69272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36" name="Line 28"/>
          <p:cNvSpPr>
            <a:spLocks noChangeShapeType="1"/>
          </p:cNvSpPr>
          <p:nvPr/>
        </p:nvSpPr>
        <p:spPr bwMode="auto">
          <a:xfrm flipH="1">
            <a:off x="4987636" y="2669801"/>
            <a:ext cx="484909" cy="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06237" name="Text Box 29"/>
          <p:cNvSpPr txBox="1">
            <a:spLocks noChangeArrowheads="1"/>
          </p:cNvSpPr>
          <p:nvPr/>
        </p:nvSpPr>
        <p:spPr bwMode="auto">
          <a:xfrm>
            <a:off x="5472545" y="2469497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1177636" y="4144775"/>
            <a:ext cx="3602182" cy="1616447"/>
            <a:chOff x="816" y="2736"/>
            <a:chExt cx="2496" cy="1154"/>
          </a:xfrm>
        </p:grpSpPr>
        <p:sp>
          <p:nvSpPr>
            <p:cNvPr id="606239" name="Text Box 31"/>
            <p:cNvSpPr txBox="1">
              <a:spLocks noChangeArrowheads="1"/>
            </p:cNvSpPr>
            <p:nvPr/>
          </p:nvSpPr>
          <p:spPr bwMode="auto">
            <a:xfrm>
              <a:off x="816" y="2736"/>
              <a:ext cx="2256" cy="1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200" dirty="0">
                  <a:solidFill>
                    <a:srgbClr val="FF3300"/>
                  </a:solidFill>
                </a:rPr>
                <a:t>Incorrect FG decisions occur here.</a:t>
              </a:r>
            </a:p>
            <a:p>
              <a:pPr>
                <a:spcBef>
                  <a:spcPct val="50000"/>
                </a:spcBef>
              </a:pPr>
              <a:r>
                <a:rPr lang="en-GB" sz="2200" dirty="0">
                  <a:solidFill>
                    <a:srgbClr val="FF3300"/>
                  </a:solidFill>
                </a:rPr>
                <a:t>But where do we measure the risk?</a:t>
              </a:r>
              <a:endParaRPr lang="en-GB" sz="2200" dirty="0"/>
            </a:p>
          </p:txBody>
        </p:sp>
        <p:sp>
          <p:nvSpPr>
            <p:cNvPr id="606240" name="AutoShape 32"/>
            <p:cNvSpPr>
              <a:spLocks noChangeArrowheads="1"/>
            </p:cNvSpPr>
            <p:nvPr/>
          </p:nvSpPr>
          <p:spPr bwMode="auto">
            <a:xfrm flipH="1">
              <a:off x="1968" y="3024"/>
              <a:ext cx="1344" cy="240"/>
            </a:xfrm>
            <a:prstGeom prst="leftArrow">
              <a:avLst>
                <a:gd name="adj1" fmla="val 50000"/>
                <a:gd name="adj2" fmla="val 140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606241" name="Text Box 33"/>
          <p:cNvSpPr txBox="1">
            <a:spLocks noChangeArrowheads="1"/>
          </p:cNvSpPr>
          <p:nvPr/>
        </p:nvSpPr>
        <p:spPr bwMode="auto">
          <a:xfrm>
            <a:off x="6026727" y="3025589"/>
            <a:ext cx="2493818" cy="156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FG is correct decision in this area.</a:t>
            </a:r>
            <a:endParaRPr lang="en-GB" sz="2900" dirty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0" grpId="0" animBg="1"/>
      <p:bldP spid="606241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58636-93CA-4579-84E4-85561376590D}" type="slidenum">
              <a:rPr lang="en-US"/>
              <a:pPr/>
              <a:t>96</a:t>
            </a:fld>
            <a:endParaRPr lang="en-US"/>
          </a:p>
        </p:txBody>
      </p:sp>
      <p:sp>
        <p:nvSpPr>
          <p:cNvPr id="612354" name="Rectangle 2"/>
          <p:cNvSpPr>
            <a:spLocks noChangeArrowheads="1"/>
          </p:cNvSpPr>
          <p:nvPr/>
        </p:nvSpPr>
        <p:spPr bwMode="auto">
          <a:xfrm>
            <a:off x="4364182" y="1725706"/>
            <a:ext cx="4087091" cy="4034118"/>
          </a:xfrm>
          <a:prstGeom prst="rect">
            <a:avLst/>
          </a:prstGeom>
          <a:solidFill>
            <a:srgbClr val="93DBB7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14194" y="1362916"/>
            <a:ext cx="8309841" cy="5041246"/>
            <a:chOff x="287" y="748"/>
            <a:chExt cx="5758" cy="3599"/>
          </a:xfrm>
        </p:grpSpPr>
        <p:pic>
          <p:nvPicPr>
            <p:cNvPr id="612356" name="Picture 4" descr="NSRSR_FG700LCL1200ws20Clumped20wv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7" y="748"/>
              <a:ext cx="5758" cy="3599"/>
            </a:xfrm>
            <a:prstGeom prst="rect">
              <a:avLst/>
            </a:prstGeom>
            <a:noFill/>
          </p:spPr>
        </p:pic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3023" y="1150"/>
              <a:ext cx="1729" cy="2738"/>
              <a:chOff x="3023" y="1150"/>
              <a:chExt cx="1729" cy="2738"/>
            </a:xfrm>
          </p:grpSpPr>
          <p:sp>
            <p:nvSpPr>
              <p:cNvPr id="612358" name="Freeform 6"/>
              <p:cNvSpPr>
                <a:spLocks/>
              </p:cNvSpPr>
              <p:nvPr/>
            </p:nvSpPr>
            <p:spPr bwMode="auto">
              <a:xfrm>
                <a:off x="3072" y="2064"/>
                <a:ext cx="866" cy="1001"/>
              </a:xfrm>
              <a:custGeom>
                <a:avLst/>
                <a:gdLst/>
                <a:ahLst/>
                <a:cxnLst>
                  <a:cxn ang="0">
                    <a:pos x="48" y="48"/>
                  </a:cxn>
                  <a:cxn ang="0">
                    <a:pos x="528" y="96"/>
                  </a:cxn>
                  <a:cxn ang="0">
                    <a:pos x="530" y="110"/>
                  </a:cxn>
                  <a:cxn ang="0">
                    <a:pos x="542" y="122"/>
                  </a:cxn>
                  <a:cxn ang="0">
                    <a:pos x="557" y="158"/>
                  </a:cxn>
                  <a:cxn ang="0">
                    <a:pos x="588" y="242"/>
                  </a:cxn>
                  <a:cxn ang="0">
                    <a:pos x="624" y="343"/>
                  </a:cxn>
                  <a:cxn ang="0">
                    <a:pos x="672" y="468"/>
                  </a:cxn>
                  <a:cxn ang="0">
                    <a:pos x="706" y="574"/>
                  </a:cxn>
                  <a:cxn ang="0">
                    <a:pos x="722" y="629"/>
                  </a:cxn>
                  <a:cxn ang="0">
                    <a:pos x="742" y="658"/>
                  </a:cxn>
                  <a:cxn ang="0">
                    <a:pos x="751" y="672"/>
                  </a:cxn>
                  <a:cxn ang="0">
                    <a:pos x="761" y="703"/>
                  </a:cxn>
                  <a:cxn ang="0">
                    <a:pos x="790" y="794"/>
                  </a:cxn>
                  <a:cxn ang="0">
                    <a:pos x="806" y="847"/>
                  </a:cxn>
                  <a:cxn ang="0">
                    <a:pos x="828" y="874"/>
                  </a:cxn>
                  <a:cxn ang="0">
                    <a:pos x="850" y="926"/>
                  </a:cxn>
                  <a:cxn ang="0">
                    <a:pos x="862" y="972"/>
                  </a:cxn>
                  <a:cxn ang="0">
                    <a:pos x="866" y="1001"/>
                  </a:cxn>
                  <a:cxn ang="0">
                    <a:pos x="0" y="912"/>
                  </a:cxn>
                  <a:cxn ang="0">
                    <a:pos x="48" y="0"/>
                  </a:cxn>
                  <a:cxn ang="0">
                    <a:pos x="48" y="48"/>
                  </a:cxn>
                </a:cxnLst>
                <a:rect l="0" t="0" r="r" b="b"/>
                <a:pathLst>
                  <a:path w="866" h="1001">
                    <a:moveTo>
                      <a:pt x="48" y="48"/>
                    </a:moveTo>
                    <a:cubicBezTo>
                      <a:pt x="208" y="64"/>
                      <a:pt x="369" y="75"/>
                      <a:pt x="528" y="96"/>
                    </a:cubicBezTo>
                    <a:cubicBezTo>
                      <a:pt x="533" y="97"/>
                      <a:pt x="529" y="106"/>
                      <a:pt x="530" y="110"/>
                    </a:cubicBezTo>
                    <a:cubicBezTo>
                      <a:pt x="533" y="118"/>
                      <a:pt x="536" y="118"/>
                      <a:pt x="542" y="122"/>
                    </a:cubicBezTo>
                    <a:cubicBezTo>
                      <a:pt x="547" y="134"/>
                      <a:pt x="549" y="147"/>
                      <a:pt x="557" y="158"/>
                    </a:cubicBezTo>
                    <a:cubicBezTo>
                      <a:pt x="560" y="177"/>
                      <a:pt x="577" y="226"/>
                      <a:pt x="588" y="242"/>
                    </a:cubicBezTo>
                    <a:cubicBezTo>
                      <a:pt x="597" y="277"/>
                      <a:pt x="613" y="309"/>
                      <a:pt x="624" y="343"/>
                    </a:cubicBezTo>
                    <a:cubicBezTo>
                      <a:pt x="637" y="384"/>
                      <a:pt x="647" y="433"/>
                      <a:pt x="672" y="468"/>
                    </a:cubicBezTo>
                    <a:cubicBezTo>
                      <a:pt x="682" y="503"/>
                      <a:pt x="695" y="539"/>
                      <a:pt x="706" y="574"/>
                    </a:cubicBezTo>
                    <a:cubicBezTo>
                      <a:pt x="711" y="591"/>
                      <a:pt x="713" y="614"/>
                      <a:pt x="722" y="629"/>
                    </a:cubicBezTo>
                    <a:cubicBezTo>
                      <a:pt x="728" y="639"/>
                      <a:pt x="736" y="648"/>
                      <a:pt x="742" y="658"/>
                    </a:cubicBezTo>
                    <a:cubicBezTo>
                      <a:pt x="749" y="683"/>
                      <a:pt x="736" y="643"/>
                      <a:pt x="751" y="672"/>
                    </a:cubicBezTo>
                    <a:cubicBezTo>
                      <a:pt x="755" y="680"/>
                      <a:pt x="758" y="694"/>
                      <a:pt x="761" y="703"/>
                    </a:cubicBezTo>
                    <a:cubicBezTo>
                      <a:pt x="772" y="733"/>
                      <a:pt x="778" y="765"/>
                      <a:pt x="790" y="794"/>
                    </a:cubicBezTo>
                    <a:cubicBezTo>
                      <a:pt x="792" y="805"/>
                      <a:pt x="800" y="839"/>
                      <a:pt x="806" y="847"/>
                    </a:cubicBezTo>
                    <a:cubicBezTo>
                      <a:pt x="813" y="857"/>
                      <a:pt x="821" y="863"/>
                      <a:pt x="828" y="874"/>
                    </a:cubicBezTo>
                    <a:cubicBezTo>
                      <a:pt x="833" y="891"/>
                      <a:pt x="839" y="911"/>
                      <a:pt x="850" y="926"/>
                    </a:cubicBezTo>
                    <a:cubicBezTo>
                      <a:pt x="854" y="941"/>
                      <a:pt x="858" y="957"/>
                      <a:pt x="862" y="972"/>
                    </a:cubicBezTo>
                    <a:cubicBezTo>
                      <a:pt x="863" y="981"/>
                      <a:pt x="866" y="992"/>
                      <a:pt x="866" y="1001"/>
                    </a:cubicBezTo>
                    <a:lnTo>
                      <a:pt x="0" y="912"/>
                    </a:lnTo>
                    <a:lnTo>
                      <a:pt x="48" y="0"/>
                    </a:lnTo>
                    <a:lnTo>
                      <a:pt x="48" y="48"/>
                    </a:lnTo>
                    <a:close/>
                  </a:path>
                </a:pathLst>
              </a:custGeom>
              <a:solidFill>
                <a:srgbClr val="FF000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59" name="Rectangle 7"/>
              <p:cNvSpPr>
                <a:spLocks noChangeArrowheads="1"/>
              </p:cNvSpPr>
              <p:nvPr/>
            </p:nvSpPr>
            <p:spPr bwMode="auto">
              <a:xfrm>
                <a:off x="3024" y="3792"/>
                <a:ext cx="1440" cy="96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0" name="Rectangle 8"/>
              <p:cNvSpPr>
                <a:spLocks noChangeArrowheads="1"/>
              </p:cNvSpPr>
              <p:nvPr/>
            </p:nvSpPr>
            <p:spPr bwMode="auto">
              <a:xfrm>
                <a:off x="3024" y="1248"/>
                <a:ext cx="96" cy="259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1" name="Rectangle 9"/>
              <p:cNvSpPr>
                <a:spLocks noChangeArrowheads="1"/>
              </p:cNvSpPr>
              <p:nvPr/>
            </p:nvSpPr>
            <p:spPr bwMode="auto">
              <a:xfrm>
                <a:off x="4320" y="3840"/>
                <a:ext cx="432" cy="48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2" name="Freeform 10"/>
              <p:cNvSpPr>
                <a:spLocks/>
              </p:cNvSpPr>
              <p:nvPr/>
            </p:nvSpPr>
            <p:spPr bwMode="auto">
              <a:xfrm>
                <a:off x="3023" y="1150"/>
                <a:ext cx="294" cy="353"/>
              </a:xfrm>
              <a:custGeom>
                <a:avLst/>
                <a:gdLst/>
                <a:ahLst/>
                <a:cxnLst>
                  <a:cxn ang="0">
                    <a:pos x="145" y="338"/>
                  </a:cxn>
                  <a:cxn ang="0">
                    <a:pos x="59" y="314"/>
                  </a:cxn>
                  <a:cxn ang="0">
                    <a:pos x="25" y="307"/>
                  </a:cxn>
                  <a:cxn ang="0">
                    <a:pos x="18" y="264"/>
                  </a:cxn>
                  <a:cxn ang="0">
                    <a:pos x="11" y="206"/>
                  </a:cxn>
                  <a:cxn ang="0">
                    <a:pos x="3" y="84"/>
                  </a:cxn>
                  <a:cxn ang="0">
                    <a:pos x="6" y="0"/>
                  </a:cxn>
                  <a:cxn ang="0">
                    <a:pos x="30" y="16"/>
                  </a:cxn>
                  <a:cxn ang="0">
                    <a:pos x="35" y="24"/>
                  </a:cxn>
                  <a:cxn ang="0">
                    <a:pos x="42" y="28"/>
                  </a:cxn>
                  <a:cxn ang="0">
                    <a:pos x="59" y="48"/>
                  </a:cxn>
                  <a:cxn ang="0">
                    <a:pos x="63" y="55"/>
                  </a:cxn>
                  <a:cxn ang="0">
                    <a:pos x="71" y="60"/>
                  </a:cxn>
                  <a:cxn ang="0">
                    <a:pos x="87" y="76"/>
                  </a:cxn>
                  <a:cxn ang="0">
                    <a:pos x="109" y="96"/>
                  </a:cxn>
                  <a:cxn ang="0">
                    <a:pos x="128" y="112"/>
                  </a:cxn>
                  <a:cxn ang="0">
                    <a:pos x="167" y="160"/>
                  </a:cxn>
                  <a:cxn ang="0">
                    <a:pos x="183" y="180"/>
                  </a:cxn>
                  <a:cxn ang="0">
                    <a:pos x="212" y="225"/>
                  </a:cxn>
                  <a:cxn ang="0">
                    <a:pos x="224" y="247"/>
                  </a:cxn>
                  <a:cxn ang="0">
                    <a:pos x="263" y="304"/>
                  </a:cxn>
                  <a:cxn ang="0">
                    <a:pos x="277" y="333"/>
                  </a:cxn>
                  <a:cxn ang="0">
                    <a:pos x="263" y="352"/>
                  </a:cxn>
                  <a:cxn ang="0">
                    <a:pos x="207" y="348"/>
                  </a:cxn>
                  <a:cxn ang="0">
                    <a:pos x="145" y="338"/>
                  </a:cxn>
                </a:cxnLst>
                <a:rect l="0" t="0" r="r" b="b"/>
                <a:pathLst>
                  <a:path w="294" h="353">
                    <a:moveTo>
                      <a:pt x="145" y="338"/>
                    </a:moveTo>
                    <a:cubicBezTo>
                      <a:pt x="132" y="305"/>
                      <a:pt x="92" y="315"/>
                      <a:pt x="59" y="314"/>
                    </a:cubicBezTo>
                    <a:cubicBezTo>
                      <a:pt x="46" y="312"/>
                      <a:pt x="37" y="309"/>
                      <a:pt x="25" y="307"/>
                    </a:cubicBezTo>
                    <a:cubicBezTo>
                      <a:pt x="8" y="290"/>
                      <a:pt x="8" y="288"/>
                      <a:pt x="18" y="264"/>
                    </a:cubicBezTo>
                    <a:cubicBezTo>
                      <a:pt x="16" y="244"/>
                      <a:pt x="13" y="226"/>
                      <a:pt x="11" y="206"/>
                    </a:cubicBezTo>
                    <a:cubicBezTo>
                      <a:pt x="14" y="165"/>
                      <a:pt x="20" y="123"/>
                      <a:pt x="3" y="84"/>
                    </a:cubicBezTo>
                    <a:cubicBezTo>
                      <a:pt x="0" y="56"/>
                      <a:pt x="4" y="28"/>
                      <a:pt x="6" y="0"/>
                    </a:cubicBezTo>
                    <a:cubicBezTo>
                      <a:pt x="9" y="10"/>
                      <a:pt x="20" y="13"/>
                      <a:pt x="30" y="16"/>
                    </a:cubicBezTo>
                    <a:cubicBezTo>
                      <a:pt x="32" y="19"/>
                      <a:pt x="33" y="22"/>
                      <a:pt x="35" y="24"/>
                    </a:cubicBezTo>
                    <a:cubicBezTo>
                      <a:pt x="37" y="26"/>
                      <a:pt x="40" y="26"/>
                      <a:pt x="42" y="28"/>
                    </a:cubicBezTo>
                    <a:cubicBezTo>
                      <a:pt x="49" y="37"/>
                      <a:pt x="46" y="40"/>
                      <a:pt x="59" y="48"/>
                    </a:cubicBezTo>
                    <a:cubicBezTo>
                      <a:pt x="60" y="50"/>
                      <a:pt x="61" y="53"/>
                      <a:pt x="63" y="55"/>
                    </a:cubicBezTo>
                    <a:cubicBezTo>
                      <a:pt x="65" y="57"/>
                      <a:pt x="69" y="58"/>
                      <a:pt x="71" y="60"/>
                    </a:cubicBezTo>
                    <a:cubicBezTo>
                      <a:pt x="79" y="69"/>
                      <a:pt x="73" y="73"/>
                      <a:pt x="87" y="76"/>
                    </a:cubicBezTo>
                    <a:cubicBezTo>
                      <a:pt x="91" y="83"/>
                      <a:pt x="102" y="93"/>
                      <a:pt x="109" y="96"/>
                    </a:cubicBezTo>
                    <a:cubicBezTo>
                      <a:pt x="115" y="104"/>
                      <a:pt x="118" y="109"/>
                      <a:pt x="128" y="112"/>
                    </a:cubicBezTo>
                    <a:cubicBezTo>
                      <a:pt x="137" y="126"/>
                      <a:pt x="152" y="153"/>
                      <a:pt x="167" y="160"/>
                    </a:cubicBezTo>
                    <a:cubicBezTo>
                      <a:pt x="170" y="170"/>
                      <a:pt x="176" y="172"/>
                      <a:pt x="183" y="180"/>
                    </a:cubicBezTo>
                    <a:cubicBezTo>
                      <a:pt x="189" y="194"/>
                      <a:pt x="195" y="220"/>
                      <a:pt x="212" y="225"/>
                    </a:cubicBezTo>
                    <a:cubicBezTo>
                      <a:pt x="216" y="235"/>
                      <a:pt x="216" y="239"/>
                      <a:pt x="224" y="247"/>
                    </a:cubicBezTo>
                    <a:cubicBezTo>
                      <a:pt x="233" y="269"/>
                      <a:pt x="251" y="284"/>
                      <a:pt x="263" y="304"/>
                    </a:cubicBezTo>
                    <a:cubicBezTo>
                      <a:pt x="269" y="314"/>
                      <a:pt x="271" y="324"/>
                      <a:pt x="277" y="333"/>
                    </a:cubicBezTo>
                    <a:cubicBezTo>
                      <a:pt x="283" y="353"/>
                      <a:pt x="294" y="348"/>
                      <a:pt x="263" y="352"/>
                    </a:cubicBezTo>
                    <a:cubicBezTo>
                      <a:pt x="244" y="349"/>
                      <a:pt x="226" y="348"/>
                      <a:pt x="207" y="348"/>
                    </a:cubicBezTo>
                    <a:lnTo>
                      <a:pt x="145" y="338"/>
                    </a:lnTo>
                    <a:close/>
                  </a:path>
                </a:pathLst>
              </a:custGeom>
              <a:solidFill>
                <a:srgbClr val="FF000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3" name="Freeform 11"/>
              <p:cNvSpPr>
                <a:spLocks/>
              </p:cNvSpPr>
              <p:nvPr/>
            </p:nvSpPr>
            <p:spPr bwMode="auto">
              <a:xfrm>
                <a:off x="3072" y="1422"/>
                <a:ext cx="547" cy="7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257" y="100"/>
                  </a:cxn>
                  <a:cxn ang="0">
                    <a:pos x="266" y="121"/>
                  </a:cxn>
                  <a:cxn ang="0">
                    <a:pos x="300" y="184"/>
                  </a:cxn>
                  <a:cxn ang="0">
                    <a:pos x="322" y="239"/>
                  </a:cxn>
                  <a:cxn ang="0">
                    <a:pos x="341" y="272"/>
                  </a:cxn>
                  <a:cxn ang="0">
                    <a:pos x="353" y="301"/>
                  </a:cxn>
                  <a:cxn ang="0">
                    <a:pos x="374" y="356"/>
                  </a:cxn>
                  <a:cxn ang="0">
                    <a:pos x="406" y="426"/>
                  </a:cxn>
                  <a:cxn ang="0">
                    <a:pos x="432" y="476"/>
                  </a:cxn>
                  <a:cxn ang="0">
                    <a:pos x="456" y="546"/>
                  </a:cxn>
                  <a:cxn ang="0">
                    <a:pos x="478" y="599"/>
                  </a:cxn>
                  <a:cxn ang="0">
                    <a:pos x="490" y="620"/>
                  </a:cxn>
                  <a:cxn ang="0">
                    <a:pos x="511" y="676"/>
                  </a:cxn>
                  <a:cxn ang="0">
                    <a:pos x="528" y="728"/>
                  </a:cxn>
                  <a:cxn ang="0">
                    <a:pos x="547" y="781"/>
                  </a:cxn>
                  <a:cxn ang="0">
                    <a:pos x="0" y="738"/>
                  </a:cxn>
                  <a:cxn ang="0">
                    <a:pos x="0" y="18"/>
                  </a:cxn>
                </a:cxnLst>
                <a:rect l="0" t="0" r="r" b="b"/>
                <a:pathLst>
                  <a:path w="547" h="781">
                    <a:moveTo>
                      <a:pt x="0" y="18"/>
                    </a:moveTo>
                    <a:cubicBezTo>
                      <a:pt x="296" y="77"/>
                      <a:pt x="195" y="0"/>
                      <a:pt x="257" y="100"/>
                    </a:cubicBezTo>
                    <a:cubicBezTo>
                      <a:pt x="259" y="108"/>
                      <a:pt x="262" y="114"/>
                      <a:pt x="266" y="121"/>
                    </a:cubicBezTo>
                    <a:cubicBezTo>
                      <a:pt x="271" y="142"/>
                      <a:pt x="286" y="167"/>
                      <a:pt x="300" y="184"/>
                    </a:cubicBezTo>
                    <a:cubicBezTo>
                      <a:pt x="304" y="203"/>
                      <a:pt x="310" y="223"/>
                      <a:pt x="322" y="239"/>
                    </a:cubicBezTo>
                    <a:cubicBezTo>
                      <a:pt x="325" y="250"/>
                      <a:pt x="331" y="266"/>
                      <a:pt x="341" y="272"/>
                    </a:cubicBezTo>
                    <a:cubicBezTo>
                      <a:pt x="344" y="282"/>
                      <a:pt x="349" y="291"/>
                      <a:pt x="353" y="301"/>
                    </a:cubicBezTo>
                    <a:cubicBezTo>
                      <a:pt x="359" y="316"/>
                      <a:pt x="359" y="347"/>
                      <a:pt x="374" y="356"/>
                    </a:cubicBezTo>
                    <a:cubicBezTo>
                      <a:pt x="388" y="378"/>
                      <a:pt x="391" y="405"/>
                      <a:pt x="406" y="426"/>
                    </a:cubicBezTo>
                    <a:cubicBezTo>
                      <a:pt x="408" y="434"/>
                      <a:pt x="426" y="468"/>
                      <a:pt x="432" y="476"/>
                    </a:cubicBezTo>
                    <a:cubicBezTo>
                      <a:pt x="436" y="499"/>
                      <a:pt x="442" y="527"/>
                      <a:pt x="456" y="546"/>
                    </a:cubicBezTo>
                    <a:cubicBezTo>
                      <a:pt x="461" y="564"/>
                      <a:pt x="472" y="581"/>
                      <a:pt x="478" y="599"/>
                    </a:cubicBezTo>
                    <a:cubicBezTo>
                      <a:pt x="481" y="607"/>
                      <a:pt x="490" y="620"/>
                      <a:pt x="490" y="620"/>
                    </a:cubicBezTo>
                    <a:cubicBezTo>
                      <a:pt x="495" y="640"/>
                      <a:pt x="503" y="657"/>
                      <a:pt x="511" y="676"/>
                    </a:cubicBezTo>
                    <a:cubicBezTo>
                      <a:pt x="514" y="694"/>
                      <a:pt x="517" y="713"/>
                      <a:pt x="528" y="728"/>
                    </a:cubicBezTo>
                    <a:cubicBezTo>
                      <a:pt x="531" y="744"/>
                      <a:pt x="535" y="769"/>
                      <a:pt x="547" y="781"/>
                    </a:cubicBezTo>
                    <a:lnTo>
                      <a:pt x="0" y="738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000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4" name="Rectangle 12"/>
              <p:cNvSpPr>
                <a:spLocks noChangeArrowheads="1"/>
              </p:cNvSpPr>
              <p:nvPr/>
            </p:nvSpPr>
            <p:spPr bwMode="auto">
              <a:xfrm>
                <a:off x="3120" y="2928"/>
                <a:ext cx="768" cy="912"/>
              </a:xfrm>
              <a:prstGeom prst="rect">
                <a:avLst/>
              </a:prstGeom>
              <a:solidFill>
                <a:srgbClr val="FF000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5" name="Freeform 13"/>
              <p:cNvSpPr>
                <a:spLocks/>
              </p:cNvSpPr>
              <p:nvPr/>
            </p:nvSpPr>
            <p:spPr bwMode="auto">
              <a:xfrm>
                <a:off x="3696" y="2976"/>
                <a:ext cx="672" cy="86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40" y="48"/>
                  </a:cxn>
                  <a:cxn ang="0">
                    <a:pos x="242" y="65"/>
                  </a:cxn>
                  <a:cxn ang="0">
                    <a:pos x="254" y="101"/>
                  </a:cxn>
                  <a:cxn ang="0">
                    <a:pos x="271" y="137"/>
                  </a:cxn>
                  <a:cxn ang="0">
                    <a:pos x="286" y="158"/>
                  </a:cxn>
                  <a:cxn ang="0">
                    <a:pos x="298" y="187"/>
                  </a:cxn>
                  <a:cxn ang="0">
                    <a:pos x="329" y="266"/>
                  </a:cxn>
                  <a:cxn ang="0">
                    <a:pos x="350" y="290"/>
                  </a:cxn>
                  <a:cxn ang="0">
                    <a:pos x="360" y="312"/>
                  </a:cxn>
                  <a:cxn ang="0">
                    <a:pos x="370" y="324"/>
                  </a:cxn>
                  <a:cxn ang="0">
                    <a:pos x="389" y="358"/>
                  </a:cxn>
                  <a:cxn ang="0">
                    <a:pos x="420" y="425"/>
                  </a:cxn>
                  <a:cxn ang="0">
                    <a:pos x="434" y="444"/>
                  </a:cxn>
                  <a:cxn ang="0">
                    <a:pos x="454" y="475"/>
                  </a:cxn>
                  <a:cxn ang="0">
                    <a:pos x="480" y="526"/>
                  </a:cxn>
                  <a:cxn ang="0">
                    <a:pos x="526" y="581"/>
                  </a:cxn>
                  <a:cxn ang="0">
                    <a:pos x="530" y="588"/>
                  </a:cxn>
                  <a:cxn ang="0">
                    <a:pos x="538" y="593"/>
                  </a:cxn>
                  <a:cxn ang="0">
                    <a:pos x="552" y="610"/>
                  </a:cxn>
                  <a:cxn ang="0">
                    <a:pos x="569" y="631"/>
                  </a:cxn>
                  <a:cxn ang="0">
                    <a:pos x="590" y="655"/>
                  </a:cxn>
                  <a:cxn ang="0">
                    <a:pos x="607" y="674"/>
                  </a:cxn>
                  <a:cxn ang="0">
                    <a:pos x="655" y="725"/>
                  </a:cxn>
                  <a:cxn ang="0">
                    <a:pos x="660" y="732"/>
                  </a:cxn>
                  <a:cxn ang="0">
                    <a:pos x="672" y="864"/>
                  </a:cxn>
                  <a:cxn ang="0">
                    <a:pos x="96" y="816"/>
                  </a:cxn>
                  <a:cxn ang="0">
                    <a:pos x="0" y="0"/>
                  </a:cxn>
                </a:cxnLst>
                <a:rect l="0" t="0" r="r" b="b"/>
                <a:pathLst>
                  <a:path w="672" h="864">
                    <a:moveTo>
                      <a:pt x="0" y="0"/>
                    </a:moveTo>
                    <a:cubicBezTo>
                      <a:pt x="80" y="16"/>
                      <a:pt x="161" y="27"/>
                      <a:pt x="240" y="48"/>
                    </a:cubicBezTo>
                    <a:cubicBezTo>
                      <a:pt x="246" y="49"/>
                      <a:pt x="241" y="59"/>
                      <a:pt x="242" y="65"/>
                    </a:cubicBezTo>
                    <a:cubicBezTo>
                      <a:pt x="244" y="75"/>
                      <a:pt x="249" y="92"/>
                      <a:pt x="254" y="101"/>
                    </a:cubicBezTo>
                    <a:cubicBezTo>
                      <a:pt x="260" y="112"/>
                      <a:pt x="265" y="126"/>
                      <a:pt x="271" y="137"/>
                    </a:cubicBezTo>
                    <a:cubicBezTo>
                      <a:pt x="275" y="144"/>
                      <a:pt x="286" y="158"/>
                      <a:pt x="286" y="158"/>
                    </a:cubicBezTo>
                    <a:cubicBezTo>
                      <a:pt x="289" y="168"/>
                      <a:pt x="294" y="177"/>
                      <a:pt x="298" y="187"/>
                    </a:cubicBezTo>
                    <a:cubicBezTo>
                      <a:pt x="308" y="215"/>
                      <a:pt x="314" y="241"/>
                      <a:pt x="329" y="266"/>
                    </a:cubicBezTo>
                    <a:cubicBezTo>
                      <a:pt x="335" y="276"/>
                      <a:pt x="338" y="287"/>
                      <a:pt x="350" y="290"/>
                    </a:cubicBezTo>
                    <a:cubicBezTo>
                      <a:pt x="353" y="298"/>
                      <a:pt x="355" y="305"/>
                      <a:pt x="360" y="312"/>
                    </a:cubicBezTo>
                    <a:cubicBezTo>
                      <a:pt x="367" y="336"/>
                      <a:pt x="355" y="300"/>
                      <a:pt x="370" y="324"/>
                    </a:cubicBezTo>
                    <a:cubicBezTo>
                      <a:pt x="378" y="337"/>
                      <a:pt x="375" y="348"/>
                      <a:pt x="389" y="358"/>
                    </a:cubicBezTo>
                    <a:cubicBezTo>
                      <a:pt x="396" y="383"/>
                      <a:pt x="401" y="406"/>
                      <a:pt x="420" y="425"/>
                    </a:cubicBezTo>
                    <a:cubicBezTo>
                      <a:pt x="423" y="434"/>
                      <a:pt x="426" y="438"/>
                      <a:pt x="434" y="444"/>
                    </a:cubicBezTo>
                    <a:cubicBezTo>
                      <a:pt x="439" y="455"/>
                      <a:pt x="443" y="472"/>
                      <a:pt x="454" y="475"/>
                    </a:cubicBezTo>
                    <a:cubicBezTo>
                      <a:pt x="459" y="494"/>
                      <a:pt x="467" y="511"/>
                      <a:pt x="480" y="526"/>
                    </a:cubicBezTo>
                    <a:cubicBezTo>
                      <a:pt x="485" y="545"/>
                      <a:pt x="509" y="571"/>
                      <a:pt x="526" y="581"/>
                    </a:cubicBezTo>
                    <a:cubicBezTo>
                      <a:pt x="527" y="583"/>
                      <a:pt x="528" y="586"/>
                      <a:pt x="530" y="588"/>
                    </a:cubicBezTo>
                    <a:cubicBezTo>
                      <a:pt x="532" y="590"/>
                      <a:pt x="536" y="591"/>
                      <a:pt x="538" y="593"/>
                    </a:cubicBezTo>
                    <a:cubicBezTo>
                      <a:pt x="544" y="601"/>
                      <a:pt x="541" y="605"/>
                      <a:pt x="552" y="610"/>
                    </a:cubicBezTo>
                    <a:cubicBezTo>
                      <a:pt x="555" y="620"/>
                      <a:pt x="563" y="623"/>
                      <a:pt x="569" y="631"/>
                    </a:cubicBezTo>
                    <a:cubicBezTo>
                      <a:pt x="572" y="641"/>
                      <a:pt x="581" y="650"/>
                      <a:pt x="590" y="655"/>
                    </a:cubicBezTo>
                    <a:cubicBezTo>
                      <a:pt x="596" y="663"/>
                      <a:pt x="598" y="669"/>
                      <a:pt x="607" y="674"/>
                    </a:cubicBezTo>
                    <a:cubicBezTo>
                      <a:pt x="615" y="687"/>
                      <a:pt x="643" y="717"/>
                      <a:pt x="655" y="725"/>
                    </a:cubicBezTo>
                    <a:cubicBezTo>
                      <a:pt x="658" y="733"/>
                      <a:pt x="655" y="732"/>
                      <a:pt x="660" y="732"/>
                    </a:cubicBezTo>
                    <a:lnTo>
                      <a:pt x="672" y="864"/>
                    </a:lnTo>
                    <a:lnTo>
                      <a:pt x="96" y="8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612366" name="Freeform 14"/>
              <p:cNvSpPr>
                <a:spLocks/>
              </p:cNvSpPr>
              <p:nvPr/>
            </p:nvSpPr>
            <p:spPr bwMode="auto">
              <a:xfrm>
                <a:off x="4128" y="3644"/>
                <a:ext cx="610" cy="201"/>
              </a:xfrm>
              <a:custGeom>
                <a:avLst/>
                <a:gdLst/>
                <a:ahLst/>
                <a:cxnLst>
                  <a:cxn ang="0">
                    <a:pos x="48" y="100"/>
                  </a:cxn>
                  <a:cxn ang="0">
                    <a:pos x="144" y="4"/>
                  </a:cxn>
                  <a:cxn ang="0">
                    <a:pos x="161" y="14"/>
                  </a:cxn>
                  <a:cxn ang="0">
                    <a:pos x="197" y="30"/>
                  </a:cxn>
                  <a:cxn ang="0">
                    <a:pos x="245" y="66"/>
                  </a:cxn>
                  <a:cxn ang="0">
                    <a:pos x="314" y="110"/>
                  </a:cxn>
                  <a:cxn ang="0">
                    <a:pos x="334" y="124"/>
                  </a:cxn>
                  <a:cxn ang="0">
                    <a:pos x="377" y="138"/>
                  </a:cxn>
                  <a:cxn ang="0">
                    <a:pos x="444" y="162"/>
                  </a:cxn>
                  <a:cxn ang="0">
                    <a:pos x="504" y="179"/>
                  </a:cxn>
                  <a:cxn ang="0">
                    <a:pos x="552" y="191"/>
                  </a:cxn>
                  <a:cxn ang="0">
                    <a:pos x="595" y="198"/>
                  </a:cxn>
                  <a:cxn ang="0">
                    <a:pos x="610" y="201"/>
                  </a:cxn>
                  <a:cxn ang="0">
                    <a:pos x="0" y="196"/>
                  </a:cxn>
                  <a:cxn ang="0">
                    <a:pos x="48" y="100"/>
                  </a:cxn>
                </a:cxnLst>
                <a:rect l="0" t="0" r="r" b="b"/>
                <a:pathLst>
                  <a:path w="610" h="201">
                    <a:moveTo>
                      <a:pt x="48" y="100"/>
                    </a:moveTo>
                    <a:cubicBezTo>
                      <a:pt x="80" y="68"/>
                      <a:pt x="109" y="33"/>
                      <a:pt x="144" y="4"/>
                    </a:cubicBezTo>
                    <a:cubicBezTo>
                      <a:pt x="149" y="0"/>
                      <a:pt x="155" y="12"/>
                      <a:pt x="161" y="14"/>
                    </a:cubicBezTo>
                    <a:cubicBezTo>
                      <a:pt x="173" y="18"/>
                      <a:pt x="197" y="30"/>
                      <a:pt x="197" y="30"/>
                    </a:cubicBezTo>
                    <a:cubicBezTo>
                      <a:pt x="207" y="46"/>
                      <a:pt x="229" y="57"/>
                      <a:pt x="245" y="66"/>
                    </a:cubicBezTo>
                    <a:cubicBezTo>
                      <a:pt x="259" y="88"/>
                      <a:pt x="290" y="100"/>
                      <a:pt x="314" y="110"/>
                    </a:cubicBezTo>
                    <a:cubicBezTo>
                      <a:pt x="318" y="120"/>
                      <a:pt x="324" y="121"/>
                      <a:pt x="334" y="124"/>
                    </a:cubicBezTo>
                    <a:cubicBezTo>
                      <a:pt x="346" y="133"/>
                      <a:pt x="363" y="133"/>
                      <a:pt x="377" y="138"/>
                    </a:cubicBezTo>
                    <a:cubicBezTo>
                      <a:pt x="399" y="146"/>
                      <a:pt x="420" y="157"/>
                      <a:pt x="444" y="162"/>
                    </a:cubicBezTo>
                    <a:cubicBezTo>
                      <a:pt x="462" y="170"/>
                      <a:pt x="485" y="176"/>
                      <a:pt x="504" y="179"/>
                    </a:cubicBezTo>
                    <a:cubicBezTo>
                      <a:pt x="519" y="185"/>
                      <a:pt x="536" y="189"/>
                      <a:pt x="552" y="191"/>
                    </a:cubicBezTo>
                    <a:cubicBezTo>
                      <a:pt x="566" y="197"/>
                      <a:pt x="580" y="196"/>
                      <a:pt x="595" y="198"/>
                    </a:cubicBezTo>
                    <a:cubicBezTo>
                      <a:pt x="600" y="199"/>
                      <a:pt x="610" y="201"/>
                      <a:pt x="610" y="201"/>
                    </a:cubicBezTo>
                    <a:lnTo>
                      <a:pt x="0" y="196"/>
                    </a:lnTo>
                    <a:lnTo>
                      <a:pt x="48" y="100"/>
                    </a:lnTo>
                    <a:close/>
                  </a:path>
                </a:pathLst>
              </a:custGeom>
              <a:solidFill>
                <a:srgbClr val="FF000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612367" name="Text Box 15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612369" name="Freeform 17"/>
          <p:cNvSpPr>
            <a:spLocks/>
          </p:cNvSpPr>
          <p:nvPr/>
        </p:nvSpPr>
        <p:spPr bwMode="auto">
          <a:xfrm>
            <a:off x="5140614" y="2891118"/>
            <a:ext cx="1662545" cy="2473699"/>
          </a:xfrm>
          <a:custGeom>
            <a:avLst/>
            <a:gdLst/>
            <a:ahLst/>
            <a:cxnLst>
              <a:cxn ang="0">
                <a:pos x="1152" y="1766"/>
              </a:cxn>
              <a:cxn ang="0">
                <a:pos x="1036" y="1757"/>
              </a:cxn>
              <a:cxn ang="0">
                <a:pos x="979" y="1728"/>
              </a:cxn>
              <a:cxn ang="0">
                <a:pos x="825" y="1680"/>
              </a:cxn>
              <a:cxn ang="0">
                <a:pos x="796" y="1651"/>
              </a:cxn>
              <a:cxn ang="0">
                <a:pos x="758" y="1594"/>
              </a:cxn>
              <a:cxn ang="0">
                <a:pos x="700" y="1555"/>
              </a:cxn>
              <a:cxn ang="0">
                <a:pos x="681" y="1526"/>
              </a:cxn>
              <a:cxn ang="0">
                <a:pos x="652" y="1507"/>
              </a:cxn>
              <a:cxn ang="0">
                <a:pos x="614" y="1430"/>
              </a:cxn>
              <a:cxn ang="0">
                <a:pos x="556" y="1344"/>
              </a:cxn>
              <a:cxn ang="0">
                <a:pos x="518" y="1296"/>
              </a:cxn>
              <a:cxn ang="0">
                <a:pos x="489" y="1238"/>
              </a:cxn>
              <a:cxn ang="0">
                <a:pos x="441" y="1162"/>
              </a:cxn>
              <a:cxn ang="0">
                <a:pos x="316" y="902"/>
              </a:cxn>
              <a:cxn ang="0">
                <a:pos x="278" y="768"/>
              </a:cxn>
              <a:cxn ang="0">
                <a:pos x="240" y="662"/>
              </a:cxn>
              <a:cxn ang="0">
                <a:pos x="172" y="461"/>
              </a:cxn>
              <a:cxn ang="0">
                <a:pos x="163" y="422"/>
              </a:cxn>
              <a:cxn ang="0">
                <a:pos x="144" y="394"/>
              </a:cxn>
              <a:cxn ang="0">
                <a:pos x="124" y="336"/>
              </a:cxn>
              <a:cxn ang="0">
                <a:pos x="105" y="278"/>
              </a:cxn>
              <a:cxn ang="0">
                <a:pos x="96" y="240"/>
              </a:cxn>
              <a:cxn ang="0">
                <a:pos x="76" y="182"/>
              </a:cxn>
              <a:cxn ang="0">
                <a:pos x="86" y="115"/>
              </a:cxn>
              <a:cxn ang="0">
                <a:pos x="57" y="134"/>
              </a:cxn>
              <a:cxn ang="0">
                <a:pos x="48" y="106"/>
              </a:cxn>
              <a:cxn ang="0">
                <a:pos x="28" y="86"/>
              </a:cxn>
              <a:cxn ang="0">
                <a:pos x="0" y="0"/>
              </a:cxn>
              <a:cxn ang="0">
                <a:pos x="278" y="720"/>
              </a:cxn>
              <a:cxn ang="0">
                <a:pos x="518" y="1248"/>
              </a:cxn>
              <a:cxn ang="0">
                <a:pos x="278" y="1728"/>
              </a:cxn>
              <a:cxn ang="0">
                <a:pos x="806" y="1680"/>
              </a:cxn>
            </a:cxnLst>
            <a:rect l="0" t="0" r="r" b="b"/>
            <a:pathLst>
              <a:path w="1152" h="1766">
                <a:moveTo>
                  <a:pt x="1152" y="1766"/>
                </a:moveTo>
                <a:cubicBezTo>
                  <a:pt x="1092" y="1727"/>
                  <a:pt x="1152" y="1757"/>
                  <a:pt x="1036" y="1757"/>
                </a:cubicBezTo>
                <a:cubicBezTo>
                  <a:pt x="1013" y="1757"/>
                  <a:pt x="998" y="1736"/>
                  <a:pt x="979" y="1728"/>
                </a:cubicBezTo>
                <a:cubicBezTo>
                  <a:pt x="930" y="1707"/>
                  <a:pt x="875" y="1697"/>
                  <a:pt x="825" y="1680"/>
                </a:cubicBezTo>
                <a:cubicBezTo>
                  <a:pt x="815" y="1670"/>
                  <a:pt x="804" y="1662"/>
                  <a:pt x="796" y="1651"/>
                </a:cubicBezTo>
                <a:cubicBezTo>
                  <a:pt x="782" y="1633"/>
                  <a:pt x="777" y="1607"/>
                  <a:pt x="758" y="1594"/>
                </a:cubicBezTo>
                <a:cubicBezTo>
                  <a:pt x="739" y="1581"/>
                  <a:pt x="700" y="1555"/>
                  <a:pt x="700" y="1555"/>
                </a:cubicBezTo>
                <a:cubicBezTo>
                  <a:pt x="694" y="1545"/>
                  <a:pt x="689" y="1534"/>
                  <a:pt x="681" y="1526"/>
                </a:cubicBezTo>
                <a:cubicBezTo>
                  <a:pt x="673" y="1518"/>
                  <a:pt x="659" y="1516"/>
                  <a:pt x="652" y="1507"/>
                </a:cubicBezTo>
                <a:cubicBezTo>
                  <a:pt x="634" y="1484"/>
                  <a:pt x="640" y="1458"/>
                  <a:pt x="614" y="1430"/>
                </a:cubicBezTo>
                <a:cubicBezTo>
                  <a:pt x="601" y="1393"/>
                  <a:pt x="584" y="1372"/>
                  <a:pt x="556" y="1344"/>
                </a:cubicBezTo>
                <a:cubicBezTo>
                  <a:pt x="534" y="1273"/>
                  <a:pt x="566" y="1355"/>
                  <a:pt x="518" y="1296"/>
                </a:cubicBezTo>
                <a:cubicBezTo>
                  <a:pt x="504" y="1279"/>
                  <a:pt x="501" y="1256"/>
                  <a:pt x="489" y="1238"/>
                </a:cubicBezTo>
                <a:cubicBezTo>
                  <a:pt x="466" y="1170"/>
                  <a:pt x="487" y="1192"/>
                  <a:pt x="441" y="1162"/>
                </a:cubicBezTo>
                <a:cubicBezTo>
                  <a:pt x="410" y="1069"/>
                  <a:pt x="388" y="974"/>
                  <a:pt x="316" y="902"/>
                </a:cubicBezTo>
                <a:cubicBezTo>
                  <a:pt x="305" y="857"/>
                  <a:pt x="287" y="814"/>
                  <a:pt x="278" y="768"/>
                </a:cubicBezTo>
                <a:cubicBezTo>
                  <a:pt x="268" y="721"/>
                  <a:pt x="272" y="696"/>
                  <a:pt x="240" y="662"/>
                </a:cubicBezTo>
                <a:cubicBezTo>
                  <a:pt x="217" y="597"/>
                  <a:pt x="187" y="528"/>
                  <a:pt x="172" y="461"/>
                </a:cubicBezTo>
                <a:cubicBezTo>
                  <a:pt x="169" y="448"/>
                  <a:pt x="168" y="434"/>
                  <a:pt x="163" y="422"/>
                </a:cubicBezTo>
                <a:cubicBezTo>
                  <a:pt x="159" y="412"/>
                  <a:pt x="149" y="404"/>
                  <a:pt x="144" y="394"/>
                </a:cubicBezTo>
                <a:cubicBezTo>
                  <a:pt x="136" y="375"/>
                  <a:pt x="131" y="355"/>
                  <a:pt x="124" y="336"/>
                </a:cubicBezTo>
                <a:cubicBezTo>
                  <a:pt x="117" y="317"/>
                  <a:pt x="110" y="298"/>
                  <a:pt x="105" y="278"/>
                </a:cubicBezTo>
                <a:cubicBezTo>
                  <a:pt x="102" y="265"/>
                  <a:pt x="100" y="252"/>
                  <a:pt x="96" y="240"/>
                </a:cubicBezTo>
                <a:cubicBezTo>
                  <a:pt x="90" y="220"/>
                  <a:pt x="76" y="182"/>
                  <a:pt x="76" y="182"/>
                </a:cubicBezTo>
                <a:cubicBezTo>
                  <a:pt x="79" y="160"/>
                  <a:pt x="94" y="136"/>
                  <a:pt x="86" y="115"/>
                </a:cubicBezTo>
                <a:cubicBezTo>
                  <a:pt x="82" y="104"/>
                  <a:pt x="68" y="137"/>
                  <a:pt x="57" y="134"/>
                </a:cubicBezTo>
                <a:cubicBezTo>
                  <a:pt x="47" y="132"/>
                  <a:pt x="53" y="114"/>
                  <a:pt x="48" y="106"/>
                </a:cubicBezTo>
                <a:cubicBezTo>
                  <a:pt x="43" y="98"/>
                  <a:pt x="35" y="93"/>
                  <a:pt x="28" y="86"/>
                </a:cubicBezTo>
                <a:cubicBezTo>
                  <a:pt x="8" y="6"/>
                  <a:pt x="26" y="29"/>
                  <a:pt x="0" y="0"/>
                </a:cubicBezTo>
                <a:lnTo>
                  <a:pt x="278" y="720"/>
                </a:lnTo>
                <a:lnTo>
                  <a:pt x="518" y="1248"/>
                </a:lnTo>
                <a:lnTo>
                  <a:pt x="278" y="1728"/>
                </a:lnTo>
                <a:lnTo>
                  <a:pt x="806" y="168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12370" name="Freeform 18"/>
          <p:cNvSpPr>
            <a:spLocks/>
          </p:cNvSpPr>
          <p:nvPr/>
        </p:nvSpPr>
        <p:spPr bwMode="auto">
          <a:xfrm>
            <a:off x="6179705" y="5083269"/>
            <a:ext cx="620568" cy="362790"/>
          </a:xfrm>
          <a:custGeom>
            <a:avLst/>
            <a:gdLst/>
            <a:ahLst/>
            <a:cxnLst>
              <a:cxn ang="0">
                <a:pos x="422" y="259"/>
              </a:cxn>
              <a:cxn ang="0">
                <a:pos x="412" y="201"/>
              </a:cxn>
              <a:cxn ang="0">
                <a:pos x="230" y="182"/>
              </a:cxn>
              <a:cxn ang="0">
                <a:pos x="144" y="144"/>
              </a:cxn>
              <a:cxn ang="0">
                <a:pos x="172" y="173"/>
              </a:cxn>
              <a:cxn ang="0">
                <a:pos x="288" y="230"/>
              </a:cxn>
              <a:cxn ang="0">
                <a:pos x="316" y="240"/>
              </a:cxn>
              <a:cxn ang="0">
                <a:pos x="288" y="221"/>
              </a:cxn>
              <a:cxn ang="0">
                <a:pos x="268" y="201"/>
              </a:cxn>
              <a:cxn ang="0">
                <a:pos x="220" y="192"/>
              </a:cxn>
              <a:cxn ang="0">
                <a:pos x="38" y="105"/>
              </a:cxn>
              <a:cxn ang="0">
                <a:pos x="0" y="0"/>
              </a:cxn>
            </a:cxnLst>
            <a:rect l="0" t="0" r="r" b="b"/>
            <a:pathLst>
              <a:path w="430" h="259">
                <a:moveTo>
                  <a:pt x="422" y="259"/>
                </a:moveTo>
                <a:cubicBezTo>
                  <a:pt x="419" y="240"/>
                  <a:pt x="430" y="208"/>
                  <a:pt x="412" y="201"/>
                </a:cubicBezTo>
                <a:cubicBezTo>
                  <a:pt x="355" y="178"/>
                  <a:pt x="230" y="182"/>
                  <a:pt x="230" y="182"/>
                </a:cubicBezTo>
                <a:cubicBezTo>
                  <a:pt x="197" y="172"/>
                  <a:pt x="173" y="163"/>
                  <a:pt x="144" y="144"/>
                </a:cubicBezTo>
                <a:cubicBezTo>
                  <a:pt x="133" y="136"/>
                  <a:pt x="163" y="163"/>
                  <a:pt x="172" y="173"/>
                </a:cubicBezTo>
                <a:cubicBezTo>
                  <a:pt x="209" y="211"/>
                  <a:pt x="242" y="213"/>
                  <a:pt x="288" y="230"/>
                </a:cubicBezTo>
                <a:cubicBezTo>
                  <a:pt x="297" y="233"/>
                  <a:pt x="316" y="250"/>
                  <a:pt x="316" y="240"/>
                </a:cubicBezTo>
                <a:cubicBezTo>
                  <a:pt x="316" y="229"/>
                  <a:pt x="297" y="228"/>
                  <a:pt x="288" y="221"/>
                </a:cubicBezTo>
                <a:cubicBezTo>
                  <a:pt x="281" y="215"/>
                  <a:pt x="277" y="205"/>
                  <a:pt x="268" y="201"/>
                </a:cubicBezTo>
                <a:cubicBezTo>
                  <a:pt x="253" y="195"/>
                  <a:pt x="236" y="196"/>
                  <a:pt x="220" y="192"/>
                </a:cubicBezTo>
                <a:cubicBezTo>
                  <a:pt x="148" y="174"/>
                  <a:pt x="91" y="158"/>
                  <a:pt x="38" y="105"/>
                </a:cubicBezTo>
                <a:cubicBezTo>
                  <a:pt x="26" y="72"/>
                  <a:pt x="25" y="25"/>
                  <a:pt x="0" y="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12371" name="Freeform 19"/>
          <p:cNvSpPr>
            <a:spLocks/>
          </p:cNvSpPr>
          <p:nvPr/>
        </p:nvSpPr>
        <p:spPr bwMode="auto">
          <a:xfrm>
            <a:off x="4364182" y="1613647"/>
            <a:ext cx="207818" cy="403412"/>
          </a:xfrm>
          <a:custGeom>
            <a:avLst/>
            <a:gdLst/>
            <a:ahLst/>
            <a:cxnLst>
              <a:cxn ang="0">
                <a:pos x="144" y="288"/>
              </a:cxn>
              <a:cxn ang="0">
                <a:pos x="0" y="288"/>
              </a:cxn>
              <a:cxn ang="0">
                <a:pos x="0" y="0"/>
              </a:cxn>
            </a:cxnLst>
            <a:rect l="0" t="0" r="r" b="b"/>
            <a:pathLst>
              <a:path w="144" h="288">
                <a:moveTo>
                  <a:pt x="144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12372" name="Freeform 20"/>
          <p:cNvSpPr>
            <a:spLocks/>
          </p:cNvSpPr>
          <p:nvPr/>
        </p:nvSpPr>
        <p:spPr bwMode="auto">
          <a:xfrm>
            <a:off x="5472545" y="4168588"/>
            <a:ext cx="831273" cy="1143000"/>
          </a:xfrm>
          <a:custGeom>
            <a:avLst/>
            <a:gdLst/>
            <a:ahLst/>
            <a:cxnLst>
              <a:cxn ang="0">
                <a:pos x="17" y="34"/>
              </a:cxn>
              <a:cxn ang="0">
                <a:pos x="50" y="43"/>
              </a:cxn>
              <a:cxn ang="0">
                <a:pos x="84" y="55"/>
              </a:cxn>
              <a:cxn ang="0">
                <a:pos x="142" y="67"/>
              </a:cxn>
              <a:cxn ang="0">
                <a:pos x="197" y="158"/>
              </a:cxn>
              <a:cxn ang="0">
                <a:pos x="226" y="242"/>
              </a:cxn>
              <a:cxn ang="0">
                <a:pos x="240" y="264"/>
              </a:cxn>
              <a:cxn ang="0">
                <a:pos x="257" y="300"/>
              </a:cxn>
              <a:cxn ang="0">
                <a:pos x="278" y="346"/>
              </a:cxn>
              <a:cxn ang="0">
                <a:pos x="295" y="382"/>
              </a:cxn>
              <a:cxn ang="0">
                <a:pos x="310" y="403"/>
              </a:cxn>
              <a:cxn ang="0">
                <a:pos x="370" y="497"/>
              </a:cxn>
              <a:cxn ang="0">
                <a:pos x="379" y="511"/>
              </a:cxn>
              <a:cxn ang="0">
                <a:pos x="396" y="547"/>
              </a:cxn>
              <a:cxn ang="0">
                <a:pos x="442" y="600"/>
              </a:cxn>
              <a:cxn ang="0">
                <a:pos x="480" y="643"/>
              </a:cxn>
              <a:cxn ang="0">
                <a:pos x="497" y="662"/>
              </a:cxn>
              <a:cxn ang="0">
                <a:pos x="535" y="698"/>
              </a:cxn>
              <a:cxn ang="0">
                <a:pos x="562" y="722"/>
              </a:cxn>
              <a:cxn ang="0">
                <a:pos x="576" y="816"/>
              </a:cxn>
              <a:cxn ang="0">
                <a:pos x="0" y="816"/>
              </a:cxn>
              <a:cxn ang="0">
                <a:pos x="0" y="48"/>
              </a:cxn>
              <a:cxn ang="0">
                <a:pos x="48" y="0"/>
              </a:cxn>
              <a:cxn ang="0">
                <a:pos x="48" y="48"/>
              </a:cxn>
              <a:cxn ang="0">
                <a:pos x="48" y="0"/>
              </a:cxn>
            </a:cxnLst>
            <a:rect l="0" t="0" r="r" b="b"/>
            <a:pathLst>
              <a:path w="576" h="816">
                <a:moveTo>
                  <a:pt x="17" y="34"/>
                </a:moveTo>
                <a:cubicBezTo>
                  <a:pt x="28" y="37"/>
                  <a:pt x="38" y="41"/>
                  <a:pt x="50" y="43"/>
                </a:cubicBezTo>
                <a:cubicBezTo>
                  <a:pt x="60" y="49"/>
                  <a:pt x="72" y="53"/>
                  <a:pt x="84" y="55"/>
                </a:cubicBezTo>
                <a:cubicBezTo>
                  <a:pt x="104" y="63"/>
                  <a:pt x="125" y="51"/>
                  <a:pt x="142" y="67"/>
                </a:cubicBezTo>
                <a:cubicBezTo>
                  <a:pt x="166" y="90"/>
                  <a:pt x="167" y="141"/>
                  <a:pt x="197" y="158"/>
                </a:cubicBezTo>
                <a:cubicBezTo>
                  <a:pt x="201" y="184"/>
                  <a:pt x="211" y="221"/>
                  <a:pt x="226" y="242"/>
                </a:cubicBezTo>
                <a:cubicBezTo>
                  <a:pt x="229" y="252"/>
                  <a:pt x="233" y="257"/>
                  <a:pt x="240" y="264"/>
                </a:cubicBezTo>
                <a:cubicBezTo>
                  <a:pt x="243" y="275"/>
                  <a:pt x="250" y="290"/>
                  <a:pt x="257" y="300"/>
                </a:cubicBezTo>
                <a:cubicBezTo>
                  <a:pt x="261" y="312"/>
                  <a:pt x="268" y="339"/>
                  <a:pt x="278" y="346"/>
                </a:cubicBezTo>
                <a:cubicBezTo>
                  <a:pt x="283" y="358"/>
                  <a:pt x="288" y="371"/>
                  <a:pt x="295" y="382"/>
                </a:cubicBezTo>
                <a:cubicBezTo>
                  <a:pt x="300" y="389"/>
                  <a:pt x="310" y="403"/>
                  <a:pt x="310" y="403"/>
                </a:cubicBezTo>
                <a:cubicBezTo>
                  <a:pt x="318" y="431"/>
                  <a:pt x="352" y="472"/>
                  <a:pt x="370" y="497"/>
                </a:cubicBezTo>
                <a:cubicBezTo>
                  <a:pt x="374" y="511"/>
                  <a:pt x="369" y="496"/>
                  <a:pt x="379" y="511"/>
                </a:cubicBezTo>
                <a:cubicBezTo>
                  <a:pt x="388" y="523"/>
                  <a:pt x="385" y="536"/>
                  <a:pt x="396" y="547"/>
                </a:cubicBezTo>
                <a:cubicBezTo>
                  <a:pt x="401" y="566"/>
                  <a:pt x="426" y="590"/>
                  <a:pt x="442" y="600"/>
                </a:cubicBezTo>
                <a:cubicBezTo>
                  <a:pt x="448" y="611"/>
                  <a:pt x="469" y="640"/>
                  <a:pt x="480" y="643"/>
                </a:cubicBezTo>
                <a:cubicBezTo>
                  <a:pt x="486" y="651"/>
                  <a:pt x="488" y="657"/>
                  <a:pt x="497" y="662"/>
                </a:cubicBezTo>
                <a:cubicBezTo>
                  <a:pt x="507" y="678"/>
                  <a:pt x="519" y="689"/>
                  <a:pt x="535" y="698"/>
                </a:cubicBezTo>
                <a:cubicBezTo>
                  <a:pt x="539" y="704"/>
                  <a:pt x="555" y="717"/>
                  <a:pt x="562" y="722"/>
                </a:cubicBezTo>
                <a:lnTo>
                  <a:pt x="576" y="816"/>
                </a:lnTo>
                <a:lnTo>
                  <a:pt x="0" y="816"/>
                </a:lnTo>
                <a:lnTo>
                  <a:pt x="0" y="48"/>
                </a:lnTo>
                <a:lnTo>
                  <a:pt x="48" y="0"/>
                </a:lnTo>
                <a:lnTo>
                  <a:pt x="48" y="48"/>
                </a:lnTo>
                <a:lnTo>
                  <a:pt x="48" y="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612373" name="Line 21"/>
          <p:cNvSpPr>
            <a:spLocks noChangeShapeType="1"/>
          </p:cNvSpPr>
          <p:nvPr/>
        </p:nvSpPr>
        <p:spPr bwMode="auto">
          <a:xfrm flipV="1">
            <a:off x="6026727" y="5177118"/>
            <a:ext cx="207818" cy="67235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170421" y="1270467"/>
            <a:ext cx="7280852" cy="4486555"/>
            <a:chOff x="811" y="907"/>
            <a:chExt cx="5045" cy="3203"/>
          </a:xfrm>
        </p:grpSpPr>
        <p:sp>
          <p:nvSpPr>
            <p:cNvPr id="612375" name="Line 23"/>
            <p:cNvSpPr>
              <a:spLocks noChangeShapeType="1"/>
            </p:cNvSpPr>
            <p:nvPr/>
          </p:nvSpPr>
          <p:spPr bwMode="auto">
            <a:xfrm flipV="1">
              <a:off x="3024" y="1230"/>
              <a:ext cx="0" cy="288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2376" name="Line 24"/>
            <p:cNvSpPr>
              <a:spLocks noChangeShapeType="1"/>
            </p:cNvSpPr>
            <p:nvPr/>
          </p:nvSpPr>
          <p:spPr bwMode="auto">
            <a:xfrm flipV="1">
              <a:off x="3024" y="4093"/>
              <a:ext cx="283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2377" name="Line 25"/>
            <p:cNvSpPr>
              <a:spLocks noChangeShapeType="1"/>
            </p:cNvSpPr>
            <p:nvPr/>
          </p:nvSpPr>
          <p:spPr bwMode="auto">
            <a:xfrm flipV="1">
              <a:off x="811" y="1237"/>
              <a:ext cx="222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2378" name="Text Box 26"/>
            <p:cNvSpPr txBox="1">
              <a:spLocks noChangeArrowheads="1"/>
            </p:cNvSpPr>
            <p:nvPr/>
          </p:nvSpPr>
          <p:spPr bwMode="auto">
            <a:xfrm>
              <a:off x="2784" y="907"/>
              <a:ext cx="435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MSS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612379" name="Text Box 27"/>
            <p:cNvSpPr txBox="1">
              <a:spLocks noChangeArrowheads="1"/>
            </p:cNvSpPr>
            <p:nvPr/>
          </p:nvSpPr>
          <p:spPr bwMode="auto">
            <a:xfrm>
              <a:off x="864" y="1692"/>
              <a:ext cx="15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Ideal Decision Curve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612380" name="Line 28"/>
            <p:cNvSpPr>
              <a:spLocks noChangeShapeType="1"/>
            </p:cNvSpPr>
            <p:nvPr/>
          </p:nvSpPr>
          <p:spPr bwMode="auto">
            <a:xfrm>
              <a:off x="2496" y="1835"/>
              <a:ext cx="480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2381" name="Line 29"/>
            <p:cNvSpPr>
              <a:spLocks noChangeShapeType="1"/>
            </p:cNvSpPr>
            <p:nvPr/>
          </p:nvSpPr>
          <p:spPr bwMode="auto">
            <a:xfrm flipH="1">
              <a:off x="3456" y="1906"/>
              <a:ext cx="336" cy="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2382" name="Text Box 30"/>
            <p:cNvSpPr txBox="1">
              <a:spLocks noChangeArrowheads="1"/>
            </p:cNvSpPr>
            <p:nvPr/>
          </p:nvSpPr>
          <p:spPr bwMode="auto">
            <a:xfrm>
              <a:off x="3792" y="1776"/>
              <a:ext cx="1400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339933"/>
                  </a:solidFill>
                </a:rPr>
                <a:t>LCL Decision Rule</a:t>
              </a:r>
              <a:endParaRPr lang="en-GB">
                <a:latin typeface="Times New Roman" pitchFamily="18" charset="0"/>
              </a:endParaRPr>
            </a:p>
          </p:txBody>
        </p:sp>
      </p:grpSp>
      <p:sp>
        <p:nvSpPr>
          <p:cNvPr id="612383" name="Text Box 31"/>
          <p:cNvSpPr txBox="1">
            <a:spLocks noChangeArrowheads="1"/>
          </p:cNvSpPr>
          <p:nvPr/>
        </p:nvSpPr>
        <p:spPr bwMode="auto">
          <a:xfrm>
            <a:off x="6096000" y="3539659"/>
            <a:ext cx="926633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At TSS?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612384" name="Line 32"/>
          <p:cNvSpPr>
            <a:spLocks noChangeShapeType="1"/>
          </p:cNvSpPr>
          <p:nvPr/>
        </p:nvSpPr>
        <p:spPr bwMode="auto">
          <a:xfrm flipV="1">
            <a:off x="6624205" y="3934666"/>
            <a:ext cx="0" cy="1854574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34" name="Text Box 16"/>
          <p:cNvSpPr txBox="1">
            <a:spLocks noChangeArrowheads="1"/>
          </p:cNvSpPr>
          <p:nvPr/>
        </p:nvSpPr>
        <p:spPr bwMode="auto">
          <a:xfrm>
            <a:off x="857224" y="403412"/>
            <a:ext cx="7643866" cy="944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FG decisions</a:t>
            </a:r>
            <a:endParaRPr lang="en-GB" sz="2400" b="1" dirty="0">
              <a:solidFill>
                <a:srgbClr val="04617B"/>
              </a:solidFill>
            </a:endParaRPr>
          </a:p>
          <a:p>
            <a:pPr algn="ctr"/>
            <a:r>
              <a:rPr lang="en-GB" sz="2400" dirty="0">
                <a:solidFill>
                  <a:srgbClr val="04617B"/>
                </a:solidFill>
              </a:rPr>
              <a:t>(Licensees’ risk)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72317-46FD-4745-B6F6-B8CDE920D7A5}" type="slidenum">
              <a:rPr lang="en-US"/>
              <a:pPr/>
              <a:t>97</a:t>
            </a:fld>
            <a:endParaRPr lang="en-US"/>
          </a:p>
        </p:txBody>
      </p:sp>
      <p:sp>
        <p:nvSpPr>
          <p:cNvPr id="704514" name="Rectangle 2"/>
          <p:cNvSpPr>
            <a:spLocks noChangeArrowheads="1"/>
          </p:cNvSpPr>
          <p:nvPr/>
        </p:nvSpPr>
        <p:spPr bwMode="auto">
          <a:xfrm>
            <a:off x="4364182" y="1725706"/>
            <a:ext cx="4087091" cy="4034118"/>
          </a:xfrm>
          <a:prstGeom prst="rect">
            <a:avLst/>
          </a:prstGeom>
          <a:solidFill>
            <a:srgbClr val="93DBB7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pic>
        <p:nvPicPr>
          <p:cNvPr id="704515" name="Picture 3" descr="NSRSR_FG700LCL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362916"/>
            <a:ext cx="8309841" cy="5041246"/>
          </a:xfrm>
          <a:prstGeom prst="rect">
            <a:avLst/>
          </a:prstGeo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362740" y="1926012"/>
            <a:ext cx="2495261" cy="3835213"/>
            <a:chOff x="3023" y="1150"/>
            <a:chExt cx="1729" cy="2738"/>
          </a:xfrm>
        </p:grpSpPr>
        <p:sp>
          <p:nvSpPr>
            <p:cNvPr id="704517" name="Freeform 5"/>
            <p:cNvSpPr>
              <a:spLocks/>
            </p:cNvSpPr>
            <p:nvPr/>
          </p:nvSpPr>
          <p:spPr bwMode="auto">
            <a:xfrm>
              <a:off x="3072" y="2064"/>
              <a:ext cx="866" cy="1001"/>
            </a:xfrm>
            <a:custGeom>
              <a:avLst/>
              <a:gdLst/>
              <a:ahLst/>
              <a:cxnLst>
                <a:cxn ang="0">
                  <a:pos x="48" y="48"/>
                </a:cxn>
                <a:cxn ang="0">
                  <a:pos x="528" y="96"/>
                </a:cxn>
                <a:cxn ang="0">
                  <a:pos x="530" y="110"/>
                </a:cxn>
                <a:cxn ang="0">
                  <a:pos x="542" y="122"/>
                </a:cxn>
                <a:cxn ang="0">
                  <a:pos x="557" y="158"/>
                </a:cxn>
                <a:cxn ang="0">
                  <a:pos x="588" y="242"/>
                </a:cxn>
                <a:cxn ang="0">
                  <a:pos x="624" y="343"/>
                </a:cxn>
                <a:cxn ang="0">
                  <a:pos x="672" y="468"/>
                </a:cxn>
                <a:cxn ang="0">
                  <a:pos x="706" y="574"/>
                </a:cxn>
                <a:cxn ang="0">
                  <a:pos x="722" y="629"/>
                </a:cxn>
                <a:cxn ang="0">
                  <a:pos x="742" y="658"/>
                </a:cxn>
                <a:cxn ang="0">
                  <a:pos x="751" y="672"/>
                </a:cxn>
                <a:cxn ang="0">
                  <a:pos x="761" y="703"/>
                </a:cxn>
                <a:cxn ang="0">
                  <a:pos x="790" y="794"/>
                </a:cxn>
                <a:cxn ang="0">
                  <a:pos x="806" y="847"/>
                </a:cxn>
                <a:cxn ang="0">
                  <a:pos x="828" y="874"/>
                </a:cxn>
                <a:cxn ang="0">
                  <a:pos x="850" y="926"/>
                </a:cxn>
                <a:cxn ang="0">
                  <a:pos x="862" y="972"/>
                </a:cxn>
                <a:cxn ang="0">
                  <a:pos x="866" y="1001"/>
                </a:cxn>
                <a:cxn ang="0">
                  <a:pos x="0" y="912"/>
                </a:cxn>
                <a:cxn ang="0">
                  <a:pos x="48" y="0"/>
                </a:cxn>
                <a:cxn ang="0">
                  <a:pos x="48" y="48"/>
                </a:cxn>
              </a:cxnLst>
              <a:rect l="0" t="0" r="r" b="b"/>
              <a:pathLst>
                <a:path w="866" h="1001">
                  <a:moveTo>
                    <a:pt x="48" y="48"/>
                  </a:moveTo>
                  <a:cubicBezTo>
                    <a:pt x="208" y="64"/>
                    <a:pt x="369" y="75"/>
                    <a:pt x="528" y="96"/>
                  </a:cubicBezTo>
                  <a:cubicBezTo>
                    <a:pt x="533" y="97"/>
                    <a:pt x="529" y="106"/>
                    <a:pt x="530" y="110"/>
                  </a:cubicBezTo>
                  <a:cubicBezTo>
                    <a:pt x="533" y="118"/>
                    <a:pt x="536" y="118"/>
                    <a:pt x="542" y="122"/>
                  </a:cubicBezTo>
                  <a:cubicBezTo>
                    <a:pt x="547" y="134"/>
                    <a:pt x="549" y="147"/>
                    <a:pt x="557" y="158"/>
                  </a:cubicBezTo>
                  <a:cubicBezTo>
                    <a:pt x="560" y="177"/>
                    <a:pt x="577" y="226"/>
                    <a:pt x="588" y="242"/>
                  </a:cubicBezTo>
                  <a:cubicBezTo>
                    <a:pt x="597" y="277"/>
                    <a:pt x="613" y="309"/>
                    <a:pt x="624" y="343"/>
                  </a:cubicBezTo>
                  <a:cubicBezTo>
                    <a:pt x="637" y="384"/>
                    <a:pt x="647" y="433"/>
                    <a:pt x="672" y="468"/>
                  </a:cubicBezTo>
                  <a:cubicBezTo>
                    <a:pt x="682" y="503"/>
                    <a:pt x="695" y="539"/>
                    <a:pt x="706" y="574"/>
                  </a:cubicBezTo>
                  <a:cubicBezTo>
                    <a:pt x="711" y="591"/>
                    <a:pt x="713" y="614"/>
                    <a:pt x="722" y="629"/>
                  </a:cubicBezTo>
                  <a:cubicBezTo>
                    <a:pt x="728" y="639"/>
                    <a:pt x="736" y="648"/>
                    <a:pt x="742" y="658"/>
                  </a:cubicBezTo>
                  <a:cubicBezTo>
                    <a:pt x="749" y="683"/>
                    <a:pt x="736" y="643"/>
                    <a:pt x="751" y="672"/>
                  </a:cubicBezTo>
                  <a:cubicBezTo>
                    <a:pt x="755" y="680"/>
                    <a:pt x="758" y="694"/>
                    <a:pt x="761" y="703"/>
                  </a:cubicBezTo>
                  <a:cubicBezTo>
                    <a:pt x="772" y="733"/>
                    <a:pt x="778" y="765"/>
                    <a:pt x="790" y="794"/>
                  </a:cubicBezTo>
                  <a:cubicBezTo>
                    <a:pt x="792" y="805"/>
                    <a:pt x="800" y="839"/>
                    <a:pt x="806" y="847"/>
                  </a:cubicBezTo>
                  <a:cubicBezTo>
                    <a:pt x="813" y="857"/>
                    <a:pt x="821" y="863"/>
                    <a:pt x="828" y="874"/>
                  </a:cubicBezTo>
                  <a:cubicBezTo>
                    <a:pt x="833" y="891"/>
                    <a:pt x="839" y="911"/>
                    <a:pt x="850" y="926"/>
                  </a:cubicBezTo>
                  <a:cubicBezTo>
                    <a:pt x="854" y="941"/>
                    <a:pt x="858" y="957"/>
                    <a:pt x="862" y="972"/>
                  </a:cubicBezTo>
                  <a:cubicBezTo>
                    <a:pt x="863" y="981"/>
                    <a:pt x="866" y="992"/>
                    <a:pt x="866" y="1001"/>
                  </a:cubicBezTo>
                  <a:lnTo>
                    <a:pt x="0" y="912"/>
                  </a:lnTo>
                  <a:lnTo>
                    <a:pt x="48" y="0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18" name="Rectangle 6"/>
            <p:cNvSpPr>
              <a:spLocks noChangeArrowheads="1"/>
            </p:cNvSpPr>
            <p:nvPr/>
          </p:nvSpPr>
          <p:spPr bwMode="auto">
            <a:xfrm>
              <a:off x="3024" y="3792"/>
              <a:ext cx="1440" cy="96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19" name="Rectangle 7"/>
            <p:cNvSpPr>
              <a:spLocks noChangeArrowheads="1"/>
            </p:cNvSpPr>
            <p:nvPr/>
          </p:nvSpPr>
          <p:spPr bwMode="auto">
            <a:xfrm>
              <a:off x="3024" y="1248"/>
              <a:ext cx="96" cy="259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20" name="Rectangle 8"/>
            <p:cNvSpPr>
              <a:spLocks noChangeArrowheads="1"/>
            </p:cNvSpPr>
            <p:nvPr/>
          </p:nvSpPr>
          <p:spPr bwMode="auto">
            <a:xfrm>
              <a:off x="4320" y="3840"/>
              <a:ext cx="432" cy="48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21" name="Freeform 9"/>
            <p:cNvSpPr>
              <a:spLocks/>
            </p:cNvSpPr>
            <p:nvPr/>
          </p:nvSpPr>
          <p:spPr bwMode="auto">
            <a:xfrm>
              <a:off x="3023" y="1150"/>
              <a:ext cx="294" cy="353"/>
            </a:xfrm>
            <a:custGeom>
              <a:avLst/>
              <a:gdLst/>
              <a:ahLst/>
              <a:cxnLst>
                <a:cxn ang="0">
                  <a:pos x="145" y="338"/>
                </a:cxn>
                <a:cxn ang="0">
                  <a:pos x="59" y="314"/>
                </a:cxn>
                <a:cxn ang="0">
                  <a:pos x="25" y="307"/>
                </a:cxn>
                <a:cxn ang="0">
                  <a:pos x="18" y="264"/>
                </a:cxn>
                <a:cxn ang="0">
                  <a:pos x="11" y="206"/>
                </a:cxn>
                <a:cxn ang="0">
                  <a:pos x="3" y="84"/>
                </a:cxn>
                <a:cxn ang="0">
                  <a:pos x="6" y="0"/>
                </a:cxn>
                <a:cxn ang="0">
                  <a:pos x="30" y="16"/>
                </a:cxn>
                <a:cxn ang="0">
                  <a:pos x="35" y="24"/>
                </a:cxn>
                <a:cxn ang="0">
                  <a:pos x="42" y="28"/>
                </a:cxn>
                <a:cxn ang="0">
                  <a:pos x="59" y="48"/>
                </a:cxn>
                <a:cxn ang="0">
                  <a:pos x="63" y="55"/>
                </a:cxn>
                <a:cxn ang="0">
                  <a:pos x="71" y="60"/>
                </a:cxn>
                <a:cxn ang="0">
                  <a:pos x="87" y="76"/>
                </a:cxn>
                <a:cxn ang="0">
                  <a:pos x="109" y="96"/>
                </a:cxn>
                <a:cxn ang="0">
                  <a:pos x="128" y="112"/>
                </a:cxn>
                <a:cxn ang="0">
                  <a:pos x="167" y="160"/>
                </a:cxn>
                <a:cxn ang="0">
                  <a:pos x="183" y="180"/>
                </a:cxn>
                <a:cxn ang="0">
                  <a:pos x="212" y="225"/>
                </a:cxn>
                <a:cxn ang="0">
                  <a:pos x="224" y="247"/>
                </a:cxn>
                <a:cxn ang="0">
                  <a:pos x="263" y="304"/>
                </a:cxn>
                <a:cxn ang="0">
                  <a:pos x="277" y="333"/>
                </a:cxn>
                <a:cxn ang="0">
                  <a:pos x="263" y="352"/>
                </a:cxn>
                <a:cxn ang="0">
                  <a:pos x="207" y="348"/>
                </a:cxn>
                <a:cxn ang="0">
                  <a:pos x="145" y="338"/>
                </a:cxn>
              </a:cxnLst>
              <a:rect l="0" t="0" r="r" b="b"/>
              <a:pathLst>
                <a:path w="294" h="353">
                  <a:moveTo>
                    <a:pt x="145" y="338"/>
                  </a:moveTo>
                  <a:cubicBezTo>
                    <a:pt x="132" y="305"/>
                    <a:pt x="92" y="315"/>
                    <a:pt x="59" y="314"/>
                  </a:cubicBezTo>
                  <a:cubicBezTo>
                    <a:pt x="46" y="312"/>
                    <a:pt x="37" y="309"/>
                    <a:pt x="25" y="307"/>
                  </a:cubicBezTo>
                  <a:cubicBezTo>
                    <a:pt x="8" y="290"/>
                    <a:pt x="8" y="288"/>
                    <a:pt x="18" y="264"/>
                  </a:cubicBezTo>
                  <a:cubicBezTo>
                    <a:pt x="16" y="244"/>
                    <a:pt x="13" y="226"/>
                    <a:pt x="11" y="206"/>
                  </a:cubicBezTo>
                  <a:cubicBezTo>
                    <a:pt x="14" y="165"/>
                    <a:pt x="20" y="123"/>
                    <a:pt x="3" y="84"/>
                  </a:cubicBezTo>
                  <a:cubicBezTo>
                    <a:pt x="0" y="56"/>
                    <a:pt x="4" y="28"/>
                    <a:pt x="6" y="0"/>
                  </a:cubicBezTo>
                  <a:cubicBezTo>
                    <a:pt x="9" y="10"/>
                    <a:pt x="20" y="13"/>
                    <a:pt x="30" y="16"/>
                  </a:cubicBezTo>
                  <a:cubicBezTo>
                    <a:pt x="32" y="19"/>
                    <a:pt x="33" y="22"/>
                    <a:pt x="35" y="24"/>
                  </a:cubicBezTo>
                  <a:cubicBezTo>
                    <a:pt x="37" y="26"/>
                    <a:pt x="40" y="26"/>
                    <a:pt x="42" y="28"/>
                  </a:cubicBezTo>
                  <a:cubicBezTo>
                    <a:pt x="49" y="37"/>
                    <a:pt x="46" y="40"/>
                    <a:pt x="59" y="48"/>
                  </a:cubicBezTo>
                  <a:cubicBezTo>
                    <a:pt x="60" y="50"/>
                    <a:pt x="61" y="53"/>
                    <a:pt x="63" y="55"/>
                  </a:cubicBezTo>
                  <a:cubicBezTo>
                    <a:pt x="65" y="57"/>
                    <a:pt x="69" y="58"/>
                    <a:pt x="71" y="60"/>
                  </a:cubicBezTo>
                  <a:cubicBezTo>
                    <a:pt x="79" y="69"/>
                    <a:pt x="73" y="73"/>
                    <a:pt x="87" y="76"/>
                  </a:cubicBezTo>
                  <a:cubicBezTo>
                    <a:pt x="91" y="83"/>
                    <a:pt x="102" y="93"/>
                    <a:pt x="109" y="96"/>
                  </a:cubicBezTo>
                  <a:cubicBezTo>
                    <a:pt x="115" y="104"/>
                    <a:pt x="118" y="109"/>
                    <a:pt x="128" y="112"/>
                  </a:cubicBezTo>
                  <a:cubicBezTo>
                    <a:pt x="137" y="126"/>
                    <a:pt x="152" y="153"/>
                    <a:pt x="167" y="160"/>
                  </a:cubicBezTo>
                  <a:cubicBezTo>
                    <a:pt x="170" y="170"/>
                    <a:pt x="176" y="172"/>
                    <a:pt x="183" y="180"/>
                  </a:cubicBezTo>
                  <a:cubicBezTo>
                    <a:pt x="189" y="194"/>
                    <a:pt x="195" y="220"/>
                    <a:pt x="212" y="225"/>
                  </a:cubicBezTo>
                  <a:cubicBezTo>
                    <a:pt x="216" y="235"/>
                    <a:pt x="216" y="239"/>
                    <a:pt x="224" y="247"/>
                  </a:cubicBezTo>
                  <a:cubicBezTo>
                    <a:pt x="233" y="269"/>
                    <a:pt x="251" y="284"/>
                    <a:pt x="263" y="304"/>
                  </a:cubicBezTo>
                  <a:cubicBezTo>
                    <a:pt x="269" y="314"/>
                    <a:pt x="271" y="324"/>
                    <a:pt x="277" y="333"/>
                  </a:cubicBezTo>
                  <a:cubicBezTo>
                    <a:pt x="283" y="353"/>
                    <a:pt x="294" y="348"/>
                    <a:pt x="263" y="352"/>
                  </a:cubicBezTo>
                  <a:cubicBezTo>
                    <a:pt x="244" y="349"/>
                    <a:pt x="226" y="348"/>
                    <a:pt x="207" y="348"/>
                  </a:cubicBezTo>
                  <a:lnTo>
                    <a:pt x="145" y="338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22" name="Freeform 10"/>
            <p:cNvSpPr>
              <a:spLocks/>
            </p:cNvSpPr>
            <p:nvPr/>
          </p:nvSpPr>
          <p:spPr bwMode="auto">
            <a:xfrm>
              <a:off x="3072" y="1422"/>
              <a:ext cx="547" cy="78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57" y="100"/>
                </a:cxn>
                <a:cxn ang="0">
                  <a:pos x="266" y="121"/>
                </a:cxn>
                <a:cxn ang="0">
                  <a:pos x="300" y="184"/>
                </a:cxn>
                <a:cxn ang="0">
                  <a:pos x="322" y="239"/>
                </a:cxn>
                <a:cxn ang="0">
                  <a:pos x="341" y="272"/>
                </a:cxn>
                <a:cxn ang="0">
                  <a:pos x="353" y="301"/>
                </a:cxn>
                <a:cxn ang="0">
                  <a:pos x="374" y="356"/>
                </a:cxn>
                <a:cxn ang="0">
                  <a:pos x="406" y="426"/>
                </a:cxn>
                <a:cxn ang="0">
                  <a:pos x="432" y="476"/>
                </a:cxn>
                <a:cxn ang="0">
                  <a:pos x="456" y="546"/>
                </a:cxn>
                <a:cxn ang="0">
                  <a:pos x="478" y="599"/>
                </a:cxn>
                <a:cxn ang="0">
                  <a:pos x="490" y="620"/>
                </a:cxn>
                <a:cxn ang="0">
                  <a:pos x="511" y="676"/>
                </a:cxn>
                <a:cxn ang="0">
                  <a:pos x="528" y="728"/>
                </a:cxn>
                <a:cxn ang="0">
                  <a:pos x="547" y="781"/>
                </a:cxn>
                <a:cxn ang="0">
                  <a:pos x="0" y="738"/>
                </a:cxn>
                <a:cxn ang="0">
                  <a:pos x="0" y="18"/>
                </a:cxn>
              </a:cxnLst>
              <a:rect l="0" t="0" r="r" b="b"/>
              <a:pathLst>
                <a:path w="547" h="781">
                  <a:moveTo>
                    <a:pt x="0" y="18"/>
                  </a:moveTo>
                  <a:cubicBezTo>
                    <a:pt x="296" y="77"/>
                    <a:pt x="195" y="0"/>
                    <a:pt x="257" y="100"/>
                  </a:cubicBezTo>
                  <a:cubicBezTo>
                    <a:pt x="259" y="108"/>
                    <a:pt x="262" y="114"/>
                    <a:pt x="266" y="121"/>
                  </a:cubicBezTo>
                  <a:cubicBezTo>
                    <a:pt x="271" y="142"/>
                    <a:pt x="286" y="167"/>
                    <a:pt x="300" y="184"/>
                  </a:cubicBezTo>
                  <a:cubicBezTo>
                    <a:pt x="304" y="203"/>
                    <a:pt x="310" y="223"/>
                    <a:pt x="322" y="239"/>
                  </a:cubicBezTo>
                  <a:cubicBezTo>
                    <a:pt x="325" y="250"/>
                    <a:pt x="331" y="266"/>
                    <a:pt x="341" y="272"/>
                  </a:cubicBezTo>
                  <a:cubicBezTo>
                    <a:pt x="344" y="282"/>
                    <a:pt x="349" y="291"/>
                    <a:pt x="353" y="301"/>
                  </a:cubicBezTo>
                  <a:cubicBezTo>
                    <a:pt x="359" y="316"/>
                    <a:pt x="359" y="347"/>
                    <a:pt x="374" y="356"/>
                  </a:cubicBezTo>
                  <a:cubicBezTo>
                    <a:pt x="388" y="378"/>
                    <a:pt x="391" y="405"/>
                    <a:pt x="406" y="426"/>
                  </a:cubicBezTo>
                  <a:cubicBezTo>
                    <a:pt x="408" y="434"/>
                    <a:pt x="426" y="468"/>
                    <a:pt x="432" y="476"/>
                  </a:cubicBezTo>
                  <a:cubicBezTo>
                    <a:pt x="436" y="499"/>
                    <a:pt x="442" y="527"/>
                    <a:pt x="456" y="546"/>
                  </a:cubicBezTo>
                  <a:cubicBezTo>
                    <a:pt x="461" y="564"/>
                    <a:pt x="472" y="581"/>
                    <a:pt x="478" y="599"/>
                  </a:cubicBezTo>
                  <a:cubicBezTo>
                    <a:pt x="481" y="607"/>
                    <a:pt x="490" y="620"/>
                    <a:pt x="490" y="620"/>
                  </a:cubicBezTo>
                  <a:cubicBezTo>
                    <a:pt x="495" y="640"/>
                    <a:pt x="503" y="657"/>
                    <a:pt x="511" y="676"/>
                  </a:cubicBezTo>
                  <a:cubicBezTo>
                    <a:pt x="514" y="694"/>
                    <a:pt x="517" y="713"/>
                    <a:pt x="528" y="728"/>
                  </a:cubicBezTo>
                  <a:cubicBezTo>
                    <a:pt x="531" y="744"/>
                    <a:pt x="535" y="769"/>
                    <a:pt x="547" y="781"/>
                  </a:cubicBezTo>
                  <a:lnTo>
                    <a:pt x="0" y="73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23" name="Rectangle 11"/>
            <p:cNvSpPr>
              <a:spLocks noChangeArrowheads="1"/>
            </p:cNvSpPr>
            <p:nvPr/>
          </p:nvSpPr>
          <p:spPr bwMode="auto">
            <a:xfrm>
              <a:off x="3120" y="2928"/>
              <a:ext cx="768" cy="912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24" name="Freeform 12"/>
            <p:cNvSpPr>
              <a:spLocks/>
            </p:cNvSpPr>
            <p:nvPr/>
          </p:nvSpPr>
          <p:spPr bwMode="auto">
            <a:xfrm>
              <a:off x="3696" y="2976"/>
              <a:ext cx="672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0" y="48"/>
                </a:cxn>
                <a:cxn ang="0">
                  <a:pos x="242" y="65"/>
                </a:cxn>
                <a:cxn ang="0">
                  <a:pos x="254" y="101"/>
                </a:cxn>
                <a:cxn ang="0">
                  <a:pos x="271" y="137"/>
                </a:cxn>
                <a:cxn ang="0">
                  <a:pos x="286" y="158"/>
                </a:cxn>
                <a:cxn ang="0">
                  <a:pos x="298" y="187"/>
                </a:cxn>
                <a:cxn ang="0">
                  <a:pos x="329" y="266"/>
                </a:cxn>
                <a:cxn ang="0">
                  <a:pos x="350" y="290"/>
                </a:cxn>
                <a:cxn ang="0">
                  <a:pos x="360" y="312"/>
                </a:cxn>
                <a:cxn ang="0">
                  <a:pos x="370" y="324"/>
                </a:cxn>
                <a:cxn ang="0">
                  <a:pos x="389" y="358"/>
                </a:cxn>
                <a:cxn ang="0">
                  <a:pos x="420" y="425"/>
                </a:cxn>
                <a:cxn ang="0">
                  <a:pos x="434" y="444"/>
                </a:cxn>
                <a:cxn ang="0">
                  <a:pos x="454" y="475"/>
                </a:cxn>
                <a:cxn ang="0">
                  <a:pos x="480" y="526"/>
                </a:cxn>
                <a:cxn ang="0">
                  <a:pos x="526" y="581"/>
                </a:cxn>
                <a:cxn ang="0">
                  <a:pos x="530" y="588"/>
                </a:cxn>
                <a:cxn ang="0">
                  <a:pos x="538" y="593"/>
                </a:cxn>
                <a:cxn ang="0">
                  <a:pos x="552" y="610"/>
                </a:cxn>
                <a:cxn ang="0">
                  <a:pos x="569" y="631"/>
                </a:cxn>
                <a:cxn ang="0">
                  <a:pos x="590" y="655"/>
                </a:cxn>
                <a:cxn ang="0">
                  <a:pos x="607" y="674"/>
                </a:cxn>
                <a:cxn ang="0">
                  <a:pos x="655" y="725"/>
                </a:cxn>
                <a:cxn ang="0">
                  <a:pos x="660" y="732"/>
                </a:cxn>
                <a:cxn ang="0">
                  <a:pos x="672" y="864"/>
                </a:cxn>
                <a:cxn ang="0">
                  <a:pos x="96" y="816"/>
                </a:cxn>
                <a:cxn ang="0">
                  <a:pos x="0" y="0"/>
                </a:cxn>
              </a:cxnLst>
              <a:rect l="0" t="0" r="r" b="b"/>
              <a:pathLst>
                <a:path w="672" h="864">
                  <a:moveTo>
                    <a:pt x="0" y="0"/>
                  </a:moveTo>
                  <a:cubicBezTo>
                    <a:pt x="80" y="16"/>
                    <a:pt x="161" y="27"/>
                    <a:pt x="240" y="48"/>
                  </a:cubicBezTo>
                  <a:cubicBezTo>
                    <a:pt x="246" y="49"/>
                    <a:pt x="241" y="59"/>
                    <a:pt x="242" y="65"/>
                  </a:cubicBezTo>
                  <a:cubicBezTo>
                    <a:pt x="244" y="75"/>
                    <a:pt x="249" y="92"/>
                    <a:pt x="254" y="101"/>
                  </a:cubicBezTo>
                  <a:cubicBezTo>
                    <a:pt x="260" y="112"/>
                    <a:pt x="265" y="126"/>
                    <a:pt x="271" y="137"/>
                  </a:cubicBezTo>
                  <a:cubicBezTo>
                    <a:pt x="275" y="144"/>
                    <a:pt x="286" y="158"/>
                    <a:pt x="286" y="158"/>
                  </a:cubicBezTo>
                  <a:cubicBezTo>
                    <a:pt x="289" y="168"/>
                    <a:pt x="294" y="177"/>
                    <a:pt x="298" y="187"/>
                  </a:cubicBezTo>
                  <a:cubicBezTo>
                    <a:pt x="308" y="215"/>
                    <a:pt x="314" y="241"/>
                    <a:pt x="329" y="266"/>
                  </a:cubicBezTo>
                  <a:cubicBezTo>
                    <a:pt x="335" y="276"/>
                    <a:pt x="338" y="287"/>
                    <a:pt x="350" y="290"/>
                  </a:cubicBezTo>
                  <a:cubicBezTo>
                    <a:pt x="353" y="298"/>
                    <a:pt x="355" y="305"/>
                    <a:pt x="360" y="312"/>
                  </a:cubicBezTo>
                  <a:cubicBezTo>
                    <a:pt x="367" y="336"/>
                    <a:pt x="355" y="300"/>
                    <a:pt x="370" y="324"/>
                  </a:cubicBezTo>
                  <a:cubicBezTo>
                    <a:pt x="378" y="337"/>
                    <a:pt x="375" y="348"/>
                    <a:pt x="389" y="358"/>
                  </a:cubicBezTo>
                  <a:cubicBezTo>
                    <a:pt x="396" y="383"/>
                    <a:pt x="401" y="406"/>
                    <a:pt x="420" y="425"/>
                  </a:cubicBezTo>
                  <a:cubicBezTo>
                    <a:pt x="423" y="434"/>
                    <a:pt x="426" y="438"/>
                    <a:pt x="434" y="444"/>
                  </a:cubicBezTo>
                  <a:cubicBezTo>
                    <a:pt x="439" y="455"/>
                    <a:pt x="443" y="472"/>
                    <a:pt x="454" y="475"/>
                  </a:cubicBezTo>
                  <a:cubicBezTo>
                    <a:pt x="459" y="494"/>
                    <a:pt x="467" y="511"/>
                    <a:pt x="480" y="526"/>
                  </a:cubicBezTo>
                  <a:cubicBezTo>
                    <a:pt x="485" y="545"/>
                    <a:pt x="509" y="571"/>
                    <a:pt x="526" y="581"/>
                  </a:cubicBezTo>
                  <a:cubicBezTo>
                    <a:pt x="527" y="583"/>
                    <a:pt x="528" y="586"/>
                    <a:pt x="530" y="588"/>
                  </a:cubicBezTo>
                  <a:cubicBezTo>
                    <a:pt x="532" y="590"/>
                    <a:pt x="536" y="591"/>
                    <a:pt x="538" y="593"/>
                  </a:cubicBezTo>
                  <a:cubicBezTo>
                    <a:pt x="544" y="601"/>
                    <a:pt x="541" y="605"/>
                    <a:pt x="552" y="610"/>
                  </a:cubicBezTo>
                  <a:cubicBezTo>
                    <a:pt x="555" y="620"/>
                    <a:pt x="563" y="623"/>
                    <a:pt x="569" y="631"/>
                  </a:cubicBezTo>
                  <a:cubicBezTo>
                    <a:pt x="572" y="641"/>
                    <a:pt x="581" y="650"/>
                    <a:pt x="590" y="655"/>
                  </a:cubicBezTo>
                  <a:cubicBezTo>
                    <a:pt x="596" y="663"/>
                    <a:pt x="598" y="669"/>
                    <a:pt x="607" y="674"/>
                  </a:cubicBezTo>
                  <a:cubicBezTo>
                    <a:pt x="615" y="687"/>
                    <a:pt x="643" y="717"/>
                    <a:pt x="655" y="725"/>
                  </a:cubicBezTo>
                  <a:cubicBezTo>
                    <a:pt x="658" y="733"/>
                    <a:pt x="655" y="732"/>
                    <a:pt x="660" y="732"/>
                  </a:cubicBezTo>
                  <a:lnTo>
                    <a:pt x="672" y="864"/>
                  </a:lnTo>
                  <a:lnTo>
                    <a:pt x="96" y="8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25" name="Freeform 13"/>
            <p:cNvSpPr>
              <a:spLocks/>
            </p:cNvSpPr>
            <p:nvPr/>
          </p:nvSpPr>
          <p:spPr bwMode="auto">
            <a:xfrm>
              <a:off x="4128" y="3644"/>
              <a:ext cx="610" cy="201"/>
            </a:xfrm>
            <a:custGeom>
              <a:avLst/>
              <a:gdLst/>
              <a:ahLst/>
              <a:cxnLst>
                <a:cxn ang="0">
                  <a:pos x="48" y="100"/>
                </a:cxn>
                <a:cxn ang="0">
                  <a:pos x="144" y="4"/>
                </a:cxn>
                <a:cxn ang="0">
                  <a:pos x="161" y="14"/>
                </a:cxn>
                <a:cxn ang="0">
                  <a:pos x="197" y="30"/>
                </a:cxn>
                <a:cxn ang="0">
                  <a:pos x="245" y="66"/>
                </a:cxn>
                <a:cxn ang="0">
                  <a:pos x="314" y="110"/>
                </a:cxn>
                <a:cxn ang="0">
                  <a:pos x="334" y="124"/>
                </a:cxn>
                <a:cxn ang="0">
                  <a:pos x="377" y="138"/>
                </a:cxn>
                <a:cxn ang="0">
                  <a:pos x="444" y="162"/>
                </a:cxn>
                <a:cxn ang="0">
                  <a:pos x="504" y="179"/>
                </a:cxn>
                <a:cxn ang="0">
                  <a:pos x="552" y="191"/>
                </a:cxn>
                <a:cxn ang="0">
                  <a:pos x="595" y="198"/>
                </a:cxn>
                <a:cxn ang="0">
                  <a:pos x="610" y="201"/>
                </a:cxn>
                <a:cxn ang="0">
                  <a:pos x="0" y="196"/>
                </a:cxn>
                <a:cxn ang="0">
                  <a:pos x="48" y="100"/>
                </a:cxn>
              </a:cxnLst>
              <a:rect l="0" t="0" r="r" b="b"/>
              <a:pathLst>
                <a:path w="610" h="201">
                  <a:moveTo>
                    <a:pt x="48" y="100"/>
                  </a:moveTo>
                  <a:cubicBezTo>
                    <a:pt x="80" y="68"/>
                    <a:pt x="109" y="33"/>
                    <a:pt x="144" y="4"/>
                  </a:cubicBezTo>
                  <a:cubicBezTo>
                    <a:pt x="149" y="0"/>
                    <a:pt x="155" y="12"/>
                    <a:pt x="161" y="14"/>
                  </a:cubicBezTo>
                  <a:cubicBezTo>
                    <a:pt x="173" y="18"/>
                    <a:pt x="197" y="30"/>
                    <a:pt x="197" y="30"/>
                  </a:cubicBezTo>
                  <a:cubicBezTo>
                    <a:pt x="207" y="46"/>
                    <a:pt x="229" y="57"/>
                    <a:pt x="245" y="66"/>
                  </a:cubicBezTo>
                  <a:cubicBezTo>
                    <a:pt x="259" y="88"/>
                    <a:pt x="290" y="100"/>
                    <a:pt x="314" y="110"/>
                  </a:cubicBezTo>
                  <a:cubicBezTo>
                    <a:pt x="318" y="120"/>
                    <a:pt x="324" y="121"/>
                    <a:pt x="334" y="124"/>
                  </a:cubicBezTo>
                  <a:cubicBezTo>
                    <a:pt x="346" y="133"/>
                    <a:pt x="363" y="133"/>
                    <a:pt x="377" y="138"/>
                  </a:cubicBezTo>
                  <a:cubicBezTo>
                    <a:pt x="399" y="146"/>
                    <a:pt x="420" y="157"/>
                    <a:pt x="444" y="162"/>
                  </a:cubicBezTo>
                  <a:cubicBezTo>
                    <a:pt x="462" y="170"/>
                    <a:pt x="485" y="176"/>
                    <a:pt x="504" y="179"/>
                  </a:cubicBezTo>
                  <a:cubicBezTo>
                    <a:pt x="519" y="185"/>
                    <a:pt x="536" y="189"/>
                    <a:pt x="552" y="191"/>
                  </a:cubicBezTo>
                  <a:cubicBezTo>
                    <a:pt x="566" y="197"/>
                    <a:pt x="580" y="196"/>
                    <a:pt x="595" y="198"/>
                  </a:cubicBezTo>
                  <a:cubicBezTo>
                    <a:pt x="600" y="199"/>
                    <a:pt x="610" y="201"/>
                    <a:pt x="610" y="201"/>
                  </a:cubicBezTo>
                  <a:lnTo>
                    <a:pt x="0" y="196"/>
                  </a:lnTo>
                  <a:lnTo>
                    <a:pt x="48" y="100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704526" name="Text Box 14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704528" name="Freeform 16"/>
          <p:cNvSpPr>
            <a:spLocks/>
          </p:cNvSpPr>
          <p:nvPr/>
        </p:nvSpPr>
        <p:spPr bwMode="auto">
          <a:xfrm>
            <a:off x="5140614" y="2891118"/>
            <a:ext cx="1662545" cy="2473699"/>
          </a:xfrm>
          <a:custGeom>
            <a:avLst/>
            <a:gdLst/>
            <a:ahLst/>
            <a:cxnLst>
              <a:cxn ang="0">
                <a:pos x="1152" y="1766"/>
              </a:cxn>
              <a:cxn ang="0">
                <a:pos x="1036" y="1757"/>
              </a:cxn>
              <a:cxn ang="0">
                <a:pos x="979" y="1728"/>
              </a:cxn>
              <a:cxn ang="0">
                <a:pos x="825" y="1680"/>
              </a:cxn>
              <a:cxn ang="0">
                <a:pos x="796" y="1651"/>
              </a:cxn>
              <a:cxn ang="0">
                <a:pos x="758" y="1594"/>
              </a:cxn>
              <a:cxn ang="0">
                <a:pos x="700" y="1555"/>
              </a:cxn>
              <a:cxn ang="0">
                <a:pos x="681" y="1526"/>
              </a:cxn>
              <a:cxn ang="0">
                <a:pos x="652" y="1507"/>
              </a:cxn>
              <a:cxn ang="0">
                <a:pos x="614" y="1430"/>
              </a:cxn>
              <a:cxn ang="0">
                <a:pos x="556" y="1344"/>
              </a:cxn>
              <a:cxn ang="0">
                <a:pos x="518" y="1296"/>
              </a:cxn>
              <a:cxn ang="0">
                <a:pos x="489" y="1238"/>
              </a:cxn>
              <a:cxn ang="0">
                <a:pos x="441" y="1162"/>
              </a:cxn>
              <a:cxn ang="0">
                <a:pos x="316" y="902"/>
              </a:cxn>
              <a:cxn ang="0">
                <a:pos x="278" y="768"/>
              </a:cxn>
              <a:cxn ang="0">
                <a:pos x="240" y="662"/>
              </a:cxn>
              <a:cxn ang="0">
                <a:pos x="172" y="461"/>
              </a:cxn>
              <a:cxn ang="0">
                <a:pos x="163" y="422"/>
              </a:cxn>
              <a:cxn ang="0">
                <a:pos x="144" y="394"/>
              </a:cxn>
              <a:cxn ang="0">
                <a:pos x="124" y="336"/>
              </a:cxn>
              <a:cxn ang="0">
                <a:pos x="105" y="278"/>
              </a:cxn>
              <a:cxn ang="0">
                <a:pos x="96" y="240"/>
              </a:cxn>
              <a:cxn ang="0">
                <a:pos x="76" y="182"/>
              </a:cxn>
              <a:cxn ang="0">
                <a:pos x="86" y="115"/>
              </a:cxn>
              <a:cxn ang="0">
                <a:pos x="57" y="134"/>
              </a:cxn>
              <a:cxn ang="0">
                <a:pos x="48" y="106"/>
              </a:cxn>
              <a:cxn ang="0">
                <a:pos x="28" y="86"/>
              </a:cxn>
              <a:cxn ang="0">
                <a:pos x="0" y="0"/>
              </a:cxn>
              <a:cxn ang="0">
                <a:pos x="278" y="720"/>
              </a:cxn>
              <a:cxn ang="0">
                <a:pos x="518" y="1248"/>
              </a:cxn>
              <a:cxn ang="0">
                <a:pos x="278" y="1728"/>
              </a:cxn>
              <a:cxn ang="0">
                <a:pos x="806" y="1680"/>
              </a:cxn>
            </a:cxnLst>
            <a:rect l="0" t="0" r="r" b="b"/>
            <a:pathLst>
              <a:path w="1152" h="1766">
                <a:moveTo>
                  <a:pt x="1152" y="1766"/>
                </a:moveTo>
                <a:cubicBezTo>
                  <a:pt x="1092" y="1727"/>
                  <a:pt x="1152" y="1757"/>
                  <a:pt x="1036" y="1757"/>
                </a:cubicBezTo>
                <a:cubicBezTo>
                  <a:pt x="1013" y="1757"/>
                  <a:pt x="998" y="1736"/>
                  <a:pt x="979" y="1728"/>
                </a:cubicBezTo>
                <a:cubicBezTo>
                  <a:pt x="930" y="1707"/>
                  <a:pt x="875" y="1697"/>
                  <a:pt x="825" y="1680"/>
                </a:cubicBezTo>
                <a:cubicBezTo>
                  <a:pt x="815" y="1670"/>
                  <a:pt x="804" y="1662"/>
                  <a:pt x="796" y="1651"/>
                </a:cubicBezTo>
                <a:cubicBezTo>
                  <a:pt x="782" y="1633"/>
                  <a:pt x="777" y="1607"/>
                  <a:pt x="758" y="1594"/>
                </a:cubicBezTo>
                <a:cubicBezTo>
                  <a:pt x="739" y="1581"/>
                  <a:pt x="700" y="1555"/>
                  <a:pt x="700" y="1555"/>
                </a:cubicBezTo>
                <a:cubicBezTo>
                  <a:pt x="694" y="1545"/>
                  <a:pt x="689" y="1534"/>
                  <a:pt x="681" y="1526"/>
                </a:cubicBezTo>
                <a:cubicBezTo>
                  <a:pt x="673" y="1518"/>
                  <a:pt x="659" y="1516"/>
                  <a:pt x="652" y="1507"/>
                </a:cubicBezTo>
                <a:cubicBezTo>
                  <a:pt x="634" y="1484"/>
                  <a:pt x="640" y="1458"/>
                  <a:pt x="614" y="1430"/>
                </a:cubicBezTo>
                <a:cubicBezTo>
                  <a:pt x="601" y="1393"/>
                  <a:pt x="584" y="1372"/>
                  <a:pt x="556" y="1344"/>
                </a:cubicBezTo>
                <a:cubicBezTo>
                  <a:pt x="534" y="1273"/>
                  <a:pt x="566" y="1355"/>
                  <a:pt x="518" y="1296"/>
                </a:cubicBezTo>
                <a:cubicBezTo>
                  <a:pt x="504" y="1279"/>
                  <a:pt x="501" y="1256"/>
                  <a:pt x="489" y="1238"/>
                </a:cubicBezTo>
                <a:cubicBezTo>
                  <a:pt x="466" y="1170"/>
                  <a:pt x="487" y="1192"/>
                  <a:pt x="441" y="1162"/>
                </a:cubicBezTo>
                <a:cubicBezTo>
                  <a:pt x="410" y="1069"/>
                  <a:pt x="388" y="974"/>
                  <a:pt x="316" y="902"/>
                </a:cubicBezTo>
                <a:cubicBezTo>
                  <a:pt x="305" y="857"/>
                  <a:pt x="287" y="814"/>
                  <a:pt x="278" y="768"/>
                </a:cubicBezTo>
                <a:cubicBezTo>
                  <a:pt x="268" y="721"/>
                  <a:pt x="272" y="696"/>
                  <a:pt x="240" y="662"/>
                </a:cubicBezTo>
                <a:cubicBezTo>
                  <a:pt x="217" y="597"/>
                  <a:pt x="187" y="528"/>
                  <a:pt x="172" y="461"/>
                </a:cubicBezTo>
                <a:cubicBezTo>
                  <a:pt x="169" y="448"/>
                  <a:pt x="168" y="434"/>
                  <a:pt x="163" y="422"/>
                </a:cubicBezTo>
                <a:cubicBezTo>
                  <a:pt x="159" y="412"/>
                  <a:pt x="149" y="404"/>
                  <a:pt x="144" y="394"/>
                </a:cubicBezTo>
                <a:cubicBezTo>
                  <a:pt x="136" y="375"/>
                  <a:pt x="131" y="355"/>
                  <a:pt x="124" y="336"/>
                </a:cubicBezTo>
                <a:cubicBezTo>
                  <a:pt x="117" y="317"/>
                  <a:pt x="110" y="298"/>
                  <a:pt x="105" y="278"/>
                </a:cubicBezTo>
                <a:cubicBezTo>
                  <a:pt x="102" y="265"/>
                  <a:pt x="100" y="252"/>
                  <a:pt x="96" y="240"/>
                </a:cubicBezTo>
                <a:cubicBezTo>
                  <a:pt x="90" y="220"/>
                  <a:pt x="76" y="182"/>
                  <a:pt x="76" y="182"/>
                </a:cubicBezTo>
                <a:cubicBezTo>
                  <a:pt x="79" y="160"/>
                  <a:pt x="94" y="136"/>
                  <a:pt x="86" y="115"/>
                </a:cubicBezTo>
                <a:cubicBezTo>
                  <a:pt x="82" y="104"/>
                  <a:pt x="68" y="137"/>
                  <a:pt x="57" y="134"/>
                </a:cubicBezTo>
                <a:cubicBezTo>
                  <a:pt x="47" y="132"/>
                  <a:pt x="53" y="114"/>
                  <a:pt x="48" y="106"/>
                </a:cubicBezTo>
                <a:cubicBezTo>
                  <a:pt x="43" y="98"/>
                  <a:pt x="35" y="93"/>
                  <a:pt x="28" y="86"/>
                </a:cubicBezTo>
                <a:cubicBezTo>
                  <a:pt x="8" y="6"/>
                  <a:pt x="26" y="29"/>
                  <a:pt x="0" y="0"/>
                </a:cubicBezTo>
                <a:lnTo>
                  <a:pt x="278" y="720"/>
                </a:lnTo>
                <a:lnTo>
                  <a:pt x="518" y="1248"/>
                </a:lnTo>
                <a:lnTo>
                  <a:pt x="278" y="1728"/>
                </a:lnTo>
                <a:lnTo>
                  <a:pt x="806" y="168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29" name="Freeform 17"/>
          <p:cNvSpPr>
            <a:spLocks/>
          </p:cNvSpPr>
          <p:nvPr/>
        </p:nvSpPr>
        <p:spPr bwMode="auto">
          <a:xfrm>
            <a:off x="6179705" y="5083269"/>
            <a:ext cx="620568" cy="362790"/>
          </a:xfrm>
          <a:custGeom>
            <a:avLst/>
            <a:gdLst/>
            <a:ahLst/>
            <a:cxnLst>
              <a:cxn ang="0">
                <a:pos x="422" y="259"/>
              </a:cxn>
              <a:cxn ang="0">
                <a:pos x="412" y="201"/>
              </a:cxn>
              <a:cxn ang="0">
                <a:pos x="230" y="182"/>
              </a:cxn>
              <a:cxn ang="0">
                <a:pos x="144" y="144"/>
              </a:cxn>
              <a:cxn ang="0">
                <a:pos x="172" y="173"/>
              </a:cxn>
              <a:cxn ang="0">
                <a:pos x="288" y="230"/>
              </a:cxn>
              <a:cxn ang="0">
                <a:pos x="316" y="240"/>
              </a:cxn>
              <a:cxn ang="0">
                <a:pos x="288" y="221"/>
              </a:cxn>
              <a:cxn ang="0">
                <a:pos x="268" y="201"/>
              </a:cxn>
              <a:cxn ang="0">
                <a:pos x="220" y="192"/>
              </a:cxn>
              <a:cxn ang="0">
                <a:pos x="38" y="105"/>
              </a:cxn>
              <a:cxn ang="0">
                <a:pos x="0" y="0"/>
              </a:cxn>
            </a:cxnLst>
            <a:rect l="0" t="0" r="r" b="b"/>
            <a:pathLst>
              <a:path w="430" h="259">
                <a:moveTo>
                  <a:pt x="422" y="259"/>
                </a:moveTo>
                <a:cubicBezTo>
                  <a:pt x="419" y="240"/>
                  <a:pt x="430" y="208"/>
                  <a:pt x="412" y="201"/>
                </a:cubicBezTo>
                <a:cubicBezTo>
                  <a:pt x="355" y="178"/>
                  <a:pt x="230" y="182"/>
                  <a:pt x="230" y="182"/>
                </a:cubicBezTo>
                <a:cubicBezTo>
                  <a:pt x="197" y="172"/>
                  <a:pt x="173" y="163"/>
                  <a:pt x="144" y="144"/>
                </a:cubicBezTo>
                <a:cubicBezTo>
                  <a:pt x="133" y="136"/>
                  <a:pt x="163" y="163"/>
                  <a:pt x="172" y="173"/>
                </a:cubicBezTo>
                <a:cubicBezTo>
                  <a:pt x="209" y="211"/>
                  <a:pt x="242" y="213"/>
                  <a:pt x="288" y="230"/>
                </a:cubicBezTo>
                <a:cubicBezTo>
                  <a:pt x="297" y="233"/>
                  <a:pt x="316" y="250"/>
                  <a:pt x="316" y="240"/>
                </a:cubicBezTo>
                <a:cubicBezTo>
                  <a:pt x="316" y="229"/>
                  <a:pt x="297" y="228"/>
                  <a:pt x="288" y="221"/>
                </a:cubicBezTo>
                <a:cubicBezTo>
                  <a:pt x="281" y="215"/>
                  <a:pt x="277" y="205"/>
                  <a:pt x="268" y="201"/>
                </a:cubicBezTo>
                <a:cubicBezTo>
                  <a:pt x="253" y="195"/>
                  <a:pt x="236" y="196"/>
                  <a:pt x="220" y="192"/>
                </a:cubicBezTo>
                <a:cubicBezTo>
                  <a:pt x="148" y="174"/>
                  <a:pt x="91" y="158"/>
                  <a:pt x="38" y="105"/>
                </a:cubicBezTo>
                <a:cubicBezTo>
                  <a:pt x="26" y="72"/>
                  <a:pt x="25" y="25"/>
                  <a:pt x="0" y="0"/>
                </a:cubicBezTo>
              </a:path>
            </a:pathLst>
          </a:custGeom>
          <a:noFill/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0" name="Freeform 18"/>
          <p:cNvSpPr>
            <a:spLocks/>
          </p:cNvSpPr>
          <p:nvPr/>
        </p:nvSpPr>
        <p:spPr bwMode="auto">
          <a:xfrm>
            <a:off x="4364182" y="1613647"/>
            <a:ext cx="207818" cy="403412"/>
          </a:xfrm>
          <a:custGeom>
            <a:avLst/>
            <a:gdLst/>
            <a:ahLst/>
            <a:cxnLst>
              <a:cxn ang="0">
                <a:pos x="144" y="288"/>
              </a:cxn>
              <a:cxn ang="0">
                <a:pos x="0" y="288"/>
              </a:cxn>
              <a:cxn ang="0">
                <a:pos x="0" y="0"/>
              </a:cxn>
            </a:cxnLst>
            <a:rect l="0" t="0" r="r" b="b"/>
            <a:pathLst>
              <a:path w="144" h="288">
                <a:moveTo>
                  <a:pt x="144" y="288"/>
                </a:moveTo>
                <a:lnTo>
                  <a:pt x="0" y="288"/>
                </a:lnTo>
                <a:lnTo>
                  <a:pt x="0" y="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1" name="Freeform 19"/>
          <p:cNvSpPr>
            <a:spLocks/>
          </p:cNvSpPr>
          <p:nvPr/>
        </p:nvSpPr>
        <p:spPr bwMode="auto">
          <a:xfrm>
            <a:off x="5472545" y="4168588"/>
            <a:ext cx="831273" cy="1143000"/>
          </a:xfrm>
          <a:custGeom>
            <a:avLst/>
            <a:gdLst/>
            <a:ahLst/>
            <a:cxnLst>
              <a:cxn ang="0">
                <a:pos x="17" y="34"/>
              </a:cxn>
              <a:cxn ang="0">
                <a:pos x="50" y="43"/>
              </a:cxn>
              <a:cxn ang="0">
                <a:pos x="84" y="55"/>
              </a:cxn>
              <a:cxn ang="0">
                <a:pos x="142" y="67"/>
              </a:cxn>
              <a:cxn ang="0">
                <a:pos x="197" y="158"/>
              </a:cxn>
              <a:cxn ang="0">
                <a:pos x="226" y="242"/>
              </a:cxn>
              <a:cxn ang="0">
                <a:pos x="240" y="264"/>
              </a:cxn>
              <a:cxn ang="0">
                <a:pos x="257" y="300"/>
              </a:cxn>
              <a:cxn ang="0">
                <a:pos x="278" y="346"/>
              </a:cxn>
              <a:cxn ang="0">
                <a:pos x="295" y="382"/>
              </a:cxn>
              <a:cxn ang="0">
                <a:pos x="310" y="403"/>
              </a:cxn>
              <a:cxn ang="0">
                <a:pos x="370" y="497"/>
              </a:cxn>
              <a:cxn ang="0">
                <a:pos x="379" y="511"/>
              </a:cxn>
              <a:cxn ang="0">
                <a:pos x="396" y="547"/>
              </a:cxn>
              <a:cxn ang="0">
                <a:pos x="442" y="600"/>
              </a:cxn>
              <a:cxn ang="0">
                <a:pos x="480" y="643"/>
              </a:cxn>
              <a:cxn ang="0">
                <a:pos x="497" y="662"/>
              </a:cxn>
              <a:cxn ang="0">
                <a:pos x="535" y="698"/>
              </a:cxn>
              <a:cxn ang="0">
                <a:pos x="562" y="722"/>
              </a:cxn>
              <a:cxn ang="0">
                <a:pos x="576" y="816"/>
              </a:cxn>
              <a:cxn ang="0">
                <a:pos x="0" y="816"/>
              </a:cxn>
              <a:cxn ang="0">
                <a:pos x="0" y="48"/>
              </a:cxn>
              <a:cxn ang="0">
                <a:pos x="48" y="0"/>
              </a:cxn>
              <a:cxn ang="0">
                <a:pos x="48" y="48"/>
              </a:cxn>
              <a:cxn ang="0">
                <a:pos x="48" y="0"/>
              </a:cxn>
            </a:cxnLst>
            <a:rect l="0" t="0" r="r" b="b"/>
            <a:pathLst>
              <a:path w="576" h="816">
                <a:moveTo>
                  <a:pt x="17" y="34"/>
                </a:moveTo>
                <a:cubicBezTo>
                  <a:pt x="28" y="37"/>
                  <a:pt x="38" y="41"/>
                  <a:pt x="50" y="43"/>
                </a:cubicBezTo>
                <a:cubicBezTo>
                  <a:pt x="60" y="49"/>
                  <a:pt x="72" y="53"/>
                  <a:pt x="84" y="55"/>
                </a:cubicBezTo>
                <a:cubicBezTo>
                  <a:pt x="104" y="63"/>
                  <a:pt x="125" y="51"/>
                  <a:pt x="142" y="67"/>
                </a:cubicBezTo>
                <a:cubicBezTo>
                  <a:pt x="166" y="90"/>
                  <a:pt x="167" y="141"/>
                  <a:pt x="197" y="158"/>
                </a:cubicBezTo>
                <a:cubicBezTo>
                  <a:pt x="201" y="184"/>
                  <a:pt x="211" y="221"/>
                  <a:pt x="226" y="242"/>
                </a:cubicBezTo>
                <a:cubicBezTo>
                  <a:pt x="229" y="252"/>
                  <a:pt x="233" y="257"/>
                  <a:pt x="240" y="264"/>
                </a:cubicBezTo>
                <a:cubicBezTo>
                  <a:pt x="243" y="275"/>
                  <a:pt x="250" y="290"/>
                  <a:pt x="257" y="300"/>
                </a:cubicBezTo>
                <a:cubicBezTo>
                  <a:pt x="261" y="312"/>
                  <a:pt x="268" y="339"/>
                  <a:pt x="278" y="346"/>
                </a:cubicBezTo>
                <a:cubicBezTo>
                  <a:pt x="283" y="358"/>
                  <a:pt x="288" y="371"/>
                  <a:pt x="295" y="382"/>
                </a:cubicBezTo>
                <a:cubicBezTo>
                  <a:pt x="300" y="389"/>
                  <a:pt x="310" y="403"/>
                  <a:pt x="310" y="403"/>
                </a:cubicBezTo>
                <a:cubicBezTo>
                  <a:pt x="318" y="431"/>
                  <a:pt x="352" y="472"/>
                  <a:pt x="370" y="497"/>
                </a:cubicBezTo>
                <a:cubicBezTo>
                  <a:pt x="374" y="511"/>
                  <a:pt x="369" y="496"/>
                  <a:pt x="379" y="511"/>
                </a:cubicBezTo>
                <a:cubicBezTo>
                  <a:pt x="388" y="523"/>
                  <a:pt x="385" y="536"/>
                  <a:pt x="396" y="547"/>
                </a:cubicBezTo>
                <a:cubicBezTo>
                  <a:pt x="401" y="566"/>
                  <a:pt x="426" y="590"/>
                  <a:pt x="442" y="600"/>
                </a:cubicBezTo>
                <a:cubicBezTo>
                  <a:pt x="448" y="611"/>
                  <a:pt x="469" y="640"/>
                  <a:pt x="480" y="643"/>
                </a:cubicBezTo>
                <a:cubicBezTo>
                  <a:pt x="486" y="651"/>
                  <a:pt x="488" y="657"/>
                  <a:pt x="497" y="662"/>
                </a:cubicBezTo>
                <a:cubicBezTo>
                  <a:pt x="507" y="678"/>
                  <a:pt x="519" y="689"/>
                  <a:pt x="535" y="698"/>
                </a:cubicBezTo>
                <a:cubicBezTo>
                  <a:pt x="539" y="704"/>
                  <a:pt x="555" y="717"/>
                  <a:pt x="562" y="722"/>
                </a:cubicBezTo>
                <a:lnTo>
                  <a:pt x="576" y="816"/>
                </a:lnTo>
                <a:lnTo>
                  <a:pt x="0" y="816"/>
                </a:lnTo>
                <a:lnTo>
                  <a:pt x="0" y="48"/>
                </a:lnTo>
                <a:lnTo>
                  <a:pt x="48" y="0"/>
                </a:lnTo>
                <a:lnTo>
                  <a:pt x="48" y="48"/>
                </a:lnTo>
                <a:lnTo>
                  <a:pt x="48" y="0"/>
                </a:lnTo>
              </a:path>
            </a:pathLst>
          </a:cu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2" name="Line 20"/>
          <p:cNvSpPr>
            <a:spLocks noChangeShapeType="1"/>
          </p:cNvSpPr>
          <p:nvPr/>
        </p:nvSpPr>
        <p:spPr bwMode="auto">
          <a:xfrm flipV="1">
            <a:off x="6026727" y="5177118"/>
            <a:ext cx="207818" cy="67235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3" name="Line 21"/>
          <p:cNvSpPr>
            <a:spLocks noChangeShapeType="1"/>
          </p:cNvSpPr>
          <p:nvPr/>
        </p:nvSpPr>
        <p:spPr bwMode="auto">
          <a:xfrm flipV="1">
            <a:off x="4364182" y="1729908"/>
            <a:ext cx="0" cy="403411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4" name="Line 22"/>
          <p:cNvSpPr>
            <a:spLocks noChangeShapeType="1"/>
          </p:cNvSpPr>
          <p:nvPr/>
        </p:nvSpPr>
        <p:spPr bwMode="auto">
          <a:xfrm flipV="1">
            <a:off x="4364182" y="5740213"/>
            <a:ext cx="4087091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5" name="Line 23"/>
          <p:cNvSpPr>
            <a:spLocks noChangeShapeType="1"/>
          </p:cNvSpPr>
          <p:nvPr/>
        </p:nvSpPr>
        <p:spPr bwMode="auto">
          <a:xfrm flipV="1">
            <a:off x="1170421" y="1739713"/>
            <a:ext cx="320675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6" name="Text Box 24"/>
          <p:cNvSpPr txBox="1">
            <a:spLocks noChangeArrowheads="1"/>
          </p:cNvSpPr>
          <p:nvPr/>
        </p:nvSpPr>
        <p:spPr bwMode="auto">
          <a:xfrm>
            <a:off x="4017818" y="1277471"/>
            <a:ext cx="608148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MSS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704537" name="Text Box 25"/>
          <p:cNvSpPr txBox="1">
            <a:spLocks noChangeArrowheads="1"/>
          </p:cNvSpPr>
          <p:nvPr/>
        </p:nvSpPr>
        <p:spPr bwMode="auto">
          <a:xfrm>
            <a:off x="1246910" y="2377049"/>
            <a:ext cx="2229682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/>
              <a:t>Ideal Decision Curve</a:t>
            </a:r>
            <a:endParaRPr lang="en-GB">
              <a:latin typeface="Times New Roman" pitchFamily="18" charset="0"/>
            </a:endParaRPr>
          </a:p>
        </p:txBody>
      </p:sp>
      <p:sp>
        <p:nvSpPr>
          <p:cNvPr id="704538" name="Line 26"/>
          <p:cNvSpPr>
            <a:spLocks noChangeShapeType="1"/>
          </p:cNvSpPr>
          <p:nvPr/>
        </p:nvSpPr>
        <p:spPr bwMode="auto">
          <a:xfrm>
            <a:off x="3602182" y="2577353"/>
            <a:ext cx="692727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39" name="Line 27"/>
          <p:cNvSpPr>
            <a:spLocks noChangeShapeType="1"/>
          </p:cNvSpPr>
          <p:nvPr/>
        </p:nvSpPr>
        <p:spPr bwMode="auto">
          <a:xfrm flipH="1">
            <a:off x="4987636" y="2669801"/>
            <a:ext cx="484909" cy="0"/>
          </a:xfrm>
          <a:prstGeom prst="line">
            <a:avLst/>
          </a:prstGeom>
          <a:noFill/>
          <a:ln w="38100">
            <a:solidFill>
              <a:srgbClr val="339933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704540" name="Text Box 28"/>
          <p:cNvSpPr txBox="1">
            <a:spLocks noChangeArrowheads="1"/>
          </p:cNvSpPr>
          <p:nvPr/>
        </p:nvSpPr>
        <p:spPr bwMode="auto">
          <a:xfrm>
            <a:off x="5472545" y="2469497"/>
            <a:ext cx="2000965" cy="35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>
            <a:spAutoFit/>
          </a:bodyPr>
          <a:lstStyle/>
          <a:p>
            <a:r>
              <a:rPr lang="en-GB">
                <a:solidFill>
                  <a:srgbClr val="339933"/>
                </a:solidFill>
              </a:rPr>
              <a:t>LCL Decision Rule</a:t>
            </a:r>
            <a:endParaRPr lang="en-GB">
              <a:latin typeface="Times New Roman" pitchFamily="18" charset="0"/>
            </a:endParaRP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484909" y="4951598"/>
            <a:ext cx="7897091" cy="773206"/>
            <a:chOff x="336" y="3312"/>
            <a:chExt cx="5472" cy="552"/>
          </a:xfrm>
        </p:grpSpPr>
        <p:sp>
          <p:nvSpPr>
            <p:cNvPr id="704542" name="Text Box 30"/>
            <p:cNvSpPr txBox="1">
              <a:spLocks noChangeArrowheads="1"/>
            </p:cNvSpPr>
            <p:nvPr/>
          </p:nvSpPr>
          <p:spPr bwMode="auto">
            <a:xfrm>
              <a:off x="864" y="3312"/>
              <a:ext cx="1416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At fixed error rate?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704543" name="Line 31"/>
            <p:cNvSpPr>
              <a:spLocks noChangeShapeType="1"/>
            </p:cNvSpPr>
            <p:nvPr/>
          </p:nvSpPr>
          <p:spPr bwMode="auto">
            <a:xfrm flipH="1">
              <a:off x="720" y="3717"/>
              <a:ext cx="5088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04544" name="Text Box 32"/>
            <p:cNvSpPr txBox="1">
              <a:spLocks noChangeArrowheads="1"/>
            </p:cNvSpPr>
            <p:nvPr/>
          </p:nvSpPr>
          <p:spPr bwMode="auto">
            <a:xfrm>
              <a:off x="336" y="3600"/>
              <a:ext cx="432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GB"/>
                <a:t>5%</a:t>
              </a:r>
              <a:endParaRPr lang="en-GB">
                <a:latin typeface="Times New Roman" pitchFamily="18" charset="0"/>
              </a:endParaRPr>
            </a:p>
          </p:txBody>
        </p:sp>
      </p:grpSp>
      <p:sp>
        <p:nvSpPr>
          <p:cNvPr id="704545" name="Line 33"/>
          <p:cNvSpPr>
            <a:spLocks noChangeShapeType="1"/>
          </p:cNvSpPr>
          <p:nvPr/>
        </p:nvSpPr>
        <p:spPr bwMode="auto">
          <a:xfrm flipH="1" flipV="1">
            <a:off x="6303818" y="5513294"/>
            <a:ext cx="0" cy="40341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stealth" w="med" len="med"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857224" y="403412"/>
            <a:ext cx="7643866" cy="944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058" tIns="41029" rIns="82058" bIns="41029">
            <a:spAutoFit/>
          </a:bodyPr>
          <a:lstStyle/>
          <a:p>
            <a:pPr algn="ctr"/>
            <a:r>
              <a:rPr lang="en-GB" sz="3200" b="1" dirty="0">
                <a:solidFill>
                  <a:srgbClr val="04617B"/>
                </a:solidFill>
              </a:rPr>
              <a:t>LCL Decision Rule - FG decisions</a:t>
            </a:r>
            <a:endParaRPr lang="en-GB" sz="2400" b="1" dirty="0">
              <a:solidFill>
                <a:srgbClr val="04617B"/>
              </a:solidFill>
            </a:endParaRPr>
          </a:p>
          <a:p>
            <a:pPr algn="ctr"/>
            <a:r>
              <a:rPr lang="en-GB" sz="2400" dirty="0">
                <a:solidFill>
                  <a:srgbClr val="04617B"/>
                </a:solidFill>
              </a:rPr>
              <a:t>(Licensees’ risk)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F0073-8F77-4909-B727-70EA4C038297}" type="slidenum">
              <a:rPr lang="en-US"/>
              <a:pPr/>
              <a:t>98</a:t>
            </a:fld>
            <a:endParaRPr lang="en-US"/>
          </a:p>
        </p:txBody>
      </p:sp>
      <p:sp>
        <p:nvSpPr>
          <p:cNvPr id="616454" name="Rectangle 6"/>
          <p:cNvSpPr>
            <a:spLocks noChangeArrowheads="1"/>
          </p:cNvSpPr>
          <p:nvPr/>
        </p:nvSpPr>
        <p:spPr bwMode="auto">
          <a:xfrm>
            <a:off x="4364182" y="1748117"/>
            <a:ext cx="4087091" cy="4034118"/>
          </a:xfrm>
          <a:prstGeom prst="rect">
            <a:avLst/>
          </a:prstGeom>
          <a:solidFill>
            <a:srgbClr val="93DBB7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endParaRPr lang="en-CA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77637" y="1734110"/>
            <a:ext cx="3186545" cy="4034118"/>
            <a:chOff x="816" y="1008"/>
            <a:chExt cx="2208" cy="2880"/>
          </a:xfrm>
        </p:grpSpPr>
        <p:sp>
          <p:nvSpPr>
            <p:cNvPr id="616451" name="Rectangle 3"/>
            <p:cNvSpPr>
              <a:spLocks noChangeArrowheads="1"/>
            </p:cNvSpPr>
            <p:nvPr/>
          </p:nvSpPr>
          <p:spPr bwMode="auto">
            <a:xfrm>
              <a:off x="816" y="1008"/>
              <a:ext cx="2208" cy="2880"/>
            </a:xfrm>
            <a:prstGeom prst="rect">
              <a:avLst/>
            </a:prstGeom>
            <a:solidFill>
              <a:srgbClr val="FFD1D1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52" name="Text Box 4"/>
            <p:cNvSpPr txBox="1">
              <a:spLocks noChangeArrowheads="1"/>
            </p:cNvSpPr>
            <p:nvPr/>
          </p:nvSpPr>
          <p:spPr bwMode="auto">
            <a:xfrm>
              <a:off x="1056" y="2016"/>
              <a:ext cx="1680" cy="1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 dirty="0">
                  <a:solidFill>
                    <a:srgbClr val="FF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NFG is correct decision in this area.</a:t>
              </a:r>
              <a:endParaRPr lang="en-GB" sz="29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pic>
        <p:nvPicPr>
          <p:cNvPr id="616456" name="Picture 8" descr="NSRSR_FG700demo1200ws20Clumped20w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194" y="1362916"/>
            <a:ext cx="8309841" cy="5041246"/>
          </a:xfrm>
          <a:prstGeom prst="rect">
            <a:avLst/>
          </a:prstGeom>
          <a:noFill/>
        </p:spPr>
      </p:pic>
      <p:sp>
        <p:nvSpPr>
          <p:cNvPr id="616457" name="Text Box 9"/>
          <p:cNvSpPr txBox="1">
            <a:spLocks noChangeArrowheads="1"/>
          </p:cNvSpPr>
          <p:nvPr/>
        </p:nvSpPr>
        <p:spPr bwMode="auto">
          <a:xfrm>
            <a:off x="1524000" y="403412"/>
            <a:ext cx="6165273" cy="63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 algn="ctr"/>
            <a:r>
              <a:rPr lang="en-GB" sz="3600" b="1" dirty="0">
                <a:solidFill>
                  <a:srgbClr val="04617B"/>
                </a:solidFill>
              </a:rPr>
              <a:t>LCL &amp; Mean Decision Rules</a:t>
            </a:r>
          </a:p>
        </p:txBody>
      </p:sp>
      <p:sp>
        <p:nvSpPr>
          <p:cNvPr id="616458" name="Text Box 10"/>
          <p:cNvSpPr txBox="1">
            <a:spLocks noChangeArrowheads="1"/>
          </p:cNvSpPr>
          <p:nvPr/>
        </p:nvSpPr>
        <p:spPr bwMode="auto">
          <a:xfrm>
            <a:off x="7758545" y="6615674"/>
            <a:ext cx="1385455" cy="252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100" dirty="0">
                <a:latin typeface="Times New Roman" pitchFamily="18" charset="0"/>
              </a:rPr>
              <a:t>Clumped distribution</a:t>
            </a:r>
            <a:endParaRPr lang="en-GB" dirty="0">
              <a:latin typeface="Times New Roman" pitchFamily="18" charset="0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1170421" y="1266265"/>
            <a:ext cx="7280852" cy="4504765"/>
            <a:chOff x="811" y="672"/>
            <a:chExt cx="5045" cy="3216"/>
          </a:xfrm>
        </p:grpSpPr>
        <p:sp>
          <p:nvSpPr>
            <p:cNvPr id="616460" name="Text Box 12"/>
            <p:cNvSpPr txBox="1">
              <a:spLocks noChangeArrowheads="1"/>
            </p:cNvSpPr>
            <p:nvPr/>
          </p:nvSpPr>
          <p:spPr bwMode="auto">
            <a:xfrm>
              <a:off x="3504" y="960"/>
              <a:ext cx="15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Ideal Decision Curve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616461" name="Text Box 13"/>
            <p:cNvSpPr txBox="1">
              <a:spLocks noChangeArrowheads="1"/>
            </p:cNvSpPr>
            <p:nvPr/>
          </p:nvSpPr>
          <p:spPr bwMode="auto">
            <a:xfrm>
              <a:off x="3984" y="1488"/>
              <a:ext cx="1400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339933"/>
                  </a:solidFill>
                </a:rPr>
                <a:t>LCL Decision Rule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616462" name="Line 14"/>
            <p:cNvSpPr>
              <a:spLocks noChangeShapeType="1"/>
            </p:cNvSpPr>
            <p:nvPr/>
          </p:nvSpPr>
          <p:spPr bwMode="auto">
            <a:xfrm flipH="1">
              <a:off x="3024" y="1104"/>
              <a:ext cx="43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63" name="Line 15"/>
            <p:cNvSpPr>
              <a:spLocks noChangeShapeType="1"/>
            </p:cNvSpPr>
            <p:nvPr/>
          </p:nvSpPr>
          <p:spPr bwMode="auto">
            <a:xfrm flipV="1">
              <a:off x="3024" y="1008"/>
              <a:ext cx="0" cy="288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64" name="Line 16"/>
            <p:cNvSpPr>
              <a:spLocks noChangeShapeType="1"/>
            </p:cNvSpPr>
            <p:nvPr/>
          </p:nvSpPr>
          <p:spPr bwMode="auto">
            <a:xfrm flipV="1">
              <a:off x="811" y="1015"/>
              <a:ext cx="222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65" name="Line 17"/>
            <p:cNvSpPr>
              <a:spLocks noChangeShapeType="1"/>
            </p:cNvSpPr>
            <p:nvPr/>
          </p:nvSpPr>
          <p:spPr bwMode="auto">
            <a:xfrm flipV="1">
              <a:off x="3024" y="3872"/>
              <a:ext cx="283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66" name="Text Box 18"/>
            <p:cNvSpPr txBox="1">
              <a:spLocks noChangeArrowheads="1"/>
            </p:cNvSpPr>
            <p:nvPr/>
          </p:nvSpPr>
          <p:spPr bwMode="auto">
            <a:xfrm>
              <a:off x="816" y="1488"/>
              <a:ext cx="1507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FF3300"/>
                  </a:solidFill>
                </a:rPr>
                <a:t>Mean Decision Rule</a:t>
              </a:r>
              <a:endParaRPr lang="en-GB">
                <a:latin typeface="Times New Roman" pitchFamily="18" charset="0"/>
              </a:endParaRPr>
            </a:p>
          </p:txBody>
        </p:sp>
        <p:sp>
          <p:nvSpPr>
            <p:cNvPr id="616467" name="Line 19"/>
            <p:cNvSpPr>
              <a:spLocks noChangeShapeType="1"/>
            </p:cNvSpPr>
            <p:nvPr/>
          </p:nvSpPr>
          <p:spPr bwMode="auto">
            <a:xfrm>
              <a:off x="2352" y="1632"/>
              <a:ext cx="336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68" name="Line 20"/>
            <p:cNvSpPr>
              <a:spLocks noChangeShapeType="1"/>
            </p:cNvSpPr>
            <p:nvPr/>
          </p:nvSpPr>
          <p:spPr bwMode="auto">
            <a:xfrm flipH="1">
              <a:off x="3456" y="1632"/>
              <a:ext cx="528" cy="0"/>
            </a:xfrm>
            <a:prstGeom prst="line">
              <a:avLst/>
            </a:prstGeom>
            <a:noFill/>
            <a:ln w="38100">
              <a:solidFill>
                <a:srgbClr val="339933"/>
              </a:solidFill>
              <a:round/>
              <a:headEnd/>
              <a:tailEnd type="stealth" w="med" len="med"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69" name="Text Box 21"/>
            <p:cNvSpPr txBox="1">
              <a:spLocks noChangeArrowheads="1"/>
            </p:cNvSpPr>
            <p:nvPr/>
          </p:nvSpPr>
          <p:spPr bwMode="auto">
            <a:xfrm>
              <a:off x="2784" y="672"/>
              <a:ext cx="435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GB"/>
                <a:t>MSS</a:t>
              </a:r>
              <a:endParaRPr lang="en-GB">
                <a:latin typeface="Times New Roman" pitchFamily="18" charset="0"/>
              </a:endParaRPr>
            </a:p>
          </p:txBody>
        </p:sp>
      </p:grpSp>
      <p:sp>
        <p:nvSpPr>
          <p:cNvPr id="616470" name="Text Box 22"/>
          <p:cNvSpPr txBox="1">
            <a:spLocks noChangeArrowheads="1"/>
          </p:cNvSpPr>
          <p:nvPr/>
        </p:nvSpPr>
        <p:spPr bwMode="auto">
          <a:xfrm>
            <a:off x="6026727" y="3025589"/>
            <a:ext cx="2493818" cy="156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2058" tIns="41029" rIns="82058" bIns="41029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FG is correct decision in this area.</a:t>
            </a:r>
            <a:endParaRPr lang="en-GB" sz="2900" dirty="0">
              <a:solidFill>
                <a:srgbClr val="0099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6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54" grpId="0" animBg="1"/>
      <p:bldP spid="616470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B9EB-B009-434D-A43B-FFC41305E095}" type="slidenum">
              <a:rPr lang="en-US"/>
              <a:pPr/>
              <a:t>99</a:t>
            </a:fld>
            <a:endParaRPr lang="en-US"/>
          </a:p>
        </p:txBody>
      </p:sp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/>
          <a:lstStyle/>
          <a:p>
            <a:r>
              <a:rPr lang="en-CA" b="1"/>
              <a:t>Conclusions</a:t>
            </a:r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1748118"/>
            <a:ext cx="7772977" cy="4639235"/>
          </a:xfrm>
        </p:spPr>
        <p:txBody>
          <a:bodyPr lIns="82058" tIns="41029" rIns="82058" bIns="41029"/>
          <a:lstStyle/>
          <a:p>
            <a:endParaRPr lang="en-CA" dirty="0" smtClean="0"/>
          </a:p>
          <a:p>
            <a:r>
              <a:rPr lang="en-CA" dirty="0" smtClean="0"/>
              <a:t>Stocking </a:t>
            </a:r>
            <a:r>
              <a:rPr lang="en-CA" dirty="0"/>
              <a:t>standards are currently measured in </a:t>
            </a:r>
            <a:r>
              <a:rPr lang="en-CA" dirty="0">
                <a:solidFill>
                  <a:srgbClr val="CC0000"/>
                </a:solidFill>
              </a:rPr>
              <a:t>free-growing density</a:t>
            </a:r>
            <a:r>
              <a:rPr lang="en-CA" dirty="0"/>
              <a:t> NOT total density.  </a:t>
            </a:r>
          </a:p>
          <a:p>
            <a:r>
              <a:rPr lang="en-CA" dirty="0"/>
              <a:t>The purpose of the Silviculture Survey is to </a:t>
            </a:r>
            <a:r>
              <a:rPr lang="en-CA" dirty="0">
                <a:solidFill>
                  <a:srgbClr val="CC0000"/>
                </a:solidFill>
              </a:rPr>
              <a:t>make a decision</a:t>
            </a:r>
            <a:r>
              <a:rPr lang="en-CA" dirty="0"/>
              <a:t>.</a:t>
            </a:r>
          </a:p>
          <a:p>
            <a:r>
              <a:rPr lang="en-CA" dirty="0"/>
              <a:t>The LCL decision rule controls the Ministry’s risk of incorrectly accepting </a:t>
            </a:r>
            <a:r>
              <a:rPr lang="en-CA" dirty="0" err="1"/>
              <a:t>understocked</a:t>
            </a:r>
            <a:r>
              <a:rPr lang="en-CA" dirty="0"/>
              <a:t> strata.</a:t>
            </a:r>
          </a:p>
          <a:p>
            <a:pPr>
              <a:buFontTx/>
              <a:buNone/>
            </a:pPr>
            <a:endParaRPr lang="en-CA" dirty="0"/>
          </a:p>
          <a:p>
            <a:endParaRPr lang="en-C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35FB2-B406-4E96-84B7-C851548E5C11}" type="slidenum">
              <a:rPr lang="en-US"/>
              <a:pPr/>
              <a:t>100</a:t>
            </a:fld>
            <a:endParaRPr lang="en-US"/>
          </a:p>
        </p:txBody>
      </p:sp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/>
          <a:lstStyle/>
          <a:p>
            <a:r>
              <a:rPr lang="en-CA" b="1"/>
              <a:t>Conclusions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1815353"/>
            <a:ext cx="7772977" cy="4639235"/>
          </a:xfrm>
        </p:spPr>
        <p:txBody>
          <a:bodyPr lIns="82058" tIns="41029" rIns="82058" bIns="41029"/>
          <a:lstStyle/>
          <a:p>
            <a:endParaRPr lang="en-CA" dirty="0" smtClean="0"/>
          </a:p>
          <a:p>
            <a:r>
              <a:rPr lang="en-CA" dirty="0" smtClean="0"/>
              <a:t>The </a:t>
            </a:r>
            <a:r>
              <a:rPr lang="en-CA" dirty="0"/>
              <a:t>MITD is an essential part of the definition of free-growing.</a:t>
            </a:r>
          </a:p>
          <a:p>
            <a:r>
              <a:rPr lang="en-CA" dirty="0"/>
              <a:t>The M-value is important for heterogeneous or clumpy areas, BUT</a:t>
            </a:r>
          </a:p>
          <a:p>
            <a:r>
              <a:rPr lang="en-CA" dirty="0"/>
              <a:t>Stratification can do a better job of ensuring that </a:t>
            </a:r>
            <a:r>
              <a:rPr lang="en-CA" dirty="0" err="1"/>
              <a:t>understocked</a:t>
            </a:r>
            <a:r>
              <a:rPr lang="en-CA" dirty="0"/>
              <a:t> areas are properly identified. </a:t>
            </a:r>
          </a:p>
          <a:p>
            <a:endParaRPr lang="en-C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FED21-C6E5-43E7-94CF-526BC36A707A}" type="slidenum">
              <a:rPr lang="en-US"/>
              <a:pPr/>
              <a:t>101</a:t>
            </a:fld>
            <a:endParaRPr lang="en-US"/>
          </a:p>
        </p:txBody>
      </p:sp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/>
        <p:txBody>
          <a:bodyPr tIns="41029"/>
          <a:lstStyle/>
          <a:p>
            <a:r>
              <a:rPr lang="en-CA" b="1"/>
              <a:t>Conclusions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512" y="1748118"/>
            <a:ext cx="7772977" cy="4504765"/>
          </a:xfrm>
        </p:spPr>
        <p:txBody>
          <a:bodyPr lIns="82058" tIns="41029" rIns="82058" bIns="41029"/>
          <a:lstStyle/>
          <a:p>
            <a:endParaRPr lang="en-CA" dirty="0" smtClean="0"/>
          </a:p>
          <a:p>
            <a:r>
              <a:rPr lang="en-CA" dirty="0" smtClean="0"/>
              <a:t>Considerable </a:t>
            </a:r>
            <a:r>
              <a:rPr lang="en-CA" dirty="0"/>
              <a:t>preparation work is required to demonstrate that we will get the same results as before if: </a:t>
            </a:r>
          </a:p>
          <a:p>
            <a:pPr lvl="1"/>
            <a:r>
              <a:rPr lang="en-CA" dirty="0"/>
              <a:t>We change the </a:t>
            </a:r>
            <a:r>
              <a:rPr lang="en-CA" dirty="0">
                <a:solidFill>
                  <a:srgbClr val="CC0000"/>
                </a:solidFill>
              </a:rPr>
              <a:t>method</a:t>
            </a:r>
            <a:r>
              <a:rPr lang="en-CA" dirty="0"/>
              <a:t> of determining if free-growing has been achieved.</a:t>
            </a:r>
          </a:p>
          <a:p>
            <a:pPr lvl="1"/>
            <a:r>
              <a:rPr lang="en-CA" dirty="0"/>
              <a:t>We change current standards from </a:t>
            </a:r>
            <a:r>
              <a:rPr lang="en-CA" dirty="0">
                <a:solidFill>
                  <a:srgbClr val="CC0000"/>
                </a:solidFill>
              </a:rPr>
              <a:t>density</a:t>
            </a:r>
            <a:r>
              <a:rPr lang="en-CA" dirty="0"/>
              <a:t> measures to projected </a:t>
            </a:r>
            <a:r>
              <a:rPr lang="en-CA" dirty="0">
                <a:solidFill>
                  <a:srgbClr val="CC0000"/>
                </a:solidFill>
              </a:rPr>
              <a:t>volume</a:t>
            </a:r>
            <a:r>
              <a:rPr lang="en-CA" dirty="0"/>
              <a:t> measures.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4173</TotalTime>
  <Words>3532</Words>
  <Application>Microsoft Office PowerPoint</Application>
  <PresentationFormat>On-screen Show (4:3)</PresentationFormat>
  <Paragraphs>811</Paragraphs>
  <Slides>101</Slides>
  <Notes>91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101</vt:i4>
      </vt:variant>
    </vt:vector>
  </HeadingPairs>
  <TitlesOfParts>
    <vt:vector size="103" baseType="lpstr">
      <vt:lpstr>Flow</vt:lpstr>
      <vt:lpstr>1_Flow</vt:lpstr>
      <vt:lpstr>Looking ahead:  Will Free-growing stands produce the volumes we expect?</vt:lpstr>
      <vt:lpstr>Planning for the future</vt:lpstr>
      <vt:lpstr>From here to there?</vt:lpstr>
      <vt:lpstr>Key Messages</vt:lpstr>
      <vt:lpstr>Key Messages</vt:lpstr>
      <vt:lpstr>Density &amp; Volume with Stand Age</vt:lpstr>
      <vt:lpstr>Factors affecting the prediction of projected merchantable volume as a function of density include:</vt:lpstr>
      <vt:lpstr>Discussion Assumptions</vt:lpstr>
      <vt:lpstr>Discussion Assumptions</vt:lpstr>
      <vt:lpstr>Slide 10</vt:lpstr>
      <vt:lpstr>Different Types of Density</vt:lpstr>
      <vt:lpstr>Total Density All trees or all healthy trees</vt:lpstr>
      <vt:lpstr>Well-spaced Density All trees a Minimum Inter-tree Distance (MITD) apart</vt:lpstr>
      <vt:lpstr>Free-growing Density Well-spaced trees taller than a minimum height</vt:lpstr>
      <vt:lpstr>Free-growing Density Well-spaced trees taller than a minimum height</vt:lpstr>
      <vt:lpstr>Mean Stocked Quadrant (MSQ) Count of acceptable tree in each quadrant</vt:lpstr>
      <vt:lpstr>Slide 17</vt:lpstr>
      <vt:lpstr>Which type of Density to use?  (assuming even-aged stands)</vt:lpstr>
      <vt:lpstr>PMV (80 yrs) vs Total at 15 years (SI = 20) </vt:lpstr>
      <vt:lpstr>PMV (80 yrs) vs Total at 15 years (SI = 23) </vt:lpstr>
      <vt:lpstr>PMV vs Total: Bigger SI &gt; Waiting 20 yrs </vt:lpstr>
      <vt:lpstr>Which type of Density to use?  (assuming even-aged stands)</vt:lpstr>
      <vt:lpstr>PMV vs WS at 15 years </vt:lpstr>
      <vt:lpstr>PMV vs FG at 15 years </vt:lpstr>
      <vt:lpstr>Which type of Density to use?  (assuming even-aged stands)</vt:lpstr>
      <vt:lpstr>PMV vs MSQ at 15 years </vt:lpstr>
      <vt:lpstr>Relationships between Density Measures</vt:lpstr>
      <vt:lpstr>WS and FG vs Total Density at 15 years</vt:lpstr>
      <vt:lpstr>WS and FG vs Total Density  effect of Site Index</vt:lpstr>
      <vt:lpstr>WS and FG vs Total Density  effect of Species (SI = 20)</vt:lpstr>
      <vt:lpstr>MSQ vs Total and WS Density at 15 years</vt:lpstr>
      <vt:lpstr>But,  what about all those trees?</vt:lpstr>
      <vt:lpstr>Stands with the same WS density produce about the same Volume</vt:lpstr>
      <vt:lpstr>Density values at 15 years (about 1200 wsph)</vt:lpstr>
      <vt:lpstr>But, what about all those trees? </vt:lpstr>
      <vt:lpstr>Density values at 15 years (about 700 wsph)</vt:lpstr>
      <vt:lpstr>But, what about all those trees? </vt:lpstr>
      <vt:lpstr>What spatial distribution to use?</vt:lpstr>
      <vt:lpstr>Fort St John District Data</vt:lpstr>
      <vt:lpstr>WS and FG vs Total Density Fort St John District Data</vt:lpstr>
      <vt:lpstr>MSQ vs Total &amp; WS Density Fort St John District Data</vt:lpstr>
      <vt:lpstr>Post-free growing Survey Study</vt:lpstr>
      <vt:lpstr>Slide 43</vt:lpstr>
      <vt:lpstr> Features of the Silviculture Survey</vt:lpstr>
      <vt:lpstr>Post-FG Surveys – Stand Ages</vt:lpstr>
      <vt:lpstr>WS Density vs Total Density Lakes &amp; Okanagan Data</vt:lpstr>
      <vt:lpstr>WS Density vs Total Density Lakes &amp; Okanagan Data</vt:lpstr>
      <vt:lpstr>Slide 48</vt:lpstr>
      <vt:lpstr>Post FG Question:</vt:lpstr>
      <vt:lpstr>Post FG Question: </vt:lpstr>
      <vt:lpstr>Post FG Question: </vt:lpstr>
      <vt:lpstr>Answer to Post FG Question:</vt:lpstr>
      <vt:lpstr>Slide 53</vt:lpstr>
      <vt:lpstr>Conclusions</vt:lpstr>
      <vt:lpstr>This is the end</vt:lpstr>
      <vt:lpstr>The MITD reduces the effect of gaps  in the spatial distribution  It defines WS and FG density AND it helps maintain the  Ministry’s risk at a reasonable level</vt:lpstr>
      <vt:lpstr>MITD and Projected Volume Losses</vt:lpstr>
      <vt:lpstr>MITD and Projected Volume Losses </vt:lpstr>
      <vt:lpstr>MITD and Projected Volume Losses </vt:lpstr>
      <vt:lpstr>At TSS and MITD = 2 m, volume losses similar regardless of spatial distribution</vt:lpstr>
      <vt:lpstr>MITD and Projected Volume Losses</vt:lpstr>
      <vt:lpstr>What if we reduce the MITD? </vt:lpstr>
      <vt:lpstr>What if we reduce the MITD? </vt:lpstr>
      <vt:lpstr>At TSS and MITD = 1.5 m, volume losses differ more wrt spatial distribution</vt:lpstr>
      <vt:lpstr>Changing the MITD</vt:lpstr>
      <vt:lpstr>The M-value keeps poor stratification and/or heterogeneous strata  from increasing the  Ministry’s risk too greatly</vt:lpstr>
      <vt:lpstr>What if we don’t stratify? (And average density is at MSS=700)</vt:lpstr>
      <vt:lpstr>What if we don’t stratify? (And average density is at MSS=700)</vt:lpstr>
      <vt:lpstr>What if we use the M-value?  (And average density is at MSS=700)</vt:lpstr>
      <vt:lpstr>What if we don’t use the M-value? (And average density is at MSS=700)</vt:lpstr>
      <vt:lpstr>Percent Understocked Area (with an overall average of 700 fpgh)</vt:lpstr>
      <vt:lpstr>How does this effect the  Projected Volumes?</vt:lpstr>
      <vt:lpstr>Average density of 700 fgph </vt:lpstr>
      <vt:lpstr>Average density of 700 fgph (Stocked density of 800 fgph)</vt:lpstr>
      <vt:lpstr>Average density of 700 fgph (Stocked density of 2000 fgph)</vt:lpstr>
      <vt:lpstr>Average density of 700 fgph (Stocked density of 1200 fgph)</vt:lpstr>
      <vt:lpstr>Decision Rules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Projected Volume: FG Density  (MITD = 2.0 m)</vt:lpstr>
      <vt:lpstr>Projected Volume  (MITD = 1.6 m)</vt:lpstr>
      <vt:lpstr>Projected Volume: Total Density  (MITD = 0.0 m)</vt:lpstr>
      <vt:lpstr>Slide 93</vt:lpstr>
      <vt:lpstr>Licensees’ Risk</vt:lpstr>
      <vt:lpstr>Slide 95</vt:lpstr>
      <vt:lpstr>Slide 96</vt:lpstr>
      <vt:lpstr>Slide 97</vt:lpstr>
      <vt:lpstr>Slide 98</vt:lpstr>
      <vt:lpstr>Conclusions</vt:lpstr>
      <vt:lpstr>Conclusions</vt:lpstr>
      <vt:lpstr>Conclusions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ahead:  Will Free-growing stands produce the volumes we expect?</dc:title>
  <dc:creator>wbergeru</dc:creator>
  <cp:lastModifiedBy>wbergeru</cp:lastModifiedBy>
  <cp:revision>290</cp:revision>
  <dcterms:created xsi:type="dcterms:W3CDTF">2009-10-08T19:14:32Z</dcterms:created>
  <dcterms:modified xsi:type="dcterms:W3CDTF">2009-12-19T00:30:06Z</dcterms:modified>
</cp:coreProperties>
</file>