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tiff" ContentType="image/tiff"/>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6"/>
  </p:notesMasterIdLst>
  <p:handoutMasterIdLst>
    <p:handoutMasterId r:id="rId47"/>
  </p:handoutMasterIdLst>
  <p:sldIdLst>
    <p:sldId id="314" r:id="rId2"/>
    <p:sldId id="317" r:id="rId3"/>
    <p:sldId id="327" r:id="rId4"/>
    <p:sldId id="325" r:id="rId5"/>
    <p:sldId id="330" r:id="rId6"/>
    <p:sldId id="353" r:id="rId7"/>
    <p:sldId id="333" r:id="rId8"/>
    <p:sldId id="331" r:id="rId9"/>
    <p:sldId id="332" r:id="rId10"/>
    <p:sldId id="326" r:id="rId11"/>
    <p:sldId id="315" r:id="rId12"/>
    <p:sldId id="318" r:id="rId13"/>
    <p:sldId id="319" r:id="rId14"/>
    <p:sldId id="262" r:id="rId15"/>
    <p:sldId id="350" r:id="rId16"/>
    <p:sldId id="316" r:id="rId17"/>
    <p:sldId id="336" r:id="rId18"/>
    <p:sldId id="263" r:id="rId19"/>
    <p:sldId id="299" r:id="rId20"/>
    <p:sldId id="343" r:id="rId21"/>
    <p:sldId id="338" r:id="rId22"/>
    <p:sldId id="347" r:id="rId23"/>
    <p:sldId id="296" r:id="rId24"/>
    <p:sldId id="312" r:id="rId25"/>
    <p:sldId id="339" r:id="rId26"/>
    <p:sldId id="313" r:id="rId27"/>
    <p:sldId id="349" r:id="rId28"/>
    <p:sldId id="291" r:id="rId29"/>
    <p:sldId id="346" r:id="rId30"/>
    <p:sldId id="340" r:id="rId31"/>
    <p:sldId id="301" r:id="rId32"/>
    <p:sldId id="302" r:id="rId33"/>
    <p:sldId id="294" r:id="rId34"/>
    <p:sldId id="280" r:id="rId35"/>
    <p:sldId id="341" r:id="rId36"/>
    <p:sldId id="259" r:id="rId37"/>
    <p:sldId id="351" r:id="rId38"/>
    <p:sldId id="342" r:id="rId39"/>
    <p:sldId id="305" r:id="rId40"/>
    <p:sldId id="304" r:id="rId41"/>
    <p:sldId id="303" r:id="rId42"/>
    <p:sldId id="257" r:id="rId43"/>
    <p:sldId id="324" r:id="rId44"/>
    <p:sldId id="352" r:id="rId4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D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26" autoAdjust="0"/>
    <p:restoredTop sz="86776" autoAdjust="0"/>
  </p:normalViewPr>
  <p:slideViewPr>
    <p:cSldViewPr>
      <p:cViewPr varScale="1">
        <p:scale>
          <a:sx n="87" d="100"/>
          <a:sy n="87" d="100"/>
        </p:scale>
        <p:origin x="-78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80" y="-90"/>
      </p:cViewPr>
      <p:guideLst>
        <p:guide orient="horz" pos="2928"/>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3CA6AED9-6FDC-424A-A400-466D8531F78D}" type="datetimeFigureOut">
              <a:rPr lang="en-US" smtClean="0"/>
              <a:pPr/>
              <a:t>1/19/2010</a:t>
            </a:fld>
            <a:endParaRPr lang="en-CA"/>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28658E52-660E-4625-9ED2-765B4E0D7A3C}"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E9FDF99A-9502-4191-9488-B8D5849306E6}" type="datetimeFigureOut">
              <a:rPr lang="en-US" smtClean="0"/>
              <a:pPr/>
              <a:t>1/19/2010</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44E43263-A0FA-4EFA-AC14-618A46DCCF47}"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44E43263-A0FA-4EFA-AC14-618A46DCCF47}"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44E43263-A0FA-4EFA-AC14-618A46DCCF47}"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The Section is divided into 7 programs – Ecology (BEC and forest ecology), Soils, Climatology and Carbon, Watershed, Landscape ecology,  Wildlife habitat, Range ecology (See Table 1) . Staff are located in Victoria, Kamloops, </a:t>
            </a:r>
            <a:r>
              <a:rPr lang="en-CA" sz="1200" kern="1200" dirty="0" err="1" smtClean="0">
                <a:solidFill>
                  <a:schemeClr val="tx1"/>
                </a:solidFill>
                <a:latin typeface="+mn-lt"/>
                <a:ea typeface="+mn-ea"/>
                <a:cs typeface="+mn-cs"/>
              </a:rPr>
              <a:t>Smithers</a:t>
            </a:r>
            <a:r>
              <a:rPr lang="en-CA" sz="1200" kern="1200" dirty="0" smtClean="0">
                <a:solidFill>
                  <a:schemeClr val="tx1"/>
                </a:solidFill>
                <a:latin typeface="+mn-lt"/>
                <a:ea typeface="+mn-ea"/>
                <a:cs typeface="+mn-cs"/>
              </a:rPr>
              <a:t> and Vernon. </a:t>
            </a: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Responsibilities</a:t>
            </a:r>
            <a:r>
              <a:rPr lang="en-CA" sz="1200" kern="1200" baseline="0" dirty="0" smtClean="0">
                <a:solidFill>
                  <a:schemeClr val="tx1"/>
                </a:solidFill>
                <a:latin typeface="+mn-lt"/>
                <a:ea typeface="+mn-ea"/>
                <a:cs typeface="+mn-cs"/>
              </a:rPr>
              <a:t> include:</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provincial program coordination.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research</a:t>
            </a:r>
            <a:r>
              <a:rPr lang="en-CA" sz="1200" kern="1200" baseline="0" dirty="0" smtClean="0">
                <a:solidFill>
                  <a:schemeClr val="tx1"/>
                </a:solidFill>
                <a:latin typeface="+mn-lt"/>
                <a:ea typeface="+mn-ea"/>
                <a:cs typeface="+mn-cs"/>
              </a:rPr>
              <a:t> = </a:t>
            </a:r>
            <a:r>
              <a:rPr lang="en-CA" sz="1200" kern="1200" dirty="0" smtClean="0">
                <a:solidFill>
                  <a:schemeClr val="tx1"/>
                </a:solidFill>
                <a:latin typeface="+mn-lt"/>
                <a:ea typeface="+mn-ea"/>
                <a:cs typeface="+mn-cs"/>
              </a:rPr>
              <a:t>the network of long term research installations and data we have collected that we now use to address new issues – such as predicting the implications of climate change on ecosystem function.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extension etc</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Most staff spend about 40% of their time on research and 30% supporting FSDMT clients through consulting and other activities and 30% of their time supporting other clients including Ops. Div., Resource Tenure and Revenue Division and BCTS as well as other agencies. The EES Team Leaders are responsible for provincial program coordination.  A strength of the EES section is the high level of expertise in a broad range of disciplines and the network of long term research installations and data we have collected that we now use to address new issues – such as predicting the implications of climate change on ecosystem function. </a:t>
            </a:r>
          </a:p>
        </p:txBody>
      </p:sp>
      <p:sp>
        <p:nvSpPr>
          <p:cNvPr id="4" name="Slide Number Placeholder 3"/>
          <p:cNvSpPr>
            <a:spLocks noGrp="1"/>
          </p:cNvSpPr>
          <p:nvPr>
            <p:ph type="sldNum" sz="quarter" idx="10"/>
          </p:nvPr>
        </p:nvSpPr>
        <p:spPr/>
        <p:txBody>
          <a:bodyPr/>
          <a:lstStyle/>
          <a:p>
            <a:fld id="{44E43263-A0FA-4EFA-AC14-618A46DCCF47}"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b="1" kern="1200" dirty="0" smtClean="0">
                <a:solidFill>
                  <a:schemeClr val="tx1"/>
                </a:solidFill>
                <a:latin typeface="+mn-lt"/>
                <a:ea typeface="+mn-ea"/>
                <a:cs typeface="+mn-cs"/>
              </a:rPr>
              <a:t>Key Drivers </a:t>
            </a:r>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Key drivers for the program include:</a:t>
            </a:r>
          </a:p>
          <a:p>
            <a:pPr lvl="0"/>
            <a:r>
              <a:rPr lang="en-CA" sz="1200" kern="1200" dirty="0" smtClean="0">
                <a:solidFill>
                  <a:schemeClr val="tx1"/>
                </a:solidFill>
                <a:latin typeface="+mn-lt"/>
                <a:ea typeface="+mn-ea"/>
                <a:cs typeface="+mn-cs"/>
              </a:rPr>
              <a:t>MFR Act (S. 4) - Forest/range resources – manage, protect, conserve and plan the use of; encourage maximum productivity; encourage vigorous, efficient and competitive industry</a:t>
            </a:r>
          </a:p>
          <a:p>
            <a:pPr lvl="0"/>
            <a:r>
              <a:rPr lang="en-CA" sz="1200" kern="1200" dirty="0" smtClean="0">
                <a:solidFill>
                  <a:schemeClr val="tx1"/>
                </a:solidFill>
                <a:latin typeface="+mn-lt"/>
                <a:ea typeface="+mn-ea"/>
                <a:cs typeface="+mn-cs"/>
              </a:rPr>
              <a:t>Economics/Industry – reduced funding; BC forest economy; green energy; carbon economy; communities</a:t>
            </a:r>
          </a:p>
          <a:p>
            <a:pPr lvl="0"/>
            <a:r>
              <a:rPr lang="en-CA" sz="1200" kern="1200" dirty="0" smtClean="0">
                <a:solidFill>
                  <a:schemeClr val="tx1"/>
                </a:solidFill>
                <a:latin typeface="+mn-lt"/>
                <a:ea typeface="+mn-ea"/>
                <a:cs typeface="+mn-cs"/>
              </a:rPr>
              <a:t>Competition for forest resources – overlapping interests; cumulative effects</a:t>
            </a:r>
          </a:p>
          <a:p>
            <a:pPr lvl="0"/>
            <a:r>
              <a:rPr lang="en-CA" sz="1200" kern="1200" dirty="0" smtClean="0">
                <a:solidFill>
                  <a:schemeClr val="tx1"/>
                </a:solidFill>
                <a:latin typeface="+mn-lt"/>
                <a:ea typeface="+mn-ea"/>
                <a:cs typeface="+mn-cs"/>
              </a:rPr>
              <a:t>Climate change and carbon economy </a:t>
            </a:r>
          </a:p>
          <a:p>
            <a:pPr lvl="0"/>
            <a:r>
              <a:rPr lang="en-CA" sz="1200" kern="1200" dirty="0" smtClean="0">
                <a:solidFill>
                  <a:schemeClr val="tx1"/>
                </a:solidFill>
                <a:latin typeface="+mn-lt"/>
                <a:ea typeface="+mn-ea"/>
                <a:cs typeface="+mn-cs"/>
              </a:rPr>
              <a:t>First Nations – New Relationship; partners in the new economy</a:t>
            </a:r>
          </a:p>
          <a:p>
            <a:pPr lvl="0"/>
            <a:r>
              <a:rPr lang="en-CA" sz="1200" kern="1200" dirty="0" smtClean="0">
                <a:solidFill>
                  <a:schemeClr val="tx1"/>
                </a:solidFill>
                <a:latin typeface="+mn-lt"/>
                <a:ea typeface="+mn-ea"/>
                <a:cs typeface="+mn-cs"/>
              </a:rPr>
              <a:t>Maintaining public trust in resource management</a:t>
            </a:r>
          </a:p>
          <a:p>
            <a:pPr lvl="0"/>
            <a:r>
              <a:rPr lang="en-CA" sz="1200" kern="1200" dirty="0" smtClean="0">
                <a:solidFill>
                  <a:schemeClr val="tx1"/>
                </a:solidFill>
                <a:latin typeface="+mn-lt"/>
                <a:ea typeface="+mn-ea"/>
                <a:cs typeface="+mn-cs"/>
              </a:rPr>
              <a:t>Internal drivers - demographics, integrated business, efficiencies through technology</a:t>
            </a: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Staff supporting FSDMT clients through consulting and other activities and other clients including Ops. Div., Resource Tenure and Revenue Division and BCTS as well as other agencies.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r>
              <a:rPr lang="en-CA" sz="1200" b="1" kern="1200" dirty="0" smtClean="0">
                <a:solidFill>
                  <a:schemeClr val="tx1"/>
                </a:solidFill>
                <a:latin typeface="+mn-lt"/>
                <a:ea typeface="+mn-ea"/>
                <a:cs typeface="+mn-cs"/>
              </a:rPr>
              <a:t>Main clients of EES </a:t>
            </a:r>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The main clients are the </a:t>
            </a:r>
          </a:p>
          <a:p>
            <a:r>
              <a:rPr lang="en-CA" sz="1200" kern="1200" dirty="0" smtClean="0">
                <a:solidFill>
                  <a:schemeClr val="tx1"/>
                </a:solidFill>
                <a:latin typeface="+mn-lt"/>
                <a:ea typeface="+mn-ea"/>
                <a:cs typeface="+mn-cs"/>
              </a:rPr>
              <a:t>Chief Forester, </a:t>
            </a:r>
          </a:p>
          <a:p>
            <a:r>
              <a:rPr lang="en-CA" sz="1200" kern="1200" dirty="0" smtClean="0">
                <a:solidFill>
                  <a:schemeClr val="tx1"/>
                </a:solidFill>
                <a:latin typeface="+mn-lt"/>
                <a:ea typeface="+mn-ea"/>
                <a:cs typeface="+mn-cs"/>
              </a:rPr>
              <a:t>FPB (e.g. supporting FREP, FRPA regulations,  policy and </a:t>
            </a:r>
            <a:r>
              <a:rPr lang="en-CA" sz="1200" kern="1200" dirty="0" err="1" smtClean="0">
                <a:solidFill>
                  <a:schemeClr val="tx1"/>
                </a:solidFill>
                <a:latin typeface="+mn-lt"/>
                <a:ea typeface="+mn-ea"/>
                <a:cs typeface="+mn-cs"/>
              </a:rPr>
              <a:t>guidances</a:t>
            </a:r>
            <a:r>
              <a:rPr lang="en-CA" sz="1200" kern="1200" dirty="0" smtClean="0">
                <a:solidFill>
                  <a:schemeClr val="tx1"/>
                </a:solidFill>
                <a:latin typeface="+mn-lt"/>
                <a:ea typeface="+mn-ea"/>
                <a:cs typeface="+mn-cs"/>
              </a:rPr>
              <a:t>), </a:t>
            </a:r>
          </a:p>
          <a:p>
            <a:r>
              <a:rPr lang="en-CA" sz="1200" kern="1200" dirty="0" smtClean="0">
                <a:solidFill>
                  <a:schemeClr val="tx1"/>
                </a:solidFill>
                <a:latin typeface="+mn-lt"/>
                <a:ea typeface="+mn-ea"/>
                <a:cs typeface="+mn-cs"/>
              </a:rPr>
              <a:t>FAIB (e.g. TSR,  MPB projections &amp; inventory) and </a:t>
            </a:r>
          </a:p>
          <a:p>
            <a:r>
              <a:rPr lang="en-CA" sz="1200" kern="1200" dirty="0" smtClean="0">
                <a:solidFill>
                  <a:schemeClr val="tx1"/>
                </a:solidFill>
                <a:latin typeface="+mn-lt"/>
                <a:ea typeface="+mn-ea"/>
                <a:cs typeface="+mn-cs"/>
              </a:rPr>
              <a:t>TIB  (e.g. BEC for seed transfer zones) in Forest Stewardship Division.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In Operations Division we support the </a:t>
            </a:r>
          </a:p>
          <a:p>
            <a:r>
              <a:rPr lang="en-CA" sz="1200" kern="1200" dirty="0" smtClean="0">
                <a:solidFill>
                  <a:schemeClr val="tx1"/>
                </a:solidFill>
                <a:latin typeface="+mn-lt"/>
                <a:ea typeface="+mn-ea"/>
                <a:cs typeface="+mn-cs"/>
              </a:rPr>
              <a:t>Regions and Districts (e.g. leadership of provincial research, advice to planners and field staff), </a:t>
            </a:r>
          </a:p>
          <a:p>
            <a:r>
              <a:rPr lang="en-CA" sz="1200" kern="1200" dirty="0" smtClean="0">
                <a:solidFill>
                  <a:schemeClr val="tx1"/>
                </a:solidFill>
                <a:latin typeface="+mn-lt"/>
                <a:ea typeface="+mn-ea"/>
                <a:cs typeface="+mn-cs"/>
              </a:rPr>
              <a:t>Compliance and Enforcement (e.g. impacts of MPB salvage on soils), </a:t>
            </a:r>
          </a:p>
          <a:p>
            <a:r>
              <a:rPr lang="en-CA" sz="1200" kern="1200" dirty="0" smtClean="0">
                <a:solidFill>
                  <a:schemeClr val="tx1"/>
                </a:solidFill>
                <a:latin typeface="+mn-lt"/>
                <a:ea typeface="+mn-ea"/>
                <a:cs typeface="+mn-cs"/>
              </a:rPr>
              <a:t>Wildfire Management Branch (e.g. fire disturbance regimes) and Range Branch (e.g. management prescriptions).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Other clients include </a:t>
            </a:r>
          </a:p>
          <a:p>
            <a:r>
              <a:rPr lang="en-CA" sz="1200" kern="1200" dirty="0" smtClean="0">
                <a:solidFill>
                  <a:schemeClr val="tx1"/>
                </a:solidFill>
                <a:latin typeface="+mn-lt"/>
                <a:ea typeface="+mn-ea"/>
                <a:cs typeface="+mn-cs"/>
              </a:rPr>
              <a:t>Economics and Trade (e.g. </a:t>
            </a:r>
            <a:r>
              <a:rPr lang="en-CA" sz="1200" kern="1200" dirty="0" err="1" smtClean="0">
                <a:solidFill>
                  <a:schemeClr val="tx1"/>
                </a:solidFill>
                <a:latin typeface="+mn-lt"/>
                <a:ea typeface="+mn-ea"/>
                <a:cs typeface="+mn-cs"/>
              </a:rPr>
              <a:t>mt</a:t>
            </a:r>
            <a:r>
              <a:rPr lang="en-CA" sz="1200" kern="1200" dirty="0" smtClean="0">
                <a:solidFill>
                  <a:schemeClr val="tx1"/>
                </a:solidFill>
                <a:latin typeface="+mn-lt"/>
                <a:ea typeface="+mn-ea"/>
                <a:cs typeface="+mn-cs"/>
              </a:rPr>
              <a:t>. caribou TSA risk and NTFP policy), </a:t>
            </a:r>
          </a:p>
          <a:p>
            <a:r>
              <a:rPr lang="en-CA" sz="1200" kern="1200" dirty="0" smtClean="0">
                <a:solidFill>
                  <a:schemeClr val="tx1"/>
                </a:solidFill>
                <a:latin typeface="+mn-lt"/>
                <a:ea typeface="+mn-ea"/>
                <a:cs typeface="+mn-cs"/>
              </a:rPr>
              <a:t>Revenue (e.g. $0.25 stumpage appraisal), </a:t>
            </a:r>
          </a:p>
          <a:p>
            <a:r>
              <a:rPr lang="en-CA" sz="1200" kern="1200" dirty="0" smtClean="0">
                <a:solidFill>
                  <a:schemeClr val="tx1"/>
                </a:solidFill>
                <a:latin typeface="+mn-lt"/>
                <a:ea typeface="+mn-ea"/>
                <a:cs typeface="+mn-cs"/>
              </a:rPr>
              <a:t>Resource Tenures and Engineering (e.g. </a:t>
            </a:r>
            <a:r>
              <a:rPr lang="en-CA" sz="1200" kern="1200" dirty="0" err="1" smtClean="0">
                <a:solidFill>
                  <a:schemeClr val="tx1"/>
                </a:solidFill>
                <a:latin typeface="+mn-lt"/>
                <a:ea typeface="+mn-ea"/>
                <a:cs typeface="+mn-cs"/>
              </a:rPr>
              <a:t>bioenergy</a:t>
            </a:r>
            <a:r>
              <a:rPr lang="en-CA" sz="1200" kern="1200" dirty="0" smtClean="0">
                <a:solidFill>
                  <a:schemeClr val="tx1"/>
                </a:solidFill>
                <a:latin typeface="+mn-lt"/>
                <a:ea typeface="+mn-ea"/>
                <a:cs typeface="+mn-cs"/>
              </a:rPr>
              <a:t>) </a:t>
            </a:r>
          </a:p>
          <a:p>
            <a:r>
              <a:rPr lang="en-CA" sz="1200" kern="1200" dirty="0" smtClean="0">
                <a:solidFill>
                  <a:schemeClr val="tx1"/>
                </a:solidFill>
                <a:latin typeface="+mn-lt"/>
                <a:ea typeface="+mn-ea"/>
                <a:cs typeface="+mn-cs"/>
              </a:rPr>
              <a:t>Aboriginal Affairs Branches (e.g. First Nations knowledge systems and NTFPs).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We also support BCTS (e.g. </a:t>
            </a:r>
            <a:r>
              <a:rPr lang="en-CA" sz="1200" kern="1200" dirty="0" err="1" smtClean="0">
                <a:solidFill>
                  <a:schemeClr val="tx1"/>
                </a:solidFill>
                <a:latin typeface="+mn-lt"/>
                <a:ea typeface="+mn-ea"/>
                <a:cs typeface="+mn-cs"/>
              </a:rPr>
              <a:t>silviculture</a:t>
            </a:r>
            <a:r>
              <a:rPr lang="en-CA" sz="1200" kern="1200" dirty="0" smtClean="0">
                <a:solidFill>
                  <a:schemeClr val="tx1"/>
                </a:solidFill>
                <a:latin typeface="+mn-lt"/>
                <a:ea typeface="+mn-ea"/>
                <a:cs typeface="+mn-cs"/>
              </a:rPr>
              <a:t> interpretations), ILMB (e.g. advice to LRMPs), other agencies - (e.g. advice to DFO, MOE, MEMP) and industry (e.g. riparian management guidance). </a:t>
            </a:r>
          </a:p>
          <a:p>
            <a:r>
              <a:rPr lang="en-CA" sz="1200" b="1"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r>
              <a:rPr lang="en-CA" sz="1200" b="1" kern="1200" dirty="0" smtClean="0">
                <a:solidFill>
                  <a:schemeClr val="tx1"/>
                </a:solidFill>
                <a:latin typeface="+mn-lt"/>
                <a:ea typeface="+mn-ea"/>
                <a:cs typeface="+mn-cs"/>
              </a:rPr>
              <a:t>Research Collaborators</a:t>
            </a:r>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We collaborate with universities (e.g. FFESC projects) industry, other Branches (e.g. CC&amp;FC adaptation policy assessment), other sections (e.g. seed transfer rules), industry (e.g. Canfor) and ENGOS  (e.g. NCC and BV Center).  </a:t>
            </a:r>
          </a:p>
          <a:p>
            <a:r>
              <a:rPr lang="en-CA" sz="1200" b="1"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pPr lvl="0"/>
            <a:endParaRPr lang="en-CA"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4E43263-A0FA-4EFA-AC14-618A46DCCF47}"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Staff</a:t>
            </a:r>
            <a:r>
              <a:rPr lang="en-CA" baseline="0" dirty="0" smtClean="0"/>
              <a:t> and locations   = Shirley, Will, Eliz, Ben and John (emeritus)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Accomplishments</a:t>
            </a:r>
            <a:r>
              <a:rPr lang="en-CA" baseline="0" dirty="0" smtClean="0"/>
              <a:t> –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Developing </a:t>
            </a:r>
            <a:r>
              <a:rPr lang="en-CA" sz="1200" kern="1200" dirty="0" smtClean="0">
                <a:solidFill>
                  <a:schemeClr val="tx1"/>
                </a:solidFill>
                <a:latin typeface="+mn-lt"/>
                <a:ea typeface="+mn-ea"/>
                <a:cs typeface="+mn-cs"/>
              </a:rPr>
              <a:t>Ecosystem Classification system (BEC) zone maps,  PEM/TEM maps &amp; field guides.</a:t>
            </a:r>
          </a:p>
          <a:p>
            <a:pPr lvl="0"/>
            <a:r>
              <a:rPr lang="en-CA" sz="1200" kern="1200" dirty="0" smtClean="0">
                <a:solidFill>
                  <a:schemeClr val="tx1"/>
                </a:solidFill>
                <a:latin typeface="+mn-lt"/>
                <a:ea typeface="+mn-ea"/>
                <a:cs typeface="+mn-cs"/>
              </a:rPr>
              <a:t>Decision support tools (e.g. SIBEC site specific tree species yield projections.</a:t>
            </a:r>
          </a:p>
          <a:p>
            <a:pPr lvl="0"/>
            <a:r>
              <a:rPr lang="en-CA" sz="1200" kern="1200" dirty="0" smtClean="0">
                <a:solidFill>
                  <a:schemeClr val="tx1"/>
                </a:solidFill>
                <a:latin typeface="+mn-lt"/>
                <a:ea typeface="+mn-ea"/>
                <a:cs typeface="+mn-cs"/>
              </a:rPr>
              <a:t>Resource management recommendations (e.g.  stocking standards). </a:t>
            </a:r>
          </a:p>
          <a:p>
            <a:pPr lvl="0"/>
            <a:r>
              <a:rPr lang="en-CA" sz="1200" kern="1200" dirty="0" smtClean="0">
                <a:solidFill>
                  <a:schemeClr val="tx1"/>
                </a:solidFill>
                <a:latin typeface="+mn-lt"/>
                <a:ea typeface="+mn-ea"/>
                <a:cs typeface="+mn-cs"/>
              </a:rPr>
              <a:t>Landscape disturbance regimes (e.g. NDTs)</a:t>
            </a:r>
          </a:p>
          <a:p>
            <a:pPr lvl="0"/>
            <a:endParaRPr lang="en-CA"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What’s New</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EC - Conducting research and develop operational indicators of ecological resilience for temperate and boreal ecosystem</a:t>
            </a:r>
          </a:p>
          <a:p>
            <a:pPr lvl="0"/>
            <a:r>
              <a:rPr lang="en-CA" sz="1200" kern="1200" dirty="0" smtClean="0">
                <a:solidFill>
                  <a:schemeClr val="tx1"/>
                </a:solidFill>
                <a:latin typeface="+mn-lt"/>
                <a:ea typeface="+mn-ea"/>
                <a:cs typeface="+mn-cs"/>
              </a:rPr>
              <a:t>Developing  management framework (i.e. BEC system) to deal with climate change (CC) </a:t>
            </a:r>
          </a:p>
          <a:p>
            <a:pPr lvl="0"/>
            <a:r>
              <a:rPr lang="en-CA" sz="1200" kern="1200" dirty="0" smtClean="0">
                <a:solidFill>
                  <a:schemeClr val="tx1"/>
                </a:solidFill>
                <a:latin typeface="+mn-lt"/>
                <a:ea typeface="+mn-ea"/>
                <a:cs typeface="+mn-cs"/>
              </a:rPr>
              <a:t>Multi scale (local, regional, provincial) assessments of forest vulnerability in the face of CC.</a:t>
            </a:r>
          </a:p>
          <a:p>
            <a:pPr lvl="0"/>
            <a:endParaRPr lang="en-CA" sz="1200" kern="1200" dirty="0" smtClean="0">
              <a:solidFill>
                <a:schemeClr val="tx1"/>
              </a:solidFill>
              <a:latin typeface="+mn-lt"/>
              <a:ea typeface="+mn-ea"/>
              <a:cs typeface="+mn-cs"/>
            </a:endParaRPr>
          </a:p>
          <a:p>
            <a:pPr lvl="0"/>
            <a:r>
              <a:rPr lang="en-CA" sz="1200" kern="1200" dirty="0" smtClean="0">
                <a:solidFill>
                  <a:schemeClr val="tx1"/>
                </a:solidFill>
                <a:latin typeface="+mn-lt"/>
                <a:ea typeface="+mn-ea"/>
                <a:cs typeface="+mn-cs"/>
              </a:rPr>
              <a:t>Future directions</a:t>
            </a:r>
            <a:r>
              <a:rPr lang="en-CA" sz="1200" kern="1200" baseline="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Tree species</a:t>
            </a:r>
            <a:r>
              <a:rPr lang="en-CA" baseline="0" dirty="0" smtClean="0"/>
              <a:t> selection decision support tool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Landscape species strategies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Fire history synthesis</a:t>
            </a:r>
          </a:p>
          <a:p>
            <a:pPr lvl="0"/>
            <a:endParaRPr lang="en-CA" sz="1200" kern="1200" baseline="0" dirty="0" smtClean="0">
              <a:solidFill>
                <a:schemeClr val="tx1"/>
              </a:solidFill>
              <a:latin typeface="+mn-lt"/>
              <a:ea typeface="+mn-ea"/>
              <a:cs typeface="+mn-cs"/>
            </a:endParaRPr>
          </a:p>
          <a:p>
            <a:pPr lvl="0"/>
            <a:r>
              <a:rPr lang="en-CA" sz="1200" kern="1200" baseline="0" dirty="0" smtClean="0">
                <a:solidFill>
                  <a:schemeClr val="tx1"/>
                </a:solidFill>
                <a:latin typeface="+mn-lt"/>
                <a:ea typeface="+mn-ea"/>
                <a:cs typeface="+mn-cs"/>
              </a:rPr>
              <a:t>Work to be done by March 31 2010. - from SM </a:t>
            </a:r>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EC - Two extension notes on climate change and ecological resilience that transfer scientific knowledge to operation managers/clients </a:t>
            </a:r>
          </a:p>
          <a:p>
            <a:r>
              <a:rPr lang="en-CA" sz="1200" kern="1200" dirty="0" smtClean="0">
                <a:solidFill>
                  <a:schemeClr val="tx1"/>
                </a:solidFill>
                <a:latin typeface="+mn-lt"/>
                <a:ea typeface="+mn-ea"/>
                <a:cs typeface="+mn-cs"/>
              </a:rPr>
              <a:t>WM - Draft climate change-related journal paper with Dan </a:t>
            </a:r>
            <a:r>
              <a:rPr lang="en-CA" sz="1200" kern="1200" dirty="0" err="1" smtClean="0">
                <a:solidFill>
                  <a:schemeClr val="tx1"/>
                </a:solidFill>
                <a:latin typeface="+mn-lt"/>
                <a:ea typeface="+mn-ea"/>
                <a:cs typeface="+mn-cs"/>
              </a:rPr>
              <a:t>McKenney</a:t>
            </a:r>
            <a:r>
              <a:rPr lang="en-CA" sz="1200" kern="1200" dirty="0" smtClean="0">
                <a:solidFill>
                  <a:schemeClr val="tx1"/>
                </a:solidFill>
                <a:latin typeface="+mn-lt"/>
                <a:ea typeface="+mn-ea"/>
                <a:cs typeface="+mn-cs"/>
              </a:rPr>
              <a:t>, title? </a:t>
            </a:r>
          </a:p>
          <a:p>
            <a:r>
              <a:rPr lang="en-CA" sz="1200" kern="1200" dirty="0" smtClean="0">
                <a:solidFill>
                  <a:schemeClr val="tx1"/>
                </a:solidFill>
                <a:latin typeface="+mn-lt"/>
                <a:ea typeface="+mn-ea"/>
                <a:cs typeface="+mn-cs"/>
              </a:rPr>
              <a:t>SM – SIBEC 2010 Approximation site index estimates reports published to SIBEC website</a:t>
            </a:r>
          </a:p>
          <a:p>
            <a:r>
              <a:rPr lang="en-CA" sz="1200" kern="1200" dirty="0" smtClean="0">
                <a:solidFill>
                  <a:schemeClr val="tx1"/>
                </a:solidFill>
                <a:latin typeface="+mn-lt"/>
                <a:ea typeface="+mn-ea"/>
                <a:cs typeface="+mn-cs"/>
              </a:rPr>
              <a:t>SM – FFEI Tree species selection project – key information for tree species selection decision-making posted to Tree species selection project website</a:t>
            </a: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CA" sz="1200" kern="1200" dirty="0" smtClean="0">
                <a:solidFill>
                  <a:schemeClr val="tx1"/>
                </a:solidFill>
                <a:latin typeface="+mn-lt"/>
                <a:ea typeface="+mn-ea"/>
                <a:cs typeface="+mn-cs"/>
              </a:rPr>
              <a:t>About</a:t>
            </a:r>
            <a:r>
              <a:rPr lang="en-CA" sz="1200" kern="1200" baseline="0" dirty="0" smtClean="0">
                <a:solidFill>
                  <a:schemeClr val="tx1"/>
                </a:solidFill>
                <a:latin typeface="+mn-lt"/>
                <a:ea typeface="+mn-ea"/>
                <a:cs typeface="+mn-cs"/>
              </a:rPr>
              <a:t> the Program </a:t>
            </a:r>
          </a:p>
          <a:p>
            <a:pPr lvl="0"/>
            <a:endParaRPr lang="en-CA" sz="1200" kern="1200" baseline="0" dirty="0" smtClean="0">
              <a:solidFill>
                <a:schemeClr val="tx1"/>
              </a:solidFill>
              <a:latin typeface="+mn-lt"/>
              <a:ea typeface="+mn-ea"/>
              <a:cs typeface="+mn-cs"/>
            </a:endParaRPr>
          </a:p>
          <a:p>
            <a:pPr lvl="0"/>
            <a:r>
              <a:rPr lang="en-CA" sz="1200" kern="1200" baseline="0" dirty="0" smtClean="0">
                <a:solidFill>
                  <a:schemeClr val="tx1"/>
                </a:solidFill>
                <a:latin typeface="+mn-lt"/>
                <a:ea typeface="+mn-ea"/>
                <a:cs typeface="+mn-cs"/>
              </a:rPr>
              <a:t>About Shirley </a:t>
            </a:r>
            <a:endParaRPr lang="en-CA"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Shirley's areas of responsibility include research in the development of ecologically-based management interpretations that include the long-term SIBEC project, and implementing their use at operational and strategic levels of forest management.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Her current interests are ecosystem-site productivity relationships, tree species selection, landscape</a:t>
            </a:r>
            <a:r>
              <a:rPr lang="en-CA" baseline="0" dirty="0" smtClean="0"/>
              <a:t> level strategies , </a:t>
            </a:r>
            <a:r>
              <a:rPr lang="en-CA" dirty="0" smtClean="0"/>
              <a:t>relationship of ecosystems to people and management, and non-timber forest products.</a:t>
            </a:r>
            <a:br>
              <a:rPr lang="en-CA" dirty="0" smtClean="0"/>
            </a:br>
            <a:endParaRPr lang="en-CA" dirty="0" smtClean="0"/>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Will has 15 years experience as an ecologist in BC and the northern territories. Initially hired by the Research Branch in 1995 to create a province-wide classification of wetland and riparian ecosystems. Will has moved on to constructing a provincial alpine classification, and a </a:t>
            </a:r>
            <a:r>
              <a:rPr lang="en-CA" dirty="0" err="1" smtClean="0"/>
              <a:t>seral</a:t>
            </a:r>
            <a:r>
              <a:rPr lang="en-CA" dirty="0" smtClean="0"/>
              <a:t> classification of the SBS. Will manages the provincial ecological dataset and is actively building software tools for collection of field data and management and </a:t>
            </a:r>
            <a:r>
              <a:rPr lang="en-CA" dirty="0" err="1" smtClean="0"/>
              <a:t>maintainance</a:t>
            </a:r>
            <a:r>
              <a:rPr lang="en-CA" dirty="0" smtClean="0"/>
              <a:t> the provincial classification . His main interests are in botany, plant and wildlife ecology, and informatics.</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New BEC brochure</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 International Boreal Classification working group</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12</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dirty="0" smtClean="0"/>
              <a:t>Lead FFEI Tech team work on framework document.  </a:t>
            </a:r>
          </a:p>
          <a:p>
            <a:r>
              <a:rPr lang="en-CA" dirty="0" smtClean="0"/>
              <a:t>Ecosystem process research,  landscape level disturbances,  resiliency projects – operational indicators of resilience  </a:t>
            </a:r>
          </a:p>
          <a:p>
            <a:r>
              <a:rPr lang="en-CA" dirty="0" smtClean="0"/>
              <a:t>Resiliency and tree regeneration projections under CC (TACA model). With UBC</a:t>
            </a:r>
          </a:p>
          <a:p>
            <a:pPr lvl="0">
              <a:defRPr/>
            </a:pPr>
            <a:r>
              <a:rPr lang="en-CA" dirty="0" smtClean="0"/>
              <a:t>Coast region – landscape level pilot project with Sari and A Fall – large scale disturbances</a:t>
            </a:r>
          </a:p>
          <a:p>
            <a:pPr lvl="0">
              <a:defRPr/>
            </a:pPr>
            <a:r>
              <a:rPr lang="en-CA" dirty="0" smtClean="0"/>
              <a:t>Modelling changes to tree species regeneration niches</a:t>
            </a:r>
          </a:p>
          <a:p>
            <a:pPr>
              <a:defRPr/>
            </a:pPr>
            <a:r>
              <a:rPr lang="en-CA" dirty="0" smtClean="0"/>
              <a:t>Recently invited to PCIS workshop on resiliency research strategy development</a:t>
            </a:r>
          </a:p>
          <a:p>
            <a:pPr>
              <a:defRPr/>
            </a:pPr>
            <a:r>
              <a:rPr lang="en-CA" dirty="0" smtClean="0"/>
              <a:t>White bark pine studies</a:t>
            </a:r>
            <a:r>
              <a:rPr lang="en-CA" dirty="0" smtClean="0">
                <a:solidFill>
                  <a:srgbClr val="1F497D"/>
                </a:solidFill>
                <a:latin typeface="Calibri" pitchFamily="34" charset="0"/>
                <a:ea typeface="Calibri" pitchFamily="34" charset="0"/>
                <a:cs typeface="Times New Roman" pitchFamily="18" charset="0"/>
              </a:rPr>
              <a:t> </a:t>
            </a:r>
            <a:endParaRPr lang="en-CA" sz="700" dirty="0" smtClean="0">
              <a:latin typeface="Arial" pitchFamily="34" charset="0"/>
              <a:cs typeface="Arial" pitchFamily="34" charset="0"/>
            </a:endParaRPr>
          </a:p>
          <a:p>
            <a:pPr lvl="0" eaLnBrk="0" fontAlgn="base" hangingPunct="0">
              <a:spcBef>
                <a:spcPct val="0"/>
              </a:spcBef>
              <a:spcAft>
                <a:spcPct val="0"/>
              </a:spcAft>
            </a:pPr>
            <a:endParaRPr lang="en-CA" dirty="0" smtClean="0">
              <a:solidFill>
                <a:srgbClr val="1F497D"/>
              </a:solidFill>
              <a:latin typeface="Calibri" pitchFamily="34" charset="0"/>
              <a:ea typeface="Calibri" pitchFamily="34" charset="0"/>
              <a:cs typeface="Times New Roman" pitchFamily="18" charset="0"/>
            </a:endParaRPr>
          </a:p>
          <a:p>
            <a:r>
              <a:rPr lang="en-CA" dirty="0" smtClean="0"/>
              <a:t>Manuscript submitted: Projected shifts in ecological zones and selected tree species: implications for management</a:t>
            </a:r>
          </a:p>
          <a:p>
            <a:r>
              <a:rPr lang="en-CA" dirty="0" smtClean="0"/>
              <a:t>b. Draft manuscript: Projected changes in tree (seedling) regeneration niches in three regions of British Columbia</a:t>
            </a:r>
          </a:p>
          <a:p>
            <a:r>
              <a:rPr lang="en-CA" dirty="0" smtClean="0"/>
              <a:t>c. Published: USDA For. Serv. Technical Report: Range-wide conservation strategy for </a:t>
            </a:r>
            <a:r>
              <a:rPr lang="en-CA" dirty="0" err="1" smtClean="0"/>
              <a:t>whitebark</a:t>
            </a:r>
            <a:r>
              <a:rPr lang="en-CA" dirty="0" smtClean="0"/>
              <a:t> pine</a:t>
            </a:r>
          </a:p>
          <a:p>
            <a:r>
              <a:rPr lang="en-CA" dirty="0" smtClean="0"/>
              <a:t>d. Resilience extension note</a:t>
            </a:r>
          </a:p>
          <a:p>
            <a:r>
              <a:rPr lang="en-CA" dirty="0" smtClean="0"/>
              <a:t>e. SELES proof of concept construct: landscape model of climate change impacts/ecological resilience in RMFD, &amp; framework developed for coastal implementation of SELES</a:t>
            </a:r>
          </a:p>
          <a:p>
            <a:r>
              <a:rPr lang="en-CA" dirty="0" smtClean="0"/>
              <a:t>f. RF projections of range shifts for some tree species</a:t>
            </a:r>
          </a:p>
          <a:p>
            <a:r>
              <a:rPr lang="en-CA" dirty="0" smtClean="0"/>
              <a:t>g. Projections of historical, current and future impacts of MPB outbreaks on high-elevation pine forests (climate change analysis, </a:t>
            </a:r>
            <a:r>
              <a:rPr lang="en-CA" dirty="0" err="1" smtClean="0"/>
              <a:t>mulitiple</a:t>
            </a:r>
            <a:r>
              <a:rPr lang="en-CA" dirty="0" smtClean="0"/>
              <a:t> scenarios)</a:t>
            </a:r>
          </a:p>
          <a:p>
            <a:r>
              <a:rPr lang="en-CA" dirty="0" smtClean="0"/>
              <a:t>h. </a:t>
            </a:r>
            <a:r>
              <a:rPr lang="en-CA" dirty="0" err="1" smtClean="0"/>
              <a:t>MoFR</a:t>
            </a:r>
            <a:r>
              <a:rPr lang="en-CA" dirty="0" smtClean="0"/>
              <a:t> </a:t>
            </a:r>
            <a:r>
              <a:rPr lang="en-CA" dirty="0" err="1" smtClean="0"/>
              <a:t>tehnical</a:t>
            </a:r>
            <a:r>
              <a:rPr lang="en-CA" dirty="0" smtClean="0"/>
              <a:t> report: high resolution projections of BEC zone shifts for PR, RMFD, Coast, Kamloops, </a:t>
            </a:r>
            <a:r>
              <a:rPr lang="en-CA" dirty="0" err="1" smtClean="0"/>
              <a:t>Nadina</a:t>
            </a:r>
            <a:r>
              <a:rPr lang="en-CA" dirty="0" smtClean="0"/>
              <a:t> (summer)</a:t>
            </a:r>
          </a:p>
          <a:p>
            <a:r>
              <a:rPr lang="en-CA" dirty="0" err="1" smtClean="0"/>
              <a:t>i</a:t>
            </a:r>
            <a:r>
              <a:rPr lang="en-CA" dirty="0" smtClean="0"/>
              <a:t>. Publication of </a:t>
            </a:r>
            <a:r>
              <a:rPr lang="en-CA" dirty="0" err="1" smtClean="0"/>
              <a:t>Ecoscience</a:t>
            </a:r>
            <a:r>
              <a:rPr lang="en-CA" dirty="0" smtClean="0"/>
              <a:t> manuscript on: boreal landscape composition and defoliator outbreak severity. </a:t>
            </a:r>
          </a:p>
          <a:p>
            <a:r>
              <a:rPr lang="en-CA" dirty="0" smtClean="0"/>
              <a:t>h. Manuscript: growth patterns of high elevation trees.</a:t>
            </a:r>
          </a:p>
          <a:p>
            <a:pPr lvl="0" eaLnBrk="0" fontAlgn="base" hangingPunct="0">
              <a:spcBef>
                <a:spcPct val="0"/>
              </a:spcBef>
              <a:spcAft>
                <a:spcPct val="0"/>
              </a:spcAft>
            </a:pPr>
            <a:endParaRPr lang="en-CA" dirty="0" smtClean="0">
              <a:solidFill>
                <a:srgbClr val="1F497D"/>
              </a:solidFill>
              <a:latin typeface="Calibri" pitchFamily="34" charset="0"/>
              <a:ea typeface="Calibri" pitchFamily="34" charset="0"/>
              <a:cs typeface="Times New Roman" pitchFamily="18" charset="0"/>
            </a:endParaRPr>
          </a:p>
          <a:p>
            <a:pPr lvl="0" eaLnBrk="0" fontAlgn="base" hangingPunct="0">
              <a:spcBef>
                <a:spcPct val="0"/>
              </a:spcBef>
              <a:spcAft>
                <a:spcPct val="0"/>
              </a:spcAft>
            </a:pPr>
            <a:r>
              <a:rPr lang="en-CA" dirty="0" smtClean="0">
                <a:solidFill>
                  <a:srgbClr val="1F497D"/>
                </a:solidFill>
                <a:latin typeface="Calibri" pitchFamily="34" charset="0"/>
                <a:ea typeface="Calibri" pitchFamily="34" charset="0"/>
                <a:cs typeface="Times New Roman" pitchFamily="18" charset="0"/>
              </a:rPr>
              <a:t>To year end</a:t>
            </a:r>
          </a:p>
          <a:p>
            <a:pPr lvl="0" eaLnBrk="0" fontAlgn="base" hangingPunct="0">
              <a:spcBef>
                <a:spcPct val="0"/>
              </a:spcBef>
              <a:spcAft>
                <a:spcPct val="0"/>
              </a:spcAft>
            </a:pPr>
            <a:r>
              <a:rPr lang="en-CA" dirty="0" smtClean="0">
                <a:solidFill>
                  <a:srgbClr val="1F497D"/>
                </a:solidFill>
                <a:latin typeface="Calibri" pitchFamily="34" charset="0"/>
                <a:ea typeface="Calibri" pitchFamily="34" charset="0"/>
                <a:cs typeface="Times New Roman" pitchFamily="18" charset="0"/>
              </a:rPr>
              <a:t>1.BEC and climate change (UBC </a:t>
            </a:r>
            <a:r>
              <a:rPr lang="en-CA" dirty="0" err="1" smtClean="0">
                <a:solidFill>
                  <a:srgbClr val="1F497D"/>
                </a:solidFill>
                <a:latin typeface="Calibri" pitchFamily="34" charset="0"/>
                <a:ea typeface="Calibri" pitchFamily="34" charset="0"/>
                <a:cs typeface="Times New Roman" pitchFamily="18" charset="0"/>
              </a:rPr>
              <a:t>sessional</a:t>
            </a:r>
            <a:r>
              <a:rPr lang="en-CA" dirty="0" smtClean="0">
                <a:solidFill>
                  <a:srgbClr val="1F497D"/>
                </a:solidFill>
                <a:latin typeface="Calibri" pitchFamily="34" charset="0"/>
                <a:ea typeface="Calibri" pitchFamily="34" charset="0"/>
                <a:cs typeface="Times New Roman" pitchFamily="18" charset="0"/>
              </a:rPr>
              <a:t> lecture)</a:t>
            </a:r>
            <a:endParaRPr lang="en-CA" sz="700" dirty="0" smtClean="0">
              <a:latin typeface="Arial" pitchFamily="34" charset="0"/>
              <a:cs typeface="Arial" pitchFamily="34" charset="0"/>
            </a:endParaRPr>
          </a:p>
          <a:p>
            <a:pPr lvl="0" eaLnBrk="0" fontAlgn="base" hangingPunct="0">
              <a:spcBef>
                <a:spcPct val="0"/>
              </a:spcBef>
              <a:spcAft>
                <a:spcPct val="0"/>
              </a:spcAft>
            </a:pPr>
            <a:r>
              <a:rPr lang="en-CA" dirty="0" smtClean="0">
                <a:solidFill>
                  <a:srgbClr val="1F497D"/>
                </a:solidFill>
                <a:latin typeface="Calibri" pitchFamily="34" charset="0"/>
                <a:ea typeface="Calibri" pitchFamily="34" charset="0"/>
                <a:cs typeface="Times New Roman" pitchFamily="18" charset="0"/>
              </a:rPr>
              <a:t>2.Climate change and MPB in high-elevation pine forests of BC (High –five pine conference: I am on the organizing committee, </a:t>
            </a:r>
            <a:r>
              <a:rPr lang="en-CA" dirty="0" err="1" smtClean="0">
                <a:solidFill>
                  <a:srgbClr val="1F497D"/>
                </a:solidFill>
                <a:latin typeface="Calibri" pitchFamily="34" charset="0"/>
                <a:ea typeface="Calibri" pitchFamily="34" charset="0"/>
                <a:cs typeface="Times New Roman" pitchFamily="18" charset="0"/>
              </a:rPr>
              <a:t>sessional</a:t>
            </a:r>
            <a:r>
              <a:rPr lang="en-CA" dirty="0" smtClean="0">
                <a:solidFill>
                  <a:srgbClr val="1F497D"/>
                </a:solidFill>
                <a:latin typeface="Calibri" pitchFamily="34" charset="0"/>
                <a:ea typeface="Calibri" pitchFamily="34" charset="0"/>
                <a:cs typeface="Times New Roman" pitchFamily="18" charset="0"/>
              </a:rPr>
              <a:t> organizer, and speaker) (</a:t>
            </a:r>
            <a:r>
              <a:rPr lang="en-CA" dirty="0" err="1" smtClean="0">
                <a:solidFill>
                  <a:srgbClr val="1F497D"/>
                </a:solidFill>
                <a:latin typeface="Calibri" pitchFamily="34" charset="0"/>
                <a:ea typeface="Calibri" pitchFamily="34" charset="0"/>
                <a:cs typeface="Times New Roman" pitchFamily="18" charset="0"/>
              </a:rPr>
              <a:t>june</a:t>
            </a:r>
            <a:r>
              <a:rPr lang="en-CA" dirty="0" smtClean="0">
                <a:solidFill>
                  <a:srgbClr val="1F497D"/>
                </a:solidFill>
                <a:latin typeface="Calibri" pitchFamily="34" charset="0"/>
                <a:ea typeface="Calibri" pitchFamily="34" charset="0"/>
                <a:cs typeface="Times New Roman" pitchFamily="18" charset="0"/>
              </a:rPr>
              <a:t>, Montana: will likely get someone to pay for this)</a:t>
            </a:r>
            <a:endParaRPr lang="en-CA" sz="700" dirty="0" smtClean="0">
              <a:latin typeface="Arial" pitchFamily="34" charset="0"/>
              <a:cs typeface="Arial" pitchFamily="34" charset="0"/>
            </a:endParaRPr>
          </a:p>
          <a:p>
            <a:pPr lvl="0" eaLnBrk="0" fontAlgn="base" hangingPunct="0">
              <a:spcBef>
                <a:spcPct val="0"/>
              </a:spcBef>
              <a:spcAft>
                <a:spcPct val="0"/>
              </a:spcAft>
            </a:pPr>
            <a:r>
              <a:rPr lang="en-CA" dirty="0" smtClean="0">
                <a:solidFill>
                  <a:srgbClr val="1F497D"/>
                </a:solidFill>
                <a:latin typeface="Calibri" pitchFamily="34" charset="0"/>
                <a:ea typeface="Calibri" pitchFamily="34" charset="0"/>
                <a:cs typeface="Times New Roman" pitchFamily="18" charset="0"/>
              </a:rPr>
              <a:t>3. A resilience presentation for </a:t>
            </a:r>
            <a:r>
              <a:rPr lang="en-CA" dirty="0" err="1" smtClean="0">
                <a:solidFill>
                  <a:srgbClr val="1F497D"/>
                </a:solidFill>
                <a:latin typeface="Calibri" pitchFamily="34" charset="0"/>
                <a:ea typeface="Calibri" pitchFamily="34" charset="0"/>
                <a:cs typeface="Times New Roman" pitchFamily="18" charset="0"/>
              </a:rPr>
              <a:t>MoFR</a:t>
            </a:r>
            <a:r>
              <a:rPr lang="en-CA" dirty="0" smtClean="0">
                <a:solidFill>
                  <a:srgbClr val="1F497D"/>
                </a:solidFill>
                <a:latin typeface="Calibri" pitchFamily="34" charset="0"/>
                <a:ea typeface="Calibri" pitchFamily="34" charset="0"/>
                <a:cs typeface="Times New Roman" pitchFamily="18" charset="0"/>
              </a:rPr>
              <a:t> (probably June,</a:t>
            </a:r>
            <a:endParaRPr lang="en-CA" sz="2000" dirty="0" smtClean="0">
              <a:latin typeface="Arial" pitchFamily="34" charset="0"/>
              <a:cs typeface="Arial" pitchFamily="34" charset="0"/>
            </a:endParaRPr>
          </a:p>
          <a:p>
            <a:pPr lvl="0"/>
            <a:endParaRPr lang="en-CA" dirty="0" smtClean="0"/>
          </a:p>
          <a:p>
            <a:pPr lvl="0"/>
            <a:endParaRPr lang="en-CA" dirty="0" smtClean="0"/>
          </a:p>
          <a:p>
            <a:pPr lvl="0"/>
            <a:endParaRPr lang="en-CA" dirty="0" smtClean="0"/>
          </a:p>
          <a:p>
            <a:pPr lvl="0"/>
            <a:endParaRPr lang="en-CA" dirty="0" smtClean="0"/>
          </a:p>
          <a:p>
            <a:pPr lvl="0"/>
            <a:endParaRPr lang="en-CA" dirty="0" smtClean="0"/>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13</a:t>
            </a:fld>
            <a:endParaRPr lang="en-CA"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Ben </a:t>
            </a:r>
            <a:r>
              <a:rPr lang="en-CA" dirty="0" err="1" smtClean="0"/>
              <a:t>Heemskerk</a:t>
            </a:r>
            <a:r>
              <a:rPr lang="en-CA" dirty="0" smtClean="0"/>
              <a:t> – the assistant ecologist</a:t>
            </a:r>
            <a:r>
              <a:rPr lang="en-CA" baseline="0" dirty="0" smtClean="0"/>
              <a:t> in the Ecology program who works out of </a:t>
            </a:r>
            <a:r>
              <a:rPr lang="en-CA" baseline="0" dirty="0" err="1" smtClean="0"/>
              <a:t>Smithers</a:t>
            </a:r>
            <a:r>
              <a:rPr lang="en-CA" baseline="0" dirty="0" smtClean="0"/>
              <a:t> - </a:t>
            </a:r>
            <a:r>
              <a:rPr lang="en-CA" dirty="0" smtClean="0"/>
              <a:t>doing vegetation plot sampling</a:t>
            </a:r>
            <a:r>
              <a:rPr lang="en-CA" baseline="0" dirty="0" smtClean="0"/>
              <a:t> and plant identification with Will Mackenzie in the southern interior  last summer.   </a:t>
            </a:r>
            <a:r>
              <a:rPr lang="en-CA" baseline="0" dirty="0" err="1" smtClean="0"/>
              <a:t>Seral</a:t>
            </a:r>
            <a:r>
              <a:rPr lang="en-CA" baseline="0" dirty="0" smtClean="0"/>
              <a:t> sampling</a:t>
            </a:r>
          </a:p>
          <a:p>
            <a:endParaRPr lang="en-CA" baseline="0" dirty="0" smtClean="0"/>
          </a:p>
          <a:p>
            <a:r>
              <a:rPr lang="en-CA" baseline="0" dirty="0" smtClean="0"/>
              <a:t>Also helped on many other projects and pubs</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14</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Some publications Ben has been involved with producing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15</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John has been involved with the FPC Biodiversity Guidebook, procedures for monitoring range and wildlife habitat management activities, the Vegetation Resources Inventory, coarse woody debris dynamics, natural disturbance ecology and ecosystem restoration.</a:t>
            </a:r>
          </a:p>
          <a:p>
            <a:endParaRPr lang="en-CA" dirty="0" smtClean="0"/>
          </a:p>
          <a:p>
            <a:r>
              <a:rPr lang="en-CA" dirty="0" smtClean="0"/>
              <a:t>He has a long standing interest in forest history – including that of the Branch</a:t>
            </a:r>
          </a:p>
          <a:p>
            <a:pPr lvl="0" fontAlgn="base">
              <a:spcBef>
                <a:spcPct val="0"/>
              </a:spcBef>
              <a:spcAft>
                <a:spcPct val="0"/>
              </a:spcAft>
            </a:pPr>
            <a:r>
              <a:rPr lang="en-CA" dirty="0" smtClean="0">
                <a:solidFill>
                  <a:srgbClr val="1F497D"/>
                </a:solidFill>
                <a:latin typeface="Arial" pitchFamily="34" charset="0"/>
                <a:ea typeface="Times New Roman" pitchFamily="18" charset="0"/>
                <a:cs typeface="Arial" pitchFamily="34" charset="0"/>
              </a:rPr>
              <a:t>These are my main projects -</a:t>
            </a:r>
            <a:endParaRPr lang="en-CA" sz="700" dirty="0" smtClean="0">
              <a:latin typeface="Arial" pitchFamily="34" charset="0"/>
              <a:cs typeface="Arial" pitchFamily="34" charset="0"/>
            </a:endParaRPr>
          </a:p>
          <a:p>
            <a:pPr lvl="0" eaLnBrk="0" fontAlgn="base" hangingPunct="0">
              <a:spcBef>
                <a:spcPct val="0"/>
              </a:spcBef>
              <a:spcAft>
                <a:spcPct val="0"/>
              </a:spcAft>
              <a:buFontTx/>
              <a:buChar char="•"/>
            </a:pPr>
            <a:r>
              <a:rPr lang="en-CA" dirty="0" smtClean="0">
                <a:solidFill>
                  <a:srgbClr val="1F497D"/>
                </a:solidFill>
                <a:latin typeface="Arial" pitchFamily="34" charset="0"/>
                <a:ea typeface="Times New Roman" pitchFamily="18" charset="0"/>
                <a:cs typeface="Arial" pitchFamily="34" charset="0"/>
              </a:rPr>
              <a:t>To finalize and co-publish a report with the Canadian Forest Service summarizing the known wildfire history of B.C. from social, historical and scientific perspectives.  The purpose of this report is to provide an overview of the role of fire in B.C.’s forests based on field research, databases, oral and written histories and analyses of digitized map records of wildfire locations, dates and causes.  Such information is useful for landscape level planning, resource management, modelling of fuel and vegetation dynamics, </a:t>
            </a:r>
            <a:r>
              <a:rPr lang="en-CA" dirty="0" err="1" smtClean="0">
                <a:solidFill>
                  <a:srgbClr val="1F497D"/>
                </a:solidFill>
                <a:latin typeface="Arial" pitchFamily="34" charset="0"/>
                <a:ea typeface="Times New Roman" pitchFamily="18" charset="0"/>
                <a:cs typeface="Arial" pitchFamily="34" charset="0"/>
              </a:rPr>
              <a:t>wildland</a:t>
            </a:r>
            <a:r>
              <a:rPr lang="en-CA" dirty="0" smtClean="0">
                <a:solidFill>
                  <a:srgbClr val="1F497D"/>
                </a:solidFill>
                <a:latin typeface="Arial" pitchFamily="34" charset="0"/>
                <a:ea typeface="Times New Roman" pitchFamily="18" charset="0"/>
                <a:cs typeface="Arial" pitchFamily="34" charset="0"/>
              </a:rPr>
              <a:t> fire threat analyses and ecosystem restoration activities.</a:t>
            </a:r>
            <a:endParaRPr lang="en-CA" sz="700" dirty="0" smtClean="0">
              <a:latin typeface="Arial" pitchFamily="34" charset="0"/>
              <a:cs typeface="Arial" pitchFamily="34" charset="0"/>
            </a:endParaRPr>
          </a:p>
          <a:p>
            <a:pPr lvl="0" eaLnBrk="0" fontAlgn="base" hangingPunct="0">
              <a:spcBef>
                <a:spcPct val="0"/>
              </a:spcBef>
              <a:spcAft>
                <a:spcPct val="0"/>
              </a:spcAft>
              <a:buFontTx/>
              <a:buChar char="•"/>
            </a:pPr>
            <a:r>
              <a:rPr lang="en-CA" dirty="0" smtClean="0">
                <a:solidFill>
                  <a:srgbClr val="1F497D"/>
                </a:solidFill>
                <a:latin typeface="Arial" pitchFamily="34" charset="0"/>
                <a:ea typeface="Times New Roman" pitchFamily="18" charset="0"/>
                <a:cs typeface="Arial" pitchFamily="34" charset="0"/>
              </a:rPr>
              <a:t>To provide content on natural disturbance ecology for the Research Branch website in the form of an annotated bibliography.</a:t>
            </a:r>
            <a:endParaRPr lang="en-CA" sz="700" dirty="0" smtClean="0">
              <a:latin typeface="Arial" pitchFamily="34" charset="0"/>
              <a:cs typeface="Arial" pitchFamily="34" charset="0"/>
            </a:endParaRPr>
          </a:p>
          <a:p>
            <a:pPr lvl="0" eaLnBrk="0" fontAlgn="base" hangingPunct="0">
              <a:spcBef>
                <a:spcPct val="0"/>
              </a:spcBef>
              <a:spcAft>
                <a:spcPct val="0"/>
              </a:spcAft>
            </a:pPr>
            <a:r>
              <a:rPr lang="en-CA" dirty="0" smtClean="0">
                <a:solidFill>
                  <a:srgbClr val="1F497D"/>
                </a:solidFill>
                <a:latin typeface="Arial" pitchFamily="34" charset="0"/>
                <a:ea typeface="Times New Roman" pitchFamily="18" charset="0"/>
                <a:cs typeface="Arial" pitchFamily="34" charset="0"/>
              </a:rPr>
              <a:t>For a) I am contributing the first 7 sections of the report.  Five are done, 6th is nearly complete, 7th is in outline form only.   I expect Steve Taylor will contribute to that section as well.  Probably need two months to finish my contributions.</a:t>
            </a:r>
            <a:endParaRPr lang="en-CA" sz="700" dirty="0" smtClean="0">
              <a:latin typeface="Arial" pitchFamily="34" charset="0"/>
              <a:cs typeface="Arial" pitchFamily="34" charset="0"/>
            </a:endParaRPr>
          </a:p>
          <a:p>
            <a:pPr lvl="0" eaLnBrk="0" fontAlgn="base" hangingPunct="0">
              <a:spcBef>
                <a:spcPct val="0"/>
              </a:spcBef>
              <a:spcAft>
                <a:spcPct val="0"/>
              </a:spcAft>
            </a:pPr>
            <a:r>
              <a:rPr lang="en-CA" dirty="0" smtClean="0">
                <a:solidFill>
                  <a:srgbClr val="1F497D"/>
                </a:solidFill>
                <a:latin typeface="Arial" pitchFamily="34" charset="0"/>
                <a:ea typeface="Times New Roman" pitchFamily="18" charset="0"/>
                <a:cs typeface="Arial" pitchFamily="34" charset="0"/>
              </a:rPr>
              <a:t>Project b) will be addressed when a) is done.  I have gathered many references and will produce an annotated bibliography for </a:t>
            </a:r>
            <a:r>
              <a:rPr lang="en-CA" dirty="0" err="1" smtClean="0">
                <a:solidFill>
                  <a:srgbClr val="1F497D"/>
                </a:solidFill>
                <a:latin typeface="Arial" pitchFamily="34" charset="0"/>
                <a:ea typeface="Times New Roman" pitchFamily="18" charset="0"/>
                <a:cs typeface="Arial" pitchFamily="34" charset="0"/>
              </a:rPr>
              <a:t>BECWeb</a:t>
            </a:r>
            <a:r>
              <a:rPr lang="en-CA" dirty="0" smtClean="0">
                <a:solidFill>
                  <a:srgbClr val="1F497D"/>
                </a:solidFill>
                <a:latin typeface="Arial" pitchFamily="34" charset="0"/>
                <a:ea typeface="Times New Roman" pitchFamily="18" charset="0"/>
                <a:cs typeface="Arial" pitchFamily="34" charset="0"/>
              </a:rPr>
              <a:t>.  Should be more straightforward than a).</a:t>
            </a:r>
            <a:endParaRPr lang="en-CA" sz="700" dirty="0" smtClean="0">
              <a:latin typeface="Arial" pitchFamily="34" charset="0"/>
              <a:cs typeface="Arial" pitchFamily="34" charset="0"/>
            </a:endParaRPr>
          </a:p>
          <a:p>
            <a:endParaRPr lang="en-CA" dirty="0" smtClean="0"/>
          </a:p>
        </p:txBody>
      </p:sp>
      <p:sp>
        <p:nvSpPr>
          <p:cNvPr id="4" name="Slide Number Placeholder 3"/>
          <p:cNvSpPr>
            <a:spLocks noGrp="1"/>
          </p:cNvSpPr>
          <p:nvPr>
            <p:ph type="sldNum" sz="quarter" idx="10"/>
          </p:nvPr>
        </p:nvSpPr>
        <p:spPr/>
        <p:txBody>
          <a:bodyPr/>
          <a:lstStyle/>
          <a:p>
            <a:fld id="{44E43263-A0FA-4EFA-AC14-618A46DCCF47}" type="slidenum">
              <a:rPr lang="en-CA" smtClean="0"/>
              <a:pPr/>
              <a:t>16</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Staff</a:t>
            </a:r>
            <a:r>
              <a:rPr lang="en-CA" baseline="0" dirty="0" smtClean="0"/>
              <a:t> and locations – Peter, Robin and Dan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Accomplishments</a:t>
            </a:r>
          </a:p>
          <a:p>
            <a:r>
              <a:rPr lang="en-CA" sz="1200" kern="1200" dirty="0" smtClean="0">
                <a:solidFill>
                  <a:schemeClr val="tx1"/>
                </a:solidFill>
                <a:latin typeface="+mn-lt"/>
                <a:ea typeface="+mn-ea"/>
                <a:cs typeface="+mn-cs"/>
              </a:rPr>
              <a:t>Watershed assessment procedures</a:t>
            </a:r>
          </a:p>
          <a:p>
            <a:pPr lvl="0"/>
            <a:r>
              <a:rPr lang="en-CA" sz="1200" kern="1200" dirty="0" smtClean="0">
                <a:solidFill>
                  <a:schemeClr val="tx1"/>
                </a:solidFill>
                <a:latin typeface="+mn-lt"/>
                <a:ea typeface="+mn-ea"/>
                <a:cs typeface="+mn-cs"/>
              </a:rPr>
              <a:t>FRPA riparian management policy &amp; regulations and effectiveness</a:t>
            </a:r>
            <a:r>
              <a:rPr lang="en-CA" sz="1200" kern="1200" baseline="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pPr lvl="0"/>
            <a:r>
              <a:rPr lang="en-CA" sz="1200" kern="1200" dirty="0" smtClean="0">
                <a:solidFill>
                  <a:schemeClr val="tx1"/>
                </a:solidFill>
                <a:latin typeface="+mn-lt"/>
                <a:ea typeface="+mn-ea"/>
                <a:cs typeface="+mn-cs"/>
              </a:rPr>
              <a:t>FREP riparian</a:t>
            </a:r>
            <a:r>
              <a:rPr lang="en-CA" sz="1200" kern="1200" baseline="0" dirty="0" smtClean="0">
                <a:solidFill>
                  <a:schemeClr val="tx1"/>
                </a:solidFill>
                <a:latin typeface="+mn-lt"/>
                <a:ea typeface="+mn-ea"/>
                <a:cs typeface="+mn-cs"/>
              </a:rPr>
              <a:t> </a:t>
            </a:r>
            <a:r>
              <a:rPr lang="en-CA" sz="1200" kern="1200" dirty="0" smtClean="0">
                <a:solidFill>
                  <a:schemeClr val="tx1"/>
                </a:solidFill>
                <a:latin typeface="+mn-lt"/>
                <a:ea typeface="+mn-ea"/>
                <a:cs typeface="+mn-cs"/>
              </a:rPr>
              <a:t>assessment procedures</a:t>
            </a:r>
          </a:p>
          <a:p>
            <a:pPr lvl="0"/>
            <a:r>
              <a:rPr lang="en-CA" sz="1200" kern="1200" dirty="0" smtClean="0">
                <a:solidFill>
                  <a:schemeClr val="tx1"/>
                </a:solidFill>
                <a:latin typeface="+mn-lt"/>
                <a:ea typeface="+mn-ea"/>
                <a:cs typeface="+mn-cs"/>
              </a:rPr>
              <a:t>Stream crossing &amp; fish passage assessment protocols and guidance</a:t>
            </a:r>
          </a:p>
          <a:p>
            <a:pPr lvl="0"/>
            <a:r>
              <a:rPr lang="en-CA" sz="1200" kern="1200" dirty="0" smtClean="0">
                <a:solidFill>
                  <a:schemeClr val="tx1"/>
                </a:solidFill>
                <a:latin typeface="+mn-lt"/>
                <a:ea typeface="+mn-ea"/>
                <a:cs typeface="+mn-cs"/>
              </a:rPr>
              <a:t>Impact of harvesting on water &amp; fish </a:t>
            </a:r>
          </a:p>
          <a:p>
            <a:pPr lvl="0"/>
            <a:r>
              <a:rPr lang="en-US" sz="1200" kern="1200" dirty="0" smtClean="0">
                <a:solidFill>
                  <a:schemeClr val="tx1"/>
                </a:solidFill>
                <a:latin typeface="+mn-lt"/>
                <a:ea typeface="+mn-ea"/>
                <a:cs typeface="+mn-cs"/>
              </a:rPr>
              <a:t>Effects of MPB and salvage harvesting  on watersheds</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Effects of forest fertilization on water quality</a:t>
            </a:r>
            <a:endParaRPr lang="en-CA" dirty="0" smtClean="0"/>
          </a:p>
          <a:p>
            <a:pPr lvl="0"/>
            <a:endParaRPr lang="en-CA"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Consulting to </a:t>
            </a:r>
            <a:r>
              <a:rPr lang="en-CA" sz="1200" kern="1200" dirty="0" smtClean="0">
                <a:solidFill>
                  <a:schemeClr val="tx1"/>
                </a:solidFill>
                <a:latin typeface="+mn-lt"/>
                <a:ea typeface="+mn-ea"/>
                <a:cs typeface="+mn-cs"/>
              </a:rPr>
              <a:t>MFR regions, districts</a:t>
            </a:r>
            <a:r>
              <a:rPr lang="en-US" sz="1200" kern="1200" dirty="0" smtClean="0">
                <a:solidFill>
                  <a:schemeClr val="tx1"/>
                </a:solidFill>
                <a:latin typeface="+mn-lt"/>
                <a:ea typeface="+mn-ea"/>
                <a:cs typeface="+mn-cs"/>
              </a:rPr>
              <a:t> MOE, FSW, TSS, Living Water Smart, </a:t>
            </a:r>
            <a:r>
              <a:rPr lang="en-CA" sz="1200" kern="1200" dirty="0" smtClean="0">
                <a:solidFill>
                  <a:schemeClr val="tx1"/>
                </a:solidFill>
                <a:latin typeface="+mn-lt"/>
                <a:ea typeface="+mn-ea"/>
                <a:cs typeface="+mn-cs"/>
              </a:rPr>
              <a:t>State of BC’s Water, Wetland Stewardship Partnership and </a:t>
            </a:r>
            <a:r>
              <a:rPr lang="en-US" sz="1200" kern="1200" dirty="0" smtClean="0">
                <a:solidFill>
                  <a:schemeClr val="tx1"/>
                </a:solidFill>
                <a:latin typeface="+mn-lt"/>
                <a:ea typeface="+mn-ea"/>
                <a:cs typeface="+mn-cs"/>
              </a:rPr>
              <a:t>MPB-hydrologic monitoring initiatives,</a:t>
            </a:r>
            <a:r>
              <a:rPr lang="en-CA" sz="1200" kern="1200" dirty="0" smtClean="0">
                <a:solidFill>
                  <a:schemeClr val="tx1"/>
                </a:solidFill>
                <a:latin typeface="+mn-lt"/>
                <a:ea typeface="+mn-ea"/>
                <a:cs typeface="+mn-cs"/>
              </a:rPr>
              <a:t> DFO, and industry</a:t>
            </a:r>
          </a:p>
          <a:p>
            <a:pPr lvl="0"/>
            <a:endParaRPr lang="en-CA" sz="1200" kern="1200" dirty="0" smtClean="0">
              <a:solidFill>
                <a:schemeClr val="tx1"/>
              </a:solidFill>
              <a:latin typeface="+mn-lt"/>
              <a:ea typeface="+mn-ea"/>
              <a:cs typeface="+mn-cs"/>
            </a:endParaRPr>
          </a:p>
          <a:p>
            <a:pPr lvl="0"/>
            <a:r>
              <a:rPr lang="en-CA" dirty="0" smtClean="0"/>
              <a:t>What’s New </a:t>
            </a:r>
          </a:p>
          <a:p>
            <a:r>
              <a:rPr lang="en-CA" dirty="0" smtClean="0"/>
              <a:t>Compendium  chapter on Effects of CC on watershed hydrology (e.g. Water </a:t>
            </a:r>
          </a:p>
          <a:p>
            <a:pPr lvl="0"/>
            <a:endParaRPr lang="en-CA" dirty="0" smtClean="0"/>
          </a:p>
          <a:p>
            <a:pPr lvl="0"/>
            <a:r>
              <a:rPr lang="en-CA" dirty="0" smtClean="0"/>
              <a:t>Future Directions /Underway </a:t>
            </a:r>
          </a:p>
          <a:p>
            <a:r>
              <a:rPr lang="en-CA" sz="1200" kern="1200" dirty="0" smtClean="0">
                <a:solidFill>
                  <a:schemeClr val="tx1"/>
                </a:solidFill>
                <a:latin typeface="+mn-lt"/>
                <a:ea typeface="+mn-ea"/>
                <a:cs typeface="+mn-cs"/>
              </a:rPr>
              <a:t>Hydrology Compendium  publishing </a:t>
            </a:r>
          </a:p>
          <a:p>
            <a:r>
              <a:rPr lang="en-CA" dirty="0" smtClean="0"/>
              <a:t>FREP reports </a:t>
            </a:r>
            <a:endParaRPr lang="en-CA" sz="1200" kern="1200" dirty="0" smtClean="0">
              <a:solidFill>
                <a:schemeClr val="tx1"/>
              </a:solidFill>
              <a:latin typeface="+mn-lt"/>
              <a:ea typeface="+mn-ea"/>
              <a:cs typeface="+mn-cs"/>
            </a:endParaRPr>
          </a:p>
          <a:p>
            <a:pPr lvl="0"/>
            <a:endParaRPr lang="en-CA" sz="1200" kern="1200" dirty="0" smtClean="0">
              <a:solidFill>
                <a:schemeClr val="tx1"/>
              </a:solidFill>
              <a:latin typeface="+mn-lt"/>
              <a:ea typeface="+mn-ea"/>
              <a:cs typeface="+mn-cs"/>
            </a:endParaRPr>
          </a:p>
          <a:p>
            <a:pPr lvl="0"/>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17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sz="1200" kern="1200" dirty="0" smtClean="0">
                <a:solidFill>
                  <a:schemeClr val="tx1"/>
                </a:solidFill>
                <a:latin typeface="+mn-lt"/>
                <a:ea typeface="+mn-ea"/>
                <a:cs typeface="+mn-cs"/>
              </a:rPr>
              <a:t>About Peter</a:t>
            </a:r>
          </a:p>
          <a:p>
            <a:r>
              <a:rPr lang="en-CA" sz="1200" kern="1200" baseline="0" dirty="0" smtClean="0">
                <a:solidFill>
                  <a:schemeClr val="tx1"/>
                </a:solidFill>
                <a:latin typeface="+mn-lt"/>
                <a:ea typeface="+mn-ea"/>
                <a:cs typeface="+mn-cs"/>
              </a:rPr>
              <a:t>Here  </a:t>
            </a:r>
            <a:r>
              <a:rPr lang="en-CA" sz="1200" kern="1200" dirty="0" smtClean="0">
                <a:solidFill>
                  <a:schemeClr val="tx1"/>
                </a:solidFill>
                <a:latin typeface="+mn-lt"/>
                <a:ea typeface="+mn-ea"/>
                <a:cs typeface="+mn-cs"/>
              </a:rPr>
              <a:t>Peter</a:t>
            </a:r>
            <a:r>
              <a:rPr lang="en-CA" sz="1200" kern="1200" baseline="0" dirty="0" smtClean="0">
                <a:solidFill>
                  <a:schemeClr val="tx1"/>
                </a:solidFill>
                <a:latin typeface="+mn-lt"/>
                <a:ea typeface="+mn-ea"/>
                <a:cs typeface="+mn-cs"/>
              </a:rPr>
              <a:t> T</a:t>
            </a:r>
            <a:r>
              <a:rPr lang="en-CA" sz="1200" kern="1200" dirty="0" smtClean="0">
                <a:solidFill>
                  <a:schemeClr val="tx1"/>
                </a:solidFill>
                <a:latin typeface="+mn-lt"/>
                <a:ea typeface="+mn-ea"/>
                <a:cs typeface="+mn-cs"/>
              </a:rPr>
              <a:t> is seining juvenile </a:t>
            </a:r>
            <a:r>
              <a:rPr lang="en-CA" sz="1200" kern="1200" dirty="0" err="1" smtClean="0">
                <a:solidFill>
                  <a:schemeClr val="tx1"/>
                </a:solidFill>
                <a:latin typeface="+mn-lt"/>
                <a:ea typeface="+mn-ea"/>
                <a:cs typeface="+mn-cs"/>
              </a:rPr>
              <a:t>coho</a:t>
            </a:r>
            <a:r>
              <a:rPr lang="en-CA" sz="1200" kern="1200" dirty="0" smtClean="0">
                <a:solidFill>
                  <a:schemeClr val="tx1"/>
                </a:solidFill>
                <a:latin typeface="+mn-lt"/>
                <a:ea typeface="+mn-ea"/>
                <a:cs typeface="+mn-cs"/>
              </a:rPr>
              <a:t> salmon, steelhead, and rainbow trout at Carnation Creek to determine summertime population abundance after logging.   This is one part of a larger study looking at the long-term effects of forest harvesting on watershed physical processes, aquatic habitats and fish</a:t>
            </a:r>
            <a:r>
              <a:rPr lang="en-CA" dirty="0" smtClean="0"/>
              <a:t>.   39 yrs – longest salmon study in world.</a:t>
            </a:r>
          </a:p>
          <a:p>
            <a:endParaRPr lang="en-CA" dirty="0" smtClean="0"/>
          </a:p>
          <a:p>
            <a:r>
              <a:rPr lang="en-CA" dirty="0" smtClean="0"/>
              <a:t>Peter has been working on completing a 5 Yr FREP riparian assessment report, revising the Water Act  and defining “material adverse effects” .</a:t>
            </a:r>
          </a:p>
          <a:p>
            <a:r>
              <a:rPr lang="en-CA" dirty="0" smtClean="0"/>
              <a:t>Participates on Rip Reg WK </a:t>
            </a:r>
            <a:r>
              <a:rPr lang="en-CA" dirty="0" err="1" smtClean="0"/>
              <a:t>Gr</a:t>
            </a:r>
            <a:r>
              <a:rPr lang="en-CA" dirty="0" smtClean="0"/>
              <a:t>,  Fish Passage Tech working Group producing guidebook for stream crossings (applied for TB fund to do needed work),  Fish </a:t>
            </a:r>
            <a:r>
              <a:rPr lang="en-CA" dirty="0" err="1" smtClean="0"/>
              <a:t>sens</a:t>
            </a:r>
            <a:r>
              <a:rPr lang="en-CA" dirty="0" smtClean="0"/>
              <a:t> </a:t>
            </a:r>
            <a:r>
              <a:rPr lang="en-CA" dirty="0" err="1" smtClean="0"/>
              <a:t>wateshed</a:t>
            </a:r>
            <a:r>
              <a:rPr lang="en-CA" dirty="0" smtClean="0"/>
              <a:t> WG,  T </a:t>
            </a:r>
            <a:r>
              <a:rPr lang="en-CA" dirty="0" err="1" smtClean="0"/>
              <a:t>sens</a:t>
            </a:r>
            <a:r>
              <a:rPr lang="en-CA" dirty="0" smtClean="0"/>
              <a:t> watershed WG</a:t>
            </a:r>
          </a:p>
          <a:p>
            <a:endParaRPr lang="en-CA" dirty="0" smtClean="0"/>
          </a:p>
          <a:p>
            <a:r>
              <a:rPr lang="en-CA" sz="1200" kern="1200" dirty="0" smtClean="0">
                <a:solidFill>
                  <a:schemeClr val="tx1"/>
                </a:solidFill>
                <a:latin typeface="+mn-lt"/>
                <a:ea typeface="+mn-ea"/>
                <a:cs typeface="+mn-cs"/>
              </a:rPr>
              <a:t>Dan Hogan is looking at physical channel changes at Carnation Creek and elsewhere</a:t>
            </a:r>
          </a:p>
          <a:p>
            <a:r>
              <a:rPr lang="en-CA" sz="1200" kern="1200" dirty="0" smtClean="0">
                <a:solidFill>
                  <a:schemeClr val="tx1"/>
                </a:solidFill>
                <a:latin typeface="+mn-lt"/>
                <a:ea typeface="+mn-ea"/>
                <a:cs typeface="+mn-cs"/>
              </a:rPr>
              <a:t>Dan</a:t>
            </a:r>
            <a:r>
              <a:rPr lang="en-CA" sz="1200" kern="1200" baseline="0" dirty="0" smtClean="0">
                <a:solidFill>
                  <a:schemeClr val="tx1"/>
                </a:solidFill>
                <a:latin typeface="+mn-lt"/>
                <a:ea typeface="+mn-ea"/>
                <a:cs typeface="+mn-cs"/>
              </a:rPr>
              <a:t> Hogan</a:t>
            </a:r>
            <a:r>
              <a:rPr lang="en-CA" sz="1200" kern="1200" dirty="0" smtClean="0">
                <a:solidFill>
                  <a:schemeClr val="tx1"/>
                </a:solidFill>
                <a:latin typeface="+mn-lt"/>
                <a:ea typeface="+mn-ea"/>
                <a:cs typeface="+mn-cs"/>
              </a:rPr>
              <a:t>  Research Scientist – Geomorphology</a:t>
            </a:r>
          </a:p>
          <a:p>
            <a:r>
              <a:rPr lang="en-CA" sz="1200" kern="1200" dirty="0" smtClean="0">
                <a:solidFill>
                  <a:schemeClr val="tx1"/>
                </a:solidFill>
                <a:latin typeface="+mn-lt"/>
                <a:ea typeface="+mn-ea"/>
                <a:cs typeface="+mn-cs"/>
              </a:rPr>
              <a:t>Leads provincial   geomorphology program research projects. </a:t>
            </a:r>
          </a:p>
          <a:p>
            <a:pPr lvl="0"/>
            <a:r>
              <a:rPr lang="en-CA" sz="1200" kern="1200" dirty="0" smtClean="0">
                <a:solidFill>
                  <a:schemeClr val="tx1"/>
                </a:solidFill>
                <a:latin typeface="+mn-lt"/>
                <a:ea typeface="+mn-ea"/>
                <a:cs typeface="+mn-cs"/>
              </a:rPr>
              <a:t>Consulting to MFR regions, districts, MOE, DFO &amp; industry.</a:t>
            </a:r>
          </a:p>
          <a:p>
            <a:pPr lvl="0"/>
            <a:r>
              <a:rPr lang="en-CA" sz="1200" kern="1200" dirty="0" smtClean="0">
                <a:solidFill>
                  <a:schemeClr val="tx1"/>
                </a:solidFill>
                <a:latin typeface="+mn-lt"/>
                <a:ea typeface="+mn-ea"/>
                <a:cs typeface="+mn-cs"/>
              </a:rPr>
              <a:t>Hydrology Compendium chapters </a:t>
            </a:r>
          </a:p>
          <a:p>
            <a:pPr lvl="0"/>
            <a:r>
              <a:rPr lang="en-US" sz="1200" kern="1200" dirty="0" smtClean="0">
                <a:solidFill>
                  <a:schemeClr val="tx1"/>
                </a:solidFill>
                <a:latin typeface="+mn-lt"/>
                <a:ea typeface="+mn-ea"/>
                <a:cs typeface="+mn-cs"/>
              </a:rPr>
              <a:t>“Protocol for Evaluating the Condition of Streams and Riparian Management Areas”</a:t>
            </a:r>
            <a:endParaRPr lang="en-CA" sz="1200" kern="1200" dirty="0" smtClean="0">
              <a:solidFill>
                <a:schemeClr val="tx1"/>
              </a:solidFill>
              <a:latin typeface="+mn-lt"/>
              <a:ea typeface="+mn-ea"/>
              <a:cs typeface="+mn-cs"/>
            </a:endParaRPr>
          </a:p>
          <a:p>
            <a:pPr lvl="0"/>
            <a:r>
              <a:rPr lang="en-CA" sz="1200" kern="1200" dirty="0" smtClean="0">
                <a:solidFill>
                  <a:schemeClr val="tx1"/>
                </a:solidFill>
                <a:latin typeface="+mn-lt"/>
                <a:ea typeface="+mn-ea"/>
                <a:cs typeface="+mn-cs"/>
              </a:rPr>
              <a:t>“Sediment storage and transport in coarse bed streams”</a:t>
            </a:r>
          </a:p>
          <a:p>
            <a:pPr lvl="0"/>
            <a:r>
              <a:rPr lang="en-CA" sz="1200" kern="1200" dirty="0" smtClean="0">
                <a:solidFill>
                  <a:schemeClr val="tx1"/>
                </a:solidFill>
                <a:latin typeface="+mn-lt"/>
                <a:ea typeface="+mn-ea"/>
                <a:cs typeface="+mn-cs"/>
              </a:rPr>
              <a:t>“A landscape level assessment of post-beetle change in stream riparian function”</a:t>
            </a:r>
          </a:p>
          <a:p>
            <a:pPr lvl="0"/>
            <a:r>
              <a:rPr lang="en-CA" sz="1200" kern="1200" dirty="0" smtClean="0">
                <a:solidFill>
                  <a:schemeClr val="tx1"/>
                </a:solidFill>
                <a:latin typeface="+mn-lt"/>
                <a:ea typeface="+mn-ea"/>
                <a:cs typeface="+mn-cs"/>
              </a:rPr>
              <a:t>“Stream channel morphology and large woody debris dynamics in both harvested and </a:t>
            </a:r>
            <a:r>
              <a:rPr lang="en-CA" sz="1200" kern="1200" dirty="0" err="1" smtClean="0">
                <a:solidFill>
                  <a:schemeClr val="tx1"/>
                </a:solidFill>
                <a:latin typeface="+mn-lt"/>
                <a:ea typeface="+mn-ea"/>
                <a:cs typeface="+mn-cs"/>
              </a:rPr>
              <a:t>unharvested</a:t>
            </a:r>
            <a:r>
              <a:rPr lang="en-CA" sz="1200" kern="1200" dirty="0" smtClean="0">
                <a:solidFill>
                  <a:schemeClr val="tx1"/>
                </a:solidFill>
                <a:latin typeface="+mn-lt"/>
                <a:ea typeface="+mn-ea"/>
                <a:cs typeface="+mn-cs"/>
              </a:rPr>
              <a:t> drainages in various </a:t>
            </a:r>
            <a:r>
              <a:rPr lang="en-CA" sz="1200" kern="1200" dirty="0" err="1" smtClean="0">
                <a:solidFill>
                  <a:schemeClr val="tx1"/>
                </a:solidFill>
                <a:latin typeface="+mn-lt"/>
                <a:ea typeface="+mn-ea"/>
                <a:cs typeface="+mn-cs"/>
              </a:rPr>
              <a:t>biogeoclimatic</a:t>
            </a:r>
            <a:r>
              <a:rPr lang="en-CA" sz="1200" kern="1200" dirty="0" smtClean="0">
                <a:solidFill>
                  <a:schemeClr val="tx1"/>
                </a:solidFill>
                <a:latin typeface="+mn-lt"/>
                <a:ea typeface="+mn-ea"/>
                <a:cs typeface="+mn-cs"/>
              </a:rPr>
              <a:t> zones in British Columbia”</a:t>
            </a:r>
          </a:p>
          <a:p>
            <a:pPr lvl="0"/>
            <a:endParaRPr lang="en-CA" sz="1200" kern="1200" dirty="0" smtClean="0">
              <a:solidFill>
                <a:schemeClr val="tx1"/>
              </a:solidFill>
              <a:latin typeface="+mn-lt"/>
              <a:ea typeface="+mn-ea"/>
              <a:cs typeface="+mn-cs"/>
            </a:endParaRPr>
          </a:p>
          <a:p>
            <a:endParaRPr lang="en-CA"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4E43263-A0FA-4EFA-AC14-618A46DCCF47}" type="slidenum">
              <a:rPr lang="en-CA" smtClean="0"/>
              <a:pPr/>
              <a:t>18</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Robin Pike  Victoria.   Watershed Research Hydrologist </a:t>
            </a:r>
          </a:p>
          <a:p>
            <a:pPr lvl="0"/>
            <a:r>
              <a:rPr lang="en-CA" sz="1200" kern="1200" dirty="0" smtClean="0">
                <a:solidFill>
                  <a:schemeClr val="tx1"/>
                </a:solidFill>
                <a:latin typeface="+mn-lt"/>
                <a:ea typeface="+mn-ea"/>
                <a:cs typeface="+mn-cs"/>
              </a:rPr>
              <a:t>Leads Carnation Creek hydrology research and CC and watershed processes projects.</a:t>
            </a:r>
          </a:p>
          <a:p>
            <a:pPr lvl="0"/>
            <a:r>
              <a:rPr lang="en-CA" sz="1200" kern="1200" dirty="0" smtClean="0">
                <a:solidFill>
                  <a:schemeClr val="tx1"/>
                </a:solidFill>
                <a:latin typeface="+mn-lt"/>
                <a:ea typeface="+mn-ea"/>
                <a:cs typeface="+mn-cs"/>
              </a:rPr>
              <a:t>FFEI Tech Team member. </a:t>
            </a:r>
          </a:p>
          <a:p>
            <a:pPr lvl="0"/>
            <a:r>
              <a:rPr lang="en-CA" sz="1200" kern="1200" dirty="0" smtClean="0">
                <a:solidFill>
                  <a:schemeClr val="tx1"/>
                </a:solidFill>
                <a:latin typeface="+mn-lt"/>
                <a:ea typeface="+mn-ea"/>
                <a:cs typeface="+mn-cs"/>
              </a:rPr>
              <a:t>Watershed extension and consulting.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Robin Pike‘s has</a:t>
            </a:r>
            <a:r>
              <a:rPr lang="en-CA" sz="1200" kern="1200" baseline="0" dirty="0" smtClean="0">
                <a:solidFill>
                  <a:schemeClr val="tx1"/>
                </a:solidFill>
                <a:latin typeface="+mn-lt"/>
                <a:ea typeface="+mn-ea"/>
                <a:cs typeface="+mn-cs"/>
              </a:rPr>
              <a:t> lead a number of extension products .    Some of his </a:t>
            </a:r>
            <a:r>
              <a:rPr lang="en-CA" sz="1200" kern="1200" dirty="0" smtClean="0">
                <a:solidFill>
                  <a:schemeClr val="tx1"/>
                </a:solidFill>
                <a:latin typeface="+mn-lt"/>
                <a:ea typeface="+mn-ea"/>
                <a:cs typeface="+mn-cs"/>
              </a:rPr>
              <a:t>field work has consisted of using salt  as a tracer to gauge </a:t>
            </a:r>
            <a:r>
              <a:rPr lang="en-CA" sz="1200" kern="1200" dirty="0" err="1" smtClean="0">
                <a:solidFill>
                  <a:schemeClr val="tx1"/>
                </a:solidFill>
                <a:latin typeface="+mn-lt"/>
                <a:ea typeface="+mn-ea"/>
                <a:cs typeface="+mn-cs"/>
              </a:rPr>
              <a:t>streamflow</a:t>
            </a:r>
            <a:r>
              <a:rPr lang="en-CA" sz="1200" kern="1200" dirty="0" smtClean="0">
                <a:solidFill>
                  <a:schemeClr val="tx1"/>
                </a:solidFill>
                <a:latin typeface="+mn-lt"/>
                <a:ea typeface="+mn-ea"/>
                <a:cs typeface="+mn-cs"/>
              </a:rPr>
              <a:t> at Carnation Creek. To calculate discharge in our creeks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lvl="0"/>
            <a:r>
              <a:rPr lang="en-CA" sz="1200" i="1" kern="1200" dirty="0" smtClean="0">
                <a:solidFill>
                  <a:schemeClr val="tx1"/>
                </a:solidFill>
                <a:latin typeface="+mn-lt"/>
                <a:ea typeface="+mn-ea"/>
                <a:cs typeface="+mn-cs"/>
              </a:rPr>
              <a:t>Hydrologic Models for Forest Management Applications</a:t>
            </a:r>
            <a:r>
              <a:rPr lang="en-CA" sz="1200" kern="1200" dirty="0" smtClean="0">
                <a:solidFill>
                  <a:schemeClr val="tx1"/>
                </a:solidFill>
                <a:latin typeface="+mn-lt"/>
                <a:ea typeface="+mn-ea"/>
                <a:cs typeface="+mn-cs"/>
              </a:rPr>
              <a:t>: Incorporating the Effects of Climate Change/ Summary of climate change effects on watershed hydrology</a:t>
            </a:r>
          </a:p>
          <a:p>
            <a:pPr lvl="0"/>
            <a:endParaRPr lang="en-CA" sz="1200" kern="1200" dirty="0" smtClean="0">
              <a:solidFill>
                <a:schemeClr val="tx1"/>
              </a:solidFill>
              <a:latin typeface="+mn-lt"/>
              <a:ea typeface="+mn-ea"/>
              <a:cs typeface="+mn-cs"/>
            </a:endParaRPr>
          </a:p>
          <a:p>
            <a:r>
              <a:rPr lang="en-CA" dirty="0" smtClean="0"/>
              <a:t>Robin is working on  </a:t>
            </a:r>
            <a:r>
              <a:rPr lang="en-CA" dirty="0" err="1" smtClean="0"/>
              <a:t>Hydr</a:t>
            </a:r>
            <a:r>
              <a:rPr lang="en-US" sz="1200" i="1" kern="1200" dirty="0" err="1" smtClean="0">
                <a:solidFill>
                  <a:schemeClr val="tx1"/>
                </a:solidFill>
                <a:latin typeface="+mn-lt"/>
                <a:ea typeface="+mn-ea"/>
                <a:cs typeface="+mn-cs"/>
              </a:rPr>
              <a:t>ology</a:t>
            </a:r>
            <a:r>
              <a:rPr lang="en-US" sz="1200" i="1" kern="1200" dirty="0" smtClean="0">
                <a:solidFill>
                  <a:schemeClr val="tx1"/>
                </a:solidFill>
                <a:latin typeface="+mn-lt"/>
                <a:ea typeface="+mn-ea"/>
                <a:cs typeface="+mn-cs"/>
              </a:rPr>
              <a:t> and Geomorphology Compendium chapters:</a:t>
            </a:r>
            <a:r>
              <a:rPr lang="en-US" sz="1200" kern="1200" dirty="0" smtClean="0">
                <a:solidFill>
                  <a:schemeClr val="tx1"/>
                </a:solidFill>
                <a:latin typeface="+mn-lt"/>
                <a:ea typeface="+mn-ea"/>
                <a:cs typeface="+mn-cs"/>
              </a:rPr>
              <a:t> </a:t>
            </a:r>
            <a:r>
              <a:rPr lang="en-CA" dirty="0" smtClean="0"/>
              <a:t> a </a:t>
            </a:r>
            <a:r>
              <a:rPr lang="en-CA" dirty="0" err="1" smtClean="0"/>
              <a:t>comprehesive</a:t>
            </a:r>
            <a:r>
              <a:rPr lang="en-CA" dirty="0" smtClean="0"/>
              <a:t> synthesis of watershed science and hydrology research </a:t>
            </a:r>
          </a:p>
          <a:p>
            <a:pPr lvl="0"/>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Watershed Measurement Methods and Data Limitations/ Detecting and predicting changes in watersheds/ </a:t>
            </a:r>
            <a:r>
              <a:rPr lang="en-CA" sz="1200" kern="1200" dirty="0" smtClean="0">
                <a:solidFill>
                  <a:schemeClr val="tx1"/>
                </a:solidFill>
                <a:latin typeface="+mn-lt"/>
                <a:ea typeface="+mn-ea"/>
                <a:cs typeface="+mn-cs"/>
              </a:rPr>
              <a:t>Water Quality and Forest Management/ Stream, Riparian, and Watershed Restoration/ Riparian Management and Effects on Function/ Climate change and watershed processes</a:t>
            </a:r>
          </a:p>
        </p:txBody>
      </p:sp>
      <p:sp>
        <p:nvSpPr>
          <p:cNvPr id="4" name="Slide Number Placeholder 3"/>
          <p:cNvSpPr>
            <a:spLocks noGrp="1"/>
          </p:cNvSpPr>
          <p:nvPr>
            <p:ph type="sldNum" sz="quarter" idx="10"/>
          </p:nvPr>
        </p:nvSpPr>
        <p:spPr/>
        <p:txBody>
          <a:bodyPr/>
          <a:lstStyle/>
          <a:p>
            <a:fld id="{44E43263-A0FA-4EFA-AC14-618A46DCCF47}" type="slidenum">
              <a:rPr lang="en-CA" smtClean="0"/>
              <a:pPr/>
              <a:t>19</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Some of the extension products produced recently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20</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CA" dirty="0" smtClean="0"/>
              <a:t>Staff</a:t>
            </a:r>
            <a:r>
              <a:rPr lang="en-CA" baseline="0" dirty="0" smtClean="0"/>
              <a:t> and locations   Shannon – N Road Lab chuck – </a:t>
            </a:r>
            <a:r>
              <a:rPr lang="en-CA" baseline="0" dirty="0" err="1" smtClean="0"/>
              <a:t>Kal</a:t>
            </a:r>
            <a:r>
              <a:rPr lang="en-CA" baseline="0" dirty="0" smtClean="0"/>
              <a:t> </a:t>
            </a:r>
          </a:p>
          <a:p>
            <a:pPr lvl="0"/>
            <a:endParaRPr lang="en-CA" sz="1200" kern="1200" baseline="0" dirty="0" smtClean="0">
              <a:solidFill>
                <a:schemeClr val="tx1"/>
              </a:solidFill>
              <a:latin typeface="+mn-lt"/>
              <a:ea typeface="+mn-ea"/>
              <a:cs typeface="+mn-cs"/>
            </a:endParaRPr>
          </a:p>
          <a:p>
            <a:pPr lvl="0"/>
            <a:r>
              <a:rPr lang="en-CA" sz="1200" kern="1200" baseline="0" dirty="0" smtClean="0">
                <a:solidFill>
                  <a:schemeClr val="tx1"/>
                </a:solidFill>
                <a:latin typeface="+mn-lt"/>
                <a:ea typeface="+mn-ea"/>
                <a:cs typeface="+mn-cs"/>
              </a:rPr>
              <a:t>Accomplishment </a:t>
            </a:r>
          </a:p>
          <a:p>
            <a:pPr lvl="0"/>
            <a:r>
              <a:rPr lang="en-CA" sz="1200" kern="1200" baseline="0" dirty="0" smtClean="0">
                <a:solidFill>
                  <a:schemeClr val="tx1"/>
                </a:solidFill>
                <a:latin typeface="+mn-lt"/>
                <a:ea typeface="+mn-ea"/>
                <a:cs typeface="+mn-cs"/>
              </a:rPr>
              <a:t>L</a:t>
            </a:r>
            <a:r>
              <a:rPr lang="en-CA" sz="1200" kern="1200" dirty="0" smtClean="0">
                <a:solidFill>
                  <a:schemeClr val="tx1"/>
                </a:solidFill>
                <a:latin typeface="+mn-lt"/>
                <a:ea typeface="+mn-ea"/>
                <a:cs typeface="+mn-cs"/>
              </a:rPr>
              <a:t>eads provincial soils, LTSP, biomass/ </a:t>
            </a:r>
            <a:r>
              <a:rPr lang="en-CA" sz="1200" kern="1200" dirty="0" err="1" smtClean="0">
                <a:solidFill>
                  <a:schemeClr val="tx1"/>
                </a:solidFill>
                <a:latin typeface="+mn-lt"/>
                <a:ea typeface="+mn-ea"/>
                <a:cs typeface="+mn-cs"/>
              </a:rPr>
              <a:t>bioenergy</a:t>
            </a:r>
            <a:r>
              <a:rPr lang="en-CA" sz="1200" kern="1200" dirty="0" smtClean="0">
                <a:solidFill>
                  <a:schemeClr val="tx1"/>
                </a:solidFill>
                <a:latin typeface="+mn-lt"/>
                <a:ea typeface="+mn-ea"/>
                <a:cs typeface="+mn-cs"/>
              </a:rPr>
              <a:t>, and  NTFP research programs </a:t>
            </a:r>
          </a:p>
          <a:p>
            <a:pPr lvl="0"/>
            <a:r>
              <a:rPr lang="en-CA" sz="1200" kern="1200" dirty="0" smtClean="0">
                <a:solidFill>
                  <a:schemeClr val="tx1"/>
                </a:solidFill>
                <a:latin typeface="+mn-lt"/>
                <a:ea typeface="+mn-ea"/>
                <a:cs typeface="+mn-cs"/>
              </a:rPr>
              <a:t>Implications of biomass harvesting on ecosystem sustainability    </a:t>
            </a:r>
          </a:p>
          <a:p>
            <a:pPr lvl="0"/>
            <a:r>
              <a:rPr lang="en-CA" sz="1200" kern="1200" dirty="0" smtClean="0">
                <a:solidFill>
                  <a:schemeClr val="tx1"/>
                </a:solidFill>
                <a:latin typeface="+mn-lt"/>
                <a:ea typeface="+mn-ea"/>
                <a:cs typeface="+mn-cs"/>
              </a:rPr>
              <a:t>FREP soil disturbance evaluation procedures</a:t>
            </a:r>
          </a:p>
          <a:p>
            <a:r>
              <a:rPr lang="en-CA" dirty="0" smtClean="0"/>
              <a:t>Soil conservation guidance</a:t>
            </a:r>
          </a:p>
          <a:p>
            <a:pPr lvl="0"/>
            <a:r>
              <a:rPr lang="en-CA" sz="1200" kern="1200" dirty="0" smtClean="0">
                <a:solidFill>
                  <a:schemeClr val="tx1"/>
                </a:solidFill>
                <a:latin typeface="+mn-lt"/>
                <a:ea typeface="+mn-ea"/>
                <a:cs typeface="+mn-cs"/>
              </a:rPr>
              <a:t>Leads provincial research on effects forestry</a:t>
            </a:r>
            <a:r>
              <a:rPr lang="en-CA" sz="1200" kern="1200" baseline="0" dirty="0" smtClean="0">
                <a:solidFill>
                  <a:schemeClr val="tx1"/>
                </a:solidFill>
                <a:latin typeface="+mn-lt"/>
                <a:ea typeface="+mn-ea"/>
                <a:cs typeface="+mn-cs"/>
              </a:rPr>
              <a:t> </a:t>
            </a:r>
            <a:r>
              <a:rPr lang="en-CA" sz="1200" kern="1200" dirty="0" smtClean="0">
                <a:solidFill>
                  <a:schemeClr val="tx1"/>
                </a:solidFill>
                <a:latin typeface="+mn-lt"/>
                <a:ea typeface="+mn-ea"/>
                <a:cs typeface="+mn-cs"/>
              </a:rPr>
              <a:t>on soil productivity</a:t>
            </a:r>
          </a:p>
          <a:p>
            <a:pPr lvl="0"/>
            <a:r>
              <a:rPr lang="en-CA" sz="1200" kern="1200" dirty="0" smtClean="0">
                <a:solidFill>
                  <a:schemeClr val="tx1"/>
                </a:solidFill>
                <a:latin typeface="+mn-lt"/>
                <a:ea typeface="+mn-ea"/>
                <a:cs typeface="+mn-cs"/>
              </a:rPr>
              <a:t>Leads soil restoration research program </a:t>
            </a:r>
          </a:p>
          <a:p>
            <a:pPr lvl="0"/>
            <a:r>
              <a:rPr lang="en-CA" sz="1200" kern="1200" dirty="0" smtClean="0">
                <a:solidFill>
                  <a:schemeClr val="tx1"/>
                </a:solidFill>
                <a:latin typeface="+mn-lt"/>
                <a:ea typeface="+mn-ea"/>
                <a:cs typeface="+mn-cs"/>
              </a:rPr>
              <a:t>Improving techniques for evaluating soil compaction</a:t>
            </a:r>
          </a:p>
          <a:p>
            <a:pPr lvl="0"/>
            <a:r>
              <a:rPr lang="en-CA" sz="1200" kern="1200" dirty="0" smtClean="0">
                <a:solidFill>
                  <a:schemeClr val="tx1"/>
                </a:solidFill>
                <a:latin typeface="+mn-lt"/>
                <a:ea typeface="+mn-ea"/>
                <a:cs typeface="+mn-cs"/>
              </a:rPr>
              <a:t>Improving access to soil information</a:t>
            </a: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What’s New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Vulnerability of soils to climate change</a:t>
            </a:r>
          </a:p>
          <a:p>
            <a:pPr lvl="0"/>
            <a:r>
              <a:rPr lang="en-CA" sz="1200" kern="1200" dirty="0" smtClean="0">
                <a:solidFill>
                  <a:schemeClr val="tx1"/>
                </a:solidFill>
                <a:latin typeface="+mn-lt"/>
                <a:ea typeface="+mn-ea"/>
                <a:cs typeface="+mn-cs"/>
              </a:rPr>
              <a:t>Contribution of soil C to C cycle</a:t>
            </a:r>
          </a:p>
          <a:p>
            <a:pPr lvl="0"/>
            <a:r>
              <a:rPr lang="en-CA" sz="1200" kern="1200" dirty="0" smtClean="0">
                <a:solidFill>
                  <a:schemeClr val="tx1"/>
                </a:solidFill>
                <a:latin typeface="+mn-lt"/>
                <a:ea typeface="+mn-ea"/>
                <a:cs typeface="+mn-cs"/>
              </a:rPr>
              <a:t>Effects of CC on soil productivity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Future directions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Digital</a:t>
            </a:r>
            <a:r>
              <a:rPr lang="en-CA" baseline="0" dirty="0" smtClean="0"/>
              <a:t> provincial soils map </a:t>
            </a:r>
          </a:p>
          <a:p>
            <a:pPr lvl="0">
              <a:defRPr/>
            </a:pPr>
            <a:r>
              <a:rPr lang="en-CA" dirty="0" smtClean="0"/>
              <a:t>Bio-energy harvesting guidance </a:t>
            </a:r>
          </a:p>
        </p:txBody>
      </p:sp>
      <p:sp>
        <p:nvSpPr>
          <p:cNvPr id="4" name="Slide Number Placeholder 3"/>
          <p:cNvSpPr>
            <a:spLocks noGrp="1"/>
          </p:cNvSpPr>
          <p:nvPr>
            <p:ph type="sldNum" sz="quarter" idx="10"/>
          </p:nvPr>
        </p:nvSpPr>
        <p:spPr/>
        <p:txBody>
          <a:bodyPr/>
          <a:lstStyle/>
          <a:p>
            <a:fld id="{44E43263-A0FA-4EFA-AC14-618A46DCCF47}" type="slidenum">
              <a:rPr lang="en-CA" smtClean="0"/>
              <a:pPr/>
              <a:t>21</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Shannon in Europe at mushroom conference,  recently invited to talk about biomass harvesting in Germany  International Energy Agency Commission.</a:t>
            </a:r>
          </a:p>
          <a:p>
            <a:r>
              <a:rPr lang="en-CA" dirty="0" smtClean="0"/>
              <a:t>Helping TRU organize </a:t>
            </a:r>
            <a:r>
              <a:rPr lang="en-CA" dirty="0" err="1" smtClean="0"/>
              <a:t>bioenergy</a:t>
            </a:r>
            <a:r>
              <a:rPr lang="en-CA" dirty="0" smtClean="0"/>
              <a:t> and biomass </a:t>
            </a:r>
            <a:r>
              <a:rPr lang="en-CA" dirty="0" err="1" smtClean="0"/>
              <a:t>workship</a:t>
            </a:r>
            <a:r>
              <a:rPr lang="en-CA" dirty="0" smtClean="0"/>
              <a:t> for June </a:t>
            </a:r>
          </a:p>
          <a:p>
            <a:endParaRPr lang="en-CA" dirty="0" smtClean="0"/>
          </a:p>
          <a:p>
            <a:r>
              <a:rPr lang="en-CA" dirty="0" err="1" smtClean="0"/>
              <a:t>Recenlty</a:t>
            </a:r>
            <a:r>
              <a:rPr lang="en-CA" dirty="0" smtClean="0"/>
              <a:t> invited to Quebec </a:t>
            </a:r>
            <a:r>
              <a:rPr lang="en-CA" dirty="0" err="1" smtClean="0"/>
              <a:t>Ctiy</a:t>
            </a:r>
            <a:r>
              <a:rPr lang="en-CA" dirty="0" smtClean="0"/>
              <a:t> to talk on BC policies and practices </a:t>
            </a:r>
            <a:r>
              <a:rPr lang="en-CA" dirty="0" err="1" smtClean="0"/>
              <a:t>wrt</a:t>
            </a:r>
            <a:r>
              <a:rPr lang="en-CA" dirty="0" smtClean="0"/>
              <a:t> NTFPS</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22</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One of Shannon’  recent publications – coming out in MFR series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23</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Chuck Bulmer  Soil scientist </a:t>
            </a:r>
          </a:p>
          <a:p>
            <a:pPr lvl="0"/>
            <a:r>
              <a:rPr lang="en-CA" sz="1200" kern="1200" dirty="0" smtClean="0">
                <a:solidFill>
                  <a:schemeClr val="tx1"/>
                </a:solidFill>
                <a:latin typeface="+mn-lt"/>
                <a:ea typeface="+mn-ea"/>
                <a:cs typeface="+mn-cs"/>
              </a:rPr>
              <a:t>Leads provincial research on effects of harvesting &amp; fertilization on soil productivity</a:t>
            </a:r>
          </a:p>
          <a:p>
            <a:pPr lvl="0"/>
            <a:r>
              <a:rPr lang="en-CA" sz="1200" kern="1200" dirty="0" smtClean="0">
                <a:solidFill>
                  <a:schemeClr val="tx1"/>
                </a:solidFill>
                <a:latin typeface="+mn-lt"/>
                <a:ea typeface="+mn-ea"/>
                <a:cs typeface="+mn-cs"/>
              </a:rPr>
              <a:t>Leads soil restoration research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Chuck</a:t>
            </a:r>
            <a:r>
              <a:rPr lang="en-CA" baseline="0" dirty="0" smtClean="0"/>
              <a:t> measuring trees near Dawson Creek.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Working on </a:t>
            </a:r>
            <a:r>
              <a:rPr lang="en-CA" dirty="0" smtClean="0"/>
              <a:t> improving techniques for evaluating soil compaction / rehab effects on productivity through field studies and lab testing of soil properties.. 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(b) Predictive soils map -  working with a large group of people to improve the availability and quality of existing soil survey information to address old and new challenges like hazard assessment, biomass harvesting effects, climate change, carbon accounting.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Part (b) involves getting existing information into a format more suitable for computer modeling over large areas as well as exploring and evaluating predictive techniques to estimate soil conditions in those parts of the province that do not have existing soil surveys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Post wildfire effects on watersheds – risk of flooding and mass wasting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24</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Staff and location – Dave</a:t>
            </a:r>
            <a:r>
              <a:rPr lang="en-CA" sz="1200" kern="1200" baseline="0" dirty="0" smtClean="0">
                <a:solidFill>
                  <a:schemeClr val="tx1"/>
                </a:solidFill>
                <a:latin typeface="+mn-lt"/>
                <a:ea typeface="+mn-ea"/>
                <a:cs typeface="+mn-cs"/>
              </a:rPr>
              <a:t> and Caren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Accomplishments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Leadership</a:t>
            </a:r>
            <a:r>
              <a:rPr lang="en-CA" sz="1200" kern="1200" baseline="0" dirty="0" smtClean="0">
                <a:solidFill>
                  <a:schemeClr val="tx1"/>
                </a:solidFill>
                <a:latin typeface="+mn-lt"/>
                <a:ea typeface="+mn-ea"/>
                <a:cs typeface="+mn-cs"/>
              </a:rPr>
              <a:t> of p</a:t>
            </a:r>
            <a:r>
              <a:rPr lang="en-CA" sz="1200" kern="1200" dirty="0" smtClean="0">
                <a:solidFill>
                  <a:schemeClr val="tx1"/>
                </a:solidFill>
                <a:latin typeface="+mn-lt"/>
                <a:ea typeface="+mn-ea"/>
                <a:cs typeface="+mn-cs"/>
              </a:rPr>
              <a:t>rovincial climatology and carbon research program and FFEI Tech. Team climate modelling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Liaison with PCIC and 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err="1" smtClean="0">
                <a:solidFill>
                  <a:schemeClr val="tx1"/>
                </a:solidFill>
                <a:latin typeface="+mn-lt"/>
                <a:ea typeface="+mn-ea"/>
                <a:cs typeface="+mn-cs"/>
              </a:rPr>
              <a:t>ClimateBC</a:t>
            </a:r>
            <a:r>
              <a:rPr lang="en-CA" sz="1200" kern="1200" dirty="0" smtClean="0">
                <a:solidFill>
                  <a:schemeClr val="tx1"/>
                </a:solidFill>
                <a:latin typeface="+mn-lt"/>
                <a:ea typeface="+mn-ea"/>
                <a:cs typeface="+mn-cs"/>
              </a:rPr>
              <a:t> database (now Climate Western North America climate database)</a:t>
            </a:r>
          </a:p>
          <a:p>
            <a:pPr lvl="0"/>
            <a:r>
              <a:rPr lang="en-CA" sz="1200" kern="1200" dirty="0" smtClean="0">
                <a:solidFill>
                  <a:schemeClr val="tx1"/>
                </a:solidFill>
                <a:latin typeface="+mn-lt"/>
                <a:ea typeface="+mn-ea"/>
                <a:cs typeface="+mn-cs"/>
              </a:rPr>
              <a:t>Improved access to high resolution spatial CC data.</a:t>
            </a:r>
          </a:p>
          <a:p>
            <a:pPr lvl="0"/>
            <a:r>
              <a:rPr lang="en-CA" sz="1200" kern="1200" dirty="0" smtClean="0">
                <a:solidFill>
                  <a:schemeClr val="tx1"/>
                </a:solidFill>
                <a:latin typeface="+mn-lt"/>
                <a:ea typeface="+mn-ea"/>
                <a:cs typeface="+mn-cs"/>
              </a:rPr>
              <a:t>Climate change and BEC zone shift scenarios </a:t>
            </a:r>
          </a:p>
          <a:p>
            <a:pPr lvl="0"/>
            <a:endParaRPr lang="en-CA" sz="1200" kern="1200" dirty="0" smtClean="0">
              <a:solidFill>
                <a:schemeClr val="tx1"/>
              </a:solidFill>
              <a:latin typeface="+mn-lt"/>
              <a:ea typeface="+mn-ea"/>
              <a:cs typeface="+mn-cs"/>
            </a:endParaRPr>
          </a:p>
          <a:p>
            <a:pPr lvl="0"/>
            <a:r>
              <a:rPr lang="en-CA" sz="1200" kern="1200" dirty="0" smtClean="0">
                <a:solidFill>
                  <a:schemeClr val="tx1"/>
                </a:solidFill>
                <a:latin typeface="+mn-lt"/>
                <a:ea typeface="+mn-ea"/>
                <a:cs typeface="+mn-cs"/>
              </a:rPr>
              <a:t>Research and consultation in support of carbon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What’s New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Carbon man 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Future Directions/Ongoing</a:t>
            </a:r>
            <a:r>
              <a:rPr lang="en-CA" baseline="0" dirty="0" smtClean="0"/>
              <a:t>  by year end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Establishing CC and Carbon research group</a:t>
            </a: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Modelling framework</a:t>
            </a:r>
            <a:r>
              <a:rPr lang="en-CA" dirty="0" smtClean="0"/>
              <a:t> for climate change impacts.</a:t>
            </a:r>
            <a:endParaRPr lang="en-CA" baseline="0" dirty="0" smtClean="0"/>
          </a:p>
          <a:p>
            <a:pPr>
              <a:defRPr/>
            </a:pPr>
            <a:r>
              <a:rPr lang="en-CA" dirty="0" smtClean="0"/>
              <a:t>Provincial greenhouse gas inventories – to be published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More offset protocols, ZND, SOF published  </a:t>
            </a:r>
            <a:r>
              <a:rPr lang="en-CA" baseline="0" dirty="0" smtClean="0"/>
              <a:t> </a:t>
            </a:r>
            <a:endParaRPr lang="en-CA" dirty="0" smtClean="0"/>
          </a:p>
        </p:txBody>
      </p:sp>
      <p:sp>
        <p:nvSpPr>
          <p:cNvPr id="4" name="Slide Number Placeholder 3"/>
          <p:cNvSpPr>
            <a:spLocks noGrp="1"/>
          </p:cNvSpPr>
          <p:nvPr>
            <p:ph type="sldNum" sz="quarter" idx="10"/>
          </p:nvPr>
        </p:nvSpPr>
        <p:spPr/>
        <p:txBody>
          <a:bodyPr/>
          <a:lstStyle/>
          <a:p>
            <a:fld id="{44E43263-A0FA-4EFA-AC14-618A46DCCF47}" type="slidenum">
              <a:rPr lang="en-CA" smtClean="0"/>
              <a:pPr/>
              <a:t>25</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Dave – climate data collection</a:t>
            </a:r>
            <a:r>
              <a:rPr lang="en-CA" baseline="0" dirty="0" smtClean="0"/>
              <a:t>   Pent </a:t>
            </a:r>
            <a:r>
              <a:rPr lang="en-CA" baseline="0" dirty="0" err="1" smtClean="0"/>
              <a:t>Crek</a:t>
            </a:r>
            <a:r>
              <a:rPr lang="en-CA" baseline="0" dirty="0" smtClean="0"/>
              <a:t>  Car </a:t>
            </a:r>
            <a:r>
              <a:rPr lang="en-CA" baseline="0" dirty="0" err="1" smtClean="0"/>
              <a:t>crk</a:t>
            </a:r>
            <a:endParaRPr lang="en-CA" baseline="0" dirty="0" smtClean="0"/>
          </a:p>
          <a:p>
            <a:pPr lvl="0"/>
            <a:r>
              <a:rPr lang="en-CA" dirty="0" smtClean="0"/>
              <a:t>Carbon and water flux measurements of forest stands</a:t>
            </a:r>
          </a:p>
          <a:p>
            <a:pPr lvl="0"/>
            <a:r>
              <a:rPr lang="en-CA" dirty="0" smtClean="0"/>
              <a:t>Hydrologic impacts of forest management</a:t>
            </a:r>
          </a:p>
          <a:p>
            <a:pPr lvl="0"/>
            <a:endParaRPr lang="en-CA" dirty="0" smtClean="0"/>
          </a:p>
          <a:p>
            <a:pPr lvl="0"/>
            <a:r>
              <a:rPr lang="en-CA" dirty="0" smtClean="0"/>
              <a:t>Organizing  </a:t>
            </a:r>
            <a:r>
              <a:rPr lang="en-CA" dirty="0" err="1" smtClean="0"/>
              <a:t>committtee</a:t>
            </a:r>
            <a:r>
              <a:rPr lang="en-CA" dirty="0" smtClean="0"/>
              <a:t> for PCIS Carbon workshop in June  </a:t>
            </a: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26</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Dave’s recent Tech Report on scenarios </a:t>
            </a:r>
          </a:p>
          <a:p>
            <a:endParaRPr lang="en-CA" dirty="0" smtClean="0"/>
          </a:p>
          <a:p>
            <a:r>
              <a:rPr lang="en-CA" dirty="0" smtClean="0"/>
              <a:t>PCIC regional analysis tool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27</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Carbon Modeller</a:t>
            </a:r>
          </a:p>
          <a:p>
            <a:pPr lvl="0"/>
            <a:r>
              <a:rPr lang="en-CA" sz="1200" kern="1200" dirty="0" smtClean="0">
                <a:solidFill>
                  <a:schemeClr val="tx1"/>
                </a:solidFill>
                <a:latin typeface="+mn-lt"/>
                <a:ea typeface="+mn-ea"/>
                <a:cs typeface="+mn-cs"/>
              </a:rPr>
              <a:t>Leads MFR provincial carbon research program </a:t>
            </a:r>
          </a:p>
          <a:p>
            <a:pPr lvl="0"/>
            <a:r>
              <a:rPr lang="en-CA" sz="1200" kern="1200" dirty="0" smtClean="0">
                <a:solidFill>
                  <a:schemeClr val="tx1"/>
                </a:solidFill>
                <a:latin typeface="+mn-lt"/>
                <a:ea typeface="+mn-ea"/>
                <a:cs typeface="+mn-cs"/>
              </a:rPr>
              <a:t>Cross ministry technical support on certification, reporting, policy and regulation development. </a:t>
            </a:r>
          </a:p>
          <a:p>
            <a:pPr lvl="0"/>
            <a:r>
              <a:rPr lang="en-CA" sz="1200" kern="1200" dirty="0" smtClean="0">
                <a:solidFill>
                  <a:schemeClr val="tx1"/>
                </a:solidFill>
                <a:latin typeface="+mn-lt"/>
                <a:ea typeface="+mn-ea"/>
                <a:cs typeface="+mn-cs"/>
              </a:rPr>
              <a:t>Modelling effects of alternative management practices CC and pests on carbon balance</a:t>
            </a:r>
          </a:p>
          <a:p>
            <a:pPr lvl="0"/>
            <a:r>
              <a:rPr lang="en-CA" sz="1200" kern="1200" dirty="0" smtClean="0">
                <a:solidFill>
                  <a:schemeClr val="tx1"/>
                </a:solidFill>
                <a:latin typeface="+mn-lt"/>
                <a:ea typeface="+mn-ea"/>
                <a:cs typeface="+mn-cs"/>
              </a:rPr>
              <a:t>Wood products life cycle assessment of determine offsets and GHG emissions</a:t>
            </a:r>
          </a:p>
          <a:p>
            <a:pPr lvl="0"/>
            <a:r>
              <a:rPr lang="en-CA" sz="1200" kern="1200" dirty="0" smtClean="0">
                <a:solidFill>
                  <a:schemeClr val="tx1"/>
                </a:solidFill>
                <a:latin typeface="+mn-lt"/>
                <a:ea typeface="+mn-ea"/>
                <a:cs typeface="+mn-cs"/>
              </a:rPr>
              <a:t>Technical support to policy and regulation development by </a:t>
            </a:r>
            <a:r>
              <a:rPr lang="en-CA" sz="1200" kern="1200" dirty="0" err="1" smtClean="0">
                <a:solidFill>
                  <a:schemeClr val="tx1"/>
                </a:solidFill>
                <a:latin typeface="+mn-lt"/>
                <a:ea typeface="+mn-ea"/>
                <a:cs typeface="+mn-cs"/>
              </a:rPr>
              <a:t>MoFR</a:t>
            </a:r>
            <a:r>
              <a:rPr lang="en-CA" sz="1200" kern="1200" dirty="0" smtClean="0">
                <a:solidFill>
                  <a:schemeClr val="tx1"/>
                </a:solidFill>
                <a:latin typeface="+mn-lt"/>
                <a:ea typeface="+mn-ea"/>
                <a:cs typeface="+mn-cs"/>
              </a:rPr>
              <a:t>, </a:t>
            </a:r>
            <a:r>
              <a:rPr lang="en-CA" sz="1200" kern="1200" dirty="0" err="1" smtClean="0">
                <a:solidFill>
                  <a:schemeClr val="tx1"/>
                </a:solidFill>
                <a:latin typeface="+mn-lt"/>
                <a:ea typeface="+mn-ea"/>
                <a:cs typeface="+mn-cs"/>
              </a:rPr>
              <a:t>MoE</a:t>
            </a:r>
            <a:r>
              <a:rPr lang="en-CA" sz="1200" kern="1200" dirty="0" smtClean="0">
                <a:solidFill>
                  <a:schemeClr val="tx1"/>
                </a:solidFill>
                <a:latin typeface="+mn-lt"/>
                <a:ea typeface="+mn-ea"/>
                <a:cs typeface="+mn-cs"/>
              </a:rPr>
              <a:t>, MAL, ILMB, and certification bodies.</a:t>
            </a:r>
          </a:p>
          <a:p>
            <a:pPr lvl="0"/>
            <a:r>
              <a:rPr lang="en-CA" sz="1200" kern="1200" dirty="0" smtClean="0">
                <a:solidFill>
                  <a:schemeClr val="tx1"/>
                </a:solidFill>
                <a:latin typeface="+mn-lt"/>
                <a:ea typeface="+mn-ea"/>
                <a:cs typeface="+mn-cs"/>
              </a:rPr>
              <a:t>Carbon offset protocols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Contributions to development of zero net deforestation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 Future </a:t>
            </a:r>
          </a:p>
          <a:p>
            <a:r>
              <a:rPr lang="en-CA" sz="1200" kern="1200" dirty="0" smtClean="0">
                <a:solidFill>
                  <a:schemeClr val="tx1"/>
                </a:solidFill>
                <a:latin typeface="+mn-lt"/>
                <a:ea typeface="+mn-ea"/>
                <a:cs typeface="+mn-cs"/>
              </a:rPr>
              <a:t>1. Completion of a modelling framework for climate change impacts on forest carbon.</a:t>
            </a:r>
          </a:p>
          <a:p>
            <a:r>
              <a:rPr lang="en-CA" sz="1200" kern="1200" dirty="0" smtClean="0">
                <a:solidFill>
                  <a:schemeClr val="tx1"/>
                </a:solidFill>
                <a:latin typeface="+mn-lt"/>
                <a:ea typeface="+mn-ea"/>
                <a:cs typeface="+mn-cs"/>
              </a:rPr>
              <a:t>2. Preliminary estimates of climate change impacts on forest carbon emissions and sinks for BC.</a:t>
            </a:r>
          </a:p>
          <a:p>
            <a:r>
              <a:rPr lang="en-CA" sz="1200" kern="1200" dirty="0" smtClean="0">
                <a:solidFill>
                  <a:schemeClr val="tx1"/>
                </a:solidFill>
                <a:latin typeface="+mn-lt"/>
                <a:ea typeface="+mn-ea"/>
                <a:cs typeface="+mn-cs"/>
              </a:rPr>
              <a:t>3. Publication of an Extension Note on carbon consequences of fire management activities in fire-prone ecosystems (co-author with Wildfire Protection Branch).</a:t>
            </a:r>
          </a:p>
          <a:p>
            <a:r>
              <a:rPr lang="en-CA" sz="1200" kern="1200" dirty="0" smtClean="0">
                <a:solidFill>
                  <a:schemeClr val="tx1"/>
                </a:solidFill>
                <a:latin typeface="+mn-lt"/>
                <a:ea typeface="+mn-ea"/>
                <a:cs typeface="+mn-cs"/>
              </a:rPr>
              <a:t>4. Publication of Canada's GHG Inventory report (led by Environment Canada).</a:t>
            </a:r>
          </a:p>
          <a:p>
            <a:r>
              <a:rPr lang="en-CA" sz="1200" kern="1200" dirty="0" smtClean="0">
                <a:solidFill>
                  <a:schemeClr val="tx1"/>
                </a:solidFill>
                <a:latin typeface="+mn-lt"/>
                <a:ea typeface="+mn-ea"/>
                <a:cs typeface="+mn-cs"/>
              </a:rPr>
              <a:t> </a:t>
            </a:r>
          </a:p>
          <a:p>
            <a:r>
              <a:rPr lang="en-CA" sz="1200" kern="1200" dirty="0" smtClean="0">
                <a:solidFill>
                  <a:schemeClr val="tx1"/>
                </a:solidFill>
                <a:latin typeface="+mn-lt"/>
                <a:ea typeface="+mn-ea"/>
                <a:cs typeface="+mn-cs"/>
              </a:rPr>
              <a:t>State of the Forest Report.</a:t>
            </a: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28</a:t>
            </a:fld>
            <a:endParaRPr lang="en-CA"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9813" y="654050"/>
            <a:ext cx="4025900" cy="3021013"/>
          </a:xfrm>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44E43263-A0FA-4EFA-AC14-618A46DCCF47}" type="slidenum">
              <a:rPr lang="en-CA" smtClean="0"/>
              <a:pPr/>
              <a:t>29</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Staff and location – Adrian Huapeng</a:t>
            </a:r>
            <a:r>
              <a:rPr lang="en-CA" sz="1200" kern="1200" baseline="0" dirty="0" smtClean="0">
                <a:solidFill>
                  <a:schemeClr val="tx1"/>
                </a:solidFill>
                <a:latin typeface="+mn-lt"/>
                <a:ea typeface="+mn-ea"/>
                <a:cs typeface="+mn-cs"/>
              </a:rPr>
              <a:t>  Victoria  </a:t>
            </a:r>
          </a:p>
          <a:p>
            <a:endParaRPr lang="en-CA" sz="1200" kern="1200" baseline="0" dirty="0" smtClean="0">
              <a:solidFill>
                <a:schemeClr val="tx1"/>
              </a:solidFill>
              <a:latin typeface="+mn-lt"/>
              <a:ea typeface="+mn-ea"/>
              <a:cs typeface="+mn-cs"/>
            </a:endParaRPr>
          </a:p>
          <a:p>
            <a:r>
              <a:rPr lang="en-CA" sz="1200" kern="1200" baseline="0" dirty="0" smtClean="0">
                <a:solidFill>
                  <a:schemeClr val="tx1"/>
                </a:solidFill>
                <a:latin typeface="+mn-lt"/>
                <a:ea typeface="+mn-ea"/>
                <a:cs typeface="+mn-cs"/>
              </a:rPr>
              <a:t>Accomplishments </a:t>
            </a:r>
          </a:p>
          <a:p>
            <a:pPr lvl="0"/>
            <a:r>
              <a:rPr lang="en-CA" sz="1200" kern="1200" dirty="0" smtClean="0">
                <a:solidFill>
                  <a:schemeClr val="tx1"/>
                </a:solidFill>
                <a:latin typeface="+mn-lt"/>
                <a:ea typeface="+mn-ea"/>
                <a:cs typeface="+mn-cs"/>
              </a:rPr>
              <a:t>MPB projections – susceptibilities and impacts </a:t>
            </a:r>
          </a:p>
          <a:p>
            <a:pPr lvl="0"/>
            <a:r>
              <a:rPr lang="en-CA" sz="1200" kern="1200" dirty="0" smtClean="0">
                <a:solidFill>
                  <a:schemeClr val="tx1"/>
                </a:solidFill>
                <a:latin typeface="+mn-lt"/>
                <a:ea typeface="+mn-ea"/>
                <a:cs typeface="+mn-cs"/>
              </a:rPr>
              <a:t>BEC zone and subzone maps</a:t>
            </a:r>
          </a:p>
          <a:p>
            <a:pPr lvl="0"/>
            <a:r>
              <a:rPr lang="en-CA" sz="1200" kern="1200" dirty="0" smtClean="0">
                <a:solidFill>
                  <a:schemeClr val="tx1"/>
                </a:solidFill>
                <a:latin typeface="+mn-lt"/>
                <a:ea typeface="+mn-ea"/>
                <a:cs typeface="+mn-cs"/>
              </a:rPr>
              <a:t>BEC climate data summaries </a:t>
            </a:r>
          </a:p>
          <a:p>
            <a:pPr lvl="0"/>
            <a:r>
              <a:rPr lang="en-CA" sz="1200" kern="1200" dirty="0" smtClean="0">
                <a:solidFill>
                  <a:schemeClr val="tx1"/>
                </a:solidFill>
                <a:latin typeface="+mn-lt"/>
                <a:ea typeface="+mn-ea"/>
                <a:cs typeface="+mn-cs"/>
              </a:rPr>
              <a:t>25 cent stumpage project with Econ &amp; Trade Branch</a:t>
            </a:r>
          </a:p>
          <a:p>
            <a:pPr lvl="0"/>
            <a:r>
              <a:rPr lang="en-CA" sz="1200" kern="1200" dirty="0" smtClean="0">
                <a:solidFill>
                  <a:schemeClr val="tx1"/>
                </a:solidFill>
                <a:latin typeface="+mn-lt"/>
                <a:ea typeface="+mn-ea"/>
                <a:cs typeface="+mn-cs"/>
              </a:rPr>
              <a:t>Landscape models (e.g. SELES, LANDIS)</a:t>
            </a:r>
          </a:p>
          <a:p>
            <a:pPr lvl="0"/>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What’s New </a:t>
            </a:r>
          </a:p>
          <a:p>
            <a:r>
              <a:rPr lang="en-CA" sz="1200" kern="1200" dirty="0" smtClean="0">
                <a:solidFill>
                  <a:schemeClr val="tx1"/>
                </a:solidFill>
                <a:latin typeface="+mn-lt"/>
                <a:ea typeface="+mn-ea"/>
                <a:cs typeface="+mn-cs"/>
              </a:rPr>
              <a:t>Carbon</a:t>
            </a:r>
            <a:r>
              <a:rPr lang="en-CA" sz="1200" kern="1200" baseline="0" dirty="0" smtClean="0">
                <a:solidFill>
                  <a:schemeClr val="tx1"/>
                </a:solidFill>
                <a:latin typeface="+mn-lt"/>
                <a:ea typeface="+mn-ea"/>
                <a:cs typeface="+mn-cs"/>
              </a:rPr>
              <a:t> modelling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Future</a:t>
            </a:r>
            <a:r>
              <a:rPr lang="en-CA" baseline="0" dirty="0" smtClean="0"/>
              <a:t> directions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MPB needs –for Melanie  - cumulative effects at a landscape</a:t>
            </a:r>
            <a:r>
              <a:rPr lang="en-CA" sz="1200" kern="1200" dirty="0" smtClean="0">
                <a:solidFill>
                  <a:schemeClr val="tx1"/>
                </a:solidFill>
                <a:latin typeface="+mn-lt"/>
                <a:ea typeface="+mn-ea"/>
                <a:cs typeface="+mn-cs"/>
              </a:rPr>
              <a:t> level of  MPB salvage and implications for </a:t>
            </a:r>
            <a:r>
              <a:rPr lang="en-CA" sz="1200" kern="1200" dirty="0" err="1" smtClean="0">
                <a:solidFill>
                  <a:schemeClr val="tx1"/>
                </a:solidFill>
                <a:latin typeface="+mn-lt"/>
                <a:ea typeface="+mn-ea"/>
                <a:cs typeface="+mn-cs"/>
              </a:rPr>
              <a:t>biodivesity</a:t>
            </a:r>
            <a:r>
              <a:rPr lang="en-CA" sz="1200" kern="120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Working with Coast Region on BEC projections </a:t>
            </a:r>
            <a:r>
              <a:rPr lang="en-CA" dirty="0" smtClean="0"/>
              <a:t> with climate change</a:t>
            </a:r>
            <a:endParaRPr lang="en-CA"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p:txBody>
      </p:sp>
      <p:sp>
        <p:nvSpPr>
          <p:cNvPr id="4" name="Slide Number Placeholder 3"/>
          <p:cNvSpPr>
            <a:spLocks noGrp="1"/>
          </p:cNvSpPr>
          <p:nvPr>
            <p:ph type="sldNum" sz="quarter" idx="10"/>
          </p:nvPr>
        </p:nvSpPr>
        <p:spPr/>
        <p:txBody>
          <a:bodyPr/>
          <a:lstStyle/>
          <a:p>
            <a:fld id="{44E43263-A0FA-4EFA-AC14-618A46DCCF47}" type="slidenum">
              <a:rPr lang="en-CA" smtClean="0"/>
              <a:pPr/>
              <a:t>30</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baseline="0" dirty="0" smtClean="0"/>
          </a:p>
          <a:p>
            <a:r>
              <a:rPr lang="en-CA" sz="1200" kern="1200" dirty="0" smtClean="0">
                <a:solidFill>
                  <a:schemeClr val="tx1"/>
                </a:solidFill>
                <a:latin typeface="+mn-lt"/>
                <a:ea typeface="+mn-ea"/>
                <a:cs typeface="+mn-cs"/>
              </a:rPr>
              <a:t>Adrian Walton</a:t>
            </a:r>
          </a:p>
          <a:p>
            <a:r>
              <a:rPr lang="en-CA" sz="1200" kern="1200" dirty="0" smtClean="0">
                <a:solidFill>
                  <a:schemeClr val="tx1"/>
                </a:solidFill>
                <a:latin typeface="+mn-lt"/>
                <a:ea typeface="+mn-ea"/>
                <a:cs typeface="+mn-cs"/>
              </a:rPr>
              <a:t>Victoria </a:t>
            </a:r>
          </a:p>
          <a:p>
            <a:r>
              <a:rPr lang="en-CA" sz="1200" kern="1200" dirty="0" smtClean="0">
                <a:solidFill>
                  <a:schemeClr val="tx1"/>
                </a:solidFill>
                <a:latin typeface="+mn-lt"/>
                <a:ea typeface="+mn-ea"/>
                <a:cs typeface="+mn-cs"/>
              </a:rPr>
              <a:t>Team Leader, Landscape Ecology</a:t>
            </a:r>
          </a:p>
          <a:p>
            <a:pPr lvl="0"/>
            <a:r>
              <a:rPr lang="en-CA" sz="1200" kern="1200" dirty="0" smtClean="0">
                <a:solidFill>
                  <a:schemeClr val="tx1"/>
                </a:solidFill>
                <a:latin typeface="+mn-lt"/>
                <a:ea typeface="+mn-ea"/>
                <a:cs typeface="+mn-cs"/>
              </a:rPr>
              <a:t>Leads Landscape Ecology program</a:t>
            </a:r>
          </a:p>
        </p:txBody>
      </p:sp>
      <p:sp>
        <p:nvSpPr>
          <p:cNvPr id="4" name="Slide Number Placeholder 3"/>
          <p:cNvSpPr>
            <a:spLocks noGrp="1"/>
          </p:cNvSpPr>
          <p:nvPr>
            <p:ph type="sldNum" sz="quarter" idx="10"/>
          </p:nvPr>
        </p:nvSpPr>
        <p:spPr/>
        <p:txBody>
          <a:bodyPr/>
          <a:lstStyle/>
          <a:p>
            <a:fld id="{44E43263-A0FA-4EFA-AC14-618A46DCCF47}" type="slidenum">
              <a:rPr lang="en-CA" smtClean="0"/>
              <a:pPr/>
              <a:t>31</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Distance to mill – for 25 cent stumpage</a:t>
            </a:r>
            <a:r>
              <a:rPr lang="en-CA" baseline="0" dirty="0" smtClean="0"/>
              <a:t> project </a:t>
            </a:r>
          </a:p>
          <a:p>
            <a:endParaRPr lang="en-CA" dirty="0" smtClean="0"/>
          </a:p>
          <a:p>
            <a:r>
              <a:rPr lang="en-CA" dirty="0" smtClean="0"/>
              <a:t>Looking at ways to more efficiently assess the value of  low value wood –without having to do one the ground cruising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32</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Huapeng Chen</a:t>
            </a:r>
          </a:p>
          <a:p>
            <a:r>
              <a:rPr lang="en-CA" sz="1200" kern="1200" dirty="0" smtClean="0">
                <a:solidFill>
                  <a:schemeClr val="tx1"/>
                </a:solidFill>
                <a:latin typeface="+mn-lt"/>
                <a:ea typeface="+mn-ea"/>
                <a:cs typeface="+mn-cs"/>
              </a:rPr>
              <a:t>Victoria </a:t>
            </a:r>
          </a:p>
          <a:p>
            <a:r>
              <a:rPr lang="en-CA" sz="1200" kern="1200" dirty="0" smtClean="0">
                <a:solidFill>
                  <a:schemeClr val="tx1"/>
                </a:solidFill>
                <a:latin typeface="+mn-lt"/>
                <a:ea typeface="+mn-ea"/>
                <a:cs typeface="+mn-cs"/>
              </a:rPr>
              <a:t>Landscape Modelling Biologist </a:t>
            </a:r>
          </a:p>
          <a:p>
            <a:pPr lvl="0"/>
            <a:r>
              <a:rPr lang="en-CA" sz="1200" kern="1200" dirty="0" smtClean="0">
                <a:solidFill>
                  <a:schemeClr val="tx1"/>
                </a:solidFill>
                <a:latin typeface="+mn-lt"/>
                <a:ea typeface="+mn-ea"/>
                <a:cs typeface="+mn-cs"/>
              </a:rPr>
              <a:t>Leads landscape ecology projects including MPB forecasting</a:t>
            </a:r>
          </a:p>
          <a:p>
            <a:pPr lvl="0"/>
            <a:r>
              <a:rPr lang="en-CA" sz="1200" kern="1200" dirty="0" smtClean="0">
                <a:solidFill>
                  <a:schemeClr val="tx1"/>
                </a:solidFill>
                <a:latin typeface="+mn-lt"/>
                <a:ea typeface="+mn-ea"/>
                <a:cs typeface="+mn-cs"/>
              </a:rPr>
              <a:t>MPB modelling work – projections of spread </a:t>
            </a:r>
          </a:p>
          <a:p>
            <a:pPr lvl="0"/>
            <a:r>
              <a:rPr lang="en-CA" sz="1200" kern="1200" dirty="0" smtClean="0">
                <a:solidFill>
                  <a:schemeClr val="tx1"/>
                </a:solidFill>
                <a:latin typeface="+mn-lt"/>
                <a:ea typeface="+mn-ea"/>
                <a:cs typeface="+mn-cs"/>
              </a:rPr>
              <a:t>Updating BEC  maps </a:t>
            </a:r>
          </a:p>
          <a:p>
            <a:pPr lvl="0"/>
            <a:r>
              <a:rPr lang="en-CA" sz="1200" kern="1200" dirty="0" smtClean="0">
                <a:solidFill>
                  <a:schemeClr val="tx1"/>
                </a:solidFill>
                <a:latin typeface="+mn-lt"/>
                <a:ea typeface="+mn-ea"/>
                <a:cs typeface="+mn-cs"/>
              </a:rPr>
              <a:t>Landscape models (SELES, LANDIS) </a:t>
            </a:r>
          </a:p>
          <a:p>
            <a:r>
              <a:rPr lang="en-CA" sz="1200" kern="1200" dirty="0" smtClean="0">
                <a:solidFill>
                  <a:schemeClr val="tx1"/>
                </a:solidFill>
                <a:latin typeface="+mn-lt"/>
                <a:ea typeface="+mn-ea"/>
                <a:cs typeface="+mn-cs"/>
              </a:rPr>
              <a:t> </a:t>
            </a: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33</a:t>
            </a:fld>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MPB spread projections</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34</a:t>
            </a:fld>
            <a:endParaRPr lang="en-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Staff and location –  Reg</a:t>
            </a:r>
            <a:r>
              <a:rPr lang="en-CA" sz="1200" kern="1200" baseline="0" dirty="0" smtClean="0">
                <a:solidFill>
                  <a:schemeClr val="tx1"/>
                </a:solidFill>
                <a:latin typeface="+mn-lt"/>
                <a:ea typeface="+mn-ea"/>
                <a:cs typeface="+mn-cs"/>
              </a:rPr>
              <a:t> and Brian Kamloops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Accomplishments </a:t>
            </a:r>
          </a:p>
          <a:p>
            <a:r>
              <a:rPr lang="en-CA" sz="1200" kern="1200" dirty="0" smtClean="0">
                <a:solidFill>
                  <a:schemeClr val="tx1"/>
                </a:solidFill>
                <a:latin typeface="+mn-lt"/>
                <a:ea typeface="+mn-ea"/>
                <a:cs typeface="+mn-cs"/>
              </a:rPr>
              <a:t>Leads range research program. </a:t>
            </a:r>
          </a:p>
          <a:p>
            <a:pPr lvl="0"/>
            <a:r>
              <a:rPr lang="en-CA" sz="1200" kern="1200" dirty="0" smtClean="0">
                <a:solidFill>
                  <a:schemeClr val="tx1"/>
                </a:solidFill>
                <a:latin typeface="+mn-lt"/>
                <a:ea typeface="+mn-ea"/>
                <a:cs typeface="+mn-cs"/>
              </a:rPr>
              <a:t>Range management recommendations </a:t>
            </a:r>
          </a:p>
          <a:p>
            <a:pPr lvl="0"/>
            <a:r>
              <a:rPr lang="en-CA" sz="1200" kern="1200" dirty="0" smtClean="0">
                <a:solidFill>
                  <a:schemeClr val="tx1"/>
                </a:solidFill>
                <a:latin typeface="+mn-lt"/>
                <a:ea typeface="+mn-ea"/>
                <a:cs typeface="+mn-cs"/>
              </a:rPr>
              <a:t>Effects of grazing &amp; forest ingress on forage values</a:t>
            </a:r>
          </a:p>
          <a:p>
            <a:pPr lvl="0"/>
            <a:r>
              <a:rPr lang="en-CA" sz="1200" kern="1200" dirty="0" smtClean="0">
                <a:solidFill>
                  <a:schemeClr val="tx1"/>
                </a:solidFill>
                <a:latin typeface="+mn-lt"/>
                <a:ea typeface="+mn-ea"/>
                <a:cs typeface="+mn-cs"/>
              </a:rPr>
              <a:t>Guidance to restoration program </a:t>
            </a:r>
          </a:p>
          <a:p>
            <a:pPr lvl="0"/>
            <a:r>
              <a:rPr lang="en-CA" sz="1200" kern="1200" dirty="0" smtClean="0">
                <a:solidFill>
                  <a:schemeClr val="tx1"/>
                </a:solidFill>
                <a:latin typeface="+mn-lt"/>
                <a:ea typeface="+mn-ea"/>
                <a:cs typeface="+mn-cs"/>
              </a:rPr>
              <a:t>Effects of range use on water quality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lvl="0"/>
            <a:r>
              <a:rPr lang="en-CA" dirty="0" smtClean="0"/>
              <a:t>What’s New</a:t>
            </a:r>
          </a:p>
          <a:p>
            <a:pPr lvl="0"/>
            <a:r>
              <a:rPr lang="en-CA" sz="1200" kern="1200" dirty="0" smtClean="0">
                <a:solidFill>
                  <a:schemeClr val="tx1"/>
                </a:solidFill>
                <a:latin typeface="+mn-lt"/>
                <a:ea typeface="+mn-ea"/>
                <a:cs typeface="+mn-cs"/>
              </a:rPr>
              <a:t>Leading interdisciplinary FFESC  project on impacts of climate change on range values.</a:t>
            </a:r>
          </a:p>
          <a:p>
            <a:pPr lvl="0"/>
            <a:r>
              <a:rPr lang="en-CA" sz="1200" kern="1200" dirty="0" smtClean="0">
                <a:solidFill>
                  <a:schemeClr val="tx1"/>
                </a:solidFill>
                <a:latin typeface="+mn-lt"/>
                <a:ea typeface="+mn-ea"/>
                <a:cs typeface="+mn-cs"/>
              </a:rPr>
              <a:t>Effects of climate change on range values and adaptation strategies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err="1" smtClean="0">
                <a:solidFill>
                  <a:schemeClr val="tx1"/>
                </a:solidFill>
                <a:latin typeface="+mn-lt"/>
                <a:ea typeface="+mn-ea"/>
                <a:cs typeface="+mn-cs"/>
              </a:rPr>
              <a:t>Agroforestry</a:t>
            </a:r>
            <a:r>
              <a:rPr lang="en-CA" sz="1200" kern="1200" dirty="0" smtClean="0">
                <a:solidFill>
                  <a:schemeClr val="tx1"/>
                </a:solidFill>
                <a:latin typeface="+mn-lt"/>
                <a:ea typeface="+mn-ea"/>
                <a:cs typeface="+mn-cs"/>
              </a:rPr>
              <a:t>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Future Directions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CC and carbon</a:t>
            </a:r>
          </a:p>
        </p:txBody>
      </p:sp>
      <p:sp>
        <p:nvSpPr>
          <p:cNvPr id="4" name="Slide Number Placeholder 3"/>
          <p:cNvSpPr>
            <a:spLocks noGrp="1"/>
          </p:cNvSpPr>
          <p:nvPr>
            <p:ph type="sldNum" sz="quarter" idx="10"/>
          </p:nvPr>
        </p:nvSpPr>
        <p:spPr/>
        <p:txBody>
          <a:bodyPr/>
          <a:lstStyle/>
          <a:p>
            <a:fld id="{44E43263-A0FA-4EFA-AC14-618A46DCCF47}" type="slidenum">
              <a:rPr lang="en-CA" smtClean="0"/>
              <a:pPr/>
              <a:t>35</a:t>
            </a:fld>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Reg and Brian doing soil sampling – looking at soil carbon.   Reg is helping lead the development of a comprehensive provincial range ecology project looking at impacts of climate change (FFESC funded)  with about 30 other scientists from various universities .</a:t>
            </a:r>
            <a:r>
              <a:rPr lang="en-CA" dirty="0" smtClean="0"/>
              <a:t> Reg is drafting an EN on </a:t>
            </a:r>
            <a:r>
              <a:rPr lang="en-CA" dirty="0" err="1" smtClean="0"/>
              <a:t>biocontrol</a:t>
            </a:r>
            <a:r>
              <a:rPr lang="en-CA" dirty="0" smtClean="0"/>
              <a:t> of knapweed</a:t>
            </a:r>
            <a:endParaRPr lang="en-CA" baseline="0" dirty="0" smtClean="0"/>
          </a:p>
          <a:p>
            <a:endParaRPr lang="en-CA" baseline="0" dirty="0" smtClean="0"/>
          </a:p>
          <a:p>
            <a:pPr lvl="0"/>
            <a:r>
              <a:rPr lang="en-CA" sz="1200" kern="1200" dirty="0" smtClean="0">
                <a:solidFill>
                  <a:schemeClr val="tx1"/>
                </a:solidFill>
                <a:latin typeface="+mn-lt"/>
                <a:ea typeface="+mn-ea"/>
                <a:cs typeface="+mn-cs"/>
              </a:rPr>
              <a:t>Range management recommendations (e.g. effects of grazing &amp; forest ingress on forage &amp; water quality). </a:t>
            </a:r>
          </a:p>
          <a:p>
            <a:r>
              <a:rPr lang="en-CA" baseline="0" dirty="0" smtClean="0"/>
              <a:t>doing grassland sampling</a:t>
            </a:r>
          </a:p>
          <a:p>
            <a:endParaRPr lang="en-CA" baseline="0" dirty="0" smtClean="0"/>
          </a:p>
          <a:p>
            <a:r>
              <a:rPr lang="en-CA" baseline="0" dirty="0" smtClean="0"/>
              <a:t> </a:t>
            </a:r>
            <a:r>
              <a:rPr lang="en-CA" sz="1200" kern="1200" dirty="0" smtClean="0">
                <a:solidFill>
                  <a:schemeClr val="tx1"/>
                </a:solidFill>
                <a:latin typeface="+mn-lt"/>
                <a:ea typeface="+mn-ea"/>
                <a:cs typeface="+mn-cs"/>
              </a:rPr>
              <a:t>Brian Wallace  Kamloops</a:t>
            </a:r>
          </a:p>
          <a:p>
            <a:r>
              <a:rPr lang="en-CA" sz="1200" kern="1200" dirty="0" smtClean="0">
                <a:solidFill>
                  <a:schemeClr val="tx1"/>
                </a:solidFill>
                <a:latin typeface="+mn-lt"/>
                <a:ea typeface="+mn-ea"/>
                <a:cs typeface="+mn-cs"/>
              </a:rPr>
              <a:t>Range ecologist – Soils </a:t>
            </a:r>
          </a:p>
          <a:p>
            <a:pPr lvl="0"/>
            <a:r>
              <a:rPr lang="en-CA" sz="1200" kern="1200" dirty="0" smtClean="0">
                <a:solidFill>
                  <a:schemeClr val="tx1"/>
                </a:solidFill>
                <a:latin typeface="+mn-lt"/>
                <a:ea typeface="+mn-ea"/>
                <a:cs typeface="+mn-cs"/>
              </a:rPr>
              <a:t>Leads range soils research and soil carbon studies</a:t>
            </a:r>
          </a:p>
          <a:p>
            <a:pPr lvl="0"/>
            <a:r>
              <a:rPr lang="en-CA" sz="1200" kern="1200" dirty="0" smtClean="0">
                <a:solidFill>
                  <a:schemeClr val="tx1"/>
                </a:solidFill>
                <a:latin typeface="+mn-lt"/>
                <a:ea typeface="+mn-ea"/>
                <a:cs typeface="+mn-cs"/>
              </a:rPr>
              <a:t>Effects of grazing on range values</a:t>
            </a:r>
          </a:p>
          <a:p>
            <a:pPr lvl="0"/>
            <a:r>
              <a:rPr lang="en-CA" sz="1200" kern="1200" dirty="0" smtClean="0">
                <a:solidFill>
                  <a:schemeClr val="tx1"/>
                </a:solidFill>
                <a:latin typeface="+mn-lt"/>
                <a:ea typeface="+mn-ea"/>
                <a:cs typeface="+mn-cs"/>
              </a:rPr>
              <a:t>Contribution of soil carbon to carbon cycle </a:t>
            </a:r>
          </a:p>
          <a:p>
            <a:pPr>
              <a:defRPr/>
            </a:pPr>
            <a:r>
              <a:rPr lang="en-CA" sz="1200" kern="1200" dirty="0" smtClean="0">
                <a:solidFill>
                  <a:schemeClr val="tx1"/>
                </a:solidFill>
                <a:latin typeface="+mn-lt"/>
                <a:ea typeface="+mn-ea"/>
                <a:cs typeface="+mn-cs"/>
              </a:rPr>
              <a:t>Effects of CC on rangeland soils and productivity</a:t>
            </a:r>
          </a:p>
          <a:p>
            <a:pPr>
              <a:defRPr/>
            </a:pPr>
            <a:r>
              <a:rPr lang="en-CA" dirty="0" smtClean="0"/>
              <a:t>Modelling carbon sequestration in grasslands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Brian was recently invited to attend a conference in US for young soil scientists where he gave a talk on his soil C 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He is working with</a:t>
            </a:r>
            <a:r>
              <a:rPr lang="en-CA" dirty="0" smtClean="0"/>
              <a:t> the Grassland Conservation Council to define goods and services grasslands can </a:t>
            </a:r>
            <a:r>
              <a:rPr lang="en-CA" dirty="0" err="1" smtClean="0"/>
              <a:t>provice</a:t>
            </a: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36</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Staff and location –  Don Bruce</a:t>
            </a:r>
            <a:r>
              <a:rPr lang="en-CA" sz="1200" kern="1200" baseline="0" dirty="0" smtClean="0">
                <a:solidFill>
                  <a:schemeClr val="tx1"/>
                </a:solidFill>
                <a:latin typeface="+mn-lt"/>
                <a:ea typeface="+mn-ea"/>
                <a:cs typeface="+mn-cs"/>
              </a:rPr>
              <a:t> and Fred   </a:t>
            </a:r>
          </a:p>
          <a:p>
            <a:pPr lvl="0"/>
            <a:r>
              <a:rPr lang="en-CA" sz="1200" kern="1200" dirty="0" smtClean="0">
                <a:solidFill>
                  <a:schemeClr val="tx1"/>
                </a:solidFill>
                <a:latin typeface="+mn-lt"/>
                <a:ea typeface="+mn-ea"/>
                <a:cs typeface="+mn-cs"/>
              </a:rPr>
              <a:t>Accomplishments</a:t>
            </a:r>
          </a:p>
          <a:p>
            <a:pPr lvl="0"/>
            <a:r>
              <a:rPr lang="en-CA" sz="1200" kern="1200" dirty="0" smtClean="0">
                <a:solidFill>
                  <a:schemeClr val="tx1"/>
                </a:solidFill>
                <a:latin typeface="+mn-lt"/>
                <a:ea typeface="+mn-ea"/>
                <a:cs typeface="+mn-cs"/>
              </a:rPr>
              <a:t>Climate change vulnerability assessments</a:t>
            </a:r>
            <a:r>
              <a:rPr lang="en-CA" sz="1200" kern="1200" baseline="0" dirty="0" smtClean="0">
                <a:solidFill>
                  <a:schemeClr val="tx1"/>
                </a:solidFill>
                <a:latin typeface="+mn-lt"/>
                <a:ea typeface="+mn-ea"/>
                <a:cs typeface="+mn-cs"/>
              </a:rPr>
              <a:t> - a</a:t>
            </a:r>
            <a:r>
              <a:rPr lang="en-CA" sz="1200" kern="1200" dirty="0" smtClean="0">
                <a:solidFill>
                  <a:schemeClr val="tx1"/>
                </a:solidFill>
                <a:latin typeface="+mn-lt"/>
                <a:ea typeface="+mn-ea"/>
                <a:cs typeface="+mn-cs"/>
              </a:rPr>
              <a:t>pplication of scenarios</a:t>
            </a:r>
          </a:p>
          <a:p>
            <a:pPr lvl="0"/>
            <a:r>
              <a:rPr lang="en-CA" sz="1200" kern="1200" dirty="0" smtClean="0">
                <a:solidFill>
                  <a:schemeClr val="tx1"/>
                </a:solidFill>
                <a:latin typeface="+mn-lt"/>
                <a:ea typeface="+mn-ea"/>
                <a:cs typeface="+mn-cs"/>
              </a:rPr>
              <a:t>Guidance to maintain habitat (e.g. caribou, moose, grouse, deer, wolverine, lynx habitat in MPB areas).</a:t>
            </a:r>
          </a:p>
          <a:p>
            <a:pPr lvl="0"/>
            <a:r>
              <a:rPr lang="en-CA" sz="1200" kern="1200" dirty="0" smtClean="0">
                <a:solidFill>
                  <a:schemeClr val="tx1"/>
                </a:solidFill>
                <a:latin typeface="+mn-lt"/>
                <a:ea typeface="+mn-ea"/>
                <a:cs typeface="+mn-cs"/>
              </a:rPr>
              <a:t>Disturbance modeling to evaluate habitat and timber supply model interactions </a:t>
            </a:r>
          </a:p>
          <a:p>
            <a:pPr lvl="0"/>
            <a:r>
              <a:rPr lang="en-CA" baseline="0" dirty="0" smtClean="0"/>
              <a:t>Developing habitat supply models for caribou and grizzly bears </a:t>
            </a:r>
          </a:p>
          <a:p>
            <a:pPr>
              <a:defRPr/>
            </a:pPr>
            <a:endParaRPr lang="en-CA" dirty="0" smtClean="0"/>
          </a:p>
          <a:p>
            <a:pPr>
              <a:defRPr/>
            </a:pPr>
            <a:r>
              <a:rPr lang="en-CA" dirty="0" smtClean="0"/>
              <a:t>What’s New</a:t>
            </a:r>
          </a:p>
          <a:p>
            <a:pPr>
              <a:defRPr/>
            </a:pPr>
            <a:r>
              <a:rPr lang="en-CA" dirty="0" smtClean="0"/>
              <a:t>FFESC project – provincial VA </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p:txBody>
      </p:sp>
      <p:sp>
        <p:nvSpPr>
          <p:cNvPr id="4" name="Slide Number Placeholder 3"/>
          <p:cNvSpPr>
            <a:spLocks noGrp="1"/>
          </p:cNvSpPr>
          <p:nvPr>
            <p:ph type="sldNum" sz="quarter" idx="10"/>
          </p:nvPr>
        </p:nvSpPr>
        <p:spPr/>
        <p:txBody>
          <a:bodyPr/>
          <a:lstStyle/>
          <a:p>
            <a:fld id="{44E43263-A0FA-4EFA-AC14-618A46DCCF47}" type="slidenum">
              <a:rPr lang="en-CA" smtClean="0"/>
              <a:pPr/>
              <a:t>38</a:t>
            </a:fld>
            <a:endParaRPr lang="en-CA"/>
          </a:p>
        </p:txBody>
      </p:sp>
      <p:sp>
        <p:nvSpPr>
          <p:cNvPr id="5" name="Rectangle 4"/>
          <p:cNvSpPr/>
          <p:nvPr/>
        </p:nvSpPr>
        <p:spPr>
          <a:xfrm>
            <a:off x="500042" y="6173401"/>
            <a:ext cx="6357958" cy="938719"/>
          </a:xfrm>
          <a:prstGeom prst="rect">
            <a:avLst/>
          </a:prstGeom>
        </p:spPr>
        <p:txBody>
          <a:bodyPr wrap="square">
            <a:spAutoFit/>
          </a:bodyPr>
          <a:lstStyle/>
          <a:p>
            <a:r>
              <a:rPr lang="en-CA" sz="900" dirty="0" smtClean="0"/>
              <a:t/>
            </a:r>
            <a:br>
              <a:rPr lang="en-CA" sz="900" dirty="0" smtClean="0"/>
            </a:br>
            <a:r>
              <a:rPr lang="en-CA" sz="900" dirty="0" smtClean="0"/>
              <a:t/>
            </a:r>
            <a:br>
              <a:rPr lang="en-CA" sz="900" dirty="0" smtClean="0"/>
            </a:br>
            <a:r>
              <a:rPr lang="en-CA" dirty="0" smtClean="0"/>
              <a:t/>
            </a:r>
            <a:br>
              <a:rPr lang="en-CA" dirty="0" smtClean="0"/>
            </a:br>
            <a:endParaRPr lang="en-CA"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Don Morgan, Team Leader</a:t>
            </a:r>
            <a:r>
              <a:rPr lang="en-CA" baseline="0" dirty="0" smtClean="0"/>
              <a:t> for Wildlife Habitat .   Don works out of  </a:t>
            </a:r>
            <a:r>
              <a:rPr lang="en-CA" baseline="0" dirty="0" err="1" smtClean="0"/>
              <a:t>Smithers</a:t>
            </a:r>
            <a:r>
              <a:rPr lang="en-CA" baseline="0" dirty="0" smtClean="0"/>
              <a:t> . </a:t>
            </a:r>
          </a:p>
          <a:p>
            <a:pPr lvl="0"/>
            <a:endParaRPr lang="en-CA" sz="1200" kern="1200" dirty="0" smtClean="0">
              <a:solidFill>
                <a:schemeClr val="tx1"/>
              </a:solidFill>
              <a:latin typeface="+mn-lt"/>
              <a:ea typeface="+mn-ea"/>
              <a:cs typeface="+mn-cs"/>
            </a:endParaRPr>
          </a:p>
          <a:p>
            <a:pPr lvl="0"/>
            <a:r>
              <a:rPr lang="en-CA" sz="1200" kern="1200" dirty="0" smtClean="0">
                <a:solidFill>
                  <a:schemeClr val="tx1"/>
                </a:solidFill>
                <a:latin typeface="+mn-lt"/>
                <a:ea typeface="+mn-ea"/>
                <a:cs typeface="+mn-cs"/>
              </a:rPr>
              <a:t>Leading FFEI Tech Team work on climate change vulnerability assessments. </a:t>
            </a:r>
          </a:p>
          <a:p>
            <a:pPr lvl="0"/>
            <a:r>
              <a:rPr lang="en-CA" sz="1200" kern="1200" dirty="0" smtClean="0">
                <a:solidFill>
                  <a:schemeClr val="tx1"/>
                </a:solidFill>
                <a:latin typeface="+mn-lt"/>
                <a:ea typeface="+mn-ea"/>
                <a:cs typeface="+mn-cs"/>
              </a:rPr>
              <a:t>Guidance to maintain habitat (caribou, moose, grouse, deer, wolverine, lynx in MPB areas).</a:t>
            </a:r>
          </a:p>
          <a:p>
            <a:pPr lvl="0"/>
            <a:r>
              <a:rPr lang="en-CA" sz="1200" kern="1200" dirty="0" smtClean="0">
                <a:solidFill>
                  <a:schemeClr val="tx1"/>
                </a:solidFill>
                <a:latin typeface="+mn-lt"/>
                <a:ea typeface="+mn-ea"/>
                <a:cs typeface="+mn-cs"/>
              </a:rPr>
              <a:t>Disturbance modeling to evaluate habitat and timber supply model interactions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Resource management approach comparison using meta-models (e.g. National University of Quebec/Labrador project).</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Developing habitat supply models for caribou in MPB affected areas with Bruce and Fred.   </a:t>
            </a:r>
          </a:p>
          <a:p>
            <a:pPr>
              <a:defRPr/>
            </a:pPr>
            <a:r>
              <a:rPr lang="en-CA" dirty="0" smtClean="0"/>
              <a:t> By year end</a:t>
            </a:r>
            <a:br>
              <a:rPr lang="en-CA" dirty="0" smtClean="0"/>
            </a:br>
            <a:r>
              <a:rPr lang="en-CA" b="1" dirty="0" smtClean="0"/>
              <a:t>Grizzly Bear Security Area Analysis </a:t>
            </a:r>
            <a:r>
              <a:rPr lang="en-CA" dirty="0" smtClean="0"/>
              <a:t>under a range of scenarios, including climate change</a:t>
            </a:r>
            <a:br>
              <a:rPr lang="en-CA" dirty="0" smtClean="0"/>
            </a:br>
            <a:endParaRPr lang="en-CA" dirty="0" smtClean="0"/>
          </a:p>
          <a:p>
            <a:pPr>
              <a:defRPr/>
            </a:pPr>
            <a:r>
              <a:rPr lang="en-CA" b="1" dirty="0" smtClean="0"/>
              <a:t>Resilience Management </a:t>
            </a:r>
            <a:r>
              <a:rPr lang="en-CA" dirty="0" smtClean="0"/>
              <a:t>– thesis chapter  </a:t>
            </a:r>
            <a:r>
              <a:rPr lang="en-CA" b="1" dirty="0" smtClean="0"/>
              <a:t>Collaboration on Resilience Research with Ecology group </a:t>
            </a:r>
            <a:r>
              <a:rPr lang="en-CA" dirty="0" smtClean="0"/>
              <a:t>– Elizabeth Campbell – end of fiscal project reports on </a:t>
            </a:r>
            <a:r>
              <a:rPr lang="en-CA" dirty="0" err="1" smtClean="0"/>
              <a:t>Cranbrook</a:t>
            </a:r>
            <a:r>
              <a:rPr lang="en-CA" dirty="0" smtClean="0"/>
              <a:t>.</a:t>
            </a:r>
            <a:br>
              <a:rPr lang="en-CA" dirty="0" smtClean="0"/>
            </a:br>
            <a:endParaRPr lang="en-CA" dirty="0" smtClean="0"/>
          </a:p>
          <a:p>
            <a:pPr>
              <a:defRPr/>
            </a:pPr>
            <a:r>
              <a:rPr lang="en-CA" b="1" dirty="0" smtClean="0"/>
              <a:t>FFEI Climate change adaptation and forest and range policy </a:t>
            </a:r>
            <a:r>
              <a:rPr lang="en-CA" dirty="0" smtClean="0"/>
              <a:t>– various reports – resilience and forest management, characteristics of resilience and forest policy</a:t>
            </a:r>
            <a:br>
              <a:rPr lang="en-CA" dirty="0" smtClean="0"/>
            </a:br>
            <a:endParaRPr lang="en-CA" dirty="0" smtClean="0"/>
          </a:p>
          <a:p>
            <a:pPr>
              <a:defRPr/>
            </a:pPr>
            <a:r>
              <a:rPr lang="en-CA" b="1" dirty="0" smtClean="0"/>
              <a:t>FFEI provincial VA project initiation </a:t>
            </a:r>
            <a:r>
              <a:rPr lang="en-CA" dirty="0" smtClean="0"/>
              <a:t>– no deliverables planned for end of fiscal besides updated work plan, working group coordination, and try to move the CC and wildlife extension note along.</a:t>
            </a:r>
            <a:br>
              <a:rPr lang="en-CA" dirty="0" smtClean="0"/>
            </a:br>
            <a:endParaRPr lang="en-CA" dirty="0" smtClean="0"/>
          </a:p>
          <a:p>
            <a:pPr>
              <a:defRPr/>
            </a:pPr>
            <a:r>
              <a:rPr lang="en-CA" b="1" dirty="0" smtClean="0"/>
              <a:t>FFESC research project </a:t>
            </a:r>
            <a:r>
              <a:rPr lang="en-CA" dirty="0" smtClean="0"/>
              <a:t>– 2 workshops and summaries related to project, </a:t>
            </a:r>
            <a:r>
              <a:rPr lang="en-CA" b="1" dirty="0" smtClean="0"/>
              <a:t>draft </a:t>
            </a:r>
            <a:r>
              <a:rPr lang="en-CA" b="1" dirty="0" err="1" smtClean="0"/>
              <a:t>Nadina</a:t>
            </a:r>
            <a:r>
              <a:rPr lang="en-CA" b="1" dirty="0" smtClean="0"/>
              <a:t> CC impact </a:t>
            </a:r>
          </a:p>
          <a:p>
            <a:pPr>
              <a:defRPr/>
            </a:pPr>
            <a:endParaRPr lang="en-CA" dirty="0" smtClean="0"/>
          </a:p>
          <a:p>
            <a:pPr>
              <a:defRPr/>
            </a:pPr>
            <a:r>
              <a:rPr lang="en-CA" b="1" dirty="0" smtClean="0"/>
              <a:t>Review of </a:t>
            </a:r>
            <a:r>
              <a:rPr lang="en-CA" b="1" dirty="0" err="1" smtClean="0"/>
              <a:t>MoE’s</a:t>
            </a:r>
            <a:r>
              <a:rPr lang="en-CA" b="1" dirty="0" smtClean="0"/>
              <a:t> “Climate Change Adaptation Options and Best Practices for Biodiversity</a:t>
            </a:r>
            <a:r>
              <a:rPr lang="en-CA" dirty="0" smtClean="0"/>
              <a:t>”</a:t>
            </a:r>
            <a:br>
              <a:rPr lang="en-CA" dirty="0" smtClean="0"/>
            </a:br>
            <a:endParaRPr lang="en-CA" dirty="0" smtClean="0"/>
          </a:p>
          <a:p>
            <a:pPr>
              <a:defRPr/>
            </a:pPr>
            <a:r>
              <a:rPr lang="en-CA" b="1" dirty="0" smtClean="0"/>
              <a:t>Co-organizing</a:t>
            </a:r>
            <a:r>
              <a:rPr lang="en-CA" dirty="0" smtClean="0"/>
              <a:t>, moderating/facilitation of complexity workshop in </a:t>
            </a:r>
            <a:r>
              <a:rPr lang="en-CA" dirty="0" err="1" smtClean="0"/>
              <a:t>Smithers</a:t>
            </a:r>
            <a:r>
              <a:rPr lang="en-CA" dirty="0" smtClean="0"/>
              <a:t> with the </a:t>
            </a:r>
            <a:r>
              <a:rPr lang="en-CA" dirty="0" err="1" smtClean="0"/>
              <a:t>BVCentre</a:t>
            </a:r>
            <a:endParaRPr lang="en-CA" dirty="0" smtClean="0"/>
          </a:p>
          <a:p>
            <a:pPr>
              <a:defRPr/>
            </a:pPr>
            <a:r>
              <a:rPr lang="en-CA" dirty="0" smtClean="0"/>
              <a:t/>
            </a:r>
            <a:br>
              <a:rPr lang="en-CA" dirty="0" smtClean="0"/>
            </a:br>
            <a:r>
              <a:rPr lang="en-CA" b="1" dirty="0" smtClean="0"/>
              <a:t>Skeena watershed project </a:t>
            </a:r>
            <a:r>
              <a:rPr lang="en-CA" dirty="0" smtClean="0"/>
              <a:t>– cross government and organization Skeena research and monitoring project – participant workshop, summary and project work plan</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39</a:t>
            </a:fld>
            <a:endParaRPr lang="en-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baseline="0" dirty="0" smtClean="0"/>
          </a:p>
          <a:p>
            <a:r>
              <a:rPr lang="en-CA" sz="1200" kern="1200" dirty="0" smtClean="0">
                <a:solidFill>
                  <a:schemeClr val="tx1"/>
                </a:solidFill>
                <a:latin typeface="+mn-lt"/>
                <a:ea typeface="+mn-ea"/>
                <a:cs typeface="+mn-cs"/>
              </a:rPr>
              <a:t> </a:t>
            </a:r>
            <a:r>
              <a:rPr lang="en-CA" dirty="0" smtClean="0"/>
              <a:t>Fred Hovey   Kamloops   Wildlife Habitat Analyst </a:t>
            </a:r>
          </a:p>
          <a:p>
            <a:pPr lvl="0"/>
            <a:r>
              <a:rPr lang="en-CA" dirty="0" smtClean="0"/>
              <a:t>Leads wildlife habitat supply model development work.</a:t>
            </a:r>
          </a:p>
          <a:p>
            <a:endParaRPr lang="en-CA" dirty="0" smtClean="0"/>
          </a:p>
          <a:p>
            <a:r>
              <a:rPr lang="en-CA" dirty="0" smtClean="0"/>
              <a:t>Developed Habitat supply web page with information on habitat requirements of SAR and projects habitat supply - will allow users to access information on species and their habitat requirements and projected supply. </a:t>
            </a:r>
          </a:p>
          <a:p>
            <a:pPr lvl="0"/>
            <a:endParaRPr lang="en-CA" dirty="0" smtClean="0"/>
          </a:p>
          <a:p>
            <a:pPr lvl="0"/>
            <a:r>
              <a:rPr lang="en-CA" dirty="0" smtClean="0"/>
              <a:t>Wildlife data base management</a:t>
            </a:r>
          </a:p>
          <a:p>
            <a:endParaRPr lang="en-CA" dirty="0" smtClean="0"/>
          </a:p>
          <a:p>
            <a:r>
              <a:rPr lang="en-CA" dirty="0" smtClean="0"/>
              <a:t>By year end </a:t>
            </a:r>
            <a:br>
              <a:rPr lang="en-CA" dirty="0" smtClean="0"/>
            </a:br>
            <a:r>
              <a:rPr lang="en-CA" dirty="0" smtClean="0"/>
              <a:t>Habitat Supply Web Site – updates, cataloguing of provincial habitat supply projects.</a:t>
            </a:r>
            <a:br>
              <a:rPr lang="en-CA" dirty="0" smtClean="0"/>
            </a:br>
            <a:r>
              <a:rPr lang="en-CA" dirty="0" smtClean="0"/>
              <a:t>Oil and Gas Commission proposal – cumulative effects in the Flathead</a:t>
            </a:r>
            <a:br>
              <a:rPr lang="en-CA" dirty="0" smtClean="0"/>
            </a:br>
            <a:r>
              <a:rPr lang="en-CA" dirty="0" smtClean="0"/>
              <a:t>Re-organization of Research Branch wildlife data into standardized format</a:t>
            </a:r>
          </a:p>
          <a:p>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40</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CA" dirty="0" smtClean="0"/>
              <a:t>Don </a:t>
            </a:r>
            <a:r>
              <a:rPr lang="en-CA" baseline="0" dirty="0" smtClean="0"/>
              <a:t> has helped</a:t>
            </a:r>
            <a:r>
              <a:rPr lang="en-CA" dirty="0" smtClean="0"/>
              <a:t> develop climate change s</a:t>
            </a:r>
            <a:r>
              <a:rPr lang="en-CA" baseline="0" dirty="0" smtClean="0"/>
              <a:t>cenarios – following an approach developed by Peter </a:t>
            </a:r>
            <a:r>
              <a:rPr lang="en-CA" baseline="0" dirty="0" err="1" smtClean="0"/>
              <a:t>Duinker</a:t>
            </a:r>
            <a:r>
              <a:rPr lang="en-CA" baseline="0" dirty="0" smtClean="0"/>
              <a:t>.</a:t>
            </a:r>
            <a:r>
              <a:rPr lang="en-CA" dirty="0" smtClean="0"/>
              <a:t>   This was presented at a workshop for decision makers last year.   Helps us think about alternative futures. </a:t>
            </a:r>
          </a:p>
          <a:p>
            <a:pPr lvl="0"/>
            <a:endParaRPr lang="en-CA" dirty="0" smtClean="0"/>
          </a:p>
          <a:p>
            <a:pPr lvl="0"/>
            <a:r>
              <a:rPr lang="en-CA" dirty="0" smtClean="0"/>
              <a:t>Application of scenarios to incorporate uncertainty into decision making (e.g. Climate Change adaptation policy development</a:t>
            </a:r>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41</a:t>
            </a:fld>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Bruce</a:t>
            </a:r>
            <a:r>
              <a:rPr lang="en-CA" baseline="0" dirty="0" smtClean="0"/>
              <a:t> McLellan – wildlife program biologist doing grizzly bear work in Flathead – attaching a sat. radio collar to a bear and taking measurements on the bear.   Looking a cumulative effects of forestry,  coal bed methane highways and people on bears in Flathead.  Also working on bears in Lillooet area and Alberta.</a:t>
            </a:r>
          </a:p>
          <a:p>
            <a:endParaRPr lang="en-CA" baseline="0" dirty="0" smtClean="0"/>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42</a:t>
            </a:fld>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EES section includes ...</a:t>
            </a:r>
          </a:p>
          <a:p>
            <a:r>
              <a:rPr lang="en-CA" dirty="0" smtClean="0"/>
              <a:t>Focus is to ...</a:t>
            </a:r>
          </a:p>
          <a:p>
            <a:r>
              <a:rPr lang="en-CA" dirty="0" smtClean="0"/>
              <a:t>Key topics include. ...</a:t>
            </a:r>
            <a:endParaRPr lang="en-CA" dirty="0"/>
          </a:p>
        </p:txBody>
      </p:sp>
      <p:sp>
        <p:nvSpPr>
          <p:cNvPr id="4" name="Slide Number Placeholder 3"/>
          <p:cNvSpPr>
            <a:spLocks noGrp="1"/>
          </p:cNvSpPr>
          <p:nvPr>
            <p:ph type="sldNum" sz="quarter" idx="10"/>
          </p:nvPr>
        </p:nvSpPr>
        <p:spPr/>
        <p:txBody>
          <a:bodyPr/>
          <a:lstStyle/>
          <a:p>
            <a:fld id="{44E43263-A0FA-4EFA-AC14-618A46DCCF47}" type="slidenum">
              <a:rPr lang="en-CA" smtClean="0"/>
              <a:pPr/>
              <a:t>43</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screen">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B8C0CAB-7386-49B4-AE73-6BE88A022466}" type="datetimeFigureOut">
              <a:rPr lang="en-US" smtClean="0"/>
              <a:pPr/>
              <a:t>1/19/2010</a:t>
            </a:fld>
            <a:endParaRPr lang="en-C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C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44A0902-605D-4CE8-9296-68DD4920C5D2}"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44A0902-605D-4CE8-9296-68DD4920C5D2}" type="slidenum">
              <a:rPr lang="en-CA" smtClean="0"/>
              <a:pPr/>
              <a:t>‹#›</a:t>
            </a:fld>
            <a:endParaRPr lang="en-C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44A0902-605D-4CE8-9296-68DD4920C5D2}" type="slidenum">
              <a:rPr lang="en-CA" smtClean="0"/>
              <a:pPr/>
              <a:t>‹#›</a:t>
            </a:fld>
            <a:endParaRPr lang="en-C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244A0902-605D-4CE8-9296-68DD4920C5D2}" type="slidenum">
              <a:rPr lang="en-CA" smtClean="0"/>
              <a:pPr/>
              <a:t>‹#›</a:t>
            </a:fld>
            <a:endParaRPr lang="en-C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244A0902-605D-4CE8-9296-68DD4920C5D2}"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244A0902-605D-4CE8-9296-68DD4920C5D2}" type="slidenum">
              <a:rPr lang="en-CA" smtClean="0"/>
              <a:pPr/>
              <a:t>‹#›</a:t>
            </a:fld>
            <a:endParaRPr lang="en-C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3" name="Footer Placeholder 2"/>
          <p:cNvSpPr>
            <a:spLocks noGrp="1"/>
          </p:cNvSpPr>
          <p:nvPr>
            <p:ph type="ftr" sz="quarter" idx="11"/>
          </p:nvPr>
        </p:nvSpPr>
        <p:spPr/>
        <p:txBody>
          <a:bodyPr/>
          <a:lstStyle>
            <a:extLst/>
          </a:lstStyle>
          <a:p>
            <a:endParaRPr lang="en-CA"/>
          </a:p>
        </p:txBody>
      </p:sp>
      <p:sp>
        <p:nvSpPr>
          <p:cNvPr id="4" name="Slide Number Placeholder 3"/>
          <p:cNvSpPr>
            <a:spLocks noGrp="1"/>
          </p:cNvSpPr>
          <p:nvPr>
            <p:ph type="sldNum" sz="quarter" idx="12"/>
          </p:nvPr>
        </p:nvSpPr>
        <p:spPr/>
        <p:txBody>
          <a:bodyPr/>
          <a:lstStyle>
            <a:extLst/>
          </a:lstStyle>
          <a:p>
            <a:fld id="{244A0902-605D-4CE8-9296-68DD4920C5D2}"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B8C0CAB-7386-49B4-AE73-6BE88A022466}" type="datetimeFigureOut">
              <a:rPr lang="en-US" smtClean="0"/>
              <a:pPr/>
              <a:t>1/19/2010</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244A0902-605D-4CE8-9296-68DD4920C5D2}" type="slidenum">
              <a:rPr lang="en-CA" smtClean="0"/>
              <a:pPr/>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B8C0CAB-7386-49B4-AE73-6BE88A022466}" type="datetimeFigureOut">
              <a:rPr lang="en-US" smtClean="0"/>
              <a:pPr/>
              <a:t>1/19/2010</a:t>
            </a:fld>
            <a:endParaRPr lang="en-C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C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44A0902-605D-4CE8-9296-68DD4920C5D2}" type="slidenum">
              <a:rPr lang="en-CA" smtClean="0"/>
              <a:pPr/>
              <a:t>‹#›</a:t>
            </a:fld>
            <a:endParaRPr lang="en-C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screen">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44A0902-605D-4CE8-9296-68DD4920C5D2}"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B8C0CAB-7386-49B4-AE73-6BE88A022466}" type="datetimeFigureOut">
              <a:rPr lang="en-US" smtClean="0"/>
              <a:pPr/>
              <a:t>1/19/2010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244A0902-605D-4CE8-9296-68DD4920C5D2}"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screen">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B8C0CAB-7386-49B4-AE73-6BE88A022466}" type="datetimeFigureOut">
              <a:rPr lang="en-US" smtClean="0"/>
              <a:pPr/>
              <a:t>1/19/2010</a:t>
            </a:fld>
            <a:endParaRPr lang="en-C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C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44A0902-605D-4CE8-9296-68DD4920C5D2}"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gif"/></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0.gif"/><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0.gif"/><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52.tiff"/><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for.gov.bc.ca/hre" TargetMode="External"/><Relationship Id="rId2" Type="http://schemas.openxmlformats.org/officeDocument/2006/relationships/hyperlink" Target="mailto:Evelyn.Hamilton@gems8.gov.bc.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CA" dirty="0" smtClean="0"/>
              <a:t>Ecology and Earth Sciences Section</a:t>
            </a:r>
            <a:endParaRPr lang="en-CA" dirty="0"/>
          </a:p>
        </p:txBody>
      </p:sp>
      <p:sp>
        <p:nvSpPr>
          <p:cNvPr id="3" name="Subtitle 2"/>
          <p:cNvSpPr>
            <a:spLocks noGrp="1"/>
          </p:cNvSpPr>
          <p:nvPr>
            <p:ph type="subTitle" idx="1"/>
          </p:nvPr>
        </p:nvSpPr>
        <p:spPr/>
        <p:txBody>
          <a:bodyPr vert="horz" lIns="91440" tIns="45720" rIns="91440" bIns="45720" rtlCol="0">
            <a:normAutofit/>
          </a:bodyPr>
          <a:lstStyle/>
          <a:p>
            <a:pPr algn="ctr"/>
            <a:r>
              <a:rPr lang="en-CA" sz="3000" i="1" dirty="0" smtClean="0"/>
              <a:t>An overview of recent accomplishments</a:t>
            </a:r>
          </a:p>
          <a:p>
            <a:endParaRPr lang="en-CA" dirty="0"/>
          </a:p>
        </p:txBody>
      </p:sp>
      <p:sp>
        <p:nvSpPr>
          <p:cNvPr id="4" name="TextBox 3"/>
          <p:cNvSpPr txBox="1"/>
          <p:nvPr/>
        </p:nvSpPr>
        <p:spPr>
          <a:xfrm>
            <a:off x="214282" y="5500702"/>
            <a:ext cx="5715040" cy="1200329"/>
          </a:xfrm>
          <a:prstGeom prst="rect">
            <a:avLst/>
          </a:prstGeom>
          <a:noFill/>
        </p:spPr>
        <p:txBody>
          <a:bodyPr wrap="square" rtlCol="0">
            <a:spAutoFit/>
          </a:bodyPr>
          <a:lstStyle/>
          <a:p>
            <a:r>
              <a:rPr lang="en-CA" dirty="0" smtClean="0">
                <a:solidFill>
                  <a:schemeClr val="bg1"/>
                </a:solidFill>
              </a:rPr>
              <a:t>Evelyn Hamilton, MSc, </a:t>
            </a:r>
            <a:r>
              <a:rPr lang="en-CA" dirty="0" err="1" smtClean="0">
                <a:solidFill>
                  <a:schemeClr val="bg1"/>
                </a:solidFill>
              </a:rPr>
              <a:t>RPBio</a:t>
            </a:r>
            <a:endParaRPr lang="en-CA" dirty="0" smtClean="0">
              <a:solidFill>
                <a:schemeClr val="bg1"/>
              </a:solidFill>
            </a:endParaRPr>
          </a:p>
          <a:p>
            <a:r>
              <a:rPr lang="en-CA" dirty="0" smtClean="0">
                <a:solidFill>
                  <a:schemeClr val="bg1"/>
                </a:solidFill>
              </a:rPr>
              <a:t>Manager, Ecology and Earth Science Section,  Research Branch</a:t>
            </a:r>
          </a:p>
          <a:p>
            <a:r>
              <a:rPr lang="en-CA" dirty="0" smtClean="0">
                <a:solidFill>
                  <a:schemeClr val="bg1"/>
                </a:solidFill>
              </a:rPr>
              <a:t>BC Ministry of Forests and Range </a:t>
            </a:r>
            <a:endParaRPr lang="en-CA"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125" indent="-365125"/>
            <a:r>
              <a:rPr lang="en-CA" dirty="0" smtClean="0"/>
              <a:t>Overview of Research Branch  </a:t>
            </a:r>
          </a:p>
          <a:p>
            <a:pPr marL="365125" indent="-365125"/>
            <a:r>
              <a:rPr lang="en-CA" dirty="0" smtClean="0"/>
              <a:t>Ecology and Earth Sciences Section </a:t>
            </a:r>
          </a:p>
          <a:p>
            <a:pPr marL="365125" indent="-365125"/>
            <a:r>
              <a:rPr lang="en-CA" dirty="0" smtClean="0"/>
              <a:t>EES Program Highlights </a:t>
            </a:r>
          </a:p>
          <a:p>
            <a:pPr marL="533400" lvl="1" indent="-358775">
              <a:buFont typeface="Wingdings" pitchFamily="2" charset="2"/>
              <a:buChar char="§"/>
            </a:pPr>
            <a:r>
              <a:rPr lang="en-CA" dirty="0" smtClean="0"/>
              <a:t>Ecology</a:t>
            </a:r>
          </a:p>
          <a:p>
            <a:pPr marL="533400" lvl="1" indent="-358775">
              <a:buFont typeface="Wingdings" pitchFamily="2" charset="2"/>
              <a:buChar char="§"/>
            </a:pPr>
            <a:r>
              <a:rPr lang="en-CA" dirty="0" smtClean="0"/>
              <a:t>Watershed Science</a:t>
            </a:r>
          </a:p>
          <a:p>
            <a:pPr marL="533400" lvl="1" indent="-358775">
              <a:buFont typeface="Wingdings" pitchFamily="2" charset="2"/>
              <a:buChar char="§"/>
            </a:pPr>
            <a:r>
              <a:rPr lang="en-CA" dirty="0" smtClean="0"/>
              <a:t>Soils </a:t>
            </a:r>
          </a:p>
          <a:p>
            <a:pPr marL="533400" lvl="1" indent="-358775">
              <a:buFont typeface="Wingdings" pitchFamily="2" charset="2"/>
              <a:buChar char="§"/>
            </a:pPr>
            <a:r>
              <a:rPr lang="en-CA" dirty="0" smtClean="0"/>
              <a:t>Climatology and Carbon </a:t>
            </a:r>
          </a:p>
          <a:p>
            <a:pPr marL="533400" lvl="1" indent="-358775">
              <a:buFont typeface="Wingdings" pitchFamily="2" charset="2"/>
              <a:buChar char="§"/>
            </a:pPr>
            <a:r>
              <a:rPr lang="en-CA" dirty="0" smtClean="0"/>
              <a:t>Range Ecology </a:t>
            </a:r>
          </a:p>
          <a:p>
            <a:pPr marL="533400" lvl="1" indent="-358775">
              <a:buFont typeface="Wingdings" pitchFamily="2" charset="2"/>
              <a:buChar char="§"/>
            </a:pPr>
            <a:r>
              <a:rPr lang="en-CA" dirty="0" smtClean="0"/>
              <a:t>Landscape Ecology</a:t>
            </a:r>
          </a:p>
          <a:p>
            <a:pPr marL="533400" lvl="1" indent="-358775">
              <a:buFont typeface="Wingdings" pitchFamily="2" charset="2"/>
              <a:buChar char="§"/>
            </a:pPr>
            <a:r>
              <a:rPr lang="en-CA" dirty="0" smtClean="0"/>
              <a:t>Wildlife Habitat  </a:t>
            </a:r>
          </a:p>
          <a:p>
            <a:pPr marL="365125" indent="-365125"/>
            <a:r>
              <a:rPr lang="en-CA" dirty="0" smtClean="0"/>
              <a:t>Summary</a:t>
            </a:r>
          </a:p>
          <a:p>
            <a:pPr lvl="1"/>
            <a:endParaRPr lang="en-CA" dirty="0" smtClean="0"/>
          </a:p>
          <a:p>
            <a:pPr lvl="1"/>
            <a:endParaRPr lang="en-CA" dirty="0" smtClean="0"/>
          </a:p>
          <a:p>
            <a:pPr lvl="1">
              <a:buNone/>
            </a:pPr>
            <a:endParaRPr lang="en-CA" dirty="0" smtClean="0"/>
          </a:p>
        </p:txBody>
      </p:sp>
      <p:sp>
        <p:nvSpPr>
          <p:cNvPr id="2" name="Title 1"/>
          <p:cNvSpPr>
            <a:spLocks noGrp="1"/>
          </p:cNvSpPr>
          <p:nvPr>
            <p:ph type="title"/>
          </p:nvPr>
        </p:nvSpPr>
        <p:spPr/>
        <p:txBody>
          <a:bodyPr>
            <a:normAutofit/>
          </a:bodyPr>
          <a:lstStyle/>
          <a:p>
            <a:r>
              <a:rPr lang="en-CA" sz="5600" dirty="0" smtClean="0"/>
              <a:t>Outline </a:t>
            </a:r>
            <a:endParaRPr lang="en-CA" sz="5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1682468" y="3000372"/>
            <a:ext cx="5832000" cy="857256"/>
            <a:chOff x="1682468" y="3000372"/>
            <a:chExt cx="5832000" cy="857256"/>
          </a:xfrm>
        </p:grpSpPr>
        <p:grpSp>
          <p:nvGrpSpPr>
            <p:cNvPr id="38" name="Group 37"/>
            <p:cNvGrpSpPr/>
            <p:nvPr/>
          </p:nvGrpSpPr>
          <p:grpSpPr>
            <a:xfrm>
              <a:off x="1682468" y="3000372"/>
              <a:ext cx="5832000" cy="857256"/>
              <a:chOff x="1682468" y="3000372"/>
              <a:chExt cx="5832000" cy="857256"/>
            </a:xfrm>
          </p:grpSpPr>
          <p:cxnSp>
            <p:nvCxnSpPr>
              <p:cNvPr id="35" name="Elbow Connector 34"/>
              <p:cNvCxnSpPr/>
              <p:nvPr/>
            </p:nvCxnSpPr>
            <p:spPr>
              <a:xfrm rot="5400000" flipH="1" flipV="1">
                <a:off x="2711840" y="1971000"/>
                <a:ext cx="857256" cy="2916000"/>
              </a:xfrm>
              <a:prstGeom prst="bentConnector3">
                <a:avLst>
                  <a:gd name="adj1" fmla="val 50000"/>
                </a:avLst>
              </a:prstGeom>
              <a:ln w="19050"/>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6200000" flipV="1">
                <a:off x="5627840" y="1971000"/>
                <a:ext cx="857256" cy="2916000"/>
              </a:xfrm>
              <a:prstGeom prst="bentConnector3">
                <a:avLst>
                  <a:gd name="adj1" fmla="val 50000"/>
                </a:avLst>
              </a:prstGeom>
              <a:ln w="19050"/>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rot="5400000">
              <a:off x="4453403" y="3571407"/>
              <a:ext cx="284813" cy="0"/>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a:off x="6215074" y="3643314"/>
            <a:ext cx="2714644" cy="20002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285720" y="3643314"/>
            <a:ext cx="2714644" cy="20002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3229668" y="3643314"/>
            <a:ext cx="2714644" cy="200026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CA" dirty="0" smtClean="0"/>
              <a:t>Overview of Research Branch</a:t>
            </a:r>
            <a:endParaRPr lang="en-CA" dirty="0"/>
          </a:p>
        </p:txBody>
      </p:sp>
      <p:sp>
        <p:nvSpPr>
          <p:cNvPr id="12" name="Rectangle 11"/>
          <p:cNvSpPr/>
          <p:nvPr/>
        </p:nvSpPr>
        <p:spPr>
          <a:xfrm>
            <a:off x="2598204" y="1357298"/>
            <a:ext cx="4000528" cy="171451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p:cNvSpPr txBox="1"/>
          <p:nvPr/>
        </p:nvSpPr>
        <p:spPr>
          <a:xfrm>
            <a:off x="2786050" y="1500174"/>
            <a:ext cx="3429024" cy="1354217"/>
          </a:xfrm>
          <a:prstGeom prst="rect">
            <a:avLst/>
          </a:prstGeom>
          <a:noFill/>
        </p:spPr>
        <p:txBody>
          <a:bodyPr wrap="square" rtlCol="0">
            <a:spAutoFit/>
          </a:bodyPr>
          <a:lstStyle/>
          <a:p>
            <a:pPr algn="ctr"/>
            <a:r>
              <a:rPr lang="en-CA" sz="2400" dirty="0" smtClean="0"/>
              <a:t>Research Branch</a:t>
            </a:r>
          </a:p>
          <a:p>
            <a:pPr algn="ctr"/>
            <a:endParaRPr lang="en-CA" sz="1000" dirty="0" smtClean="0"/>
          </a:p>
          <a:p>
            <a:pPr algn="ctr"/>
            <a:r>
              <a:rPr lang="en-CA" sz="2400" dirty="0" smtClean="0"/>
              <a:t>A/Director</a:t>
            </a:r>
          </a:p>
          <a:p>
            <a:pPr algn="ctr"/>
            <a:r>
              <a:rPr lang="en-CA" sz="2400" dirty="0" smtClean="0"/>
              <a:t>Winn Hays-</a:t>
            </a:r>
            <a:r>
              <a:rPr lang="en-CA" sz="2400" dirty="0" err="1" smtClean="0"/>
              <a:t>Byl</a:t>
            </a:r>
            <a:endParaRPr lang="en-CA" dirty="0"/>
          </a:p>
        </p:txBody>
      </p:sp>
      <p:sp>
        <p:nvSpPr>
          <p:cNvPr id="15" name="TextBox 14"/>
          <p:cNvSpPr txBox="1"/>
          <p:nvPr/>
        </p:nvSpPr>
        <p:spPr>
          <a:xfrm>
            <a:off x="285720" y="3708098"/>
            <a:ext cx="2714644" cy="1631216"/>
          </a:xfrm>
          <a:prstGeom prst="rect">
            <a:avLst/>
          </a:prstGeom>
          <a:noFill/>
        </p:spPr>
        <p:txBody>
          <a:bodyPr wrap="square" rtlCol="0">
            <a:spAutoFit/>
          </a:bodyPr>
          <a:lstStyle/>
          <a:p>
            <a:pPr algn="ctr"/>
            <a:r>
              <a:rPr lang="en-CA" sz="2000" dirty="0" smtClean="0"/>
              <a:t>Ecology and Earth Sciences Section</a:t>
            </a:r>
          </a:p>
          <a:p>
            <a:pPr algn="ctr"/>
            <a:endParaRPr lang="en-CA" sz="2000" dirty="0" smtClean="0"/>
          </a:p>
          <a:p>
            <a:pPr algn="ctr"/>
            <a:r>
              <a:rPr lang="en-CA" sz="2000" dirty="0" smtClean="0"/>
              <a:t>Manager </a:t>
            </a:r>
          </a:p>
          <a:p>
            <a:pPr algn="ctr"/>
            <a:r>
              <a:rPr lang="en-CA" sz="2000" dirty="0" smtClean="0"/>
              <a:t>Evelyn Hamilton</a:t>
            </a:r>
          </a:p>
        </p:txBody>
      </p:sp>
      <p:sp>
        <p:nvSpPr>
          <p:cNvPr id="17" name="TextBox 16"/>
          <p:cNvSpPr txBox="1"/>
          <p:nvPr/>
        </p:nvSpPr>
        <p:spPr>
          <a:xfrm>
            <a:off x="3229668" y="3708098"/>
            <a:ext cx="2714644" cy="1631216"/>
          </a:xfrm>
          <a:prstGeom prst="rect">
            <a:avLst/>
          </a:prstGeom>
          <a:noFill/>
        </p:spPr>
        <p:txBody>
          <a:bodyPr wrap="square" rtlCol="0">
            <a:spAutoFit/>
          </a:bodyPr>
          <a:lstStyle/>
          <a:p>
            <a:pPr algn="ctr"/>
            <a:r>
              <a:rPr lang="en-CA" sz="2000" dirty="0" smtClean="0"/>
              <a:t>Forest Genetics</a:t>
            </a:r>
          </a:p>
          <a:p>
            <a:pPr algn="ctr"/>
            <a:r>
              <a:rPr lang="en-CA" sz="2000" dirty="0" smtClean="0"/>
              <a:t>Section</a:t>
            </a:r>
          </a:p>
          <a:p>
            <a:pPr algn="ctr"/>
            <a:endParaRPr lang="en-CA" sz="2000" dirty="0" smtClean="0"/>
          </a:p>
          <a:p>
            <a:pPr algn="ctr"/>
            <a:r>
              <a:rPr lang="en-CA" sz="2000" dirty="0" smtClean="0"/>
              <a:t>Manager</a:t>
            </a:r>
          </a:p>
          <a:p>
            <a:pPr algn="ctr"/>
            <a:r>
              <a:rPr lang="en-CA" sz="2000" dirty="0" smtClean="0"/>
              <a:t>Barrie Phillips</a:t>
            </a:r>
            <a:endParaRPr lang="en-CA" sz="2000" dirty="0"/>
          </a:p>
        </p:txBody>
      </p:sp>
      <p:sp>
        <p:nvSpPr>
          <p:cNvPr id="19" name="TextBox 18"/>
          <p:cNvSpPr txBox="1"/>
          <p:nvPr/>
        </p:nvSpPr>
        <p:spPr>
          <a:xfrm>
            <a:off x="6230064" y="3708098"/>
            <a:ext cx="2643206" cy="1631216"/>
          </a:xfrm>
          <a:prstGeom prst="rect">
            <a:avLst/>
          </a:prstGeom>
          <a:noFill/>
        </p:spPr>
        <p:txBody>
          <a:bodyPr wrap="square" rtlCol="0">
            <a:spAutoFit/>
          </a:bodyPr>
          <a:lstStyle/>
          <a:p>
            <a:pPr algn="ctr"/>
            <a:r>
              <a:rPr lang="en-CA" sz="2000" dirty="0" smtClean="0"/>
              <a:t>Forest  Productivity and Decision Support Section</a:t>
            </a:r>
          </a:p>
          <a:p>
            <a:pPr algn="ctr"/>
            <a:endParaRPr lang="en-CA" sz="2000" dirty="0" smtClean="0"/>
          </a:p>
          <a:p>
            <a:pPr algn="ctr"/>
            <a:r>
              <a:rPr lang="en-CA" sz="2000" dirty="0" smtClean="0"/>
              <a:t>A/Manager TBA</a:t>
            </a:r>
            <a:endParaRPr lang="en-CA"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65125" indent="-365125">
              <a:buSzPct val="100000"/>
            </a:pPr>
            <a:r>
              <a:rPr lang="en-CA" dirty="0" smtClean="0"/>
              <a:t>Organization chart </a:t>
            </a:r>
          </a:p>
          <a:p>
            <a:pPr marL="365125" indent="-365125">
              <a:buSzPct val="100000"/>
            </a:pPr>
            <a:r>
              <a:rPr lang="en-CA" dirty="0" smtClean="0"/>
              <a:t>Main activities </a:t>
            </a:r>
          </a:p>
          <a:p>
            <a:pPr marL="365125" indent="-365125">
              <a:buSzPct val="100000"/>
            </a:pPr>
            <a:r>
              <a:rPr lang="en-CA" dirty="0" smtClean="0"/>
              <a:t>Key drivers </a:t>
            </a:r>
          </a:p>
          <a:p>
            <a:pPr marL="365125" indent="-365125">
              <a:buSzPct val="100000"/>
            </a:pPr>
            <a:r>
              <a:rPr lang="en-CA" dirty="0" smtClean="0"/>
              <a:t>Key clients and collaborators</a:t>
            </a:r>
          </a:p>
          <a:p>
            <a:pPr>
              <a:buNone/>
            </a:pPr>
            <a:endParaRPr lang="en-CA" dirty="0"/>
          </a:p>
        </p:txBody>
      </p:sp>
      <p:sp>
        <p:nvSpPr>
          <p:cNvPr id="2" name="Title 1"/>
          <p:cNvSpPr>
            <a:spLocks noGrp="1"/>
          </p:cNvSpPr>
          <p:nvPr>
            <p:ph type="title"/>
          </p:nvPr>
        </p:nvSpPr>
        <p:spPr/>
        <p:txBody>
          <a:bodyPr>
            <a:normAutofit fontScale="90000"/>
          </a:bodyPr>
          <a:lstStyle/>
          <a:p>
            <a:r>
              <a:rPr lang="en-CA" dirty="0" smtClean="0"/>
              <a:t>Ecology and Earth Science Section </a:t>
            </a:r>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65125" indent="-365125">
              <a:buSzPct val="100000"/>
            </a:pPr>
            <a:r>
              <a:rPr lang="en-CA" dirty="0" smtClean="0"/>
              <a:t>Organization chart </a:t>
            </a:r>
          </a:p>
          <a:p>
            <a:pPr marL="365125" indent="-365125">
              <a:buSzPct val="100000"/>
            </a:pPr>
            <a:endParaRPr lang="en-CA" dirty="0" smtClean="0"/>
          </a:p>
          <a:p>
            <a:pPr marL="365125" indent="-365125">
              <a:buSzPct val="100000"/>
            </a:pPr>
            <a:r>
              <a:rPr lang="en-CA" dirty="0" smtClean="0"/>
              <a:t>Locations – Victoria, </a:t>
            </a:r>
            <a:r>
              <a:rPr lang="en-CA" dirty="0" err="1" smtClean="0"/>
              <a:t>Smithers</a:t>
            </a:r>
            <a:r>
              <a:rPr lang="en-CA" dirty="0" smtClean="0"/>
              <a:t>, Kamloops </a:t>
            </a:r>
          </a:p>
          <a:p>
            <a:pPr marL="365125" indent="-365125">
              <a:buSzPct val="100000"/>
            </a:pPr>
            <a:endParaRPr lang="en-CA" dirty="0" smtClean="0"/>
          </a:p>
          <a:p>
            <a:pPr marL="365125" indent="-365125">
              <a:buSzPct val="100000"/>
            </a:pPr>
            <a:r>
              <a:rPr lang="en-CA" dirty="0" smtClean="0"/>
              <a:t>Allocation of effort </a:t>
            </a:r>
          </a:p>
          <a:p>
            <a:pPr marL="365125" indent="-365125">
              <a:buSzPct val="100000"/>
            </a:pPr>
            <a:endParaRPr lang="en-CA" dirty="0" smtClean="0"/>
          </a:p>
          <a:p>
            <a:pPr marL="365125" indent="-365125">
              <a:buSzPct val="100000"/>
            </a:pPr>
            <a:r>
              <a:rPr lang="en-CA" dirty="0" smtClean="0"/>
              <a:t>Strengths </a:t>
            </a:r>
            <a:endParaRPr lang="en-CA" dirty="0"/>
          </a:p>
        </p:txBody>
      </p:sp>
      <p:sp>
        <p:nvSpPr>
          <p:cNvPr id="2" name="Title 1"/>
          <p:cNvSpPr>
            <a:spLocks noGrp="1"/>
          </p:cNvSpPr>
          <p:nvPr>
            <p:ph type="title"/>
          </p:nvPr>
        </p:nvSpPr>
        <p:spPr/>
        <p:txBody>
          <a:bodyPr/>
          <a:lstStyle/>
          <a:p>
            <a:r>
              <a:rPr lang="en-CA" dirty="0" smtClean="0"/>
              <a:t>Description of EES Section</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29" name="Group 5"/>
          <p:cNvGrpSpPr>
            <a:grpSpLocks noChangeAspect="1"/>
          </p:cNvGrpSpPr>
          <p:nvPr/>
        </p:nvGrpSpPr>
        <p:grpSpPr bwMode="auto">
          <a:xfrm>
            <a:off x="93663" y="482600"/>
            <a:ext cx="8985250" cy="6067425"/>
            <a:chOff x="59" y="304"/>
            <a:chExt cx="5660" cy="3822"/>
          </a:xfrm>
        </p:grpSpPr>
        <p:sp>
          <p:nvSpPr>
            <p:cNvPr id="1028" name="AutoShape 4"/>
            <p:cNvSpPr>
              <a:spLocks noChangeAspect="1" noChangeArrowheads="1" noTextEdit="1"/>
            </p:cNvSpPr>
            <p:nvPr/>
          </p:nvSpPr>
          <p:spPr bwMode="auto">
            <a:xfrm>
              <a:off x="59" y="304"/>
              <a:ext cx="5660" cy="38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30" name="Freeform 6"/>
            <p:cNvSpPr>
              <a:spLocks/>
            </p:cNvSpPr>
            <p:nvPr/>
          </p:nvSpPr>
          <p:spPr bwMode="auto">
            <a:xfrm>
              <a:off x="68" y="1534"/>
              <a:ext cx="433" cy="973"/>
            </a:xfrm>
            <a:custGeom>
              <a:avLst/>
              <a:gdLst/>
              <a:ahLst/>
              <a:cxnLst>
                <a:cxn ang="0">
                  <a:pos x="433" y="973"/>
                </a:cxn>
                <a:cxn ang="0">
                  <a:pos x="0" y="973"/>
                </a:cxn>
                <a:cxn ang="0">
                  <a:pos x="0" y="0"/>
                </a:cxn>
                <a:cxn ang="0">
                  <a:pos x="433" y="0"/>
                </a:cxn>
              </a:cxnLst>
              <a:rect l="0" t="0" r="r" b="b"/>
              <a:pathLst>
                <a:path w="433" h="973">
                  <a:moveTo>
                    <a:pt x="433" y="973"/>
                  </a:moveTo>
                  <a:lnTo>
                    <a:pt x="0" y="973"/>
                  </a:lnTo>
                  <a:lnTo>
                    <a:pt x="0" y="0"/>
                  </a:lnTo>
                  <a:lnTo>
                    <a:pt x="433"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1" name="Line 7"/>
            <p:cNvSpPr>
              <a:spLocks noChangeShapeType="1"/>
            </p:cNvSpPr>
            <p:nvPr/>
          </p:nvSpPr>
          <p:spPr bwMode="auto">
            <a:xfrm flipH="1">
              <a:off x="67" y="2021"/>
              <a:ext cx="26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2" name="Freeform 8"/>
            <p:cNvSpPr>
              <a:spLocks/>
            </p:cNvSpPr>
            <p:nvPr/>
          </p:nvSpPr>
          <p:spPr bwMode="auto">
            <a:xfrm>
              <a:off x="5277" y="1534"/>
              <a:ext cx="433" cy="973"/>
            </a:xfrm>
            <a:custGeom>
              <a:avLst/>
              <a:gdLst/>
              <a:ahLst/>
              <a:cxnLst>
                <a:cxn ang="0">
                  <a:pos x="0" y="973"/>
                </a:cxn>
                <a:cxn ang="0">
                  <a:pos x="433" y="973"/>
                </a:cxn>
                <a:cxn ang="0">
                  <a:pos x="433" y="0"/>
                </a:cxn>
                <a:cxn ang="0">
                  <a:pos x="0" y="0"/>
                </a:cxn>
              </a:cxnLst>
              <a:rect l="0" t="0" r="r" b="b"/>
              <a:pathLst>
                <a:path w="433" h="973">
                  <a:moveTo>
                    <a:pt x="0" y="973"/>
                  </a:moveTo>
                  <a:lnTo>
                    <a:pt x="433" y="973"/>
                  </a:lnTo>
                  <a:lnTo>
                    <a:pt x="433" y="0"/>
                  </a:lnTo>
                  <a:lnTo>
                    <a:pt x="0" y="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3" name="Line 9"/>
            <p:cNvSpPr>
              <a:spLocks noChangeShapeType="1"/>
            </p:cNvSpPr>
            <p:nvPr/>
          </p:nvSpPr>
          <p:spPr bwMode="auto">
            <a:xfrm>
              <a:off x="5449" y="2021"/>
              <a:ext cx="26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4" name="Freeform 10"/>
            <p:cNvSpPr>
              <a:spLocks/>
            </p:cNvSpPr>
            <p:nvPr/>
          </p:nvSpPr>
          <p:spPr bwMode="auto">
            <a:xfrm>
              <a:off x="495" y="803"/>
              <a:ext cx="4811" cy="765"/>
            </a:xfrm>
            <a:custGeom>
              <a:avLst/>
              <a:gdLst/>
              <a:ahLst/>
              <a:cxnLst>
                <a:cxn ang="0">
                  <a:pos x="4811" y="731"/>
                </a:cxn>
                <a:cxn ang="0">
                  <a:pos x="4808" y="5"/>
                </a:cxn>
                <a:cxn ang="0">
                  <a:pos x="0" y="0"/>
                </a:cxn>
                <a:cxn ang="0">
                  <a:pos x="5" y="765"/>
                </a:cxn>
              </a:cxnLst>
              <a:rect l="0" t="0" r="r" b="b"/>
              <a:pathLst>
                <a:path w="4811" h="765">
                  <a:moveTo>
                    <a:pt x="4811" y="731"/>
                  </a:moveTo>
                  <a:lnTo>
                    <a:pt x="4808" y="5"/>
                  </a:lnTo>
                  <a:lnTo>
                    <a:pt x="0" y="0"/>
                  </a:lnTo>
                  <a:lnTo>
                    <a:pt x="5" y="765"/>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5" name="Line 11"/>
            <p:cNvSpPr>
              <a:spLocks noChangeShapeType="1"/>
            </p:cNvSpPr>
            <p:nvPr/>
          </p:nvSpPr>
          <p:spPr bwMode="auto">
            <a:xfrm>
              <a:off x="4526" y="802"/>
              <a:ext cx="6" cy="1239"/>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6" name="Line 12"/>
            <p:cNvSpPr>
              <a:spLocks noChangeShapeType="1"/>
            </p:cNvSpPr>
            <p:nvPr/>
          </p:nvSpPr>
          <p:spPr bwMode="auto">
            <a:xfrm>
              <a:off x="3719" y="805"/>
              <a:ext cx="6" cy="1239"/>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7" name="Line 13"/>
            <p:cNvSpPr>
              <a:spLocks noChangeShapeType="1"/>
            </p:cNvSpPr>
            <p:nvPr/>
          </p:nvSpPr>
          <p:spPr bwMode="auto">
            <a:xfrm>
              <a:off x="2914" y="637"/>
              <a:ext cx="5" cy="1409"/>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8" name="Line 14"/>
            <p:cNvSpPr>
              <a:spLocks noChangeShapeType="1"/>
            </p:cNvSpPr>
            <p:nvPr/>
          </p:nvSpPr>
          <p:spPr bwMode="auto">
            <a:xfrm>
              <a:off x="2108" y="809"/>
              <a:ext cx="5" cy="1240"/>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39" name="Line 15"/>
            <p:cNvSpPr>
              <a:spLocks noChangeShapeType="1"/>
            </p:cNvSpPr>
            <p:nvPr/>
          </p:nvSpPr>
          <p:spPr bwMode="auto">
            <a:xfrm>
              <a:off x="1302" y="811"/>
              <a:ext cx="4" cy="1240"/>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40" name="Freeform 16"/>
            <p:cNvSpPr>
              <a:spLocks/>
            </p:cNvSpPr>
            <p:nvPr/>
          </p:nvSpPr>
          <p:spPr bwMode="auto">
            <a:xfrm>
              <a:off x="875" y="1534"/>
              <a:ext cx="433" cy="2380"/>
            </a:xfrm>
            <a:custGeom>
              <a:avLst/>
              <a:gdLst/>
              <a:ahLst/>
              <a:cxnLst>
                <a:cxn ang="0">
                  <a:pos x="433" y="0"/>
                </a:cxn>
                <a:cxn ang="0">
                  <a:pos x="0" y="0"/>
                </a:cxn>
                <a:cxn ang="0">
                  <a:pos x="0" y="2380"/>
                </a:cxn>
                <a:cxn ang="0">
                  <a:pos x="433" y="2380"/>
                </a:cxn>
              </a:cxnLst>
              <a:rect l="0" t="0" r="r" b="b"/>
              <a:pathLst>
                <a:path w="433" h="2380">
                  <a:moveTo>
                    <a:pt x="433" y="0"/>
                  </a:moveTo>
                  <a:lnTo>
                    <a:pt x="0" y="0"/>
                  </a:lnTo>
                  <a:lnTo>
                    <a:pt x="0" y="2380"/>
                  </a:lnTo>
                  <a:lnTo>
                    <a:pt x="433" y="2380"/>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41" name="Line 17"/>
            <p:cNvSpPr>
              <a:spLocks noChangeShapeType="1"/>
            </p:cNvSpPr>
            <p:nvPr/>
          </p:nvSpPr>
          <p:spPr bwMode="auto">
            <a:xfrm flipH="1">
              <a:off x="875" y="2021"/>
              <a:ext cx="26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42" name="Line 18"/>
            <p:cNvSpPr>
              <a:spLocks noChangeShapeType="1"/>
            </p:cNvSpPr>
            <p:nvPr/>
          </p:nvSpPr>
          <p:spPr bwMode="auto">
            <a:xfrm flipH="1">
              <a:off x="875" y="2501"/>
              <a:ext cx="26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43" name="Line 19"/>
            <p:cNvSpPr>
              <a:spLocks noChangeShapeType="1"/>
            </p:cNvSpPr>
            <p:nvPr/>
          </p:nvSpPr>
          <p:spPr bwMode="auto">
            <a:xfrm flipH="1">
              <a:off x="875" y="2982"/>
              <a:ext cx="26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44" name="Line 20"/>
            <p:cNvSpPr>
              <a:spLocks noChangeShapeType="1"/>
            </p:cNvSpPr>
            <p:nvPr/>
          </p:nvSpPr>
          <p:spPr bwMode="auto">
            <a:xfrm flipH="1">
              <a:off x="875" y="3461"/>
              <a:ext cx="262" cy="1"/>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CA"/>
            </a:p>
          </p:txBody>
        </p:sp>
        <p:sp>
          <p:nvSpPr>
            <p:cNvPr id="1045" name="Rectangle 21"/>
            <p:cNvSpPr>
              <a:spLocks noChangeArrowheads="1"/>
            </p:cNvSpPr>
            <p:nvPr/>
          </p:nvSpPr>
          <p:spPr bwMode="auto">
            <a:xfrm>
              <a:off x="133" y="937"/>
              <a:ext cx="668" cy="338"/>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46" name="Rectangle 22"/>
            <p:cNvSpPr>
              <a:spLocks noChangeArrowheads="1"/>
            </p:cNvSpPr>
            <p:nvPr/>
          </p:nvSpPr>
          <p:spPr bwMode="auto">
            <a:xfrm>
              <a:off x="133" y="937"/>
              <a:ext cx="668" cy="338"/>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47" name="Rectangle 23"/>
            <p:cNvSpPr>
              <a:spLocks noChangeArrowheads="1"/>
            </p:cNvSpPr>
            <p:nvPr/>
          </p:nvSpPr>
          <p:spPr bwMode="auto">
            <a:xfrm>
              <a:off x="938" y="937"/>
              <a:ext cx="668" cy="338"/>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48" name="Rectangle 24"/>
            <p:cNvSpPr>
              <a:spLocks noChangeArrowheads="1"/>
            </p:cNvSpPr>
            <p:nvPr/>
          </p:nvSpPr>
          <p:spPr bwMode="auto">
            <a:xfrm>
              <a:off x="938" y="937"/>
              <a:ext cx="668" cy="338"/>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49" name="Rectangle 25"/>
            <p:cNvSpPr>
              <a:spLocks noChangeArrowheads="1"/>
            </p:cNvSpPr>
            <p:nvPr/>
          </p:nvSpPr>
          <p:spPr bwMode="auto">
            <a:xfrm>
              <a:off x="1744" y="937"/>
              <a:ext cx="668" cy="338"/>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0" name="Rectangle 26"/>
            <p:cNvSpPr>
              <a:spLocks noChangeArrowheads="1"/>
            </p:cNvSpPr>
            <p:nvPr/>
          </p:nvSpPr>
          <p:spPr bwMode="auto">
            <a:xfrm>
              <a:off x="1744" y="937"/>
              <a:ext cx="668" cy="338"/>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1" name="Rectangle 27"/>
            <p:cNvSpPr>
              <a:spLocks noChangeArrowheads="1"/>
            </p:cNvSpPr>
            <p:nvPr/>
          </p:nvSpPr>
          <p:spPr bwMode="auto">
            <a:xfrm>
              <a:off x="2550" y="937"/>
              <a:ext cx="668" cy="338"/>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2" name="Rectangle 28"/>
            <p:cNvSpPr>
              <a:spLocks noChangeArrowheads="1"/>
            </p:cNvSpPr>
            <p:nvPr/>
          </p:nvSpPr>
          <p:spPr bwMode="auto">
            <a:xfrm>
              <a:off x="2550" y="937"/>
              <a:ext cx="668" cy="338"/>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3" name="Rectangle 29"/>
            <p:cNvSpPr>
              <a:spLocks noChangeArrowheads="1"/>
            </p:cNvSpPr>
            <p:nvPr/>
          </p:nvSpPr>
          <p:spPr bwMode="auto">
            <a:xfrm>
              <a:off x="2555" y="313"/>
              <a:ext cx="722" cy="347"/>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4" name="Rectangle 30"/>
            <p:cNvSpPr>
              <a:spLocks noChangeArrowheads="1"/>
            </p:cNvSpPr>
            <p:nvPr/>
          </p:nvSpPr>
          <p:spPr bwMode="auto">
            <a:xfrm>
              <a:off x="2555" y="313"/>
              <a:ext cx="722" cy="347"/>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5" name="Rectangle 31"/>
            <p:cNvSpPr>
              <a:spLocks noChangeArrowheads="1"/>
            </p:cNvSpPr>
            <p:nvPr/>
          </p:nvSpPr>
          <p:spPr bwMode="auto">
            <a:xfrm>
              <a:off x="3357" y="937"/>
              <a:ext cx="668" cy="338"/>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6" name="Rectangle 32"/>
            <p:cNvSpPr>
              <a:spLocks noChangeArrowheads="1"/>
            </p:cNvSpPr>
            <p:nvPr/>
          </p:nvSpPr>
          <p:spPr bwMode="auto">
            <a:xfrm>
              <a:off x="3357" y="937"/>
              <a:ext cx="668" cy="338"/>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7" name="Rectangle 33"/>
            <p:cNvSpPr>
              <a:spLocks noChangeArrowheads="1"/>
            </p:cNvSpPr>
            <p:nvPr/>
          </p:nvSpPr>
          <p:spPr bwMode="auto">
            <a:xfrm>
              <a:off x="4163" y="937"/>
              <a:ext cx="668" cy="338"/>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8" name="Rectangle 34"/>
            <p:cNvSpPr>
              <a:spLocks noChangeArrowheads="1"/>
            </p:cNvSpPr>
            <p:nvPr/>
          </p:nvSpPr>
          <p:spPr bwMode="auto">
            <a:xfrm>
              <a:off x="4163" y="937"/>
              <a:ext cx="668" cy="338"/>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59" name="Rectangle 35"/>
            <p:cNvSpPr>
              <a:spLocks noChangeArrowheads="1"/>
            </p:cNvSpPr>
            <p:nvPr/>
          </p:nvSpPr>
          <p:spPr bwMode="auto">
            <a:xfrm>
              <a:off x="4969" y="937"/>
              <a:ext cx="669" cy="338"/>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0" name="Rectangle 36"/>
            <p:cNvSpPr>
              <a:spLocks noChangeArrowheads="1"/>
            </p:cNvSpPr>
            <p:nvPr/>
          </p:nvSpPr>
          <p:spPr bwMode="auto">
            <a:xfrm>
              <a:off x="4969" y="937"/>
              <a:ext cx="669" cy="338"/>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1" name="Rectangle 37"/>
            <p:cNvSpPr>
              <a:spLocks noChangeArrowheads="1"/>
            </p:cNvSpPr>
            <p:nvPr/>
          </p:nvSpPr>
          <p:spPr bwMode="auto">
            <a:xfrm>
              <a:off x="133" y="1364"/>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2" name="Rectangle 38"/>
            <p:cNvSpPr>
              <a:spLocks noChangeArrowheads="1"/>
            </p:cNvSpPr>
            <p:nvPr/>
          </p:nvSpPr>
          <p:spPr bwMode="auto">
            <a:xfrm>
              <a:off x="133" y="1364"/>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3" name="Rectangle 39"/>
            <p:cNvSpPr>
              <a:spLocks noChangeArrowheads="1"/>
            </p:cNvSpPr>
            <p:nvPr/>
          </p:nvSpPr>
          <p:spPr bwMode="auto">
            <a:xfrm>
              <a:off x="938" y="1364"/>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4" name="Rectangle 40"/>
            <p:cNvSpPr>
              <a:spLocks noChangeArrowheads="1"/>
            </p:cNvSpPr>
            <p:nvPr/>
          </p:nvSpPr>
          <p:spPr bwMode="auto">
            <a:xfrm>
              <a:off x="938" y="1364"/>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5" name="Rectangle 41"/>
            <p:cNvSpPr>
              <a:spLocks noChangeArrowheads="1"/>
            </p:cNvSpPr>
            <p:nvPr/>
          </p:nvSpPr>
          <p:spPr bwMode="auto">
            <a:xfrm>
              <a:off x="938" y="2805"/>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6" name="Rectangle 42"/>
            <p:cNvSpPr>
              <a:spLocks noChangeArrowheads="1"/>
            </p:cNvSpPr>
            <p:nvPr/>
          </p:nvSpPr>
          <p:spPr bwMode="auto">
            <a:xfrm>
              <a:off x="938" y="2805"/>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7" name="Rectangle 43"/>
            <p:cNvSpPr>
              <a:spLocks noChangeArrowheads="1"/>
            </p:cNvSpPr>
            <p:nvPr/>
          </p:nvSpPr>
          <p:spPr bwMode="auto">
            <a:xfrm>
              <a:off x="1744" y="1364"/>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8" name="Rectangle 44"/>
            <p:cNvSpPr>
              <a:spLocks noChangeArrowheads="1"/>
            </p:cNvSpPr>
            <p:nvPr/>
          </p:nvSpPr>
          <p:spPr bwMode="auto">
            <a:xfrm>
              <a:off x="1744" y="1364"/>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69" name="Rectangle 45"/>
            <p:cNvSpPr>
              <a:spLocks noChangeArrowheads="1"/>
            </p:cNvSpPr>
            <p:nvPr/>
          </p:nvSpPr>
          <p:spPr bwMode="auto">
            <a:xfrm>
              <a:off x="2550" y="1364"/>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0" name="Rectangle 46"/>
            <p:cNvSpPr>
              <a:spLocks noChangeArrowheads="1"/>
            </p:cNvSpPr>
            <p:nvPr/>
          </p:nvSpPr>
          <p:spPr bwMode="auto">
            <a:xfrm>
              <a:off x="2550" y="1364"/>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1" name="Rectangle 47"/>
            <p:cNvSpPr>
              <a:spLocks noChangeArrowheads="1"/>
            </p:cNvSpPr>
            <p:nvPr/>
          </p:nvSpPr>
          <p:spPr bwMode="auto">
            <a:xfrm>
              <a:off x="3357" y="1364"/>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2" name="Rectangle 48"/>
            <p:cNvSpPr>
              <a:spLocks noChangeArrowheads="1"/>
            </p:cNvSpPr>
            <p:nvPr/>
          </p:nvSpPr>
          <p:spPr bwMode="auto">
            <a:xfrm>
              <a:off x="3357" y="1364"/>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3" name="Rectangle 49"/>
            <p:cNvSpPr>
              <a:spLocks noChangeArrowheads="1"/>
            </p:cNvSpPr>
            <p:nvPr/>
          </p:nvSpPr>
          <p:spPr bwMode="auto">
            <a:xfrm>
              <a:off x="4163" y="1364"/>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4" name="Rectangle 50"/>
            <p:cNvSpPr>
              <a:spLocks noChangeArrowheads="1"/>
            </p:cNvSpPr>
            <p:nvPr/>
          </p:nvSpPr>
          <p:spPr bwMode="auto">
            <a:xfrm>
              <a:off x="4163" y="1364"/>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5" name="Rectangle 51"/>
            <p:cNvSpPr>
              <a:spLocks noChangeArrowheads="1"/>
            </p:cNvSpPr>
            <p:nvPr/>
          </p:nvSpPr>
          <p:spPr bwMode="auto">
            <a:xfrm>
              <a:off x="4969" y="1364"/>
              <a:ext cx="669"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6" name="Rectangle 52"/>
            <p:cNvSpPr>
              <a:spLocks noChangeArrowheads="1"/>
            </p:cNvSpPr>
            <p:nvPr/>
          </p:nvSpPr>
          <p:spPr bwMode="auto">
            <a:xfrm>
              <a:off x="4969" y="1364"/>
              <a:ext cx="669"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7" name="Rectangle 53"/>
            <p:cNvSpPr>
              <a:spLocks noChangeArrowheads="1"/>
            </p:cNvSpPr>
            <p:nvPr/>
          </p:nvSpPr>
          <p:spPr bwMode="auto">
            <a:xfrm>
              <a:off x="133" y="1846"/>
              <a:ext cx="668" cy="351"/>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8" name="Rectangle 54"/>
            <p:cNvSpPr>
              <a:spLocks noChangeArrowheads="1"/>
            </p:cNvSpPr>
            <p:nvPr/>
          </p:nvSpPr>
          <p:spPr bwMode="auto">
            <a:xfrm>
              <a:off x="133" y="1846"/>
              <a:ext cx="668" cy="351"/>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79" name="Rectangle 55"/>
            <p:cNvSpPr>
              <a:spLocks noChangeArrowheads="1"/>
            </p:cNvSpPr>
            <p:nvPr/>
          </p:nvSpPr>
          <p:spPr bwMode="auto">
            <a:xfrm>
              <a:off x="938" y="1846"/>
              <a:ext cx="668" cy="351"/>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0" name="Rectangle 56"/>
            <p:cNvSpPr>
              <a:spLocks noChangeArrowheads="1"/>
            </p:cNvSpPr>
            <p:nvPr/>
          </p:nvSpPr>
          <p:spPr bwMode="auto">
            <a:xfrm>
              <a:off x="938" y="1846"/>
              <a:ext cx="668" cy="351"/>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1" name="Rectangle 57"/>
            <p:cNvSpPr>
              <a:spLocks noChangeArrowheads="1"/>
            </p:cNvSpPr>
            <p:nvPr/>
          </p:nvSpPr>
          <p:spPr bwMode="auto">
            <a:xfrm>
              <a:off x="938" y="3286"/>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2" name="Rectangle 58"/>
            <p:cNvSpPr>
              <a:spLocks noChangeArrowheads="1"/>
            </p:cNvSpPr>
            <p:nvPr/>
          </p:nvSpPr>
          <p:spPr bwMode="auto">
            <a:xfrm>
              <a:off x="938" y="3286"/>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3" name="Rectangle 59"/>
            <p:cNvSpPr>
              <a:spLocks noChangeArrowheads="1"/>
            </p:cNvSpPr>
            <p:nvPr/>
          </p:nvSpPr>
          <p:spPr bwMode="auto">
            <a:xfrm>
              <a:off x="1744" y="1869"/>
              <a:ext cx="668" cy="351"/>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4" name="Rectangle 60"/>
            <p:cNvSpPr>
              <a:spLocks noChangeArrowheads="1"/>
            </p:cNvSpPr>
            <p:nvPr/>
          </p:nvSpPr>
          <p:spPr bwMode="auto">
            <a:xfrm>
              <a:off x="1744" y="1869"/>
              <a:ext cx="668" cy="351"/>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5" name="Rectangle 61"/>
            <p:cNvSpPr>
              <a:spLocks noChangeArrowheads="1"/>
            </p:cNvSpPr>
            <p:nvPr/>
          </p:nvSpPr>
          <p:spPr bwMode="auto">
            <a:xfrm>
              <a:off x="2550" y="1869"/>
              <a:ext cx="668" cy="351"/>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6" name="Rectangle 62"/>
            <p:cNvSpPr>
              <a:spLocks noChangeArrowheads="1"/>
            </p:cNvSpPr>
            <p:nvPr/>
          </p:nvSpPr>
          <p:spPr bwMode="auto">
            <a:xfrm>
              <a:off x="2550" y="1869"/>
              <a:ext cx="668" cy="351"/>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7" name="Rectangle 63"/>
            <p:cNvSpPr>
              <a:spLocks noChangeArrowheads="1"/>
            </p:cNvSpPr>
            <p:nvPr/>
          </p:nvSpPr>
          <p:spPr bwMode="auto">
            <a:xfrm>
              <a:off x="3357" y="1869"/>
              <a:ext cx="668" cy="351"/>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8" name="Rectangle 64"/>
            <p:cNvSpPr>
              <a:spLocks noChangeArrowheads="1"/>
            </p:cNvSpPr>
            <p:nvPr/>
          </p:nvSpPr>
          <p:spPr bwMode="auto">
            <a:xfrm>
              <a:off x="3357" y="1869"/>
              <a:ext cx="668" cy="351"/>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89" name="Rectangle 65"/>
            <p:cNvSpPr>
              <a:spLocks noChangeArrowheads="1"/>
            </p:cNvSpPr>
            <p:nvPr/>
          </p:nvSpPr>
          <p:spPr bwMode="auto">
            <a:xfrm>
              <a:off x="4163" y="1869"/>
              <a:ext cx="668" cy="351"/>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0" name="Rectangle 66"/>
            <p:cNvSpPr>
              <a:spLocks noChangeArrowheads="1"/>
            </p:cNvSpPr>
            <p:nvPr/>
          </p:nvSpPr>
          <p:spPr bwMode="auto">
            <a:xfrm>
              <a:off x="4163" y="1869"/>
              <a:ext cx="668" cy="351"/>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1" name="Rectangle 67"/>
            <p:cNvSpPr>
              <a:spLocks noChangeArrowheads="1"/>
            </p:cNvSpPr>
            <p:nvPr/>
          </p:nvSpPr>
          <p:spPr bwMode="auto">
            <a:xfrm>
              <a:off x="4969" y="1869"/>
              <a:ext cx="669" cy="351"/>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2" name="Rectangle 68"/>
            <p:cNvSpPr>
              <a:spLocks noChangeArrowheads="1"/>
            </p:cNvSpPr>
            <p:nvPr/>
          </p:nvSpPr>
          <p:spPr bwMode="auto">
            <a:xfrm>
              <a:off x="4969" y="1869"/>
              <a:ext cx="669" cy="351"/>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3" name="Rectangle 69"/>
            <p:cNvSpPr>
              <a:spLocks noChangeArrowheads="1"/>
            </p:cNvSpPr>
            <p:nvPr/>
          </p:nvSpPr>
          <p:spPr bwMode="auto">
            <a:xfrm>
              <a:off x="133" y="2327"/>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4" name="Rectangle 70"/>
            <p:cNvSpPr>
              <a:spLocks noChangeArrowheads="1"/>
            </p:cNvSpPr>
            <p:nvPr/>
          </p:nvSpPr>
          <p:spPr bwMode="auto">
            <a:xfrm>
              <a:off x="133" y="2327"/>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5" name="Rectangle 71"/>
            <p:cNvSpPr>
              <a:spLocks noChangeArrowheads="1"/>
            </p:cNvSpPr>
            <p:nvPr/>
          </p:nvSpPr>
          <p:spPr bwMode="auto">
            <a:xfrm>
              <a:off x="938" y="2327"/>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6" name="Rectangle 72"/>
            <p:cNvSpPr>
              <a:spLocks noChangeArrowheads="1"/>
            </p:cNvSpPr>
            <p:nvPr/>
          </p:nvSpPr>
          <p:spPr bwMode="auto">
            <a:xfrm>
              <a:off x="938" y="2327"/>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7" name="Rectangle 73"/>
            <p:cNvSpPr>
              <a:spLocks noChangeArrowheads="1"/>
            </p:cNvSpPr>
            <p:nvPr/>
          </p:nvSpPr>
          <p:spPr bwMode="auto">
            <a:xfrm>
              <a:off x="938" y="3767"/>
              <a:ext cx="668"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8" name="Rectangle 74"/>
            <p:cNvSpPr>
              <a:spLocks noChangeArrowheads="1"/>
            </p:cNvSpPr>
            <p:nvPr/>
          </p:nvSpPr>
          <p:spPr bwMode="auto">
            <a:xfrm>
              <a:off x="938" y="3767"/>
              <a:ext cx="668"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099" name="Rectangle 75"/>
            <p:cNvSpPr>
              <a:spLocks noChangeArrowheads="1"/>
            </p:cNvSpPr>
            <p:nvPr/>
          </p:nvSpPr>
          <p:spPr bwMode="auto">
            <a:xfrm>
              <a:off x="4969" y="2327"/>
              <a:ext cx="669" cy="350"/>
            </a:xfrm>
            <a:prstGeom prst="rect">
              <a:avLst/>
            </a:prstGeom>
            <a:solidFill>
              <a:srgbClr val="CCC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100" name="Rectangle 76"/>
            <p:cNvSpPr>
              <a:spLocks noChangeArrowheads="1"/>
            </p:cNvSpPr>
            <p:nvPr/>
          </p:nvSpPr>
          <p:spPr bwMode="auto">
            <a:xfrm>
              <a:off x="4969" y="2327"/>
              <a:ext cx="669" cy="35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CA"/>
            </a:p>
          </p:txBody>
        </p:sp>
        <p:sp>
          <p:nvSpPr>
            <p:cNvPr id="1101" name="Rectangle 77"/>
            <p:cNvSpPr>
              <a:spLocks noChangeArrowheads="1"/>
            </p:cNvSpPr>
            <p:nvPr/>
          </p:nvSpPr>
          <p:spPr bwMode="auto">
            <a:xfrm>
              <a:off x="271" y="1021"/>
              <a:ext cx="44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WATERSHED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2" name="Rectangle 78"/>
            <p:cNvSpPr>
              <a:spLocks noChangeArrowheads="1"/>
            </p:cNvSpPr>
            <p:nvPr/>
          </p:nvSpPr>
          <p:spPr bwMode="auto">
            <a:xfrm>
              <a:off x="294" y="1101"/>
              <a:ext cx="37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RESEARCH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3" name="Rectangle 79"/>
            <p:cNvSpPr>
              <a:spLocks noChangeArrowheads="1"/>
            </p:cNvSpPr>
            <p:nvPr/>
          </p:nvSpPr>
          <p:spPr bwMode="auto">
            <a:xfrm>
              <a:off x="1094" y="941"/>
              <a:ext cx="40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ECOLOGY &amp;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4" name="Rectangle 80"/>
            <p:cNvSpPr>
              <a:spLocks noChangeArrowheads="1"/>
            </p:cNvSpPr>
            <p:nvPr/>
          </p:nvSpPr>
          <p:spPr bwMode="auto">
            <a:xfrm>
              <a:off x="1004" y="1021"/>
              <a:ext cx="58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BIOGEOCLIMATIC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5" name="Rectangle 81"/>
            <p:cNvSpPr>
              <a:spLocks noChangeArrowheads="1"/>
            </p:cNvSpPr>
            <p:nvPr/>
          </p:nvSpPr>
          <p:spPr bwMode="auto">
            <a:xfrm>
              <a:off x="1082" y="1101"/>
              <a:ext cx="42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ECOSYSTEM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6" name="Rectangle 82"/>
            <p:cNvSpPr>
              <a:spLocks noChangeArrowheads="1"/>
            </p:cNvSpPr>
            <p:nvPr/>
          </p:nvSpPr>
          <p:spPr bwMode="auto">
            <a:xfrm>
              <a:off x="1017" y="1181"/>
              <a:ext cx="54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CLASSIFICATION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7" name="Rectangle 83"/>
            <p:cNvSpPr>
              <a:spLocks noChangeArrowheads="1"/>
            </p:cNvSpPr>
            <p:nvPr/>
          </p:nvSpPr>
          <p:spPr bwMode="auto">
            <a:xfrm>
              <a:off x="1890" y="1021"/>
              <a:ext cx="41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LANDSCAPE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8" name="Rectangle 84"/>
            <p:cNvSpPr>
              <a:spLocks noChangeArrowheads="1"/>
            </p:cNvSpPr>
            <p:nvPr/>
          </p:nvSpPr>
          <p:spPr bwMode="auto">
            <a:xfrm>
              <a:off x="1934" y="1101"/>
              <a:ext cx="32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ECOLOGY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09" name="Rectangle 85"/>
            <p:cNvSpPr>
              <a:spLocks noChangeArrowheads="1"/>
            </p:cNvSpPr>
            <p:nvPr/>
          </p:nvSpPr>
          <p:spPr bwMode="auto">
            <a:xfrm>
              <a:off x="2773" y="1021"/>
              <a:ext cx="249"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RANGE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0" name="Rectangle 86"/>
            <p:cNvSpPr>
              <a:spLocks noChangeArrowheads="1"/>
            </p:cNvSpPr>
            <p:nvPr/>
          </p:nvSpPr>
          <p:spPr bwMode="auto">
            <a:xfrm>
              <a:off x="2739" y="1101"/>
              <a:ext cx="32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ECOLOGY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1" name="Rectangle 87"/>
            <p:cNvSpPr>
              <a:spLocks noChangeArrowheads="1"/>
            </p:cNvSpPr>
            <p:nvPr/>
          </p:nvSpPr>
          <p:spPr bwMode="auto">
            <a:xfrm>
              <a:off x="3470" y="1061"/>
              <a:ext cx="47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CLIMATOLOGY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2" name="Rectangle 88"/>
            <p:cNvSpPr>
              <a:spLocks noChangeArrowheads="1"/>
            </p:cNvSpPr>
            <p:nvPr/>
          </p:nvSpPr>
          <p:spPr bwMode="auto">
            <a:xfrm>
              <a:off x="4407" y="1061"/>
              <a:ext cx="21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SOILS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3" name="Rectangle 89"/>
            <p:cNvSpPr>
              <a:spLocks noChangeArrowheads="1"/>
            </p:cNvSpPr>
            <p:nvPr/>
          </p:nvSpPr>
          <p:spPr bwMode="auto">
            <a:xfrm>
              <a:off x="5155" y="1021"/>
              <a:ext cx="34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WILDLIFE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4" name="Rectangle 90"/>
            <p:cNvSpPr>
              <a:spLocks noChangeArrowheads="1"/>
            </p:cNvSpPr>
            <p:nvPr/>
          </p:nvSpPr>
          <p:spPr bwMode="auto">
            <a:xfrm>
              <a:off x="5174" y="1101"/>
              <a:ext cx="29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Franklin Gothic Demi" pitchFamily="34" charset="0"/>
                  <a:cs typeface="Arial" pitchFamily="34" charset="0"/>
                </a:rPr>
                <a:t>HABITAT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5" name="Rectangle 91"/>
            <p:cNvSpPr>
              <a:spLocks noChangeArrowheads="1"/>
            </p:cNvSpPr>
            <p:nvPr/>
          </p:nvSpPr>
          <p:spPr bwMode="auto">
            <a:xfrm>
              <a:off x="262" y="1386"/>
              <a:ext cx="459"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Tschaplinski, 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6" name="Rectangle 92"/>
            <p:cNvSpPr>
              <a:spLocks noChangeArrowheads="1"/>
            </p:cNvSpPr>
            <p:nvPr/>
          </p:nvSpPr>
          <p:spPr bwMode="auto">
            <a:xfrm>
              <a:off x="216" y="1458"/>
              <a:ext cx="54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Research Scientist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7" name="Rectangle 93"/>
            <p:cNvSpPr>
              <a:spLocks noChangeArrowheads="1"/>
            </p:cNvSpPr>
            <p:nvPr/>
          </p:nvSpPr>
          <p:spPr bwMode="auto">
            <a:xfrm>
              <a:off x="199" y="1530"/>
              <a:ext cx="57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Fish Habitat Biology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8" name="Rectangle 94"/>
            <p:cNvSpPr>
              <a:spLocks noChangeArrowheads="1"/>
            </p:cNvSpPr>
            <p:nvPr/>
          </p:nvSpPr>
          <p:spPr bwMode="auto">
            <a:xfrm>
              <a:off x="291" y="1604"/>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(3804) LSO4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9" name="Rectangle 95"/>
            <p:cNvSpPr>
              <a:spLocks noChangeArrowheads="1"/>
            </p:cNvSpPr>
            <p:nvPr/>
          </p:nvSpPr>
          <p:spPr bwMode="auto">
            <a:xfrm>
              <a:off x="1077" y="1386"/>
              <a:ext cx="439"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MacKenzie, W.</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0" name="Rectangle 96"/>
            <p:cNvSpPr>
              <a:spLocks noChangeArrowheads="1"/>
            </p:cNvSpPr>
            <p:nvPr/>
          </p:nvSpPr>
          <p:spPr bwMode="auto">
            <a:xfrm>
              <a:off x="1114" y="1458"/>
              <a:ext cx="37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A. Research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1" name="Rectangle 97"/>
            <p:cNvSpPr>
              <a:spLocks noChangeArrowheads="1"/>
            </p:cNvSpPr>
            <p:nvPr/>
          </p:nvSpPr>
          <p:spPr bwMode="auto">
            <a:xfrm>
              <a:off x="1154" y="1530"/>
              <a:ext cx="27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2" name="Rectangle 98"/>
            <p:cNvSpPr>
              <a:spLocks noChangeArrowheads="1"/>
            </p:cNvSpPr>
            <p:nvPr/>
          </p:nvSpPr>
          <p:spPr bwMode="auto">
            <a:xfrm>
              <a:off x="1062" y="1604"/>
              <a:ext cx="47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(3665) BIO R27</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3" name="Rectangle 99"/>
            <p:cNvSpPr>
              <a:spLocks noChangeArrowheads="1"/>
            </p:cNvSpPr>
            <p:nvPr/>
          </p:nvSpPr>
          <p:spPr bwMode="auto">
            <a:xfrm>
              <a:off x="1945" y="1386"/>
              <a:ext cx="30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Walton, 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4" name="Rectangle 100"/>
            <p:cNvSpPr>
              <a:spLocks noChangeArrowheads="1"/>
            </p:cNvSpPr>
            <p:nvPr/>
          </p:nvSpPr>
          <p:spPr bwMode="auto">
            <a:xfrm>
              <a:off x="1798" y="1458"/>
              <a:ext cx="61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Research Landscape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5" name="Rectangle 101"/>
            <p:cNvSpPr>
              <a:spLocks noChangeArrowheads="1"/>
            </p:cNvSpPr>
            <p:nvPr/>
          </p:nvSpPr>
          <p:spPr bwMode="auto">
            <a:xfrm>
              <a:off x="1959" y="1530"/>
              <a:ext cx="27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6" name="Rectangle 102"/>
            <p:cNvSpPr>
              <a:spLocks noChangeArrowheads="1"/>
            </p:cNvSpPr>
            <p:nvPr/>
          </p:nvSpPr>
          <p:spPr bwMode="auto">
            <a:xfrm>
              <a:off x="1867" y="1604"/>
              <a:ext cx="47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(3183) BIO N27</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7" name="Rectangle 103"/>
            <p:cNvSpPr>
              <a:spLocks noChangeArrowheads="1"/>
            </p:cNvSpPr>
            <p:nvPr/>
          </p:nvSpPr>
          <p:spPr bwMode="auto">
            <a:xfrm>
              <a:off x="2722" y="1423"/>
              <a:ext cx="36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Newman, 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8" name="Rectangle 104"/>
            <p:cNvSpPr>
              <a:spLocks noChangeArrowheads="1"/>
            </p:cNvSpPr>
            <p:nvPr/>
          </p:nvSpPr>
          <p:spPr bwMode="auto">
            <a:xfrm>
              <a:off x="2670" y="1495"/>
              <a:ext cx="46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Range 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9" name="Rectangle 105"/>
            <p:cNvSpPr>
              <a:spLocks noChangeArrowheads="1"/>
            </p:cNvSpPr>
            <p:nvPr/>
          </p:nvSpPr>
          <p:spPr bwMode="auto">
            <a:xfrm>
              <a:off x="2712" y="1567"/>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(3677) LSO3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0" name="Rectangle 106"/>
            <p:cNvSpPr>
              <a:spLocks noChangeArrowheads="1"/>
            </p:cNvSpPr>
            <p:nvPr/>
          </p:nvSpPr>
          <p:spPr bwMode="auto">
            <a:xfrm>
              <a:off x="3480" y="1386"/>
              <a:ext cx="46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Spittlehouse, 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1" name="Rectangle 107"/>
            <p:cNvSpPr>
              <a:spLocks noChangeArrowheads="1"/>
            </p:cNvSpPr>
            <p:nvPr/>
          </p:nvSpPr>
          <p:spPr bwMode="auto">
            <a:xfrm>
              <a:off x="3472" y="1458"/>
              <a:ext cx="48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Senior Research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2" name="Rectangle 108"/>
            <p:cNvSpPr>
              <a:spLocks noChangeArrowheads="1"/>
            </p:cNvSpPr>
            <p:nvPr/>
          </p:nvSpPr>
          <p:spPr bwMode="auto">
            <a:xfrm>
              <a:off x="3520" y="1532"/>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Climatologist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3" name="Rectangle 109"/>
            <p:cNvSpPr>
              <a:spLocks noChangeArrowheads="1"/>
            </p:cNvSpPr>
            <p:nvPr/>
          </p:nvSpPr>
          <p:spPr bwMode="auto">
            <a:xfrm>
              <a:off x="3518" y="1604"/>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(3664) LSO4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4" name="Rectangle 110"/>
            <p:cNvSpPr>
              <a:spLocks noChangeArrowheads="1"/>
            </p:cNvSpPr>
            <p:nvPr/>
          </p:nvSpPr>
          <p:spPr bwMode="auto">
            <a:xfrm>
              <a:off x="4378" y="1386"/>
              <a:ext cx="27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Berch, 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5" name="Rectangle 111"/>
            <p:cNvSpPr>
              <a:spLocks noChangeArrowheads="1"/>
            </p:cNvSpPr>
            <p:nvPr/>
          </p:nvSpPr>
          <p:spPr bwMode="auto">
            <a:xfrm>
              <a:off x="4341" y="1458"/>
              <a:ext cx="35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Forest Soils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6" name="Rectangle 112"/>
            <p:cNvSpPr>
              <a:spLocks noChangeArrowheads="1"/>
            </p:cNvSpPr>
            <p:nvPr/>
          </p:nvSpPr>
          <p:spPr bwMode="auto">
            <a:xfrm>
              <a:off x="4377" y="1532"/>
              <a:ext cx="27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7" name="Rectangle 113"/>
            <p:cNvSpPr>
              <a:spLocks noChangeArrowheads="1"/>
            </p:cNvSpPr>
            <p:nvPr/>
          </p:nvSpPr>
          <p:spPr bwMode="auto">
            <a:xfrm>
              <a:off x="4323" y="1604"/>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(3836) LSO4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8" name="Rectangle 114"/>
            <p:cNvSpPr>
              <a:spLocks noChangeArrowheads="1"/>
            </p:cNvSpPr>
            <p:nvPr/>
          </p:nvSpPr>
          <p:spPr bwMode="auto">
            <a:xfrm>
              <a:off x="5131" y="1386"/>
              <a:ext cx="38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Morgan, Don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39" name="Rectangle 115"/>
            <p:cNvSpPr>
              <a:spLocks noChangeArrowheads="1"/>
            </p:cNvSpPr>
            <p:nvPr/>
          </p:nvSpPr>
          <p:spPr bwMode="auto">
            <a:xfrm>
              <a:off x="5123" y="1458"/>
              <a:ext cx="409"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Team Leader,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0" name="Rectangle 116"/>
            <p:cNvSpPr>
              <a:spLocks noChangeArrowheads="1"/>
            </p:cNvSpPr>
            <p:nvPr/>
          </p:nvSpPr>
          <p:spPr bwMode="auto">
            <a:xfrm>
              <a:off x="5100" y="1530"/>
              <a:ext cx="45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Wildlife Habitat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1" name="Rectangle 117"/>
            <p:cNvSpPr>
              <a:spLocks noChangeArrowheads="1"/>
            </p:cNvSpPr>
            <p:nvPr/>
          </p:nvSpPr>
          <p:spPr bwMode="auto">
            <a:xfrm>
              <a:off x="5089" y="1604"/>
              <a:ext cx="47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(2095) BIO R30</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2" name="Rectangle 118"/>
            <p:cNvSpPr>
              <a:spLocks noChangeArrowheads="1"/>
            </p:cNvSpPr>
            <p:nvPr/>
          </p:nvSpPr>
          <p:spPr bwMode="auto">
            <a:xfrm>
              <a:off x="1173" y="1867"/>
              <a:ext cx="24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Mah, 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3" name="Rectangle 119"/>
            <p:cNvSpPr>
              <a:spLocks noChangeArrowheads="1"/>
            </p:cNvSpPr>
            <p:nvPr/>
          </p:nvSpPr>
          <p:spPr bwMode="auto">
            <a:xfrm>
              <a:off x="1091" y="1940"/>
              <a:ext cx="40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Interpretation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4" name="Rectangle 120"/>
            <p:cNvSpPr>
              <a:spLocks noChangeArrowheads="1"/>
            </p:cNvSpPr>
            <p:nvPr/>
          </p:nvSpPr>
          <p:spPr bwMode="auto">
            <a:xfrm>
              <a:off x="1154" y="2013"/>
              <a:ext cx="27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5" name="Rectangle 121"/>
            <p:cNvSpPr>
              <a:spLocks noChangeArrowheads="1"/>
            </p:cNvSpPr>
            <p:nvPr/>
          </p:nvSpPr>
          <p:spPr bwMode="auto">
            <a:xfrm>
              <a:off x="1102" y="2085"/>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(3792) LSO3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6" name="Rectangle 122"/>
            <p:cNvSpPr>
              <a:spLocks noChangeArrowheads="1"/>
            </p:cNvSpPr>
            <p:nvPr/>
          </p:nvSpPr>
          <p:spPr bwMode="auto">
            <a:xfrm>
              <a:off x="1964" y="1885"/>
              <a:ext cx="26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Chen, 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7" name="Rectangle 123"/>
            <p:cNvSpPr>
              <a:spLocks noChangeArrowheads="1"/>
            </p:cNvSpPr>
            <p:nvPr/>
          </p:nvSpPr>
          <p:spPr bwMode="auto">
            <a:xfrm>
              <a:off x="1931" y="1957"/>
              <a:ext cx="33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Landscape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8" name="Rectangle 124"/>
            <p:cNvSpPr>
              <a:spLocks noChangeArrowheads="1"/>
            </p:cNvSpPr>
            <p:nvPr/>
          </p:nvSpPr>
          <p:spPr bwMode="auto">
            <a:xfrm>
              <a:off x="1824" y="2030"/>
              <a:ext cx="55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Modelling Biologist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49" name="Rectangle 125"/>
            <p:cNvSpPr>
              <a:spLocks noChangeArrowheads="1"/>
            </p:cNvSpPr>
            <p:nvPr/>
          </p:nvSpPr>
          <p:spPr bwMode="auto">
            <a:xfrm>
              <a:off x="1865" y="2103"/>
              <a:ext cx="47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(4784) BIO N24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0" name="Rectangle 126"/>
            <p:cNvSpPr>
              <a:spLocks noChangeArrowheads="1"/>
            </p:cNvSpPr>
            <p:nvPr/>
          </p:nvSpPr>
          <p:spPr bwMode="auto">
            <a:xfrm>
              <a:off x="2736" y="1927"/>
              <a:ext cx="33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Wallace, 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1" name="Rectangle 127"/>
            <p:cNvSpPr>
              <a:spLocks noChangeArrowheads="1"/>
            </p:cNvSpPr>
            <p:nvPr/>
          </p:nvSpPr>
          <p:spPr bwMode="auto">
            <a:xfrm>
              <a:off x="2670" y="1999"/>
              <a:ext cx="46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Range 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2" name="Rectangle 128"/>
            <p:cNvSpPr>
              <a:spLocks noChangeArrowheads="1"/>
            </p:cNvSpPr>
            <p:nvPr/>
          </p:nvSpPr>
          <p:spPr bwMode="auto">
            <a:xfrm>
              <a:off x="2692" y="2073"/>
              <a:ext cx="42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(96225) LSO2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3" name="Rectangle 129"/>
            <p:cNvSpPr>
              <a:spLocks noChangeArrowheads="1"/>
            </p:cNvSpPr>
            <p:nvPr/>
          </p:nvSpPr>
          <p:spPr bwMode="auto">
            <a:xfrm>
              <a:off x="3538" y="1927"/>
              <a:ext cx="34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Dymond, 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4" name="Rectangle 130"/>
            <p:cNvSpPr>
              <a:spLocks noChangeArrowheads="1"/>
            </p:cNvSpPr>
            <p:nvPr/>
          </p:nvSpPr>
          <p:spPr bwMode="auto">
            <a:xfrm>
              <a:off x="3467" y="2000"/>
              <a:ext cx="4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Carbon Modeller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5" name="Rectangle 131"/>
            <p:cNvSpPr>
              <a:spLocks noChangeArrowheads="1"/>
            </p:cNvSpPr>
            <p:nvPr/>
          </p:nvSpPr>
          <p:spPr bwMode="auto">
            <a:xfrm>
              <a:off x="3500" y="2073"/>
              <a:ext cx="42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(93243) LSO3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6" name="Rectangle 132"/>
            <p:cNvSpPr>
              <a:spLocks noChangeArrowheads="1"/>
            </p:cNvSpPr>
            <p:nvPr/>
          </p:nvSpPr>
          <p:spPr bwMode="auto">
            <a:xfrm>
              <a:off x="4361" y="1891"/>
              <a:ext cx="31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Bulmer, 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7" name="Rectangle 133"/>
            <p:cNvSpPr>
              <a:spLocks noChangeArrowheads="1"/>
            </p:cNvSpPr>
            <p:nvPr/>
          </p:nvSpPr>
          <p:spPr bwMode="auto">
            <a:xfrm>
              <a:off x="4286" y="1964"/>
              <a:ext cx="46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Soil Restoration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8" name="Rectangle 134"/>
            <p:cNvSpPr>
              <a:spLocks noChangeArrowheads="1"/>
            </p:cNvSpPr>
            <p:nvPr/>
          </p:nvSpPr>
          <p:spPr bwMode="auto">
            <a:xfrm>
              <a:off x="4378" y="2036"/>
              <a:ext cx="27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9" name="Rectangle 135"/>
            <p:cNvSpPr>
              <a:spLocks noChangeArrowheads="1"/>
            </p:cNvSpPr>
            <p:nvPr/>
          </p:nvSpPr>
          <p:spPr bwMode="auto">
            <a:xfrm>
              <a:off x="4324" y="2109"/>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(5080) LSO3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0" name="Rectangle 136"/>
            <p:cNvSpPr>
              <a:spLocks noChangeArrowheads="1"/>
            </p:cNvSpPr>
            <p:nvPr/>
          </p:nvSpPr>
          <p:spPr bwMode="auto">
            <a:xfrm>
              <a:off x="5189" y="1890"/>
              <a:ext cx="27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Hovey, F.</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1" name="Rectangle 137"/>
            <p:cNvSpPr>
              <a:spLocks noChangeArrowheads="1"/>
            </p:cNvSpPr>
            <p:nvPr/>
          </p:nvSpPr>
          <p:spPr bwMode="auto">
            <a:xfrm>
              <a:off x="5100" y="1964"/>
              <a:ext cx="45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Wildlife Habitat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2" name="Rectangle 138"/>
            <p:cNvSpPr>
              <a:spLocks noChangeArrowheads="1"/>
            </p:cNvSpPr>
            <p:nvPr/>
          </p:nvSpPr>
          <p:spPr bwMode="auto">
            <a:xfrm>
              <a:off x="5208" y="2036"/>
              <a:ext cx="22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Analyst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3" name="Rectangle 139"/>
            <p:cNvSpPr>
              <a:spLocks noChangeArrowheads="1"/>
            </p:cNvSpPr>
            <p:nvPr/>
          </p:nvSpPr>
          <p:spPr bwMode="auto">
            <a:xfrm>
              <a:off x="5091" y="2108"/>
              <a:ext cx="47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(5078) BIO N24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4" name="Rectangle 140"/>
            <p:cNvSpPr>
              <a:spLocks noChangeArrowheads="1"/>
            </p:cNvSpPr>
            <p:nvPr/>
          </p:nvSpPr>
          <p:spPr bwMode="auto">
            <a:xfrm>
              <a:off x="5138" y="2348"/>
              <a:ext cx="37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McLellan, 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5" name="Rectangle 141"/>
            <p:cNvSpPr>
              <a:spLocks noChangeArrowheads="1"/>
            </p:cNvSpPr>
            <p:nvPr/>
          </p:nvSpPr>
          <p:spPr bwMode="auto">
            <a:xfrm>
              <a:off x="5003" y="2421"/>
              <a:ext cx="64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Senior Wildlife Habitat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6" name="Rectangle 142"/>
            <p:cNvSpPr>
              <a:spLocks noChangeArrowheads="1"/>
            </p:cNvSpPr>
            <p:nvPr/>
          </p:nvSpPr>
          <p:spPr bwMode="auto">
            <a:xfrm>
              <a:off x="5183" y="2493"/>
              <a:ext cx="27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7" name="Rectangle 143"/>
            <p:cNvSpPr>
              <a:spLocks noChangeArrowheads="1"/>
            </p:cNvSpPr>
            <p:nvPr/>
          </p:nvSpPr>
          <p:spPr bwMode="auto">
            <a:xfrm>
              <a:off x="5129" y="2566"/>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(3672) LSO5</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8" name="Rectangle 144"/>
            <p:cNvSpPr>
              <a:spLocks noChangeArrowheads="1"/>
            </p:cNvSpPr>
            <p:nvPr/>
          </p:nvSpPr>
          <p:spPr bwMode="auto">
            <a:xfrm>
              <a:off x="1107" y="2348"/>
              <a:ext cx="37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Parminter, J.</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69" name="Rectangle 145"/>
            <p:cNvSpPr>
              <a:spLocks noChangeArrowheads="1"/>
            </p:cNvSpPr>
            <p:nvPr/>
          </p:nvSpPr>
          <p:spPr bwMode="auto">
            <a:xfrm>
              <a:off x="1017" y="2421"/>
              <a:ext cx="55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Research 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0" name="Rectangle 146"/>
            <p:cNvSpPr>
              <a:spLocks noChangeArrowheads="1"/>
            </p:cNvSpPr>
            <p:nvPr/>
          </p:nvSpPr>
          <p:spPr bwMode="auto">
            <a:xfrm>
              <a:off x="1048" y="2493"/>
              <a:ext cx="49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Forest Dynamics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1" name="Rectangle 147"/>
            <p:cNvSpPr>
              <a:spLocks noChangeArrowheads="1"/>
            </p:cNvSpPr>
            <p:nvPr/>
          </p:nvSpPr>
          <p:spPr bwMode="auto">
            <a:xfrm>
              <a:off x="1097" y="2566"/>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(3675) LSO3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2" name="Rectangle 148"/>
            <p:cNvSpPr>
              <a:spLocks noChangeArrowheads="1"/>
            </p:cNvSpPr>
            <p:nvPr/>
          </p:nvSpPr>
          <p:spPr bwMode="auto">
            <a:xfrm>
              <a:off x="1103" y="2862"/>
              <a:ext cx="37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Campbell, 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3" name="Rectangle 149"/>
            <p:cNvSpPr>
              <a:spLocks noChangeArrowheads="1"/>
            </p:cNvSpPr>
            <p:nvPr/>
          </p:nvSpPr>
          <p:spPr bwMode="auto">
            <a:xfrm>
              <a:off x="1017" y="2936"/>
              <a:ext cx="55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Research 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4" name="Rectangle 150"/>
            <p:cNvSpPr>
              <a:spLocks noChangeArrowheads="1"/>
            </p:cNvSpPr>
            <p:nvPr/>
          </p:nvSpPr>
          <p:spPr bwMode="auto">
            <a:xfrm>
              <a:off x="1040" y="3008"/>
              <a:ext cx="51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(87299) BIO N27</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5" name="Rectangle 151"/>
            <p:cNvSpPr>
              <a:spLocks noChangeArrowheads="1"/>
            </p:cNvSpPr>
            <p:nvPr/>
          </p:nvSpPr>
          <p:spPr bwMode="auto">
            <a:xfrm>
              <a:off x="970" y="3288"/>
              <a:ext cx="66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Vacant/MacKenzie, W.</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6" name="Rectangle 152"/>
            <p:cNvSpPr>
              <a:spLocks noChangeArrowheads="1"/>
            </p:cNvSpPr>
            <p:nvPr/>
          </p:nvSpPr>
          <p:spPr bwMode="auto">
            <a:xfrm>
              <a:off x="1019" y="3352"/>
              <a:ext cx="55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Research 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7" name="Rectangle 153"/>
            <p:cNvSpPr>
              <a:spLocks noChangeArrowheads="1"/>
            </p:cNvSpPr>
            <p:nvPr/>
          </p:nvSpPr>
          <p:spPr bwMode="auto">
            <a:xfrm>
              <a:off x="1013" y="3417"/>
              <a:ext cx="56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Wetland &amp; Riparian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8" name="Rectangle 154"/>
            <p:cNvSpPr>
              <a:spLocks noChangeArrowheads="1"/>
            </p:cNvSpPr>
            <p:nvPr/>
          </p:nvSpPr>
          <p:spPr bwMode="auto">
            <a:xfrm>
              <a:off x="1143" y="3480"/>
              <a:ext cx="29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Specialist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79" name="Rectangle 155"/>
            <p:cNvSpPr>
              <a:spLocks noChangeArrowheads="1"/>
            </p:cNvSpPr>
            <p:nvPr/>
          </p:nvSpPr>
          <p:spPr bwMode="auto">
            <a:xfrm>
              <a:off x="1060" y="3544"/>
              <a:ext cx="47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(5063) BIO N24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0" name="Rectangle 156"/>
            <p:cNvSpPr>
              <a:spLocks noChangeArrowheads="1"/>
            </p:cNvSpPr>
            <p:nvPr/>
          </p:nvSpPr>
          <p:spPr bwMode="auto">
            <a:xfrm>
              <a:off x="1076" y="3788"/>
              <a:ext cx="43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Heemskerk, 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1" name="Rectangle 157"/>
            <p:cNvSpPr>
              <a:spLocks noChangeArrowheads="1"/>
            </p:cNvSpPr>
            <p:nvPr/>
          </p:nvSpPr>
          <p:spPr bwMode="auto">
            <a:xfrm>
              <a:off x="1150" y="3861"/>
              <a:ext cx="28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Assistant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2" name="Rectangle 158"/>
            <p:cNvSpPr>
              <a:spLocks noChangeArrowheads="1"/>
            </p:cNvSpPr>
            <p:nvPr/>
          </p:nvSpPr>
          <p:spPr bwMode="auto">
            <a:xfrm>
              <a:off x="1017" y="3933"/>
              <a:ext cx="55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Research Ecologist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3" name="Rectangle 159"/>
            <p:cNvSpPr>
              <a:spLocks noChangeArrowheads="1"/>
            </p:cNvSpPr>
            <p:nvPr/>
          </p:nvSpPr>
          <p:spPr bwMode="auto">
            <a:xfrm>
              <a:off x="1045" y="4007"/>
              <a:ext cx="50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(97198) BIO R21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4" name="Rectangle 160"/>
            <p:cNvSpPr>
              <a:spLocks noChangeArrowheads="1"/>
            </p:cNvSpPr>
            <p:nvPr/>
          </p:nvSpPr>
          <p:spPr bwMode="auto">
            <a:xfrm>
              <a:off x="334" y="1890"/>
              <a:ext cx="30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Hogan, D.</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5" name="Rectangle 161"/>
            <p:cNvSpPr>
              <a:spLocks noChangeArrowheads="1"/>
            </p:cNvSpPr>
            <p:nvPr/>
          </p:nvSpPr>
          <p:spPr bwMode="auto">
            <a:xfrm>
              <a:off x="216" y="1964"/>
              <a:ext cx="54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Research Scientist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6" name="Rectangle 162"/>
            <p:cNvSpPr>
              <a:spLocks noChangeArrowheads="1"/>
            </p:cNvSpPr>
            <p:nvPr/>
          </p:nvSpPr>
          <p:spPr bwMode="auto">
            <a:xfrm>
              <a:off x="256" y="2036"/>
              <a:ext cx="46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Geomorphology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7" name="Rectangle 163"/>
            <p:cNvSpPr>
              <a:spLocks noChangeArrowheads="1"/>
            </p:cNvSpPr>
            <p:nvPr/>
          </p:nvSpPr>
          <p:spPr bwMode="auto">
            <a:xfrm>
              <a:off x="294" y="2108"/>
              <a:ext cx="38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(4611) LSO4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8" name="Rectangle 164"/>
            <p:cNvSpPr>
              <a:spLocks noChangeArrowheads="1"/>
            </p:cNvSpPr>
            <p:nvPr/>
          </p:nvSpPr>
          <p:spPr bwMode="auto">
            <a:xfrm>
              <a:off x="366" y="2348"/>
              <a:ext cx="23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Pike, 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89" name="Rectangle 165"/>
            <p:cNvSpPr>
              <a:spLocks noChangeArrowheads="1"/>
            </p:cNvSpPr>
            <p:nvPr/>
          </p:nvSpPr>
          <p:spPr bwMode="auto">
            <a:xfrm>
              <a:off x="322" y="2421"/>
              <a:ext cx="34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Watershed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90" name="Rectangle 166"/>
            <p:cNvSpPr>
              <a:spLocks noChangeArrowheads="1"/>
            </p:cNvSpPr>
            <p:nvPr/>
          </p:nvSpPr>
          <p:spPr bwMode="auto">
            <a:xfrm>
              <a:off x="183" y="2493"/>
              <a:ext cx="61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Ecosystem Specialist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91" name="Rectangle 167"/>
            <p:cNvSpPr>
              <a:spLocks noChangeArrowheads="1"/>
            </p:cNvSpPr>
            <p:nvPr/>
          </p:nvSpPr>
          <p:spPr bwMode="auto">
            <a:xfrm>
              <a:off x="276" y="2566"/>
              <a:ext cx="42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Franklin Gothic Book" pitchFamily="34" charset="0"/>
                  <a:cs typeface="Arial" pitchFamily="34" charset="0"/>
                </a:rPr>
                <a:t>(91608) LSO3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92" name="Rectangle 168"/>
            <p:cNvSpPr>
              <a:spLocks noChangeArrowheads="1"/>
            </p:cNvSpPr>
            <p:nvPr/>
          </p:nvSpPr>
          <p:spPr bwMode="auto">
            <a:xfrm>
              <a:off x="2604" y="345"/>
              <a:ext cx="676" cy="12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Franklin Gothic Demi" pitchFamily="34" charset="0"/>
                  <a:cs typeface="Arial" pitchFamily="34" charset="0"/>
                </a:rPr>
                <a:t>EVELYN HAMILTON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93" name="Rectangle 169"/>
            <p:cNvSpPr>
              <a:spLocks noChangeArrowheads="1"/>
            </p:cNvSpPr>
            <p:nvPr/>
          </p:nvSpPr>
          <p:spPr bwMode="auto">
            <a:xfrm>
              <a:off x="2768" y="433"/>
              <a:ext cx="336" cy="12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Franklin Gothic Demi" pitchFamily="34" charset="0"/>
                  <a:cs typeface="Arial" pitchFamily="34" charset="0"/>
                </a:rPr>
                <a:t>Manager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94" name="Rectangle 170"/>
            <p:cNvSpPr>
              <a:spLocks noChangeArrowheads="1"/>
            </p:cNvSpPr>
            <p:nvPr/>
          </p:nvSpPr>
          <p:spPr bwMode="auto">
            <a:xfrm>
              <a:off x="2721" y="519"/>
              <a:ext cx="427" cy="12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Franklin Gothic Demi" pitchFamily="34" charset="0"/>
                  <a:cs typeface="Arial" pitchFamily="34" charset="0"/>
                </a:rPr>
                <a:t>(2086) ML6</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0363" indent="-360363">
              <a:spcBef>
                <a:spcPts val="0"/>
              </a:spcBef>
              <a:buSzTx/>
              <a:defRPr/>
            </a:pPr>
            <a:r>
              <a:rPr lang="en-CA" sz="2400" dirty="0" smtClean="0"/>
              <a:t>Provincial research program coordination. </a:t>
            </a:r>
          </a:p>
          <a:p>
            <a:pPr marL="360363" indent="-360363">
              <a:spcBef>
                <a:spcPts val="0"/>
              </a:spcBef>
              <a:buSzTx/>
              <a:defRPr/>
            </a:pPr>
            <a:r>
              <a:rPr lang="en-CA" sz="2400" dirty="0" smtClean="0"/>
              <a:t>Research on long and short term projects  </a:t>
            </a:r>
          </a:p>
          <a:p>
            <a:pPr marL="360363" indent="-360363">
              <a:spcBef>
                <a:spcPts val="0"/>
              </a:spcBef>
              <a:buSzTx/>
              <a:defRPr/>
            </a:pPr>
            <a:r>
              <a:rPr lang="en-CA" sz="2400" dirty="0" smtClean="0"/>
              <a:t>Providing expert advice to decision makers</a:t>
            </a:r>
          </a:p>
          <a:p>
            <a:pPr marL="360363" indent="-360363">
              <a:spcBef>
                <a:spcPts val="0"/>
              </a:spcBef>
              <a:buSzTx/>
              <a:defRPr/>
            </a:pPr>
            <a:r>
              <a:rPr lang="en-CA" sz="2400" dirty="0" smtClean="0"/>
              <a:t>Developing assessment procedures</a:t>
            </a:r>
          </a:p>
          <a:p>
            <a:pPr marL="360363" indent="-360363">
              <a:spcBef>
                <a:spcPts val="0"/>
              </a:spcBef>
              <a:buSzTx/>
              <a:defRPr/>
            </a:pPr>
            <a:r>
              <a:rPr lang="en-CA" sz="2400" dirty="0" smtClean="0"/>
              <a:t>Analysis of implications of management actions </a:t>
            </a:r>
          </a:p>
          <a:p>
            <a:pPr marL="360363" indent="-360363">
              <a:spcBef>
                <a:spcPts val="0"/>
              </a:spcBef>
              <a:buSzTx/>
              <a:defRPr/>
            </a:pPr>
            <a:r>
              <a:rPr lang="en-CA" sz="2400" dirty="0" smtClean="0"/>
              <a:t>Using existing info to address new issues  (e.g., implications of climate change)</a:t>
            </a:r>
          </a:p>
          <a:p>
            <a:pPr marL="360363" indent="-360363">
              <a:spcBef>
                <a:spcPts val="0"/>
              </a:spcBef>
              <a:buSzTx/>
              <a:defRPr/>
            </a:pPr>
            <a:r>
              <a:rPr lang="en-CA" sz="2400" dirty="0" smtClean="0"/>
              <a:t>Extension and consulting</a:t>
            </a:r>
          </a:p>
          <a:p>
            <a:pPr marL="0" indent="0">
              <a:spcBef>
                <a:spcPts val="0"/>
              </a:spcBef>
              <a:buClrTx/>
              <a:buSzTx/>
              <a:buNone/>
              <a:defRPr/>
            </a:pPr>
            <a:endParaRPr lang="en-CA" sz="2400" dirty="0" smtClean="0"/>
          </a:p>
          <a:p>
            <a:pPr marL="358775" indent="0">
              <a:spcBef>
                <a:spcPts val="0"/>
              </a:spcBef>
              <a:buClrTx/>
              <a:buSzTx/>
              <a:buNone/>
              <a:defRPr/>
            </a:pPr>
            <a:r>
              <a:rPr lang="en-CA" sz="2400" dirty="0" smtClean="0"/>
              <a:t>Approx. 40% of  time spent on research </a:t>
            </a:r>
          </a:p>
          <a:p>
            <a:pPr marL="358775" indent="0">
              <a:spcBef>
                <a:spcPts val="0"/>
              </a:spcBef>
              <a:buClrTx/>
              <a:buSzTx/>
              <a:buNone/>
              <a:defRPr/>
            </a:pPr>
            <a:r>
              <a:rPr lang="en-CA" sz="2400" dirty="0" smtClean="0"/>
              <a:t>Approx. 60% of time supporting clients through consulting and other activities </a:t>
            </a:r>
          </a:p>
          <a:p>
            <a:endParaRPr lang="en-CA" dirty="0"/>
          </a:p>
        </p:txBody>
      </p:sp>
      <p:sp>
        <p:nvSpPr>
          <p:cNvPr id="2" name="Title 1"/>
          <p:cNvSpPr>
            <a:spLocks noGrp="1"/>
          </p:cNvSpPr>
          <p:nvPr>
            <p:ph type="title"/>
          </p:nvPr>
        </p:nvSpPr>
        <p:spPr/>
        <p:txBody>
          <a:bodyPr/>
          <a:lstStyle/>
          <a:p>
            <a:r>
              <a:rPr lang="en-CA" dirty="0" smtClean="0"/>
              <a:t>Main activities </a:t>
            </a: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5019506"/>
          </a:xfrm>
        </p:spPr>
        <p:txBody>
          <a:bodyPr>
            <a:normAutofit/>
          </a:bodyPr>
          <a:lstStyle/>
          <a:p>
            <a:pPr marL="365125" lvl="0" indent="-365125">
              <a:spcBef>
                <a:spcPts val="100"/>
              </a:spcBef>
              <a:buSzPct val="100000"/>
            </a:pPr>
            <a:r>
              <a:rPr lang="en-CA" sz="2400" dirty="0" smtClean="0"/>
              <a:t>MFR Act (S. 4) - Manage, protect, conserve and plan the use of forest and range resources, encourage maximum productivity and competitive forest and range industries</a:t>
            </a:r>
          </a:p>
          <a:p>
            <a:pPr marL="365125" lvl="0" indent="-365125">
              <a:spcBef>
                <a:spcPts val="100"/>
              </a:spcBef>
              <a:buSzPct val="100000"/>
            </a:pPr>
            <a:r>
              <a:rPr lang="en-CA" sz="2400" dirty="0" smtClean="0"/>
              <a:t>Economics/industry competitiveness – green energy; carbon economy; supporting communities</a:t>
            </a:r>
          </a:p>
          <a:p>
            <a:pPr marL="365125" lvl="0" indent="-365125">
              <a:spcBef>
                <a:spcPts val="100"/>
              </a:spcBef>
              <a:buSzPct val="100000"/>
            </a:pPr>
            <a:r>
              <a:rPr lang="en-CA" sz="2400" dirty="0" smtClean="0"/>
              <a:t>Balancing competition for forest resources</a:t>
            </a:r>
          </a:p>
          <a:p>
            <a:pPr marL="365125" lvl="0" indent="-365125">
              <a:spcBef>
                <a:spcPts val="100"/>
              </a:spcBef>
              <a:buSzPct val="100000"/>
            </a:pPr>
            <a:r>
              <a:rPr lang="en-CA" sz="2400" dirty="0" smtClean="0"/>
              <a:t>Climate change and carbon economy </a:t>
            </a:r>
          </a:p>
          <a:p>
            <a:pPr marL="365125" lvl="0" indent="-365125">
              <a:spcBef>
                <a:spcPts val="100"/>
              </a:spcBef>
              <a:buSzPct val="100000"/>
            </a:pPr>
            <a:r>
              <a:rPr lang="en-CA" sz="2400" dirty="0" smtClean="0"/>
              <a:t>First Nations partners in the new economy</a:t>
            </a:r>
          </a:p>
          <a:p>
            <a:pPr marL="365125" lvl="0" indent="-365125">
              <a:spcBef>
                <a:spcPts val="100"/>
              </a:spcBef>
              <a:buSzPct val="100000"/>
            </a:pPr>
            <a:r>
              <a:rPr lang="en-CA" sz="2400" dirty="0" smtClean="0"/>
              <a:t>Maintaining public trust in resource management</a:t>
            </a:r>
            <a:endParaRPr lang="en-CA" sz="2400" dirty="0"/>
          </a:p>
        </p:txBody>
      </p:sp>
      <p:sp>
        <p:nvSpPr>
          <p:cNvPr id="2" name="Title 1"/>
          <p:cNvSpPr>
            <a:spLocks noGrp="1"/>
          </p:cNvSpPr>
          <p:nvPr>
            <p:ph type="title"/>
          </p:nvPr>
        </p:nvSpPr>
        <p:spPr/>
        <p:txBody>
          <a:bodyPr/>
          <a:lstStyle/>
          <a:p>
            <a:r>
              <a:rPr lang="en-CA" dirty="0" smtClean="0"/>
              <a:t>Key  drivers </a:t>
            </a:r>
            <a:endParaRPr lang="en-C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CA" sz="2400" dirty="0" smtClean="0"/>
              <a:t>Key clients</a:t>
            </a:r>
          </a:p>
          <a:p>
            <a:pPr>
              <a:buSzPct val="100000"/>
            </a:pPr>
            <a:r>
              <a:rPr lang="en-CA" sz="2400" dirty="0" smtClean="0"/>
              <a:t>Forest Stewardship Division  </a:t>
            </a:r>
          </a:p>
          <a:p>
            <a:pPr>
              <a:buSzPct val="100000"/>
            </a:pPr>
            <a:r>
              <a:rPr lang="en-CA" sz="2400" dirty="0" smtClean="0"/>
              <a:t>Operations  Division </a:t>
            </a:r>
          </a:p>
          <a:p>
            <a:pPr>
              <a:buSzPct val="100000"/>
            </a:pPr>
            <a:r>
              <a:rPr lang="en-CA" sz="2400" dirty="0" smtClean="0"/>
              <a:t>Tenure and Revenue Division </a:t>
            </a:r>
          </a:p>
          <a:p>
            <a:pPr>
              <a:buSzPct val="100000"/>
            </a:pPr>
            <a:r>
              <a:rPr lang="en-CA" sz="2400" dirty="0" smtClean="0"/>
              <a:t>BCTS  </a:t>
            </a:r>
          </a:p>
          <a:p>
            <a:pPr>
              <a:buSzPct val="100000"/>
            </a:pPr>
            <a:r>
              <a:rPr lang="en-CA" sz="2400" dirty="0" smtClean="0"/>
              <a:t>Other agencies – MOE,  MEMFR,  DFO</a:t>
            </a:r>
          </a:p>
          <a:p>
            <a:pPr>
              <a:buSzPct val="100000"/>
              <a:buNone/>
            </a:pPr>
            <a:endParaRPr lang="en-CA" sz="2400" dirty="0" smtClean="0"/>
          </a:p>
          <a:p>
            <a:pPr>
              <a:buSzPct val="100000"/>
              <a:buNone/>
            </a:pPr>
            <a:r>
              <a:rPr lang="en-CA" sz="2400" dirty="0" smtClean="0"/>
              <a:t>Key collaborators</a:t>
            </a:r>
          </a:p>
          <a:p>
            <a:pPr>
              <a:buSzPct val="100000"/>
            </a:pPr>
            <a:r>
              <a:rPr lang="en-CA" sz="2400" dirty="0" smtClean="0"/>
              <a:t>Regional MFR scientists, UBC, UNBC, SFU, TRU, CFS, FP Innovations, BVC, FORREX  </a:t>
            </a:r>
            <a:endParaRPr lang="en-CA" sz="2400" dirty="0"/>
          </a:p>
        </p:txBody>
      </p:sp>
      <p:sp>
        <p:nvSpPr>
          <p:cNvPr id="2" name="Title 1"/>
          <p:cNvSpPr>
            <a:spLocks noGrp="1"/>
          </p:cNvSpPr>
          <p:nvPr>
            <p:ph type="title"/>
          </p:nvPr>
        </p:nvSpPr>
        <p:spPr/>
        <p:txBody>
          <a:bodyPr/>
          <a:lstStyle/>
          <a:p>
            <a:r>
              <a:rPr lang="en-CA" dirty="0" smtClean="0"/>
              <a:t>Key clients and collaborators</a:t>
            </a:r>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for.gov.bc.ca/hre/becweb/Photos/resources/beczones.gif"/>
          <p:cNvPicPr>
            <a:picLocks noChangeAspect="1" noChangeArrowheads="1"/>
          </p:cNvPicPr>
          <p:nvPr/>
        </p:nvPicPr>
        <p:blipFill>
          <a:blip r:embed="rId3" cstate="screen">
            <a:lum bright="71000" contrast="-2000"/>
          </a:blip>
          <a:srcRect r="25269" b="31639"/>
          <a:stretch>
            <a:fillRect/>
          </a:stretch>
        </p:blipFill>
        <p:spPr bwMode="auto">
          <a:xfrm>
            <a:off x="0" y="0"/>
            <a:ext cx="9144000" cy="6857999"/>
          </a:xfrm>
          <a:prstGeom prst="rect">
            <a:avLst/>
          </a:prstGeom>
          <a:noFill/>
        </p:spPr>
      </p:pic>
      <p:sp>
        <p:nvSpPr>
          <p:cNvPr id="3" name="Content Placeholder 2"/>
          <p:cNvSpPr>
            <a:spLocks noGrp="1"/>
          </p:cNvSpPr>
          <p:nvPr>
            <p:ph idx="1"/>
          </p:nvPr>
        </p:nvSpPr>
        <p:spPr/>
        <p:txBody>
          <a:bodyPr/>
          <a:lstStyle/>
          <a:p>
            <a:pPr>
              <a:buSzPct val="100000"/>
            </a:pPr>
            <a:r>
              <a:rPr lang="en-CA" dirty="0" smtClean="0"/>
              <a:t>Staff  and locations  </a:t>
            </a:r>
          </a:p>
          <a:p>
            <a:pPr>
              <a:buSzPct val="100000"/>
            </a:pPr>
            <a:r>
              <a:rPr lang="en-CA" dirty="0" smtClean="0"/>
              <a:t>Accomplishments </a:t>
            </a:r>
          </a:p>
          <a:p>
            <a:pPr>
              <a:buSzPct val="100000"/>
            </a:pPr>
            <a:r>
              <a:rPr lang="en-CA" dirty="0" smtClean="0"/>
              <a:t>What’s new</a:t>
            </a:r>
          </a:p>
          <a:p>
            <a:pPr>
              <a:buSzPct val="100000"/>
            </a:pPr>
            <a:r>
              <a:rPr lang="en-CA" dirty="0" smtClean="0"/>
              <a:t>Future directions </a:t>
            </a:r>
            <a:endParaRPr lang="en-CA" dirty="0"/>
          </a:p>
        </p:txBody>
      </p:sp>
      <p:sp>
        <p:nvSpPr>
          <p:cNvPr id="2" name="Title 1"/>
          <p:cNvSpPr>
            <a:spLocks noGrp="1"/>
          </p:cNvSpPr>
          <p:nvPr>
            <p:ph type="title"/>
          </p:nvPr>
        </p:nvSpPr>
        <p:spPr/>
        <p:txBody>
          <a:bodyPr/>
          <a:lstStyle/>
          <a:p>
            <a:r>
              <a:rPr lang="en-CA" dirty="0" smtClean="0"/>
              <a:t>Ecology Program </a:t>
            </a:r>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0000223"/>
          <p:cNvPicPr/>
          <p:nvPr/>
        </p:nvPicPr>
        <p:blipFill>
          <a:blip r:embed="rId3" cstate="screen">
            <a:lum bright="-19000" contrast="-78000"/>
          </a:blip>
          <a:srcRect/>
          <a:stretch>
            <a:fillRect/>
          </a:stretch>
        </p:blipFill>
        <p:spPr bwMode="auto">
          <a:xfrm>
            <a:off x="0" y="-1000156"/>
            <a:ext cx="9358346" cy="10929990"/>
          </a:xfrm>
          <a:prstGeom prst="rect">
            <a:avLst/>
          </a:prstGeom>
          <a:noFill/>
          <a:ln w="9525">
            <a:noFill/>
            <a:miter lim="800000"/>
            <a:headEnd/>
            <a:tailEnd/>
          </a:ln>
        </p:spPr>
      </p:pic>
      <p:sp>
        <p:nvSpPr>
          <p:cNvPr id="2" name="TextBox 1"/>
          <p:cNvSpPr txBox="1"/>
          <p:nvPr/>
        </p:nvSpPr>
        <p:spPr>
          <a:xfrm>
            <a:off x="2714612" y="4572008"/>
            <a:ext cx="6429388" cy="1446550"/>
          </a:xfrm>
          <a:prstGeom prst="rect">
            <a:avLst/>
          </a:prstGeom>
          <a:noFill/>
        </p:spPr>
        <p:txBody>
          <a:bodyPr wrap="square" rtlCol="0">
            <a:spAutoFit/>
          </a:bodyPr>
          <a:lstStyle/>
          <a:p>
            <a:r>
              <a:rPr lang="en-CA" sz="2200" i="1" dirty="0" smtClean="0">
                <a:solidFill>
                  <a:schemeClr val="bg1"/>
                </a:solidFill>
              </a:rPr>
              <a:t>Shirley Mah</a:t>
            </a:r>
          </a:p>
          <a:p>
            <a:r>
              <a:rPr lang="en-CA" sz="2200" i="1" dirty="0" smtClean="0">
                <a:solidFill>
                  <a:schemeClr val="bg1"/>
                </a:solidFill>
              </a:rPr>
              <a:t>A/ Team Leader, Ecology Program and Interpretations Ecologist</a:t>
            </a:r>
          </a:p>
          <a:p>
            <a:r>
              <a:rPr lang="en-CA" sz="2200" i="1" dirty="0" smtClean="0">
                <a:solidFill>
                  <a:schemeClr val="bg1"/>
                </a:solidFill>
              </a:rPr>
              <a:t>Victoria  </a:t>
            </a:r>
            <a:endParaRPr lang="en-CA" sz="2200" i="1" dirty="0">
              <a:solidFill>
                <a:schemeClr val="bg1"/>
              </a:solidFill>
            </a:endParaRPr>
          </a:p>
        </p:txBody>
      </p:sp>
      <p:pic>
        <p:nvPicPr>
          <p:cNvPr id="56322" name="Picture 2" descr="\\spectrum\ehhamilt$\My Pictures\My Pictures\mah.gif"/>
          <p:cNvPicPr>
            <a:picLocks noChangeAspect="1" noChangeArrowheads="1"/>
          </p:cNvPicPr>
          <p:nvPr/>
        </p:nvPicPr>
        <p:blipFill>
          <a:blip r:embed="rId4" cstate="screen"/>
          <a:srcRect/>
          <a:stretch>
            <a:fillRect/>
          </a:stretch>
        </p:blipFill>
        <p:spPr bwMode="auto">
          <a:xfrm>
            <a:off x="5000628" y="428604"/>
            <a:ext cx="3637734" cy="3710488"/>
          </a:xfrm>
          <a:prstGeom prst="rect">
            <a:avLst/>
          </a:prstGeom>
          <a:noFill/>
        </p:spPr>
      </p:pic>
      <p:pic>
        <p:nvPicPr>
          <p:cNvPr id="1026" name="Picture 2" descr="C:\Users\ehhamilt\AppData\Local\Microsoft\Windows\Temporary Internet Files\Content.Outlook\38LALEZA\IMG_1659.jpg"/>
          <p:cNvPicPr>
            <a:picLocks noChangeAspect="1" noChangeArrowheads="1"/>
          </p:cNvPicPr>
          <p:nvPr/>
        </p:nvPicPr>
        <p:blipFill>
          <a:blip r:embed="rId5" cstate="screen"/>
          <a:srcRect/>
          <a:stretch>
            <a:fillRect/>
          </a:stretch>
        </p:blipFill>
        <p:spPr bwMode="auto">
          <a:xfrm>
            <a:off x="2643174" y="0"/>
            <a:ext cx="6500826" cy="433388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3" cstate="screen"/>
          <a:srcRect/>
          <a:stretch>
            <a:fillRect/>
          </a:stretch>
        </p:blipFill>
        <p:spPr bwMode="auto">
          <a:xfrm>
            <a:off x="0" y="-1143032"/>
            <a:ext cx="9629775" cy="9782175"/>
          </a:xfrm>
          <a:prstGeom prst="rect">
            <a:avLst/>
          </a:prstGeom>
          <a:noFill/>
          <a:ln w="9525">
            <a:noFill/>
            <a:miter lim="800000"/>
            <a:headEnd/>
            <a:tailEnd/>
          </a:ln>
        </p:spPr>
      </p:pic>
      <p:pic>
        <p:nvPicPr>
          <p:cNvPr id="78850" name="Picture 2" descr="\\spectrum\ehhamilt$\My Pictures\My Pictures\mackenzie.gif"/>
          <p:cNvPicPr>
            <a:picLocks noChangeAspect="1" noChangeArrowheads="1"/>
          </p:cNvPicPr>
          <p:nvPr/>
        </p:nvPicPr>
        <p:blipFill>
          <a:blip r:embed="rId4" cstate="screen"/>
          <a:srcRect/>
          <a:stretch>
            <a:fillRect/>
          </a:stretch>
        </p:blipFill>
        <p:spPr bwMode="auto">
          <a:xfrm>
            <a:off x="214282" y="785794"/>
            <a:ext cx="3357553" cy="4140982"/>
          </a:xfrm>
          <a:prstGeom prst="rect">
            <a:avLst/>
          </a:prstGeom>
          <a:noFill/>
        </p:spPr>
      </p:pic>
      <p:sp>
        <p:nvSpPr>
          <p:cNvPr id="3" name="TextBox 2"/>
          <p:cNvSpPr txBox="1"/>
          <p:nvPr/>
        </p:nvSpPr>
        <p:spPr>
          <a:xfrm>
            <a:off x="142844" y="5072074"/>
            <a:ext cx="4857784" cy="1107996"/>
          </a:xfrm>
          <a:prstGeom prst="rect">
            <a:avLst/>
          </a:prstGeom>
          <a:noFill/>
        </p:spPr>
        <p:txBody>
          <a:bodyPr wrap="square" rtlCol="0">
            <a:spAutoFit/>
          </a:bodyPr>
          <a:lstStyle/>
          <a:p>
            <a:r>
              <a:rPr lang="en-CA" sz="2200" i="1" dirty="0" smtClean="0">
                <a:solidFill>
                  <a:schemeClr val="bg1"/>
                </a:solidFill>
              </a:rPr>
              <a:t>Will Mackenzie</a:t>
            </a:r>
          </a:p>
          <a:p>
            <a:r>
              <a:rPr lang="en-CA" sz="2200" i="1" dirty="0" smtClean="0">
                <a:solidFill>
                  <a:schemeClr val="bg1"/>
                </a:solidFill>
              </a:rPr>
              <a:t>Research Ecologist- BEC system</a:t>
            </a:r>
          </a:p>
          <a:p>
            <a:r>
              <a:rPr lang="en-CA" sz="2200" i="1" dirty="0" smtClean="0">
                <a:solidFill>
                  <a:schemeClr val="bg1"/>
                </a:solidFill>
              </a:rPr>
              <a:t>Smithers  </a:t>
            </a:r>
            <a:endParaRPr lang="en-CA" sz="2200" i="1" dirty="0">
              <a:solidFill>
                <a:schemeClr val="bg1"/>
              </a:solidFill>
            </a:endParaRPr>
          </a:p>
        </p:txBody>
      </p:sp>
      <p:sp>
        <p:nvSpPr>
          <p:cNvPr id="6" name="Rectangle 5"/>
          <p:cNvSpPr/>
          <p:nvPr/>
        </p:nvSpPr>
        <p:spPr>
          <a:xfrm>
            <a:off x="3786182" y="785794"/>
            <a:ext cx="3214710" cy="1477328"/>
          </a:xfrm>
          <a:prstGeom prst="rect">
            <a:avLst/>
          </a:prstGeom>
        </p:spPr>
        <p:txBody>
          <a:bodyPr wrap="square">
            <a:spAutoFit/>
          </a:bodyPr>
          <a:lstStyle/>
          <a:p>
            <a:r>
              <a:rPr lang="en-CA" sz="3000" b="1" dirty="0" err="1" smtClean="0">
                <a:solidFill>
                  <a:schemeClr val="bg1"/>
                </a:solidFill>
              </a:rPr>
              <a:t>Biogeoclimatic</a:t>
            </a:r>
            <a:endParaRPr lang="en-CA" sz="3000" b="1" dirty="0" smtClean="0">
              <a:solidFill>
                <a:schemeClr val="bg1"/>
              </a:solidFill>
            </a:endParaRPr>
          </a:p>
          <a:p>
            <a:r>
              <a:rPr lang="en-CA" sz="3000" b="1" dirty="0" smtClean="0">
                <a:solidFill>
                  <a:schemeClr val="bg1"/>
                </a:solidFill>
              </a:rPr>
              <a:t>Ecosystem</a:t>
            </a:r>
          </a:p>
          <a:p>
            <a:r>
              <a:rPr lang="en-CA" sz="3000" b="1" dirty="0" smtClean="0">
                <a:solidFill>
                  <a:schemeClr val="bg1"/>
                </a:solidFill>
              </a:rPr>
              <a:t>Classification </a:t>
            </a:r>
          </a:p>
        </p:txBody>
      </p:sp>
      <p:sp>
        <p:nvSpPr>
          <p:cNvPr id="7" name="Rectangle 6"/>
          <p:cNvSpPr/>
          <p:nvPr/>
        </p:nvSpPr>
        <p:spPr>
          <a:xfrm>
            <a:off x="7358082" y="1016627"/>
            <a:ext cx="2214578" cy="1015663"/>
          </a:xfrm>
          <a:prstGeom prst="rect">
            <a:avLst/>
          </a:prstGeom>
        </p:spPr>
        <p:txBody>
          <a:bodyPr wrap="square">
            <a:spAutoFit/>
          </a:bodyPr>
          <a:lstStyle/>
          <a:p>
            <a:r>
              <a:rPr lang="en-CA" sz="3000" b="1" dirty="0" smtClean="0">
                <a:solidFill>
                  <a:schemeClr val="bg1"/>
                </a:solidFill>
              </a:rPr>
              <a:t>Climate Change</a:t>
            </a:r>
          </a:p>
        </p:txBody>
      </p:sp>
      <p:sp>
        <p:nvSpPr>
          <p:cNvPr id="8" name="TextBox 7"/>
          <p:cNvSpPr txBox="1"/>
          <p:nvPr/>
        </p:nvSpPr>
        <p:spPr>
          <a:xfrm>
            <a:off x="6286512" y="1247459"/>
            <a:ext cx="1357322" cy="553998"/>
          </a:xfrm>
          <a:prstGeom prst="rect">
            <a:avLst/>
          </a:prstGeom>
          <a:noFill/>
        </p:spPr>
        <p:txBody>
          <a:bodyPr wrap="square" rtlCol="0">
            <a:spAutoFit/>
          </a:bodyPr>
          <a:lstStyle/>
          <a:p>
            <a:pPr algn="ctr"/>
            <a:r>
              <a:rPr lang="en-CA" sz="3000" dirty="0" smtClean="0">
                <a:solidFill>
                  <a:schemeClr val="bg1"/>
                </a:solidFill>
              </a:rPr>
              <a:t>&amp;</a:t>
            </a:r>
            <a:endParaRPr lang="en-CA" sz="3000"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ehhamilt\AppData\Local\Microsoft\Windows\Temporary Internet Files\Content.Outlook\38LALEZA\DSCF0069.jpg"/>
          <p:cNvPicPr>
            <a:picLocks noChangeAspect="1" noChangeArrowheads="1"/>
          </p:cNvPicPr>
          <p:nvPr/>
        </p:nvPicPr>
        <p:blipFill>
          <a:blip r:embed="rId3" cstate="screen"/>
          <a:srcRect/>
          <a:stretch>
            <a:fillRect/>
          </a:stretch>
        </p:blipFill>
        <p:spPr bwMode="auto">
          <a:xfrm flipH="1">
            <a:off x="0" y="0"/>
            <a:ext cx="5143503" cy="6858000"/>
          </a:xfrm>
          <a:prstGeom prst="rect">
            <a:avLst/>
          </a:prstGeom>
          <a:noFill/>
        </p:spPr>
      </p:pic>
      <p:sp>
        <p:nvSpPr>
          <p:cNvPr id="6" name="TextBox 5"/>
          <p:cNvSpPr txBox="1"/>
          <p:nvPr/>
        </p:nvSpPr>
        <p:spPr>
          <a:xfrm>
            <a:off x="214282" y="5072074"/>
            <a:ext cx="4143404" cy="1446550"/>
          </a:xfrm>
          <a:prstGeom prst="rect">
            <a:avLst/>
          </a:prstGeom>
          <a:noFill/>
        </p:spPr>
        <p:txBody>
          <a:bodyPr wrap="square" rtlCol="0">
            <a:spAutoFit/>
          </a:bodyPr>
          <a:lstStyle/>
          <a:p>
            <a:r>
              <a:rPr lang="en-CA" sz="2200" i="1" dirty="0" smtClean="0">
                <a:solidFill>
                  <a:schemeClr val="bg1"/>
                </a:solidFill>
              </a:rPr>
              <a:t>Elizabeth Campbell</a:t>
            </a:r>
          </a:p>
          <a:p>
            <a:r>
              <a:rPr lang="en-CA" sz="2200" i="1" dirty="0" smtClean="0">
                <a:solidFill>
                  <a:schemeClr val="bg1"/>
                </a:solidFill>
              </a:rPr>
              <a:t>Research Ecologist – Ecosystem Processes</a:t>
            </a:r>
          </a:p>
          <a:p>
            <a:r>
              <a:rPr lang="en-CA" sz="2200" i="1" dirty="0" smtClean="0">
                <a:solidFill>
                  <a:schemeClr val="bg1"/>
                </a:solidFill>
              </a:rPr>
              <a:t>Victoria </a:t>
            </a:r>
            <a:endParaRPr lang="en-CA" sz="2200" i="1" dirty="0">
              <a:solidFill>
                <a:schemeClr val="bg1"/>
              </a:solidFill>
            </a:endParaRPr>
          </a:p>
        </p:txBody>
      </p:sp>
      <p:pic>
        <p:nvPicPr>
          <p:cNvPr id="4" name="Picture 2" descr="C:\Users\ehhamilt\AppData\Local\Microsoft\Windows\Temporary Internet Files\Content.Outlook\38LALEZA\Tr055_cover.jpg"/>
          <p:cNvPicPr>
            <a:picLocks noChangeAspect="1" noChangeArrowheads="1"/>
          </p:cNvPicPr>
          <p:nvPr/>
        </p:nvPicPr>
        <p:blipFill>
          <a:blip r:embed="rId4" cstate="screen"/>
          <a:srcRect/>
          <a:stretch>
            <a:fillRect/>
          </a:stretch>
        </p:blipFill>
        <p:spPr bwMode="auto">
          <a:xfrm rot="420000">
            <a:off x="4385430" y="877057"/>
            <a:ext cx="4172727" cy="5400000"/>
          </a:xfrm>
          <a:prstGeom prst="rect">
            <a:avLst/>
          </a:prstGeom>
          <a:noFill/>
          <a:effectLst>
            <a:outerShdw blurRad="101600" dist="1016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 Heemskerk at staff plant taxonomy training workshop.jpg"/>
          <p:cNvPicPr>
            <a:picLocks noChangeAspect="1"/>
          </p:cNvPicPr>
          <p:nvPr/>
        </p:nvPicPr>
        <p:blipFill>
          <a:blip r:embed="rId3" cstate="screen"/>
          <a:stretch>
            <a:fillRect/>
          </a:stretch>
        </p:blipFill>
        <p:spPr>
          <a:xfrm>
            <a:off x="-825494" y="0"/>
            <a:ext cx="9969494" cy="6858000"/>
          </a:xfrm>
          <a:prstGeom prst="rect">
            <a:avLst/>
          </a:prstGeom>
        </p:spPr>
      </p:pic>
      <p:sp>
        <p:nvSpPr>
          <p:cNvPr id="4" name="TextBox 3"/>
          <p:cNvSpPr txBox="1"/>
          <p:nvPr/>
        </p:nvSpPr>
        <p:spPr>
          <a:xfrm>
            <a:off x="5072066" y="500042"/>
            <a:ext cx="3143272" cy="1446550"/>
          </a:xfrm>
          <a:prstGeom prst="rect">
            <a:avLst/>
          </a:prstGeom>
          <a:noFill/>
        </p:spPr>
        <p:txBody>
          <a:bodyPr wrap="square" rtlCol="0">
            <a:spAutoFit/>
          </a:bodyPr>
          <a:lstStyle/>
          <a:p>
            <a:r>
              <a:rPr lang="en-CA" sz="2200" i="1" dirty="0" smtClean="0">
                <a:solidFill>
                  <a:schemeClr val="bg1"/>
                </a:solidFill>
              </a:rPr>
              <a:t>Ben </a:t>
            </a:r>
            <a:r>
              <a:rPr lang="en-CA" sz="2200" i="1" dirty="0" err="1" smtClean="0">
                <a:solidFill>
                  <a:schemeClr val="bg1"/>
                </a:solidFill>
              </a:rPr>
              <a:t>Heemskerk</a:t>
            </a:r>
            <a:endParaRPr lang="en-CA" sz="2200" i="1" dirty="0" smtClean="0">
              <a:solidFill>
                <a:schemeClr val="bg1"/>
              </a:solidFill>
            </a:endParaRPr>
          </a:p>
          <a:p>
            <a:r>
              <a:rPr lang="en-CA" sz="2200" i="1" dirty="0" smtClean="0">
                <a:solidFill>
                  <a:schemeClr val="bg1"/>
                </a:solidFill>
              </a:rPr>
              <a:t>Assistant Ecologist </a:t>
            </a:r>
          </a:p>
          <a:p>
            <a:r>
              <a:rPr lang="en-CA" sz="2200" i="1" dirty="0" smtClean="0">
                <a:solidFill>
                  <a:schemeClr val="bg1"/>
                </a:solidFill>
              </a:rPr>
              <a:t>Smithers  </a:t>
            </a:r>
          </a:p>
          <a:p>
            <a:endParaRPr lang="en-CA" sz="2200" i="1"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descr="C:\Users\ehhamilt\AppData\Local\Microsoft\Windows\Temporary Internet Files\Content.Outlook\38LALEZA\Tr046_cover.jpg"/>
          <p:cNvPicPr>
            <a:picLocks noChangeAspect="1" noChangeArrowheads="1"/>
          </p:cNvPicPr>
          <p:nvPr/>
        </p:nvPicPr>
        <p:blipFill>
          <a:blip r:embed="rId3" cstate="screen"/>
          <a:srcRect/>
          <a:stretch>
            <a:fillRect/>
          </a:stretch>
        </p:blipFill>
        <p:spPr bwMode="auto">
          <a:xfrm rot="420000">
            <a:off x="4242555" y="448428"/>
            <a:ext cx="4172728" cy="5400000"/>
          </a:xfrm>
          <a:prstGeom prst="rect">
            <a:avLst/>
          </a:prstGeom>
          <a:noFill/>
          <a:effectLst>
            <a:outerShdw blurRad="292100" dist="254000" dir="2700000" algn="tl" rotWithShape="0">
              <a:prstClr val="black">
                <a:alpha val="40000"/>
              </a:prstClr>
            </a:outerShdw>
          </a:effectLst>
        </p:spPr>
      </p:pic>
      <p:pic>
        <p:nvPicPr>
          <p:cNvPr id="10242" name="Picture 2" descr="C:\Users\ehhamilt\AppData\Local\Microsoft\Windows\Temporary Internet Files\Content.Outlook\38LALEZA\Tr051_cover.jpg"/>
          <p:cNvPicPr>
            <a:picLocks noChangeAspect="1" noChangeArrowheads="1"/>
          </p:cNvPicPr>
          <p:nvPr/>
        </p:nvPicPr>
        <p:blipFill>
          <a:blip r:embed="rId4" cstate="screen"/>
          <a:srcRect/>
          <a:stretch>
            <a:fillRect/>
          </a:stretch>
        </p:blipFill>
        <p:spPr bwMode="auto">
          <a:xfrm rot="420000">
            <a:off x="599215" y="805619"/>
            <a:ext cx="4172729" cy="5400000"/>
          </a:xfrm>
          <a:prstGeom prst="rect">
            <a:avLst/>
          </a:prstGeom>
          <a:noFill/>
          <a:effectLst>
            <a:outerShdw blurRad="330200" dist="1905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s://gww.for.gov.bc.ca/hre/newslett/2009oct/images/JP01.jpg"/>
          <p:cNvPicPr>
            <a:picLocks noChangeAspect="1" noChangeArrowheads="1"/>
          </p:cNvPicPr>
          <p:nvPr/>
        </p:nvPicPr>
        <p:blipFill>
          <a:blip r:embed="rId3" cstate="screen"/>
          <a:srcRect/>
          <a:stretch>
            <a:fillRect/>
          </a:stretch>
        </p:blipFill>
        <p:spPr bwMode="auto">
          <a:xfrm>
            <a:off x="0" y="0"/>
            <a:ext cx="9144000" cy="6858000"/>
          </a:xfrm>
          <a:prstGeom prst="rect">
            <a:avLst/>
          </a:prstGeom>
          <a:noFill/>
        </p:spPr>
      </p:pic>
      <p:sp>
        <p:nvSpPr>
          <p:cNvPr id="5" name="Oval 4"/>
          <p:cNvSpPr/>
          <p:nvPr/>
        </p:nvSpPr>
        <p:spPr>
          <a:xfrm>
            <a:off x="5000596" y="4286256"/>
            <a:ext cx="4143404" cy="1857388"/>
          </a:xfrm>
          <a:prstGeom prst="ellipse">
            <a:avLst/>
          </a:prstGeom>
          <a:solidFill>
            <a:schemeClr val="tx1">
              <a:lumMod val="50000"/>
              <a:lumOff val="50000"/>
            </a:schemeClr>
          </a:solidFill>
          <a:effectLst>
            <a:softEdge rad="3175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2" name="TextBox 1"/>
          <p:cNvSpPr txBox="1"/>
          <p:nvPr/>
        </p:nvSpPr>
        <p:spPr>
          <a:xfrm>
            <a:off x="5715008" y="4572008"/>
            <a:ext cx="3214710" cy="1446550"/>
          </a:xfrm>
          <a:prstGeom prst="rect">
            <a:avLst/>
          </a:prstGeom>
          <a:noFill/>
        </p:spPr>
        <p:txBody>
          <a:bodyPr wrap="square" rtlCol="0">
            <a:spAutoFit/>
          </a:bodyPr>
          <a:lstStyle/>
          <a:p>
            <a:r>
              <a:rPr lang="en-CA" sz="2200" i="1" dirty="0" smtClean="0">
                <a:solidFill>
                  <a:schemeClr val="bg1"/>
                </a:solidFill>
              </a:rPr>
              <a:t>John Parminter</a:t>
            </a:r>
          </a:p>
          <a:p>
            <a:r>
              <a:rPr lang="en-CA" sz="2200" i="1" dirty="0" smtClean="0">
                <a:solidFill>
                  <a:schemeClr val="bg1"/>
                </a:solidFill>
              </a:rPr>
              <a:t>Fire Ecologist </a:t>
            </a:r>
          </a:p>
          <a:p>
            <a:r>
              <a:rPr lang="en-CA" sz="2200" i="1" dirty="0" smtClean="0">
                <a:solidFill>
                  <a:schemeClr val="bg1"/>
                </a:solidFill>
              </a:rPr>
              <a:t>(Emeritus scientist )</a:t>
            </a:r>
          </a:p>
          <a:p>
            <a:r>
              <a:rPr lang="en-CA" sz="2200" i="1" dirty="0" smtClean="0">
                <a:solidFill>
                  <a:schemeClr val="bg1"/>
                </a:solidFill>
              </a:rPr>
              <a:t>North Road Lab</a:t>
            </a:r>
            <a:endParaRPr lang="en-CA" sz="2200" i="1" dirty="0">
              <a:solidFill>
                <a:schemeClr val="bg1"/>
              </a:solidFill>
            </a:endParaRPr>
          </a:p>
        </p:txBody>
      </p:sp>
      <p:pic>
        <p:nvPicPr>
          <p:cNvPr id="4" name="Picture 2" descr="C:\Users\ehhamilt\AppData\Local\Microsoft\Windows\Temporary Internet Files\Content.Outlook\38LALEZA\Tr036_cover.jpg"/>
          <p:cNvPicPr>
            <a:picLocks noChangeAspect="1" noChangeArrowheads="1"/>
          </p:cNvPicPr>
          <p:nvPr/>
        </p:nvPicPr>
        <p:blipFill>
          <a:blip r:embed="rId4" cstate="screen"/>
          <a:srcRect/>
          <a:stretch>
            <a:fillRect/>
          </a:stretch>
        </p:blipFill>
        <p:spPr bwMode="auto">
          <a:xfrm rot="-420000">
            <a:off x="566147" y="2870857"/>
            <a:ext cx="2784204" cy="3600000"/>
          </a:xfrm>
          <a:prstGeom prst="rect">
            <a:avLst/>
          </a:prstGeom>
          <a:noFill/>
          <a:effectLst>
            <a:outerShdw blurRad="165100" dist="2032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n6.jpg"/>
          <p:cNvPicPr>
            <a:picLocks noChangeAspect="1"/>
          </p:cNvPicPr>
          <p:nvPr/>
        </p:nvPicPr>
        <p:blipFill>
          <a:blip r:embed="rId3" cstate="screen"/>
          <a:srcRect/>
          <a:stretch>
            <a:fillRect/>
          </a:stretch>
        </p:blipFill>
        <p:spPr>
          <a:xfrm>
            <a:off x="4571999" y="3500438"/>
            <a:ext cx="4357719" cy="3129815"/>
          </a:xfrm>
          <a:prstGeom prst="rect">
            <a:avLst/>
          </a:prstGeom>
        </p:spPr>
      </p:pic>
      <p:sp>
        <p:nvSpPr>
          <p:cNvPr id="3" name="Content Placeholder 2"/>
          <p:cNvSpPr>
            <a:spLocks noGrp="1"/>
          </p:cNvSpPr>
          <p:nvPr>
            <p:ph idx="1"/>
          </p:nvPr>
        </p:nvSpPr>
        <p:spPr/>
        <p:txBody>
          <a:bodyPr/>
          <a:lstStyle/>
          <a:p>
            <a:pPr marL="365125" indent="-365125">
              <a:buSzPct val="100000"/>
            </a:pPr>
            <a:r>
              <a:rPr lang="en-CA" dirty="0" smtClean="0"/>
              <a:t>Staff  and locations  </a:t>
            </a:r>
          </a:p>
          <a:p>
            <a:pPr marL="365125" indent="-365125">
              <a:buSzPct val="100000"/>
            </a:pPr>
            <a:r>
              <a:rPr lang="en-CA" dirty="0" smtClean="0"/>
              <a:t>Accomplishments </a:t>
            </a:r>
          </a:p>
          <a:p>
            <a:pPr marL="365125" indent="-365125">
              <a:buSzPct val="100000"/>
            </a:pPr>
            <a:r>
              <a:rPr lang="en-CA" dirty="0" smtClean="0"/>
              <a:t>What’s new</a:t>
            </a:r>
          </a:p>
          <a:p>
            <a:pPr marL="365125" indent="-365125">
              <a:buSzPct val="100000"/>
            </a:pPr>
            <a:r>
              <a:rPr lang="en-CA" dirty="0" smtClean="0"/>
              <a:t>Future directions </a:t>
            </a:r>
            <a:endParaRPr lang="en-CA" dirty="0"/>
          </a:p>
        </p:txBody>
      </p:sp>
      <p:sp>
        <p:nvSpPr>
          <p:cNvPr id="2" name="Title 1"/>
          <p:cNvSpPr>
            <a:spLocks noGrp="1"/>
          </p:cNvSpPr>
          <p:nvPr>
            <p:ph type="title"/>
          </p:nvPr>
        </p:nvSpPr>
        <p:spPr/>
        <p:txBody>
          <a:bodyPr/>
          <a:lstStyle/>
          <a:p>
            <a:r>
              <a:rPr lang="en-CA" dirty="0" smtClean="0"/>
              <a:t>Watershed Program</a:t>
            </a:r>
            <a:endParaRPr lang="en-CA" dirty="0"/>
          </a:p>
        </p:txBody>
      </p:sp>
      <p:pic>
        <p:nvPicPr>
          <p:cNvPr id="2050" name="Picture 2" descr="C:\Users\ehhamilt\AppData\Local\Microsoft\Windows\Temporary Internet Files\Content.Outlook\38LALEZA\IMGP0158.JPG"/>
          <p:cNvPicPr>
            <a:picLocks noChangeAspect="1" noChangeArrowheads="1"/>
          </p:cNvPicPr>
          <p:nvPr/>
        </p:nvPicPr>
        <p:blipFill>
          <a:blip r:embed="rId4" cstate="screen"/>
          <a:srcRect/>
          <a:stretch>
            <a:fillRect/>
          </a:stretch>
        </p:blipFill>
        <p:spPr bwMode="auto">
          <a:xfrm>
            <a:off x="428596" y="3500438"/>
            <a:ext cx="3857652" cy="3161107"/>
          </a:xfrm>
          <a:prstGeom prst="rect">
            <a:avLst/>
          </a:prstGeom>
          <a:noFill/>
        </p:spPr>
      </p:pic>
      <p:pic>
        <p:nvPicPr>
          <p:cNvPr id="7" name="Picture 2" descr="C:\Users\ehhamilt\AppData\Local\Microsoft\Windows\Temporary Internet Files\Content.Outlook\38LALEZA\CarnationCreek_Mar2008_005.jpg"/>
          <p:cNvPicPr>
            <a:picLocks noChangeAspect="1" noChangeArrowheads="1"/>
          </p:cNvPicPr>
          <p:nvPr/>
        </p:nvPicPr>
        <p:blipFill>
          <a:blip r:embed="rId5" cstate="screen"/>
          <a:srcRect/>
          <a:stretch>
            <a:fillRect/>
          </a:stretch>
        </p:blipFill>
        <p:spPr bwMode="auto">
          <a:xfrm>
            <a:off x="6072198" y="285728"/>
            <a:ext cx="2825966" cy="291345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n42.jpg"/>
          <p:cNvPicPr>
            <a:picLocks noChangeAspect="1"/>
          </p:cNvPicPr>
          <p:nvPr/>
        </p:nvPicPr>
        <p:blipFill>
          <a:blip r:embed="rId3" cstate="screen"/>
          <a:srcRect b="-117"/>
          <a:stretch>
            <a:fillRect/>
          </a:stretch>
        </p:blipFill>
        <p:spPr>
          <a:xfrm>
            <a:off x="0" y="0"/>
            <a:ext cx="9144000" cy="6858000"/>
          </a:xfrm>
          <a:prstGeom prst="rect">
            <a:avLst/>
          </a:prstGeom>
        </p:spPr>
      </p:pic>
      <p:sp>
        <p:nvSpPr>
          <p:cNvPr id="4" name="Rectangle 3"/>
          <p:cNvSpPr/>
          <p:nvPr/>
        </p:nvSpPr>
        <p:spPr>
          <a:xfrm>
            <a:off x="0" y="5072074"/>
            <a:ext cx="9144000" cy="1785926"/>
          </a:xfrm>
          <a:prstGeom prst="rect">
            <a:avLst/>
          </a:prstGeom>
          <a:gradFill>
            <a:gsLst>
              <a:gs pos="0">
                <a:schemeClr val="bg1">
                  <a:alpha val="0"/>
                </a:schemeClr>
              </a:gs>
              <a:gs pos="100000">
                <a:schemeClr val="tx1">
                  <a:lumMod val="50000"/>
                  <a:lumOff val="50000"/>
                </a:schemeClr>
              </a:gs>
            </a:gsLst>
            <a:lin ang="54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a:p>
        </p:txBody>
      </p:sp>
      <p:sp>
        <p:nvSpPr>
          <p:cNvPr id="3" name="TextBox 2"/>
          <p:cNvSpPr txBox="1"/>
          <p:nvPr/>
        </p:nvSpPr>
        <p:spPr>
          <a:xfrm>
            <a:off x="0" y="5072896"/>
            <a:ext cx="9144000" cy="1600438"/>
          </a:xfrm>
          <a:prstGeom prst="rect">
            <a:avLst/>
          </a:prstGeom>
          <a:noFill/>
        </p:spPr>
        <p:txBody>
          <a:bodyPr wrap="square" rtlCol="0">
            <a:spAutoFit/>
          </a:bodyPr>
          <a:lstStyle/>
          <a:p>
            <a:pPr algn="ctr"/>
            <a:r>
              <a:rPr lang="en-CA" sz="2200" i="1" dirty="0" smtClean="0">
                <a:solidFill>
                  <a:schemeClr val="bg1"/>
                </a:solidFill>
              </a:rPr>
              <a:t>Peter </a:t>
            </a:r>
            <a:r>
              <a:rPr lang="en-CA" sz="2200" i="1" dirty="0" err="1" smtClean="0">
                <a:solidFill>
                  <a:schemeClr val="bg1"/>
                </a:solidFill>
              </a:rPr>
              <a:t>Tschaplinski</a:t>
            </a:r>
            <a:r>
              <a:rPr lang="en-CA" sz="2200" i="1" dirty="0" smtClean="0">
                <a:solidFill>
                  <a:schemeClr val="bg1"/>
                </a:solidFill>
              </a:rPr>
              <a:t> </a:t>
            </a:r>
          </a:p>
          <a:p>
            <a:pPr algn="ctr"/>
            <a:r>
              <a:rPr lang="en-CA" sz="2200" i="1" dirty="0" smtClean="0">
                <a:solidFill>
                  <a:schemeClr val="bg1"/>
                </a:solidFill>
              </a:rPr>
              <a:t> Manager Watershed Research Program, Victoria office </a:t>
            </a:r>
          </a:p>
          <a:p>
            <a:pPr algn="ctr"/>
            <a:endParaRPr lang="en-CA" sz="1000" i="1" dirty="0" smtClean="0">
              <a:solidFill>
                <a:schemeClr val="bg1"/>
              </a:solidFill>
            </a:endParaRPr>
          </a:p>
          <a:p>
            <a:pPr algn="ctr"/>
            <a:r>
              <a:rPr lang="en-CA" sz="2200" i="1" dirty="0" smtClean="0">
                <a:solidFill>
                  <a:schemeClr val="bg1"/>
                </a:solidFill>
              </a:rPr>
              <a:t>Dan Hogan </a:t>
            </a:r>
          </a:p>
          <a:p>
            <a:pPr algn="ctr"/>
            <a:r>
              <a:rPr lang="en-CA" sz="2200" i="1" dirty="0" smtClean="0">
                <a:solidFill>
                  <a:schemeClr val="bg1"/>
                </a:solidFill>
              </a:rPr>
              <a:t>Research Scientist ,Geomorphology , UBC  office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Users\ehhamilt\AppData\Local\Microsoft\Windows\Temporary Internet Files\Content.Outlook\38LALEZA\CarnCreek_Dec2008_008.JPG"/>
          <p:cNvPicPr>
            <a:picLocks noChangeAspect="1" noChangeArrowheads="1"/>
          </p:cNvPicPr>
          <p:nvPr/>
        </p:nvPicPr>
        <p:blipFill>
          <a:blip r:embed="rId3" cstate="screen"/>
          <a:srcRect/>
          <a:stretch>
            <a:fillRect/>
          </a:stretch>
        </p:blipFill>
        <p:spPr bwMode="auto">
          <a:xfrm>
            <a:off x="0" y="-24"/>
            <a:ext cx="9144000" cy="6858024"/>
          </a:xfrm>
          <a:prstGeom prst="rect">
            <a:avLst/>
          </a:prstGeom>
          <a:noFill/>
        </p:spPr>
      </p:pic>
      <p:sp>
        <p:nvSpPr>
          <p:cNvPr id="3" name="TextBox 2"/>
          <p:cNvSpPr txBox="1"/>
          <p:nvPr/>
        </p:nvSpPr>
        <p:spPr>
          <a:xfrm>
            <a:off x="285720" y="5214950"/>
            <a:ext cx="4643470" cy="1107996"/>
          </a:xfrm>
          <a:prstGeom prst="rect">
            <a:avLst/>
          </a:prstGeom>
          <a:noFill/>
        </p:spPr>
        <p:txBody>
          <a:bodyPr wrap="square" rtlCol="0">
            <a:spAutoFit/>
          </a:bodyPr>
          <a:lstStyle/>
          <a:p>
            <a:r>
              <a:rPr lang="en-CA" sz="2200" i="1" dirty="0" smtClean="0">
                <a:solidFill>
                  <a:schemeClr val="bg1"/>
                </a:solidFill>
              </a:rPr>
              <a:t>Robin Pike</a:t>
            </a:r>
          </a:p>
          <a:p>
            <a:r>
              <a:rPr lang="en-CA" sz="2200" i="1" dirty="0" smtClean="0">
                <a:solidFill>
                  <a:schemeClr val="bg1"/>
                </a:solidFill>
              </a:rPr>
              <a:t>Watershed Ecosystem Specialist </a:t>
            </a:r>
          </a:p>
          <a:p>
            <a:r>
              <a:rPr lang="en-CA" sz="2200" i="1" dirty="0" smtClean="0">
                <a:solidFill>
                  <a:schemeClr val="bg1"/>
                </a:solidFill>
              </a:rPr>
              <a:t>Victoria office</a:t>
            </a:r>
            <a:endParaRPr lang="en-CA" sz="2200" i="1" dirty="0">
              <a:solidFill>
                <a:schemeClr val="bg1"/>
              </a:solidFill>
            </a:endParaRPr>
          </a:p>
        </p:txBody>
      </p:sp>
      <p:pic>
        <p:nvPicPr>
          <p:cNvPr id="4" name="Picture 2"/>
          <p:cNvPicPr>
            <a:picLocks noChangeAspect="1" noChangeArrowheads="1"/>
          </p:cNvPicPr>
          <p:nvPr/>
        </p:nvPicPr>
        <p:blipFill>
          <a:blip r:embed="rId4" cstate="screen"/>
          <a:srcRect/>
          <a:stretch>
            <a:fillRect/>
          </a:stretch>
        </p:blipFill>
        <p:spPr bwMode="auto">
          <a:xfrm rot="420000">
            <a:off x="4943184" y="3224607"/>
            <a:ext cx="3876533" cy="32146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ehhamilt\AppData\Local\Microsoft\Windows\Temporary Internet Files\Content.Outlook\38LALEZA\Bro80_cover.jpg"/>
          <p:cNvPicPr>
            <a:picLocks noChangeAspect="1" noChangeArrowheads="1"/>
          </p:cNvPicPr>
          <p:nvPr/>
        </p:nvPicPr>
        <p:blipFill>
          <a:blip r:embed="rId3" cstate="screen"/>
          <a:srcRect/>
          <a:stretch>
            <a:fillRect/>
          </a:stretch>
        </p:blipFill>
        <p:spPr bwMode="auto">
          <a:xfrm rot="420000">
            <a:off x="5599865" y="234319"/>
            <a:ext cx="4175684" cy="5400000"/>
          </a:xfrm>
          <a:prstGeom prst="rect">
            <a:avLst/>
          </a:prstGeom>
          <a:noFill/>
        </p:spPr>
      </p:pic>
      <p:pic>
        <p:nvPicPr>
          <p:cNvPr id="4" name="Picture 2" descr="C:\Users\ehhamilt\AppData\Local\Microsoft\Windows\Temporary Internet Files\Content.Outlook\38LALEZA\En86_cover.jpg"/>
          <p:cNvPicPr>
            <a:picLocks noChangeAspect="1" noChangeArrowheads="1"/>
          </p:cNvPicPr>
          <p:nvPr/>
        </p:nvPicPr>
        <p:blipFill>
          <a:blip r:embed="rId4" cstate="screen"/>
          <a:srcRect/>
          <a:stretch>
            <a:fillRect/>
          </a:stretch>
        </p:blipFill>
        <p:spPr bwMode="auto">
          <a:xfrm rot="420000">
            <a:off x="-91367" y="-51554"/>
            <a:ext cx="4174099" cy="5400000"/>
          </a:xfrm>
          <a:prstGeom prst="rect">
            <a:avLst/>
          </a:prstGeom>
          <a:noFill/>
          <a:effectLst>
            <a:outerShdw blurRad="127000" dist="127000" dir="13500000" algn="br" rotWithShape="0">
              <a:prstClr val="black">
                <a:alpha val="20000"/>
              </a:prstClr>
            </a:outerShdw>
          </a:effectLst>
        </p:spPr>
      </p:pic>
      <p:pic>
        <p:nvPicPr>
          <p:cNvPr id="7" name="Picture 6" descr="En87.jpg"/>
          <p:cNvPicPr>
            <a:picLocks noChangeAspect="1"/>
          </p:cNvPicPr>
          <p:nvPr/>
        </p:nvPicPr>
        <p:blipFill>
          <a:blip r:embed="rId5" cstate="screen"/>
          <a:stretch>
            <a:fillRect/>
          </a:stretch>
        </p:blipFill>
        <p:spPr>
          <a:xfrm rot="420000">
            <a:off x="1230420" y="1019933"/>
            <a:ext cx="4172727" cy="5400000"/>
          </a:xfrm>
          <a:prstGeom prst="rect">
            <a:avLst/>
          </a:prstGeom>
          <a:effectLst>
            <a:outerShdw blurRad="127000" dist="127000" dir="13500000" algn="br" rotWithShape="0">
              <a:prstClr val="black">
                <a:alpha val="20000"/>
              </a:prstClr>
            </a:outerShdw>
          </a:effectLst>
        </p:spPr>
      </p:pic>
      <p:pic>
        <p:nvPicPr>
          <p:cNvPr id="5" name="Picture 2" descr="C:\Users\ehhamilt\AppData\Local\Microsoft\Windows\Temporary Internet Files\Content.Outlook\38LALEZA\EN88_cover.jpg"/>
          <p:cNvPicPr>
            <a:picLocks noChangeAspect="1" noChangeArrowheads="1"/>
          </p:cNvPicPr>
          <p:nvPr/>
        </p:nvPicPr>
        <p:blipFill>
          <a:blip r:embed="rId6" cstate="screen"/>
          <a:srcRect/>
          <a:stretch>
            <a:fillRect/>
          </a:stretch>
        </p:blipFill>
        <p:spPr bwMode="auto">
          <a:xfrm rot="420000">
            <a:off x="2620360" y="2164218"/>
            <a:ext cx="4172727" cy="5057320"/>
          </a:xfrm>
          <a:prstGeom prst="rect">
            <a:avLst/>
          </a:prstGeom>
          <a:noFill/>
          <a:effectLst>
            <a:outerShdw blurRad="127000" dist="127000" dir="13500000" algn="br" rotWithShape="0">
              <a:prstClr val="black">
                <a:alpha val="20000"/>
              </a:prstClr>
            </a:outerShdw>
          </a:effectLst>
        </p:spPr>
      </p:pic>
      <p:pic>
        <p:nvPicPr>
          <p:cNvPr id="3" name="Picture 2" descr="C:\Users\ehhamilt\AppData\Local\Microsoft\Windows\Temporary Internet Files\Content.Outlook\38LALEZA\EN90_cover.jpg"/>
          <p:cNvPicPr>
            <a:picLocks noChangeAspect="1" noChangeArrowheads="1"/>
          </p:cNvPicPr>
          <p:nvPr/>
        </p:nvPicPr>
        <p:blipFill>
          <a:blip r:embed="rId7" cstate="screen"/>
          <a:srcRect b="28316"/>
          <a:stretch>
            <a:fillRect/>
          </a:stretch>
        </p:blipFill>
        <p:spPr bwMode="auto">
          <a:xfrm rot="420000">
            <a:off x="4049976" y="3301286"/>
            <a:ext cx="4172728" cy="3870917"/>
          </a:xfrm>
          <a:prstGeom prst="rect">
            <a:avLst/>
          </a:prstGeom>
          <a:noFill/>
          <a:effectLst>
            <a:outerShdw blurRad="127000" dist="127000" dir="13500000" algn="br" rotWithShape="0">
              <a:prstClr val="black">
                <a:alpha val="20000"/>
              </a:prst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3" cstate="screen">
            <a:lum bright="55000" contrast="-76000"/>
          </a:blip>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p:txBody>
          <a:bodyPr/>
          <a:lstStyle/>
          <a:p>
            <a:pPr marL="365125" indent="-365125">
              <a:buSzPct val="100000"/>
            </a:pPr>
            <a:r>
              <a:rPr lang="en-CA" dirty="0" smtClean="0"/>
              <a:t>Staff  and locations  </a:t>
            </a:r>
          </a:p>
          <a:p>
            <a:pPr marL="365125" indent="-365125">
              <a:buSzPct val="100000"/>
            </a:pPr>
            <a:r>
              <a:rPr lang="en-CA" dirty="0" smtClean="0"/>
              <a:t>Accomplishments </a:t>
            </a:r>
          </a:p>
          <a:p>
            <a:pPr marL="365125" indent="-365125">
              <a:buSzPct val="100000"/>
            </a:pPr>
            <a:r>
              <a:rPr lang="en-CA" dirty="0" smtClean="0"/>
              <a:t>What’s new</a:t>
            </a:r>
          </a:p>
          <a:p>
            <a:pPr marL="365125" indent="-365125">
              <a:buSzPct val="100000"/>
            </a:pPr>
            <a:r>
              <a:rPr lang="en-CA" dirty="0" smtClean="0"/>
              <a:t>Future directions </a:t>
            </a:r>
            <a:endParaRPr lang="en-CA" dirty="0"/>
          </a:p>
        </p:txBody>
      </p:sp>
      <p:sp>
        <p:nvSpPr>
          <p:cNvPr id="2" name="Title 1"/>
          <p:cNvSpPr>
            <a:spLocks noGrp="1"/>
          </p:cNvSpPr>
          <p:nvPr>
            <p:ph type="title"/>
          </p:nvPr>
        </p:nvSpPr>
        <p:spPr/>
        <p:txBody>
          <a:bodyPr/>
          <a:lstStyle/>
          <a:p>
            <a:r>
              <a:rPr lang="en-CA" dirty="0" smtClean="0"/>
              <a:t>Soils Program</a:t>
            </a:r>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Tr006-1.jpg"/>
          <p:cNvPicPr>
            <a:picLocks noChangeAspect="1"/>
          </p:cNvPicPr>
          <p:nvPr/>
        </p:nvPicPr>
        <p:blipFill>
          <a:blip r:embed="rId3" cstate="screen"/>
          <a:stretch>
            <a:fillRect/>
          </a:stretch>
        </p:blipFill>
        <p:spPr>
          <a:xfrm rot="-420000">
            <a:off x="4036979" y="-312780"/>
            <a:ext cx="3338182" cy="4320000"/>
          </a:xfrm>
          <a:prstGeom prst="rect">
            <a:avLst/>
          </a:prstGeom>
          <a:effectLst>
            <a:outerShdw blurRad="101600" dist="190500" dir="2700000" algn="tl" rotWithShape="0">
              <a:prstClr val="black">
                <a:alpha val="40000"/>
              </a:prstClr>
            </a:outerShdw>
          </a:effectLst>
        </p:spPr>
      </p:pic>
      <p:pic>
        <p:nvPicPr>
          <p:cNvPr id="5122" name="Picture 2" descr="C:\Users\ehhamilt\AppData\Local\Microsoft\Windows\Temporary Internet Files\Content.Outlook\38LALEZA\EN91_cover.jpg"/>
          <p:cNvPicPr>
            <a:picLocks noChangeAspect="1" noChangeArrowheads="1"/>
          </p:cNvPicPr>
          <p:nvPr/>
        </p:nvPicPr>
        <p:blipFill>
          <a:blip r:embed="rId4" cstate="screen"/>
          <a:srcRect/>
          <a:stretch>
            <a:fillRect/>
          </a:stretch>
        </p:blipFill>
        <p:spPr bwMode="auto">
          <a:xfrm rot="-420000">
            <a:off x="6608747" y="1044543"/>
            <a:ext cx="3338182" cy="4320000"/>
          </a:xfrm>
          <a:prstGeom prst="rect">
            <a:avLst/>
          </a:prstGeom>
          <a:noFill/>
          <a:effectLst>
            <a:outerShdw blurRad="101600" dist="190500" dir="2700000" algn="tl" rotWithShape="0">
              <a:prstClr val="black">
                <a:alpha val="40000"/>
              </a:prstClr>
            </a:outerShdw>
          </a:effectLst>
        </p:spPr>
      </p:pic>
      <p:pic>
        <p:nvPicPr>
          <p:cNvPr id="3" name="Picture 2" descr="8 Cabrejas del Pinar ELFOS Shannon morels.jpg"/>
          <p:cNvPicPr>
            <a:picLocks noChangeAspect="1"/>
          </p:cNvPicPr>
          <p:nvPr/>
        </p:nvPicPr>
        <p:blipFill>
          <a:blip r:embed="rId5" cstate="screen"/>
          <a:srcRect/>
          <a:stretch>
            <a:fillRect/>
          </a:stretch>
        </p:blipFill>
        <p:spPr>
          <a:xfrm>
            <a:off x="0" y="0"/>
            <a:ext cx="4500526" cy="6858000"/>
          </a:xfrm>
          <a:prstGeom prst="rect">
            <a:avLst/>
          </a:prstGeom>
        </p:spPr>
      </p:pic>
      <p:sp>
        <p:nvSpPr>
          <p:cNvPr id="4" name="Rectangle 3"/>
          <p:cNvSpPr/>
          <p:nvPr/>
        </p:nvSpPr>
        <p:spPr>
          <a:xfrm>
            <a:off x="214282" y="5072074"/>
            <a:ext cx="4214842" cy="1446550"/>
          </a:xfrm>
          <a:prstGeom prst="rect">
            <a:avLst/>
          </a:prstGeom>
        </p:spPr>
        <p:txBody>
          <a:bodyPr wrap="square">
            <a:spAutoFit/>
          </a:bodyPr>
          <a:lstStyle/>
          <a:p>
            <a:r>
              <a:rPr lang="en-CA" sz="2200" i="1" dirty="0" smtClean="0">
                <a:solidFill>
                  <a:schemeClr val="bg1"/>
                </a:solidFill>
              </a:rPr>
              <a:t>Shannon Berch</a:t>
            </a:r>
          </a:p>
          <a:p>
            <a:r>
              <a:rPr lang="en-CA" sz="2200" i="1" dirty="0" smtClean="0">
                <a:solidFill>
                  <a:schemeClr val="bg1"/>
                </a:solidFill>
              </a:rPr>
              <a:t>Team Leader,  Soils and  </a:t>
            </a:r>
          </a:p>
          <a:p>
            <a:r>
              <a:rPr lang="en-CA" sz="2200" i="1" dirty="0" smtClean="0">
                <a:solidFill>
                  <a:schemeClr val="bg1"/>
                </a:solidFill>
              </a:rPr>
              <a:t>Research Scientist </a:t>
            </a:r>
          </a:p>
          <a:p>
            <a:r>
              <a:rPr lang="en-CA" sz="2200" i="1" dirty="0" smtClean="0">
                <a:solidFill>
                  <a:schemeClr val="bg1"/>
                </a:solidFill>
              </a:rPr>
              <a:t>North Road Lab, Victoria </a:t>
            </a:r>
            <a:endParaRPr lang="en-CA" sz="2200" i="1" dirty="0">
              <a:solidFill>
                <a:schemeClr val="bg1"/>
              </a:solidFill>
            </a:endParaRPr>
          </a:p>
        </p:txBody>
      </p:sp>
      <p:pic>
        <p:nvPicPr>
          <p:cNvPr id="45057" name="Picture 1" descr="http://www.for.gov.bc.ca/images/portal/spacer.gif"/>
          <p:cNvPicPr>
            <a:picLocks noChangeAspect="1" noChangeArrowheads="1"/>
          </p:cNvPicPr>
          <p:nvPr/>
        </p:nvPicPr>
        <p:blipFill>
          <a:blip r:embed="rId6"/>
          <a:srcRect/>
          <a:stretch>
            <a:fillRect/>
          </a:stretch>
        </p:blipFill>
        <p:spPr bwMode="auto">
          <a:xfrm>
            <a:off x="0" y="0"/>
            <a:ext cx="9525" cy="142875"/>
          </a:xfrm>
          <a:prstGeom prst="rect">
            <a:avLst/>
          </a:prstGeom>
          <a:noFill/>
        </p:spPr>
      </p:pic>
      <p:pic>
        <p:nvPicPr>
          <p:cNvPr id="45059" name="Picture 3" descr="http://www.for.gov.bc.ca/images/portal/spacer.gif"/>
          <p:cNvPicPr>
            <a:picLocks noChangeAspect="1" noChangeArrowheads="1"/>
          </p:cNvPicPr>
          <p:nvPr/>
        </p:nvPicPr>
        <p:blipFill>
          <a:blip r:embed="rId6"/>
          <a:srcRect/>
          <a:stretch>
            <a:fillRect/>
          </a:stretch>
        </p:blipFill>
        <p:spPr bwMode="auto">
          <a:xfrm>
            <a:off x="0" y="0"/>
            <a:ext cx="9525" cy="142875"/>
          </a:xfrm>
          <a:prstGeom prst="rect">
            <a:avLst/>
          </a:prstGeom>
          <a:noFill/>
        </p:spPr>
      </p:pic>
      <p:pic>
        <p:nvPicPr>
          <p:cNvPr id="12" name="Picture 11" descr="En84_1.jpg"/>
          <p:cNvPicPr>
            <a:picLocks noChangeAspect="1"/>
          </p:cNvPicPr>
          <p:nvPr/>
        </p:nvPicPr>
        <p:blipFill>
          <a:blip r:embed="rId7" cstate="screen"/>
          <a:stretch>
            <a:fillRect/>
          </a:stretch>
        </p:blipFill>
        <p:spPr>
          <a:xfrm rot="-420000">
            <a:off x="5215706" y="1973238"/>
            <a:ext cx="3338182" cy="4320000"/>
          </a:xfrm>
          <a:prstGeom prst="rect">
            <a:avLst/>
          </a:prstGeom>
          <a:effectLst>
            <a:outerShdw blurRad="101600" dist="190500" dir="2700000" algn="tl" rotWithShape="0">
              <a:prstClr val="black">
                <a:alpha val="40000"/>
              </a:prstClr>
            </a:outerShdw>
          </a:effectLst>
        </p:spPr>
      </p:pic>
      <p:pic>
        <p:nvPicPr>
          <p:cNvPr id="13" name="Picture 12" descr="Rrn005-1.jpg"/>
          <p:cNvPicPr>
            <a:picLocks noChangeAspect="1"/>
          </p:cNvPicPr>
          <p:nvPr/>
        </p:nvPicPr>
        <p:blipFill>
          <a:blip r:embed="rId8" cstate="screen"/>
          <a:stretch>
            <a:fillRect/>
          </a:stretch>
        </p:blipFill>
        <p:spPr>
          <a:xfrm rot="-420000">
            <a:off x="3822665" y="2901932"/>
            <a:ext cx="3338182" cy="4320000"/>
          </a:xfrm>
          <a:prstGeom prst="rect">
            <a:avLst/>
          </a:prstGeom>
          <a:effectLst>
            <a:outerShdw blurRad="101600" dist="1905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ChangeAspect="1" noChangeArrowheads="1"/>
          </p:cNvPicPr>
          <p:nvPr/>
        </p:nvPicPr>
        <p:blipFill>
          <a:blip r:embed="rId3" cstate="screen"/>
          <a:srcRect/>
          <a:stretch>
            <a:fillRect/>
          </a:stretch>
        </p:blipFill>
        <p:spPr bwMode="auto">
          <a:xfrm>
            <a:off x="4214810" y="1928802"/>
            <a:ext cx="3562350" cy="2886075"/>
          </a:xfrm>
          <a:prstGeom prst="rect">
            <a:avLst/>
          </a:prstGeom>
          <a:noFill/>
        </p:spPr>
      </p:pic>
      <p:sp>
        <p:nvSpPr>
          <p:cNvPr id="2049" name="Text Box 1"/>
          <p:cNvSpPr txBox="1">
            <a:spLocks noChangeArrowheads="1"/>
          </p:cNvSpPr>
          <p:nvPr/>
        </p:nvSpPr>
        <p:spPr bwMode="auto">
          <a:xfrm>
            <a:off x="1414463" y="3721100"/>
            <a:ext cx="1833562" cy="215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FFFFFF"/>
                </a:solidFill>
                <a:effectLst/>
                <a:latin typeface="Calibri" pitchFamily="34" charset="0"/>
                <a:ea typeface="Times New Roman" pitchFamily="18" charset="0"/>
                <a:cs typeface="Times New Roman" pitchFamily="18" charset="0"/>
              </a:rPr>
              <a:t>Photo credit: Shannon Berch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053" name="Rectangle 5"/>
          <p:cNvSpPr>
            <a:spLocks noChangeArrowheads="1"/>
          </p:cNvSpPr>
          <p:nvPr/>
        </p:nvSpPr>
        <p:spPr bwMode="auto">
          <a:xfrm>
            <a:off x="714348" y="500042"/>
            <a:ext cx="7572428" cy="1359306"/>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4000" b="1" i="0" u="none" strike="noStrike" cap="none" normalizeH="0" baseline="0" dirty="0" smtClean="0">
                <a:ln>
                  <a:noFill/>
                </a:ln>
                <a:solidFill>
                  <a:schemeClr val="tx2"/>
                </a:solidFill>
                <a:effectLst/>
                <a:latin typeface="+mj-lt"/>
                <a:ea typeface="Times New Roman" pitchFamily="18" charset="0"/>
                <a:cs typeface="Times New Roman" pitchFamily="18" charset="0"/>
              </a:rPr>
              <a:t>Compatible Management of Timber and Pine Mushrooms</a:t>
            </a:r>
            <a:endParaRPr kumimoji="0" lang="en-CA" sz="4000" b="0" i="0" u="none" strike="noStrike" cap="none" normalizeH="0" baseline="0" dirty="0" smtClean="0">
              <a:ln>
                <a:noFill/>
              </a:ln>
              <a:solidFill>
                <a:schemeClr val="tx2"/>
              </a:solidFill>
              <a:effectLst/>
              <a:latin typeface="Arial" pitchFamily="34" charset="0"/>
              <a:cs typeface="Arial" pitchFamily="34" charset="0"/>
            </a:endParaRPr>
          </a:p>
        </p:txBody>
      </p:sp>
      <p:sp>
        <p:nvSpPr>
          <p:cNvPr id="2055" name="Rectangle 7"/>
          <p:cNvSpPr>
            <a:spLocks noChangeArrowheads="1"/>
          </p:cNvSpPr>
          <p:nvPr/>
        </p:nvSpPr>
        <p:spPr bwMode="auto">
          <a:xfrm>
            <a:off x="0" y="914400"/>
            <a:ext cx="1592336" cy="451365"/>
          </a:xfrm>
          <a:prstGeom prst="rect">
            <a:avLst/>
          </a:prstGeom>
          <a:noFill/>
          <a:ln w="9525">
            <a:noFill/>
            <a:miter lim="800000"/>
            <a:headEnd/>
            <a:tailEnd/>
          </a:ln>
          <a:effectLst/>
        </p:spPr>
        <p:txBody>
          <a:bodyPr vert="horz" wrap="none" lIns="1485432" tIns="12696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900" b="0" i="0" u="none" strike="noStrike" cap="none" normalizeH="0" baseline="0" dirty="0" smtClean="0">
                <a:ln>
                  <a:noFill/>
                </a:ln>
                <a:solidFill>
                  <a:schemeClr val="tx1"/>
                </a:solidFill>
                <a:effectLst/>
                <a:latin typeface="Arial" pitchFamily="34" charset="0"/>
                <a:cs typeface="Arial" pitchFamily="34" charset="0"/>
              </a:rPr>
              <a:t/>
            </a:r>
            <a:br>
              <a:rPr kumimoji="0" lang="en-CA" sz="900" b="0" i="0" u="none" strike="noStrike" cap="none" normalizeH="0" baseline="0" dirty="0" smtClean="0">
                <a:ln>
                  <a:noFill/>
                </a:ln>
                <a:solidFill>
                  <a:schemeClr val="tx1"/>
                </a:solidFill>
                <a:effectLst/>
                <a:latin typeface="Arial" pitchFamily="34" charset="0"/>
                <a:cs typeface="Arial" pitchFamily="34" charset="0"/>
              </a:rPr>
            </a:br>
            <a:endParaRPr kumimoji="0" lang="en-CA" sz="12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endParaRPr>
          </a:p>
        </p:txBody>
      </p:sp>
      <p:sp>
        <p:nvSpPr>
          <p:cNvPr id="8" name="Rectangle 7"/>
          <p:cNvSpPr/>
          <p:nvPr/>
        </p:nvSpPr>
        <p:spPr>
          <a:xfrm>
            <a:off x="1214414" y="2357430"/>
            <a:ext cx="2643206" cy="1938992"/>
          </a:xfrm>
          <a:prstGeom prst="rect">
            <a:avLst/>
          </a:prstGeom>
        </p:spPr>
        <p:txBody>
          <a:bodyPr wrap="square">
            <a:spAutoFit/>
          </a:bodyPr>
          <a:lstStyle/>
          <a:p>
            <a:pPr lvl="0" eaLnBrk="0" fontAlgn="base" hangingPunct="0">
              <a:spcBef>
                <a:spcPct val="0"/>
              </a:spcBef>
              <a:spcAft>
                <a:spcPct val="0"/>
              </a:spcAft>
            </a:pPr>
            <a:r>
              <a:rPr lang="en-CA" sz="1500" dirty="0" smtClean="0">
                <a:solidFill>
                  <a:srgbClr val="000000"/>
                </a:solidFill>
                <a:latin typeface="+mj-lt"/>
                <a:ea typeface="Times New Roman" pitchFamily="18" charset="0"/>
                <a:cs typeface="Times New Roman" pitchFamily="18" charset="0"/>
              </a:rPr>
              <a:t>Ministry of Forests and Range, Research Branch </a:t>
            </a:r>
          </a:p>
          <a:p>
            <a:pPr lvl="0" eaLnBrk="0" fontAlgn="base" hangingPunct="0">
              <a:spcBef>
                <a:spcPct val="0"/>
              </a:spcBef>
              <a:spcAft>
                <a:spcPct val="0"/>
              </a:spcAft>
            </a:pPr>
            <a:endParaRPr lang="en-CA" sz="1500" dirty="0" smtClean="0">
              <a:solidFill>
                <a:srgbClr val="000000"/>
              </a:solidFill>
              <a:latin typeface="+mj-lt"/>
              <a:ea typeface="Times New Roman" pitchFamily="18" charset="0"/>
              <a:cs typeface="Times New Roman" pitchFamily="18" charset="0"/>
            </a:endParaRPr>
          </a:p>
          <a:p>
            <a:pPr lvl="0" eaLnBrk="0" fontAlgn="base" hangingPunct="0">
              <a:spcBef>
                <a:spcPct val="0"/>
              </a:spcBef>
              <a:spcAft>
                <a:spcPct val="0"/>
              </a:spcAft>
            </a:pPr>
            <a:r>
              <a:rPr lang="en-CA" sz="1500" dirty="0" smtClean="0">
                <a:solidFill>
                  <a:srgbClr val="000000"/>
                </a:solidFill>
                <a:latin typeface="+mj-lt"/>
                <a:ea typeface="Times New Roman" pitchFamily="18" charset="0"/>
                <a:cs typeface="Times New Roman" pitchFamily="18" charset="0"/>
              </a:rPr>
              <a:t>The Centre for Non-Timber Resources </a:t>
            </a:r>
            <a:endParaRPr lang="en-CA" sz="1500" dirty="0" smtClean="0">
              <a:solidFill>
                <a:prstClr val="black"/>
              </a:solidFill>
              <a:latin typeface="+mj-lt"/>
              <a:cs typeface="Arial" pitchFamily="34" charset="0"/>
            </a:endParaRPr>
          </a:p>
          <a:p>
            <a:pPr lvl="0" eaLnBrk="0" fontAlgn="base" hangingPunct="0">
              <a:spcBef>
                <a:spcPct val="0"/>
              </a:spcBef>
              <a:spcAft>
                <a:spcPct val="0"/>
              </a:spcAft>
            </a:pPr>
            <a:r>
              <a:rPr lang="en-CA" sz="1500" dirty="0" smtClean="0">
                <a:solidFill>
                  <a:srgbClr val="000000"/>
                </a:solidFill>
                <a:latin typeface="+mj-lt"/>
                <a:ea typeface="Times New Roman" pitchFamily="18" charset="0"/>
                <a:cs typeface="Times New Roman" pitchFamily="18" charset="0"/>
              </a:rPr>
              <a:t>Royal Roads University </a:t>
            </a:r>
          </a:p>
          <a:p>
            <a:pPr lvl="0" eaLnBrk="0" fontAlgn="base" hangingPunct="0">
              <a:spcBef>
                <a:spcPct val="0"/>
              </a:spcBef>
              <a:spcAft>
                <a:spcPct val="0"/>
              </a:spcAft>
            </a:pPr>
            <a:endParaRPr lang="en-CA" sz="1500" dirty="0" smtClean="0">
              <a:solidFill>
                <a:srgbClr val="000000"/>
              </a:solidFill>
              <a:latin typeface="+mj-lt"/>
              <a:ea typeface="Times New Roman" pitchFamily="18" charset="0"/>
              <a:cs typeface="Times New Roman" pitchFamily="18" charset="0"/>
            </a:endParaRPr>
          </a:p>
          <a:p>
            <a:pPr lvl="0" eaLnBrk="0" fontAlgn="base" hangingPunct="0">
              <a:spcBef>
                <a:spcPct val="0"/>
              </a:spcBef>
              <a:spcAft>
                <a:spcPct val="0"/>
              </a:spcAft>
            </a:pPr>
            <a:r>
              <a:rPr lang="en-CA" sz="1500" dirty="0" smtClean="0">
                <a:solidFill>
                  <a:srgbClr val="000000"/>
                </a:solidFill>
                <a:latin typeface="+mj-lt"/>
                <a:ea typeface="Times New Roman" pitchFamily="18" charset="0"/>
                <a:cs typeface="Times New Roman" pitchFamily="18" charset="0"/>
              </a:rPr>
              <a:t>March 2009</a:t>
            </a:r>
            <a:endParaRPr lang="en-CA" sz="1500" dirty="0" smtClean="0">
              <a:solidFill>
                <a:prstClr val="black"/>
              </a:solidFill>
              <a:latin typeface="+mj-lt"/>
              <a:cs typeface="Arial" pitchFamily="34" charset="0"/>
            </a:endParaRPr>
          </a:p>
        </p:txBody>
      </p:sp>
      <p:sp>
        <p:nvSpPr>
          <p:cNvPr id="9" name="Rectangle 8"/>
          <p:cNvSpPr/>
          <p:nvPr/>
        </p:nvSpPr>
        <p:spPr>
          <a:xfrm>
            <a:off x="1321571" y="5072074"/>
            <a:ext cx="6357982" cy="1107996"/>
          </a:xfrm>
          <a:prstGeom prst="rect">
            <a:avLst/>
          </a:prstGeom>
        </p:spPr>
        <p:txBody>
          <a:bodyPr wrap="square">
            <a:spAutoFit/>
          </a:bodyPr>
          <a:lstStyle/>
          <a:p>
            <a:pPr algn="ctr"/>
            <a:r>
              <a:rPr lang="en-CA" sz="2200" b="1" dirty="0" smtClean="0"/>
              <a:t>Shannon M. Berch and J. Marty Kranabetter</a:t>
            </a:r>
            <a:r>
              <a:rPr lang="en-CA" sz="2200" dirty="0" smtClean="0"/>
              <a:t> </a:t>
            </a:r>
          </a:p>
          <a:p>
            <a:pPr algn="ctr"/>
            <a:r>
              <a:rPr lang="en-CA" sz="2200" dirty="0" smtClean="0"/>
              <a:t>BC Ministry of Forests and Range</a:t>
            </a:r>
          </a:p>
          <a:p>
            <a:pPr algn="ctr"/>
            <a:r>
              <a:rPr lang="en-CA" sz="2200" dirty="0" smtClean="0"/>
              <a:t>Research Branch, Victoria</a:t>
            </a:r>
            <a:endParaRPr lang="en-CA" sz="2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MH Photo 7_4"/>
          <p:cNvPicPr/>
          <p:nvPr/>
        </p:nvPicPr>
        <p:blipFill>
          <a:blip r:embed="rId3" cstate="screen">
            <a:lum bright="12000" contrast="-86000"/>
          </a:blip>
          <a:srcRect/>
          <a:stretch>
            <a:fillRect/>
          </a:stretch>
        </p:blipFill>
        <p:spPr bwMode="auto">
          <a:xfrm>
            <a:off x="0" y="0"/>
            <a:ext cx="9144000" cy="6858000"/>
          </a:xfrm>
          <a:prstGeom prst="rect">
            <a:avLst/>
          </a:prstGeom>
          <a:noFill/>
          <a:ln w="9525">
            <a:noFill/>
            <a:miter lim="800000"/>
            <a:headEnd/>
            <a:tailEnd/>
          </a:ln>
        </p:spPr>
      </p:pic>
      <p:pic>
        <p:nvPicPr>
          <p:cNvPr id="3" name="Picture 2" descr="Chuck%20taking%20a%20break%20from%20measuring%20trees%20near%20dawson%20Creek.bmp"/>
          <p:cNvPicPr>
            <a:picLocks noChangeAspect="1"/>
          </p:cNvPicPr>
          <p:nvPr/>
        </p:nvPicPr>
        <p:blipFill>
          <a:blip r:embed="rId4" cstate="screen"/>
          <a:srcRect/>
          <a:stretch>
            <a:fillRect/>
          </a:stretch>
        </p:blipFill>
        <p:spPr>
          <a:xfrm>
            <a:off x="0" y="0"/>
            <a:ext cx="4000160" cy="6858000"/>
          </a:xfrm>
          <a:prstGeom prst="rect">
            <a:avLst/>
          </a:prstGeom>
        </p:spPr>
      </p:pic>
      <p:sp>
        <p:nvSpPr>
          <p:cNvPr id="5" name="TextBox 4"/>
          <p:cNvSpPr txBox="1"/>
          <p:nvPr/>
        </p:nvSpPr>
        <p:spPr>
          <a:xfrm>
            <a:off x="4214810" y="5000636"/>
            <a:ext cx="3643338" cy="1446550"/>
          </a:xfrm>
          <a:prstGeom prst="rect">
            <a:avLst/>
          </a:prstGeom>
          <a:noFill/>
        </p:spPr>
        <p:txBody>
          <a:bodyPr wrap="square" rtlCol="0">
            <a:spAutoFit/>
          </a:bodyPr>
          <a:lstStyle/>
          <a:p>
            <a:r>
              <a:rPr lang="en-CA" sz="2200" i="1" dirty="0" smtClean="0">
                <a:solidFill>
                  <a:schemeClr val="bg1"/>
                </a:solidFill>
              </a:rPr>
              <a:t>Chuck Bulmer</a:t>
            </a:r>
          </a:p>
          <a:p>
            <a:r>
              <a:rPr lang="en-CA" sz="2200" i="1" dirty="0" smtClean="0">
                <a:solidFill>
                  <a:schemeClr val="bg1"/>
                </a:solidFill>
              </a:rPr>
              <a:t>Research Soil Scientist</a:t>
            </a:r>
          </a:p>
          <a:p>
            <a:r>
              <a:rPr lang="en-CA" sz="2200" i="1" dirty="0" smtClean="0">
                <a:solidFill>
                  <a:schemeClr val="bg1"/>
                </a:solidFill>
              </a:rPr>
              <a:t> </a:t>
            </a:r>
            <a:r>
              <a:rPr lang="en-CA" sz="2200" i="1" dirty="0" err="1" smtClean="0">
                <a:solidFill>
                  <a:schemeClr val="bg1"/>
                </a:solidFill>
              </a:rPr>
              <a:t>Kalamalka</a:t>
            </a:r>
            <a:r>
              <a:rPr lang="en-CA" sz="2200" i="1" dirty="0" smtClean="0">
                <a:solidFill>
                  <a:schemeClr val="bg1"/>
                </a:solidFill>
              </a:rPr>
              <a:t> Lab</a:t>
            </a:r>
          </a:p>
          <a:p>
            <a:r>
              <a:rPr lang="en-CA" sz="2200" i="1" dirty="0" smtClean="0">
                <a:solidFill>
                  <a:schemeClr val="bg1"/>
                </a:solidFill>
              </a:rPr>
              <a:t>Vernon </a:t>
            </a:r>
            <a:endParaRPr lang="en-CA" sz="2200" i="1" dirty="0">
              <a:solidFill>
                <a:schemeClr val="bg1"/>
              </a:solidFill>
            </a:endParaRPr>
          </a:p>
        </p:txBody>
      </p:sp>
      <p:pic>
        <p:nvPicPr>
          <p:cNvPr id="40964" name="Picture 4" descr="http://www.for.gov.bc.ca/images/portal/spacer.gif"/>
          <p:cNvPicPr>
            <a:picLocks noChangeAspect="1" noChangeArrowheads="1"/>
          </p:cNvPicPr>
          <p:nvPr/>
        </p:nvPicPr>
        <p:blipFill>
          <a:blip r:embed="rId5"/>
          <a:srcRect/>
          <a:stretch>
            <a:fillRect/>
          </a:stretch>
        </p:blipFill>
        <p:spPr bwMode="auto">
          <a:xfrm>
            <a:off x="0" y="0"/>
            <a:ext cx="9525" cy="142875"/>
          </a:xfrm>
          <a:prstGeom prst="rect">
            <a:avLst/>
          </a:prstGeom>
          <a:noFill/>
        </p:spPr>
      </p:pic>
      <p:pic>
        <p:nvPicPr>
          <p:cNvPr id="7" name="Picture 6" descr="En40-1.jpg"/>
          <p:cNvPicPr>
            <a:picLocks noChangeAspect="1"/>
          </p:cNvPicPr>
          <p:nvPr/>
        </p:nvPicPr>
        <p:blipFill>
          <a:blip r:embed="rId6" cstate="screen"/>
          <a:stretch>
            <a:fillRect/>
          </a:stretch>
        </p:blipFill>
        <p:spPr>
          <a:xfrm rot="-420000">
            <a:off x="4882987" y="393200"/>
            <a:ext cx="3188474" cy="412625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spectrum\ehhamilt$\PROFILE\Desktop\ar4-synthesis-report.gif"/>
          <p:cNvPicPr>
            <a:picLocks noChangeAspect="1" noChangeArrowheads="1"/>
          </p:cNvPicPr>
          <p:nvPr/>
        </p:nvPicPr>
        <p:blipFill>
          <a:blip r:embed="rId3" cstate="screen">
            <a:lum bright="31000" contrast="-36000"/>
          </a:blip>
          <a:srcRect l="3659" t="23586" r="18293" b="24953"/>
          <a:stretch>
            <a:fillRect/>
          </a:stretch>
        </p:blipFill>
        <p:spPr bwMode="auto">
          <a:xfrm>
            <a:off x="0" y="0"/>
            <a:ext cx="9144000" cy="6858000"/>
          </a:xfrm>
          <a:prstGeom prst="rect">
            <a:avLst/>
          </a:prstGeom>
          <a:noFill/>
        </p:spPr>
      </p:pic>
      <p:sp>
        <p:nvSpPr>
          <p:cNvPr id="3" name="Content Placeholder 2"/>
          <p:cNvSpPr>
            <a:spLocks noGrp="1"/>
          </p:cNvSpPr>
          <p:nvPr>
            <p:ph idx="1"/>
          </p:nvPr>
        </p:nvSpPr>
        <p:spPr/>
        <p:txBody>
          <a:bodyPr/>
          <a:lstStyle/>
          <a:p>
            <a:pPr marL="365125" indent="-365125">
              <a:buSzPct val="100000"/>
            </a:pPr>
            <a:r>
              <a:rPr lang="en-CA" dirty="0" smtClean="0"/>
              <a:t>Staff and locations  </a:t>
            </a:r>
          </a:p>
          <a:p>
            <a:pPr marL="365125" indent="-365125">
              <a:buSzPct val="100000"/>
            </a:pPr>
            <a:r>
              <a:rPr lang="en-CA" dirty="0" smtClean="0"/>
              <a:t>Accomplishments </a:t>
            </a:r>
          </a:p>
          <a:p>
            <a:pPr marL="365125" indent="-365125">
              <a:buSzPct val="100000"/>
            </a:pPr>
            <a:r>
              <a:rPr lang="en-CA" dirty="0" smtClean="0"/>
              <a:t>What’s new</a:t>
            </a:r>
          </a:p>
          <a:p>
            <a:pPr marL="365125" indent="-365125">
              <a:buSzPct val="100000"/>
            </a:pPr>
            <a:r>
              <a:rPr lang="en-CA" dirty="0" smtClean="0"/>
              <a:t>Future directions </a:t>
            </a:r>
            <a:endParaRPr lang="en-CA" dirty="0"/>
          </a:p>
        </p:txBody>
      </p:sp>
      <p:sp>
        <p:nvSpPr>
          <p:cNvPr id="2" name="Title 1"/>
          <p:cNvSpPr>
            <a:spLocks noGrp="1"/>
          </p:cNvSpPr>
          <p:nvPr>
            <p:ph type="title"/>
          </p:nvPr>
        </p:nvSpPr>
        <p:spPr>
          <a:xfrm>
            <a:off x="357158" y="285728"/>
            <a:ext cx="8501122" cy="1071570"/>
          </a:xfrm>
        </p:spPr>
        <p:txBody>
          <a:bodyPr>
            <a:normAutofit fontScale="90000"/>
          </a:bodyPr>
          <a:lstStyle/>
          <a:p>
            <a:r>
              <a:rPr lang="en-CA" dirty="0" smtClean="0"/>
              <a:t>Climatology and Carbon Program</a:t>
            </a:r>
            <a:endParaRPr lang="en-C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srcRect l="4687" t="5208" r="6250" b="5208"/>
          <a:stretch>
            <a:fillRect/>
          </a:stretch>
        </p:blipFill>
        <p:spPr bwMode="auto">
          <a:xfrm>
            <a:off x="0" y="-1"/>
            <a:ext cx="9144000" cy="6898105"/>
          </a:xfrm>
          <a:prstGeom prst="rect">
            <a:avLst/>
          </a:prstGeom>
          <a:noFill/>
          <a:ln w="9525">
            <a:miter lim="800000"/>
            <a:headEnd/>
            <a:tailEnd/>
          </a:ln>
          <a:effectLst/>
        </p:spPr>
      </p:pic>
      <p:sp>
        <p:nvSpPr>
          <p:cNvPr id="3" name="TextBox 2"/>
          <p:cNvSpPr txBox="1"/>
          <p:nvPr/>
        </p:nvSpPr>
        <p:spPr>
          <a:xfrm>
            <a:off x="357158" y="5143512"/>
            <a:ext cx="5072098" cy="1446550"/>
          </a:xfrm>
          <a:prstGeom prst="rect">
            <a:avLst/>
          </a:prstGeom>
          <a:noFill/>
        </p:spPr>
        <p:txBody>
          <a:bodyPr wrap="square" rtlCol="0">
            <a:spAutoFit/>
          </a:bodyPr>
          <a:lstStyle/>
          <a:p>
            <a:r>
              <a:rPr lang="en-CA" sz="2200" i="1" dirty="0" smtClean="0">
                <a:solidFill>
                  <a:schemeClr val="bg1"/>
                </a:solidFill>
              </a:rPr>
              <a:t>Dave  </a:t>
            </a:r>
            <a:r>
              <a:rPr lang="en-CA" sz="2200" i="1" dirty="0" err="1" smtClean="0">
                <a:solidFill>
                  <a:schemeClr val="bg1"/>
                </a:solidFill>
              </a:rPr>
              <a:t>Spittlehouse</a:t>
            </a:r>
            <a:endParaRPr lang="en-CA" sz="2200" i="1" dirty="0" smtClean="0">
              <a:solidFill>
                <a:schemeClr val="bg1"/>
              </a:solidFill>
            </a:endParaRPr>
          </a:p>
          <a:p>
            <a:r>
              <a:rPr lang="en-CA" sz="2200" i="1" dirty="0" smtClean="0">
                <a:solidFill>
                  <a:schemeClr val="bg1"/>
                </a:solidFill>
              </a:rPr>
              <a:t>Team Leader,  Forest Climatology  and Carbon Research </a:t>
            </a:r>
          </a:p>
          <a:p>
            <a:r>
              <a:rPr lang="en-CA" sz="2200" i="1" dirty="0" smtClean="0">
                <a:solidFill>
                  <a:schemeClr val="bg1"/>
                </a:solidFill>
              </a:rPr>
              <a:t>Victoria office</a:t>
            </a:r>
            <a:endParaRPr lang="en-CA" sz="2200" i="1"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
            <a:ext cx="5857884" cy="6857999"/>
            <a:chOff x="0" y="1"/>
            <a:chExt cx="5700713" cy="6693375"/>
          </a:xfrm>
        </p:grpSpPr>
        <p:pic>
          <p:nvPicPr>
            <p:cNvPr id="3" name="Picture 2"/>
            <p:cNvPicPr>
              <a:picLocks noChangeAspect="1" noChangeArrowheads="1"/>
            </p:cNvPicPr>
            <p:nvPr/>
          </p:nvPicPr>
          <p:blipFill>
            <a:blip r:embed="rId3" cstate="screen"/>
            <a:srcRect/>
            <a:stretch>
              <a:fillRect/>
            </a:stretch>
          </p:blipFill>
          <p:spPr bwMode="auto">
            <a:xfrm>
              <a:off x="0" y="1"/>
              <a:ext cx="5700713" cy="2314575"/>
            </a:xfrm>
            <a:prstGeom prst="rect">
              <a:avLst/>
            </a:prstGeom>
            <a:noFill/>
            <a:ln w="9525">
              <a:noFill/>
              <a:miter lim="800000"/>
              <a:headEnd/>
              <a:tailEnd/>
            </a:ln>
          </p:spPr>
        </p:pic>
        <p:pic>
          <p:nvPicPr>
            <p:cNvPr id="4" name="Picture 3"/>
            <p:cNvPicPr>
              <a:picLocks noChangeAspect="1" noChangeArrowheads="1"/>
            </p:cNvPicPr>
            <p:nvPr/>
          </p:nvPicPr>
          <p:blipFill>
            <a:blip r:embed="rId4" cstate="screen"/>
            <a:srcRect/>
            <a:stretch>
              <a:fillRect/>
            </a:stretch>
          </p:blipFill>
          <p:spPr bwMode="auto">
            <a:xfrm>
              <a:off x="0" y="2321401"/>
              <a:ext cx="5700713" cy="4371975"/>
            </a:xfrm>
            <a:prstGeom prst="rect">
              <a:avLst/>
            </a:prstGeom>
            <a:noFill/>
            <a:ln w="9525">
              <a:noFill/>
              <a:miter lim="800000"/>
              <a:headEnd/>
              <a:tailEnd/>
            </a:ln>
          </p:spPr>
        </p:pic>
      </p:grpSp>
      <p:pic>
        <p:nvPicPr>
          <p:cNvPr id="8194" name="Picture 2" descr="C:\Users\ehhamilt\AppData\Local\Microsoft\Windows\Temporary Internet Files\Content.Outlook\38LALEZA\Tr045_cover.jpg"/>
          <p:cNvPicPr>
            <a:picLocks noChangeAspect="1" noChangeArrowheads="1"/>
          </p:cNvPicPr>
          <p:nvPr/>
        </p:nvPicPr>
        <p:blipFill>
          <a:blip r:embed="rId5" cstate="screen"/>
          <a:srcRect/>
          <a:stretch>
            <a:fillRect/>
          </a:stretch>
        </p:blipFill>
        <p:spPr bwMode="auto">
          <a:xfrm rot="420000">
            <a:off x="5394302" y="2116113"/>
            <a:ext cx="3338181" cy="4320000"/>
          </a:xfrm>
          <a:prstGeom prst="rect">
            <a:avLst/>
          </a:prstGeom>
          <a:noFill/>
          <a:effectLst>
            <a:outerShdw blurRad="101600" dist="101600" algn="l" rotWithShape="0">
              <a:prstClr val="black">
                <a:alpha val="40000"/>
              </a:prst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156_frda_056"/>
          <p:cNvPicPr>
            <a:picLocks noChangeAspect="1" noChangeArrowheads="1"/>
          </p:cNvPicPr>
          <p:nvPr/>
        </p:nvPicPr>
        <p:blipFill>
          <a:blip r:embed="rId3" cstate="screen"/>
          <a:srcRect/>
          <a:stretch>
            <a:fillRect/>
          </a:stretch>
        </p:blipFill>
        <p:spPr bwMode="auto">
          <a:xfrm>
            <a:off x="0" y="0"/>
            <a:ext cx="6854063" cy="6858000"/>
          </a:xfrm>
          <a:prstGeom prst="rect">
            <a:avLst/>
          </a:prstGeom>
          <a:noFill/>
        </p:spPr>
      </p:pic>
      <p:pic>
        <p:nvPicPr>
          <p:cNvPr id="2" name="Picture 1" descr="balloons.jpg"/>
          <p:cNvPicPr>
            <a:picLocks noChangeAspect="1"/>
          </p:cNvPicPr>
          <p:nvPr/>
        </p:nvPicPr>
        <p:blipFill>
          <a:blip r:embed="rId4" cstate="screen"/>
          <a:srcRect/>
          <a:stretch>
            <a:fillRect/>
          </a:stretch>
        </p:blipFill>
        <p:spPr>
          <a:xfrm>
            <a:off x="6572250" y="0"/>
            <a:ext cx="2571750" cy="6858000"/>
          </a:xfrm>
          <a:prstGeom prst="rect">
            <a:avLst/>
          </a:prstGeom>
        </p:spPr>
      </p:pic>
      <p:sp>
        <p:nvSpPr>
          <p:cNvPr id="3" name="TextBox 2"/>
          <p:cNvSpPr txBox="1"/>
          <p:nvPr/>
        </p:nvSpPr>
        <p:spPr>
          <a:xfrm>
            <a:off x="2285984" y="5143512"/>
            <a:ext cx="4071966" cy="1446550"/>
          </a:xfrm>
          <a:prstGeom prst="rect">
            <a:avLst/>
          </a:prstGeom>
          <a:noFill/>
        </p:spPr>
        <p:txBody>
          <a:bodyPr wrap="square" rtlCol="0">
            <a:spAutoFit/>
          </a:bodyPr>
          <a:lstStyle/>
          <a:p>
            <a:r>
              <a:rPr lang="en-CA" sz="2200" i="1" dirty="0" err="1" smtClean="0">
                <a:solidFill>
                  <a:schemeClr val="bg1"/>
                </a:solidFill>
              </a:rPr>
              <a:t>Caren</a:t>
            </a:r>
            <a:r>
              <a:rPr lang="en-CA" sz="2200" i="1" dirty="0" smtClean="0">
                <a:solidFill>
                  <a:schemeClr val="bg1"/>
                </a:solidFill>
              </a:rPr>
              <a:t> Dymond</a:t>
            </a:r>
          </a:p>
          <a:p>
            <a:r>
              <a:rPr lang="en-CA" sz="2200" i="1" dirty="0" smtClean="0">
                <a:solidFill>
                  <a:schemeClr val="bg1"/>
                </a:solidFill>
              </a:rPr>
              <a:t>Forest  carbon and </a:t>
            </a:r>
          </a:p>
          <a:p>
            <a:r>
              <a:rPr lang="en-CA" sz="2200" i="1" dirty="0" smtClean="0">
                <a:solidFill>
                  <a:schemeClr val="bg1"/>
                </a:solidFill>
              </a:rPr>
              <a:t>climate change researcher </a:t>
            </a:r>
          </a:p>
          <a:p>
            <a:r>
              <a:rPr lang="en-CA" sz="2200" i="1" dirty="0" smtClean="0">
                <a:solidFill>
                  <a:schemeClr val="bg1"/>
                </a:solidFill>
              </a:rPr>
              <a:t>Victoria office and PFC </a:t>
            </a:r>
            <a:endParaRPr lang="en-CA" sz="2200" i="1"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ehhamilt\AppData\Local\Microsoft\Windows\Temporary Internet Files\Content.Outlook\38LALEZA\EN92_cover.jpg"/>
          <p:cNvPicPr>
            <a:picLocks noChangeAspect="1" noChangeArrowheads="1"/>
          </p:cNvPicPr>
          <p:nvPr/>
        </p:nvPicPr>
        <p:blipFill>
          <a:blip r:embed="rId3" cstate="screen"/>
          <a:srcRect/>
          <a:stretch>
            <a:fillRect/>
          </a:stretch>
        </p:blipFill>
        <p:spPr bwMode="auto">
          <a:xfrm rot="-420000">
            <a:off x="506877" y="361381"/>
            <a:ext cx="3894545" cy="5040000"/>
          </a:xfrm>
          <a:prstGeom prst="rect">
            <a:avLst/>
          </a:prstGeom>
          <a:noFill/>
          <a:effectLst>
            <a:outerShdw blurRad="101600" dist="38100" algn="l" rotWithShape="0">
              <a:prstClr val="black">
                <a:alpha val="40000"/>
              </a:prstClr>
            </a:outerShdw>
          </a:effectLst>
        </p:spPr>
      </p:pic>
      <p:pic>
        <p:nvPicPr>
          <p:cNvPr id="3" name="Picture 7" descr="NetBalancev01"/>
          <p:cNvPicPr>
            <a:picLocks noChangeAspect="1" noChangeArrowheads="1"/>
          </p:cNvPicPr>
          <p:nvPr/>
        </p:nvPicPr>
        <p:blipFill>
          <a:blip r:embed="rId4" cstate="screen"/>
          <a:srcRect/>
          <a:stretch>
            <a:fillRect/>
          </a:stretch>
        </p:blipFill>
        <p:spPr bwMode="auto">
          <a:xfrm>
            <a:off x="3000364" y="2643182"/>
            <a:ext cx="5954792" cy="3653368"/>
          </a:xfrm>
          <a:prstGeom prst="rect">
            <a:avLst/>
          </a:prstGeom>
          <a:noFill/>
          <a:ln w="9525">
            <a:noFill/>
            <a:miter lim="800000"/>
            <a:headEnd/>
            <a:tailEnd/>
          </a:ln>
          <a:effectLst>
            <a:outerShdw blurRad="101600" dist="38100" algn="l" rotWithShape="0">
              <a:prstClr val="black">
                <a:alpha val="40000"/>
              </a:prst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screen">
            <a:lum bright="28000" contrast="-80000"/>
          </a:blip>
          <a:srcRect/>
          <a:stretch>
            <a:fillRect/>
          </a:stretch>
        </p:blipFill>
        <p:spPr bwMode="auto">
          <a:xfrm>
            <a:off x="0" y="0"/>
            <a:ext cx="9144000" cy="6858000"/>
          </a:xfrm>
          <a:prstGeom prst="rect">
            <a:avLst/>
          </a:prstGeom>
          <a:noFill/>
          <a:ln w="9525">
            <a:noFill/>
            <a:miter lim="800000"/>
            <a:headEnd/>
            <a:tailEnd/>
          </a:ln>
        </p:spPr>
      </p:pic>
      <p:sp>
        <p:nvSpPr>
          <p:cNvPr id="3" name="Content Placeholder 2"/>
          <p:cNvSpPr>
            <a:spLocks noGrp="1"/>
          </p:cNvSpPr>
          <p:nvPr>
            <p:ph idx="1"/>
          </p:nvPr>
        </p:nvSpPr>
        <p:spPr/>
        <p:txBody>
          <a:bodyPr/>
          <a:lstStyle/>
          <a:p>
            <a:pPr>
              <a:buSzPct val="100000"/>
            </a:pPr>
            <a:r>
              <a:rPr lang="en-CA" dirty="0" smtClean="0"/>
              <a:t>Staff  and locations  </a:t>
            </a:r>
          </a:p>
          <a:p>
            <a:pPr>
              <a:buSzPct val="100000"/>
            </a:pPr>
            <a:r>
              <a:rPr lang="en-CA" dirty="0" smtClean="0"/>
              <a:t>Accomplishments </a:t>
            </a:r>
          </a:p>
          <a:p>
            <a:pPr>
              <a:buSzPct val="100000"/>
            </a:pPr>
            <a:r>
              <a:rPr lang="en-CA" dirty="0" smtClean="0"/>
              <a:t>What’s new</a:t>
            </a:r>
          </a:p>
          <a:p>
            <a:pPr>
              <a:buSzPct val="100000"/>
            </a:pPr>
            <a:r>
              <a:rPr lang="en-CA" dirty="0" smtClean="0"/>
              <a:t>Future directions </a:t>
            </a:r>
            <a:endParaRPr lang="en-CA" dirty="0"/>
          </a:p>
        </p:txBody>
      </p:sp>
      <p:sp>
        <p:nvSpPr>
          <p:cNvPr id="2" name="Title 1"/>
          <p:cNvSpPr>
            <a:spLocks noGrp="1"/>
          </p:cNvSpPr>
          <p:nvPr>
            <p:ph type="title"/>
          </p:nvPr>
        </p:nvSpPr>
        <p:spPr/>
        <p:txBody>
          <a:bodyPr>
            <a:normAutofit/>
          </a:bodyPr>
          <a:lstStyle/>
          <a:p>
            <a:r>
              <a:rPr lang="en-CA" dirty="0" smtClean="0"/>
              <a:t>Landscape Ecology  Program</a:t>
            </a:r>
            <a:endParaRPr lang="en-CA"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ehhamilt\AppData\Local\Microsoft\Windows\Temporary Internet Files\Content.Outlook\38LALEZA\BecWeb photo of Adrian Walton.tif"/>
          <p:cNvPicPr>
            <a:picLocks noChangeAspect="1" noChangeArrowheads="1"/>
          </p:cNvPicPr>
          <p:nvPr/>
        </p:nvPicPr>
        <p:blipFill>
          <a:blip r:embed="rId3" cstate="screen"/>
          <a:srcRect/>
          <a:stretch>
            <a:fillRect/>
          </a:stretch>
        </p:blipFill>
        <p:spPr bwMode="auto">
          <a:xfrm>
            <a:off x="428596" y="714356"/>
            <a:ext cx="4286280" cy="4857784"/>
          </a:xfrm>
          <a:prstGeom prst="rect">
            <a:avLst/>
          </a:prstGeom>
          <a:noFill/>
        </p:spPr>
      </p:pic>
      <p:sp>
        <p:nvSpPr>
          <p:cNvPr id="3" name="TextBox 2"/>
          <p:cNvSpPr txBox="1"/>
          <p:nvPr/>
        </p:nvSpPr>
        <p:spPr>
          <a:xfrm>
            <a:off x="4929158" y="2419973"/>
            <a:ext cx="3786246" cy="1446550"/>
          </a:xfrm>
          <a:prstGeom prst="rect">
            <a:avLst/>
          </a:prstGeom>
          <a:noFill/>
        </p:spPr>
        <p:txBody>
          <a:bodyPr wrap="square" rtlCol="0">
            <a:spAutoFit/>
          </a:bodyPr>
          <a:lstStyle/>
          <a:p>
            <a:r>
              <a:rPr lang="en-CA" sz="2200" i="1" dirty="0" smtClean="0">
                <a:solidFill>
                  <a:schemeClr val="accent1"/>
                </a:solidFill>
              </a:rPr>
              <a:t>Adrian Walton</a:t>
            </a:r>
          </a:p>
          <a:p>
            <a:r>
              <a:rPr lang="en-CA" sz="2200" i="1" dirty="0" smtClean="0">
                <a:solidFill>
                  <a:schemeClr val="accent1"/>
                </a:solidFill>
              </a:rPr>
              <a:t>Team Leader, </a:t>
            </a:r>
          </a:p>
          <a:p>
            <a:r>
              <a:rPr lang="en-CA" sz="2200" i="1" dirty="0" smtClean="0">
                <a:solidFill>
                  <a:schemeClr val="accent1"/>
                </a:solidFill>
              </a:rPr>
              <a:t>Landscape Ecology</a:t>
            </a:r>
          </a:p>
          <a:p>
            <a:r>
              <a:rPr lang="en-CA" sz="2200" i="1" dirty="0" smtClean="0">
                <a:solidFill>
                  <a:schemeClr val="accent1"/>
                </a:solidFill>
              </a:rPr>
              <a:t>Victoria office </a:t>
            </a:r>
            <a:endParaRPr lang="en-CA" sz="2200" i="1" dirty="0">
              <a:solidFill>
                <a:schemeClr val="accent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 of Distance To Mill for Watersheds.tif"/>
          <p:cNvPicPr>
            <a:picLocks noChangeAspect="1"/>
          </p:cNvPicPr>
          <p:nvPr/>
        </p:nvPicPr>
        <p:blipFill>
          <a:blip r:embed="rId3" cstate="screen"/>
          <a:srcRect r="18988"/>
          <a:stretch>
            <a:fillRect/>
          </a:stretch>
        </p:blipFill>
        <p:spPr>
          <a:xfrm>
            <a:off x="0" y="35779"/>
            <a:ext cx="9144000" cy="6822221"/>
          </a:xfrm>
          <a:prstGeom prst="rect">
            <a:avLst/>
          </a:prstGeom>
        </p:spPr>
      </p:pic>
      <p:sp>
        <p:nvSpPr>
          <p:cNvPr id="3" name="TextBox 2"/>
          <p:cNvSpPr txBox="1"/>
          <p:nvPr/>
        </p:nvSpPr>
        <p:spPr>
          <a:xfrm>
            <a:off x="2786050" y="1500174"/>
            <a:ext cx="4071966" cy="369332"/>
          </a:xfrm>
          <a:prstGeom prst="rect">
            <a:avLst/>
          </a:prstGeom>
          <a:noFill/>
        </p:spPr>
        <p:txBody>
          <a:bodyPr wrap="square" rtlCol="0">
            <a:spAutoFit/>
          </a:bodyPr>
          <a:lstStyle/>
          <a:p>
            <a:r>
              <a:rPr lang="en-CA" dirty="0" smtClean="0"/>
              <a:t>Distance to Mills</a:t>
            </a:r>
            <a:endParaRPr lang="en-CA" dirty="0"/>
          </a:p>
        </p:txBody>
      </p:sp>
      <p:sp>
        <p:nvSpPr>
          <p:cNvPr id="4" name="TextBox 3"/>
          <p:cNvSpPr txBox="1"/>
          <p:nvPr/>
        </p:nvSpPr>
        <p:spPr>
          <a:xfrm>
            <a:off x="7143768" y="1714488"/>
            <a:ext cx="785818" cy="369332"/>
          </a:xfrm>
          <a:prstGeom prst="rect">
            <a:avLst/>
          </a:prstGeom>
          <a:noFill/>
        </p:spPr>
        <p:txBody>
          <a:bodyPr wrap="square" rtlCol="0">
            <a:spAutoFit/>
          </a:bodyPr>
          <a:lstStyle/>
          <a:p>
            <a:r>
              <a:rPr lang="en-CA" dirty="0" smtClean="0"/>
              <a:t>Mill</a:t>
            </a:r>
            <a:endParaRPr lang="en-CA" dirty="0"/>
          </a:p>
        </p:txBody>
      </p:sp>
      <p:sp>
        <p:nvSpPr>
          <p:cNvPr id="5" name="Down Arrow 4"/>
          <p:cNvSpPr/>
          <p:nvPr/>
        </p:nvSpPr>
        <p:spPr>
          <a:xfrm flipH="1">
            <a:off x="7429520" y="2071678"/>
            <a:ext cx="142876" cy="21431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uapengChen.jpg"/>
          <p:cNvPicPr>
            <a:picLocks noChangeAspect="1"/>
          </p:cNvPicPr>
          <p:nvPr/>
        </p:nvPicPr>
        <p:blipFill>
          <a:blip r:embed="rId3" cstate="screen"/>
          <a:srcRect/>
          <a:stretch>
            <a:fillRect/>
          </a:stretch>
        </p:blipFill>
        <p:spPr>
          <a:xfrm>
            <a:off x="428596" y="714356"/>
            <a:ext cx="4286280" cy="4845632"/>
          </a:xfrm>
          <a:prstGeom prst="rect">
            <a:avLst/>
          </a:prstGeom>
        </p:spPr>
      </p:pic>
      <p:sp>
        <p:nvSpPr>
          <p:cNvPr id="3" name="TextBox 2"/>
          <p:cNvSpPr txBox="1"/>
          <p:nvPr/>
        </p:nvSpPr>
        <p:spPr>
          <a:xfrm>
            <a:off x="5072066" y="2413897"/>
            <a:ext cx="3714776" cy="1446550"/>
          </a:xfrm>
          <a:prstGeom prst="rect">
            <a:avLst/>
          </a:prstGeom>
          <a:noFill/>
        </p:spPr>
        <p:txBody>
          <a:bodyPr wrap="square" rtlCol="0">
            <a:spAutoFit/>
          </a:bodyPr>
          <a:lstStyle/>
          <a:p>
            <a:r>
              <a:rPr lang="en-CA" sz="2200" i="1" dirty="0" smtClean="0">
                <a:solidFill>
                  <a:schemeClr val="accent1"/>
                </a:solidFill>
              </a:rPr>
              <a:t>Huapeng Chen</a:t>
            </a:r>
          </a:p>
          <a:p>
            <a:r>
              <a:rPr lang="en-CA" sz="2200" i="1" dirty="0" smtClean="0">
                <a:solidFill>
                  <a:schemeClr val="accent1"/>
                </a:solidFill>
              </a:rPr>
              <a:t>Landscape Modelling Biologist </a:t>
            </a:r>
          </a:p>
          <a:p>
            <a:r>
              <a:rPr lang="en-CA" sz="2200" i="1" dirty="0" smtClean="0">
                <a:solidFill>
                  <a:schemeClr val="accent1"/>
                </a:solidFill>
              </a:rPr>
              <a:t>Victoria office</a:t>
            </a:r>
            <a:endParaRPr lang="en-CA" sz="2200" i="1" dirty="0">
              <a:solidFill>
                <a:schemeClr val="accent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untSwanell009r.jpg.jpg"/>
          <p:cNvPicPr>
            <a:picLocks noChangeAspect="1"/>
          </p:cNvPicPr>
          <p:nvPr/>
        </p:nvPicPr>
        <p:blipFill>
          <a:blip r:embed="rId3" cstate="screen"/>
          <a:stretch>
            <a:fillRect/>
          </a:stretch>
        </p:blipFill>
        <p:spPr>
          <a:xfrm>
            <a:off x="0" y="1947"/>
            <a:ext cx="9144000" cy="6854106"/>
          </a:xfrm>
          <a:prstGeom prst="rect">
            <a:avLst/>
          </a:prstGeom>
        </p:spPr>
      </p:pic>
      <p:pic>
        <p:nvPicPr>
          <p:cNvPr id="4" name="Picture 2" descr="C:\Users\ehhamilt\AppData\Local\Microsoft\Windows\Temporary Internet Files\Content.Outlook\38LALEZA\bcmpb_infestation_distribution_2005_2008_45.jpg"/>
          <p:cNvPicPr>
            <a:picLocks noChangeAspect="1" noChangeArrowheads="1"/>
          </p:cNvPicPr>
          <p:nvPr/>
        </p:nvPicPr>
        <p:blipFill>
          <a:blip r:embed="rId4" cstate="screen"/>
          <a:srcRect/>
          <a:stretch>
            <a:fillRect/>
          </a:stretch>
        </p:blipFill>
        <p:spPr bwMode="auto">
          <a:xfrm>
            <a:off x="4279534" y="214290"/>
            <a:ext cx="4650184" cy="3286148"/>
          </a:xfrm>
          <a:prstGeom prst="rect">
            <a:avLst/>
          </a:prstGeom>
          <a:noFill/>
        </p:spPr>
      </p:pic>
      <p:pic>
        <p:nvPicPr>
          <p:cNvPr id="3" name="Picture 2" descr="Cumulative Pine Killed.2009.tif"/>
          <p:cNvPicPr>
            <a:picLocks noChangeAspect="1"/>
          </p:cNvPicPr>
          <p:nvPr/>
        </p:nvPicPr>
        <p:blipFill>
          <a:blip r:embed="rId5" cstate="screen"/>
          <a:stretch>
            <a:fillRect/>
          </a:stretch>
        </p:blipFill>
        <p:spPr>
          <a:xfrm>
            <a:off x="214282" y="2857496"/>
            <a:ext cx="5072066" cy="380405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65125" indent="-365125">
              <a:buSzPct val="100000"/>
            </a:pPr>
            <a:r>
              <a:rPr lang="en-CA" dirty="0" smtClean="0"/>
              <a:t>Staff and locations  </a:t>
            </a:r>
          </a:p>
          <a:p>
            <a:pPr marL="365125" indent="-365125">
              <a:buSzPct val="100000"/>
            </a:pPr>
            <a:r>
              <a:rPr lang="en-CA" dirty="0" smtClean="0"/>
              <a:t>Accomplishments </a:t>
            </a:r>
          </a:p>
          <a:p>
            <a:pPr marL="365125" indent="-365125">
              <a:buSzPct val="100000"/>
            </a:pPr>
            <a:r>
              <a:rPr lang="en-CA" dirty="0" smtClean="0"/>
              <a:t>What’s new</a:t>
            </a:r>
          </a:p>
          <a:p>
            <a:pPr marL="365125" indent="-365125">
              <a:buSzPct val="100000"/>
            </a:pPr>
            <a:r>
              <a:rPr lang="en-CA" dirty="0" smtClean="0"/>
              <a:t>Future directions </a:t>
            </a:r>
            <a:endParaRPr lang="en-CA" dirty="0"/>
          </a:p>
        </p:txBody>
      </p:sp>
      <p:sp>
        <p:nvSpPr>
          <p:cNvPr id="2" name="Title 1"/>
          <p:cNvSpPr>
            <a:spLocks noGrp="1"/>
          </p:cNvSpPr>
          <p:nvPr>
            <p:ph type="title"/>
          </p:nvPr>
        </p:nvSpPr>
        <p:spPr/>
        <p:txBody>
          <a:bodyPr>
            <a:normAutofit/>
          </a:bodyPr>
          <a:lstStyle/>
          <a:p>
            <a:r>
              <a:rPr lang="en-CA" dirty="0" smtClean="0"/>
              <a:t>Range Ecology Program</a:t>
            </a:r>
            <a:endParaRPr lang="en-CA" dirty="0"/>
          </a:p>
        </p:txBody>
      </p:sp>
      <p:pic>
        <p:nvPicPr>
          <p:cNvPr id="4" name="Picture 3" descr="05080017 edited.JPG"/>
          <p:cNvPicPr>
            <a:picLocks noChangeAspect="1"/>
          </p:cNvPicPr>
          <p:nvPr/>
        </p:nvPicPr>
        <p:blipFill>
          <a:blip r:embed="rId3" cstate="screen"/>
          <a:srcRect/>
          <a:stretch>
            <a:fillRect/>
          </a:stretch>
        </p:blipFill>
        <p:spPr>
          <a:xfrm>
            <a:off x="4214810" y="1571612"/>
            <a:ext cx="4699868" cy="35719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py of _IGP6920.JPG"/>
          <p:cNvPicPr>
            <a:picLocks noChangeAspect="1"/>
          </p:cNvPicPr>
          <p:nvPr/>
        </p:nvPicPr>
        <p:blipFill>
          <a:blip r:embed="rId3" cstate="screen">
            <a:lum bright="10000"/>
          </a:blip>
          <a:srcRect/>
          <a:stretch>
            <a:fillRect/>
          </a:stretch>
        </p:blipFill>
        <p:spPr>
          <a:xfrm>
            <a:off x="0" y="0"/>
            <a:ext cx="9258426" cy="6918576"/>
          </a:xfrm>
          <a:prstGeom prst="rect">
            <a:avLst/>
          </a:prstGeom>
        </p:spPr>
      </p:pic>
      <p:sp>
        <p:nvSpPr>
          <p:cNvPr id="3" name="TextBox 2"/>
          <p:cNvSpPr txBox="1"/>
          <p:nvPr/>
        </p:nvSpPr>
        <p:spPr>
          <a:xfrm>
            <a:off x="500034" y="5750004"/>
            <a:ext cx="8429684" cy="1107996"/>
          </a:xfrm>
          <a:prstGeom prst="rect">
            <a:avLst/>
          </a:prstGeom>
          <a:noFill/>
        </p:spPr>
        <p:txBody>
          <a:bodyPr wrap="square" rtlCol="0">
            <a:spAutoFit/>
          </a:bodyPr>
          <a:lstStyle/>
          <a:p>
            <a:pPr algn="ctr"/>
            <a:r>
              <a:rPr lang="en-CA" sz="2200" i="1" dirty="0" err="1" smtClean="0">
                <a:solidFill>
                  <a:schemeClr val="bg1"/>
                </a:solidFill>
              </a:rPr>
              <a:t>Reg</a:t>
            </a:r>
            <a:r>
              <a:rPr lang="en-CA" sz="2200" i="1" dirty="0" smtClean="0">
                <a:solidFill>
                  <a:schemeClr val="bg1"/>
                </a:solidFill>
              </a:rPr>
              <a:t> Newman,  Team Leader, Range Ecology Research </a:t>
            </a:r>
          </a:p>
          <a:p>
            <a:pPr algn="ctr"/>
            <a:r>
              <a:rPr lang="en-CA" sz="2200" i="1" dirty="0" smtClean="0">
                <a:solidFill>
                  <a:schemeClr val="bg1"/>
                </a:solidFill>
              </a:rPr>
              <a:t>Brian Wallace,  Range  Ecologist  - Soils  </a:t>
            </a:r>
          </a:p>
          <a:p>
            <a:pPr algn="ctr"/>
            <a:r>
              <a:rPr lang="en-CA" sz="2200" i="1" dirty="0" smtClean="0">
                <a:solidFill>
                  <a:schemeClr val="bg1"/>
                </a:solidFill>
              </a:rPr>
              <a:t>Kamloops office</a:t>
            </a:r>
            <a:endParaRPr lang="en-CA" sz="2200" i="1" dirty="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screen"/>
          <a:srcRect l="847" t="2652" r="847" b="1876"/>
          <a:stretch>
            <a:fillRect/>
          </a:stretch>
        </p:blipFill>
        <p:spPr bwMode="auto">
          <a:xfrm>
            <a:off x="253793" y="218417"/>
            <a:ext cx="5889734" cy="1827835"/>
          </a:xfrm>
          <a:prstGeom prst="rect">
            <a:avLst/>
          </a:prstGeom>
          <a:noFill/>
          <a:ln w="9525">
            <a:solidFill>
              <a:schemeClr val="bg1"/>
            </a:solidFill>
            <a:miter lim="800000"/>
            <a:headEnd/>
            <a:tailEnd/>
          </a:ln>
          <a:effectLst>
            <a:outerShdw blurRad="101600" dist="101600" dir="2700000" algn="tl" rotWithShape="0">
              <a:prstClr val="black">
                <a:alpha val="40000"/>
              </a:prstClr>
            </a:outerShdw>
          </a:effectLst>
        </p:spPr>
      </p:pic>
      <p:pic>
        <p:nvPicPr>
          <p:cNvPr id="3" name="Picture 3"/>
          <p:cNvPicPr>
            <a:picLocks noChangeAspect="1" noChangeArrowheads="1"/>
          </p:cNvPicPr>
          <p:nvPr/>
        </p:nvPicPr>
        <p:blipFill>
          <a:blip r:embed="rId3" cstate="screen"/>
          <a:srcRect/>
          <a:stretch>
            <a:fillRect/>
          </a:stretch>
        </p:blipFill>
        <p:spPr bwMode="auto">
          <a:xfrm>
            <a:off x="1266096" y="2355368"/>
            <a:ext cx="6183071" cy="1621773"/>
          </a:xfrm>
          <a:prstGeom prst="rect">
            <a:avLst/>
          </a:prstGeom>
          <a:noFill/>
          <a:ln w="9525">
            <a:solidFill>
              <a:schemeClr val="bg1"/>
            </a:solidFill>
            <a:miter lim="800000"/>
            <a:headEnd/>
            <a:tailEnd/>
          </a:ln>
          <a:effectLst>
            <a:outerShdw blurRad="101600" dist="101600" dir="2700000" algn="tl" rotWithShape="0">
              <a:prstClr val="black">
                <a:alpha val="40000"/>
              </a:prstClr>
            </a:outerShdw>
          </a:effectLst>
        </p:spPr>
      </p:pic>
      <p:pic>
        <p:nvPicPr>
          <p:cNvPr id="4" name="Picture 5"/>
          <p:cNvPicPr>
            <a:picLocks noChangeAspect="1" noChangeArrowheads="1"/>
          </p:cNvPicPr>
          <p:nvPr/>
        </p:nvPicPr>
        <p:blipFill>
          <a:blip r:embed="rId4" cstate="screen"/>
          <a:srcRect/>
          <a:stretch>
            <a:fillRect/>
          </a:stretch>
        </p:blipFill>
        <p:spPr bwMode="auto">
          <a:xfrm>
            <a:off x="2571736" y="4286256"/>
            <a:ext cx="6293523" cy="1948000"/>
          </a:xfrm>
          <a:prstGeom prst="rect">
            <a:avLst/>
          </a:prstGeom>
          <a:noFill/>
          <a:ln w="9525">
            <a:solidFill>
              <a:schemeClr val="bg1"/>
            </a:solidFill>
            <a:miter lim="800000"/>
            <a:headEnd/>
            <a:tailEnd/>
          </a:ln>
          <a:effectLst>
            <a:outerShdw blurRad="101600" dist="1016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py of Capture work March 2005 002.jpg"/>
          <p:cNvPicPr>
            <a:picLocks noChangeAspect="1"/>
          </p:cNvPicPr>
          <p:nvPr/>
        </p:nvPicPr>
        <p:blipFill>
          <a:blip r:embed="rId3" cstate="screen">
            <a:lum contrast="30000"/>
          </a:blip>
          <a:stretch>
            <a:fillRect/>
          </a:stretch>
        </p:blipFill>
        <p:spPr>
          <a:xfrm>
            <a:off x="0" y="0"/>
            <a:ext cx="9144000" cy="6858000"/>
          </a:xfrm>
          <a:prstGeom prst="rect">
            <a:avLst/>
          </a:prstGeom>
        </p:spPr>
      </p:pic>
      <p:sp>
        <p:nvSpPr>
          <p:cNvPr id="3" name="Content Placeholder 2"/>
          <p:cNvSpPr>
            <a:spLocks noGrp="1"/>
          </p:cNvSpPr>
          <p:nvPr>
            <p:ph idx="1"/>
          </p:nvPr>
        </p:nvSpPr>
        <p:spPr>
          <a:xfrm>
            <a:off x="214282" y="3786190"/>
            <a:ext cx="8229600" cy="1947672"/>
          </a:xfrm>
        </p:spPr>
        <p:txBody>
          <a:bodyPr/>
          <a:lstStyle/>
          <a:p>
            <a:pPr>
              <a:buSzPct val="100000"/>
            </a:pPr>
            <a:r>
              <a:rPr lang="en-CA" dirty="0" smtClean="0"/>
              <a:t>Staff  and locations  </a:t>
            </a:r>
          </a:p>
          <a:p>
            <a:pPr>
              <a:buSzPct val="100000"/>
            </a:pPr>
            <a:r>
              <a:rPr lang="en-CA" dirty="0" smtClean="0"/>
              <a:t>Accomplishments </a:t>
            </a:r>
          </a:p>
          <a:p>
            <a:pPr>
              <a:buSzPct val="100000"/>
            </a:pPr>
            <a:r>
              <a:rPr lang="en-CA" dirty="0" smtClean="0"/>
              <a:t>What’s new</a:t>
            </a:r>
          </a:p>
          <a:p>
            <a:pPr>
              <a:buSzPct val="100000"/>
            </a:pPr>
            <a:r>
              <a:rPr lang="en-CA" dirty="0" smtClean="0"/>
              <a:t>Future directions </a:t>
            </a:r>
            <a:endParaRPr lang="en-CA" dirty="0"/>
          </a:p>
        </p:txBody>
      </p:sp>
      <p:sp>
        <p:nvSpPr>
          <p:cNvPr id="2" name="Title 1"/>
          <p:cNvSpPr>
            <a:spLocks noGrp="1"/>
          </p:cNvSpPr>
          <p:nvPr>
            <p:ph type="title"/>
          </p:nvPr>
        </p:nvSpPr>
        <p:spPr>
          <a:xfrm>
            <a:off x="428596" y="1714488"/>
            <a:ext cx="8229600" cy="1143000"/>
          </a:xfrm>
        </p:spPr>
        <p:txBody>
          <a:bodyPr>
            <a:normAutofit/>
          </a:bodyPr>
          <a:lstStyle/>
          <a:p>
            <a:r>
              <a:rPr lang="en-CA" dirty="0" smtClean="0"/>
              <a:t>Wildlife Habitat Program</a:t>
            </a:r>
            <a:endParaRPr lang="en-C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nMorgan.jpg"/>
          <p:cNvPicPr>
            <a:picLocks noChangeAspect="1"/>
          </p:cNvPicPr>
          <p:nvPr/>
        </p:nvPicPr>
        <p:blipFill>
          <a:blip r:embed="rId3" cstate="screen">
            <a:lum contrast="10000"/>
          </a:blip>
          <a:srcRect/>
          <a:stretch>
            <a:fillRect/>
          </a:stretch>
        </p:blipFill>
        <p:spPr>
          <a:xfrm>
            <a:off x="428596" y="714356"/>
            <a:ext cx="4286280" cy="4857784"/>
          </a:xfrm>
          <a:prstGeom prst="rect">
            <a:avLst/>
          </a:prstGeom>
        </p:spPr>
      </p:pic>
      <p:sp>
        <p:nvSpPr>
          <p:cNvPr id="3" name="TextBox 2"/>
          <p:cNvSpPr txBox="1"/>
          <p:nvPr/>
        </p:nvSpPr>
        <p:spPr>
          <a:xfrm>
            <a:off x="5286380" y="2419973"/>
            <a:ext cx="3714744" cy="1446550"/>
          </a:xfrm>
          <a:prstGeom prst="rect">
            <a:avLst/>
          </a:prstGeom>
          <a:noFill/>
        </p:spPr>
        <p:txBody>
          <a:bodyPr wrap="square" rtlCol="0">
            <a:spAutoFit/>
          </a:bodyPr>
          <a:lstStyle/>
          <a:p>
            <a:r>
              <a:rPr lang="en-CA" sz="2200" i="1" dirty="0" smtClean="0">
                <a:solidFill>
                  <a:schemeClr val="tx2"/>
                </a:solidFill>
              </a:rPr>
              <a:t>Don Morgan</a:t>
            </a:r>
          </a:p>
          <a:p>
            <a:r>
              <a:rPr lang="en-CA" sz="2200" i="1" dirty="0" smtClean="0">
                <a:solidFill>
                  <a:schemeClr val="tx2"/>
                </a:solidFill>
              </a:rPr>
              <a:t>Team Leader, </a:t>
            </a:r>
          </a:p>
          <a:p>
            <a:r>
              <a:rPr lang="en-CA" sz="2200" i="1" dirty="0" smtClean="0">
                <a:solidFill>
                  <a:schemeClr val="tx2"/>
                </a:solidFill>
              </a:rPr>
              <a:t>Wildlife Habitat </a:t>
            </a:r>
          </a:p>
          <a:p>
            <a:r>
              <a:rPr lang="en-CA" sz="2200" i="1" dirty="0" smtClean="0">
                <a:solidFill>
                  <a:schemeClr val="tx2"/>
                </a:solidFill>
              </a:rPr>
              <a:t>Smithers office</a:t>
            </a:r>
            <a:endParaRPr lang="en-CA" sz="2200" i="1" dirty="0">
              <a:solidFill>
                <a:schemeClr val="tx2"/>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Users\ehhamilt\AppData\Local\Microsoft\Windows\Temporary Internet Files\Content.Outlook\38LALEZA\hsrn.jpg"/>
          <p:cNvPicPr>
            <a:picLocks noChangeAspect="1" noChangeArrowheads="1"/>
          </p:cNvPicPr>
          <p:nvPr/>
        </p:nvPicPr>
        <p:blipFill>
          <a:blip r:embed="rId3" cstate="screen"/>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Users\ehhamilt\AppData\Local\Microsoft\Windows\Temporary Internet Files\Content.Outlook\38LALEZA\Scenarioslide.jpg"/>
          <p:cNvPicPr>
            <a:picLocks noChangeAspect="1" noChangeArrowheads="1"/>
          </p:cNvPicPr>
          <p:nvPr/>
        </p:nvPicPr>
        <p:blipFill>
          <a:blip r:embed="rId3" cstate="screen"/>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y 18 Dusky 2.jpg"/>
          <p:cNvPicPr>
            <a:picLocks noChangeAspect="1"/>
          </p:cNvPicPr>
          <p:nvPr/>
        </p:nvPicPr>
        <p:blipFill>
          <a:blip r:embed="rId3" cstate="screen"/>
          <a:stretch>
            <a:fillRect/>
          </a:stretch>
        </p:blipFill>
        <p:spPr>
          <a:xfrm>
            <a:off x="0" y="0"/>
            <a:ext cx="9144000" cy="6858000"/>
          </a:xfrm>
          <a:prstGeom prst="rect">
            <a:avLst/>
          </a:prstGeom>
        </p:spPr>
      </p:pic>
      <p:sp>
        <p:nvSpPr>
          <p:cNvPr id="3" name="TextBox 2"/>
          <p:cNvSpPr txBox="1"/>
          <p:nvPr/>
        </p:nvSpPr>
        <p:spPr>
          <a:xfrm>
            <a:off x="142844" y="4214818"/>
            <a:ext cx="4500594" cy="2462213"/>
          </a:xfrm>
          <a:prstGeom prst="rect">
            <a:avLst/>
          </a:prstGeom>
          <a:noFill/>
        </p:spPr>
        <p:txBody>
          <a:bodyPr wrap="square" rtlCol="0">
            <a:spAutoFit/>
          </a:bodyPr>
          <a:lstStyle/>
          <a:p>
            <a:r>
              <a:rPr lang="en-CA" sz="2200" i="1" dirty="0" smtClean="0">
                <a:solidFill>
                  <a:schemeClr val="bg1"/>
                </a:solidFill>
                <a:effectLst>
                  <a:outerShdw blurRad="38100" dist="38100" dir="2700000" algn="tl">
                    <a:srgbClr val="000000">
                      <a:alpha val="43137"/>
                    </a:srgbClr>
                  </a:outerShdw>
                </a:effectLst>
              </a:rPr>
              <a:t>Bruce McLellan </a:t>
            </a:r>
          </a:p>
          <a:p>
            <a:r>
              <a:rPr lang="en-CA" sz="2200" i="1" dirty="0" smtClean="0">
                <a:solidFill>
                  <a:schemeClr val="bg1"/>
                </a:solidFill>
                <a:effectLst>
                  <a:outerShdw blurRad="38100" dist="38100" dir="2700000" algn="tl">
                    <a:srgbClr val="000000">
                      <a:alpha val="43137"/>
                    </a:srgbClr>
                  </a:outerShdw>
                </a:effectLst>
              </a:rPr>
              <a:t>Wildlife Habitat Biologist </a:t>
            </a:r>
          </a:p>
          <a:p>
            <a:r>
              <a:rPr lang="en-CA" sz="2200" i="1" dirty="0" smtClean="0">
                <a:solidFill>
                  <a:schemeClr val="bg1"/>
                </a:solidFill>
                <a:effectLst>
                  <a:outerShdw blurRad="38100" dist="38100" dir="2700000" algn="tl">
                    <a:srgbClr val="000000">
                      <a:alpha val="43137"/>
                    </a:srgbClr>
                  </a:outerShdw>
                </a:effectLst>
              </a:rPr>
              <a:t>Kamloops </a:t>
            </a:r>
          </a:p>
          <a:p>
            <a:endParaRPr lang="en-CA" sz="2200" i="1" dirty="0" smtClean="0">
              <a:solidFill>
                <a:schemeClr val="bg1"/>
              </a:solidFill>
              <a:effectLst>
                <a:outerShdw blurRad="38100" dist="38100" dir="2700000" algn="tl">
                  <a:srgbClr val="000000">
                    <a:alpha val="43137"/>
                  </a:srgbClr>
                </a:outerShdw>
              </a:effectLst>
            </a:endParaRPr>
          </a:p>
          <a:p>
            <a:r>
              <a:rPr lang="en-CA" sz="2200" i="1" dirty="0" smtClean="0">
                <a:solidFill>
                  <a:schemeClr val="bg1"/>
                </a:solidFill>
                <a:effectLst>
                  <a:outerShdw blurRad="38100" dist="38100" dir="2700000" algn="tl">
                    <a:srgbClr val="000000">
                      <a:alpha val="43137"/>
                    </a:srgbClr>
                  </a:outerShdw>
                </a:effectLst>
              </a:rPr>
              <a:t>Fred Hovey</a:t>
            </a:r>
          </a:p>
          <a:p>
            <a:r>
              <a:rPr lang="en-CA" sz="2200" i="1" dirty="0" smtClean="0">
                <a:solidFill>
                  <a:schemeClr val="bg1"/>
                </a:solidFill>
                <a:effectLst>
                  <a:outerShdw blurRad="38100" dist="38100" dir="2700000" algn="tl">
                    <a:srgbClr val="000000">
                      <a:alpha val="43137"/>
                    </a:srgbClr>
                  </a:outerShdw>
                </a:effectLst>
              </a:rPr>
              <a:t>Wildlife  Habitat  Modeller</a:t>
            </a:r>
          </a:p>
          <a:p>
            <a:r>
              <a:rPr lang="en-CA" sz="2200" i="1" dirty="0" smtClean="0">
                <a:solidFill>
                  <a:schemeClr val="bg1"/>
                </a:solidFill>
                <a:effectLst>
                  <a:outerShdw blurRad="38100" dist="38100" dir="2700000" algn="tl">
                    <a:srgbClr val="000000">
                      <a:alpha val="43137"/>
                    </a:srgbClr>
                  </a:outerShdw>
                </a:effectLst>
              </a:rPr>
              <a:t>Kamloops </a:t>
            </a:r>
            <a:endParaRPr lang="en-CA" sz="2200" i="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365125" indent="-365125">
              <a:buSzPct val="100000"/>
            </a:pPr>
            <a:r>
              <a:rPr lang="en-CA" sz="2600" dirty="0" smtClean="0"/>
              <a:t>Ecology, Watershed, Soils, Climate, Carbon, Landscape, Range and Wildlife Habitat</a:t>
            </a:r>
          </a:p>
          <a:p>
            <a:pPr marL="365125" indent="-365125">
              <a:buSzPct val="100000"/>
            </a:pPr>
            <a:r>
              <a:rPr lang="en-CA" sz="2600" dirty="0" smtClean="0"/>
              <a:t>Support clients across MFR and other agencies thru research, assessments and expert advice to develop policy and practices</a:t>
            </a:r>
          </a:p>
          <a:p>
            <a:pPr marL="365125" indent="-365125">
              <a:buSzPct val="100000"/>
            </a:pPr>
            <a:r>
              <a:rPr lang="en-CA" sz="2600" dirty="0" smtClean="0"/>
              <a:t>Climate change and carbon, resiliency, vulnerability assessments, </a:t>
            </a:r>
            <a:r>
              <a:rPr lang="en-CA" sz="2600" dirty="0" err="1" smtClean="0"/>
              <a:t>bioenergy</a:t>
            </a:r>
            <a:r>
              <a:rPr lang="en-CA" sz="2600" dirty="0" smtClean="0"/>
              <a:t>, provincial soils map, HSMs, watershed science synthesis, TSSDST, MPB, </a:t>
            </a:r>
            <a:r>
              <a:rPr lang="en-CA" sz="2600" dirty="0" err="1" smtClean="0"/>
              <a:t>ClimateWNA</a:t>
            </a:r>
            <a:r>
              <a:rPr lang="en-CA" sz="2600" dirty="0" smtClean="0"/>
              <a:t>, GHC, offset protocols and scenarios </a:t>
            </a:r>
            <a:endParaRPr lang="en-CA" sz="2600" dirty="0"/>
          </a:p>
        </p:txBody>
      </p:sp>
      <p:sp>
        <p:nvSpPr>
          <p:cNvPr id="3" name="Title 2"/>
          <p:cNvSpPr>
            <a:spLocks noGrp="1"/>
          </p:cNvSpPr>
          <p:nvPr>
            <p:ph type="title"/>
          </p:nvPr>
        </p:nvSpPr>
        <p:spPr/>
        <p:txBody>
          <a:bodyPr/>
          <a:lstStyle/>
          <a:p>
            <a:r>
              <a:rPr lang="en-CA" dirty="0" smtClean="0"/>
              <a:t>Summary</a:t>
            </a:r>
            <a:endParaRPr lang="en-C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CA" dirty="0" smtClean="0"/>
              <a:t>Evelyn Hamilton </a:t>
            </a:r>
          </a:p>
          <a:p>
            <a:pPr>
              <a:buNone/>
            </a:pPr>
            <a:r>
              <a:rPr lang="en-CA" dirty="0" smtClean="0"/>
              <a:t>Manager, Ecology and Earth Science Section </a:t>
            </a:r>
            <a:br>
              <a:rPr lang="en-CA" dirty="0" smtClean="0"/>
            </a:br>
            <a:endParaRPr lang="en-CA" dirty="0" smtClean="0"/>
          </a:p>
          <a:p>
            <a:pPr>
              <a:buNone/>
            </a:pPr>
            <a:r>
              <a:rPr lang="en-CA" dirty="0" smtClean="0"/>
              <a:t>Ministry of Forests and Range, Research Branch,</a:t>
            </a:r>
          </a:p>
          <a:p>
            <a:pPr>
              <a:buNone/>
            </a:pPr>
            <a:r>
              <a:rPr lang="en-CA" dirty="0" smtClean="0"/>
              <a:t>4th floor, 727 </a:t>
            </a:r>
            <a:r>
              <a:rPr lang="en-CA" dirty="0" err="1" smtClean="0"/>
              <a:t>Fisgard</a:t>
            </a:r>
            <a:r>
              <a:rPr lang="en-CA" dirty="0" smtClean="0"/>
              <a:t> Street, Victoria,  V8W 9C1</a:t>
            </a:r>
          </a:p>
          <a:p>
            <a:pPr>
              <a:buNone/>
            </a:pPr>
            <a:r>
              <a:rPr lang="en-CA" dirty="0" smtClean="0"/>
              <a:t>Phone (o)  250 387-3650  (c) 250 213 2808 </a:t>
            </a:r>
          </a:p>
          <a:p>
            <a:pPr>
              <a:buNone/>
            </a:pPr>
            <a:endParaRPr lang="en-CA" dirty="0" smtClean="0"/>
          </a:p>
          <a:p>
            <a:pPr>
              <a:buNone/>
            </a:pPr>
            <a:r>
              <a:rPr lang="en-CA" dirty="0" smtClean="0"/>
              <a:t>email </a:t>
            </a:r>
            <a:r>
              <a:rPr lang="en-CA" dirty="0" smtClean="0">
                <a:hlinkClick r:id="rId2"/>
              </a:rPr>
              <a:t>Evelyn.Hamilton@gov.bc.ca</a:t>
            </a:r>
            <a:r>
              <a:rPr lang="en-CA" dirty="0" smtClean="0"/>
              <a:t> </a:t>
            </a:r>
          </a:p>
          <a:p>
            <a:pPr>
              <a:buNone/>
            </a:pPr>
            <a:endParaRPr lang="en-CA" dirty="0" smtClean="0"/>
          </a:p>
          <a:p>
            <a:pPr>
              <a:buNone/>
            </a:pPr>
            <a:r>
              <a:rPr lang="en-CA" dirty="0" smtClean="0"/>
              <a:t>website </a:t>
            </a:r>
            <a:r>
              <a:rPr lang="en-CA" dirty="0" smtClean="0">
                <a:hlinkClick r:id="rId3"/>
              </a:rPr>
              <a:t>www.for.gov.bc.ca/hre</a:t>
            </a:r>
            <a:r>
              <a:rPr lang="en-CA" dirty="0" smtClean="0"/>
              <a:t> </a:t>
            </a:r>
            <a:br>
              <a:rPr lang="en-CA" dirty="0" smtClean="0"/>
            </a:br>
            <a:r>
              <a:rPr lang="en-CA" dirty="0" smtClean="0"/>
              <a:t>  </a:t>
            </a:r>
            <a:br>
              <a:rPr lang="en-CA" dirty="0" smtClean="0"/>
            </a:br>
            <a:endParaRPr lang="en-CA" dirty="0"/>
          </a:p>
        </p:txBody>
      </p:sp>
      <p:sp>
        <p:nvSpPr>
          <p:cNvPr id="3" name="Title 2"/>
          <p:cNvSpPr>
            <a:spLocks noGrp="1"/>
          </p:cNvSpPr>
          <p:nvPr>
            <p:ph type="title"/>
          </p:nvPr>
        </p:nvSpPr>
        <p:spPr/>
        <p:txBody>
          <a:bodyPr/>
          <a:lstStyle/>
          <a:p>
            <a:r>
              <a:rPr lang="en-CA" dirty="0" smtClean="0"/>
              <a:t> Contact information </a:t>
            </a:r>
            <a:endParaRPr lang="en-C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1944</TotalTime>
  <Words>3771</Words>
  <Application>Microsoft Office PowerPoint</Application>
  <PresentationFormat>On-screen Show (4:3)</PresentationFormat>
  <Paragraphs>689</Paragraphs>
  <Slides>44</Slides>
  <Notes>41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Concourse</vt:lpstr>
      <vt:lpstr>Ecology and Earth Sciences Section</vt:lpstr>
      <vt:lpstr>Outline </vt:lpstr>
      <vt:lpstr>Overview of Research Branch</vt:lpstr>
      <vt:lpstr>Ecology and Earth Science Section </vt:lpstr>
      <vt:lpstr>Description of EES Section</vt:lpstr>
      <vt:lpstr>Slide 6</vt:lpstr>
      <vt:lpstr>Main activities </vt:lpstr>
      <vt:lpstr>Key  drivers </vt:lpstr>
      <vt:lpstr>Key clients and collaborators</vt:lpstr>
      <vt:lpstr>Ecology Program </vt:lpstr>
      <vt:lpstr>Slide 11</vt:lpstr>
      <vt:lpstr>Slide 12</vt:lpstr>
      <vt:lpstr>Slide 13</vt:lpstr>
      <vt:lpstr>Slide 14</vt:lpstr>
      <vt:lpstr>Slide 15</vt:lpstr>
      <vt:lpstr>Slide 16</vt:lpstr>
      <vt:lpstr>Watershed Program</vt:lpstr>
      <vt:lpstr>Slide 18</vt:lpstr>
      <vt:lpstr>Slide 19</vt:lpstr>
      <vt:lpstr>Slide 20</vt:lpstr>
      <vt:lpstr>Soils Program</vt:lpstr>
      <vt:lpstr>Slide 22</vt:lpstr>
      <vt:lpstr>Slide 23</vt:lpstr>
      <vt:lpstr>Slide 24</vt:lpstr>
      <vt:lpstr>Climatology and Carbon Program</vt:lpstr>
      <vt:lpstr>Slide 26</vt:lpstr>
      <vt:lpstr>Slide 27</vt:lpstr>
      <vt:lpstr>Slide 28</vt:lpstr>
      <vt:lpstr>Slide 29</vt:lpstr>
      <vt:lpstr>Landscape Ecology  Program</vt:lpstr>
      <vt:lpstr>Slide 31</vt:lpstr>
      <vt:lpstr>Slide 32</vt:lpstr>
      <vt:lpstr>Slide 33</vt:lpstr>
      <vt:lpstr>Slide 34</vt:lpstr>
      <vt:lpstr>Range Ecology Program</vt:lpstr>
      <vt:lpstr>Slide 36</vt:lpstr>
      <vt:lpstr>Slide 37</vt:lpstr>
      <vt:lpstr>Wildlife Habitat Program</vt:lpstr>
      <vt:lpstr>Slide 39</vt:lpstr>
      <vt:lpstr>Slide 40</vt:lpstr>
      <vt:lpstr>Slide 41</vt:lpstr>
      <vt:lpstr>Slide 42</vt:lpstr>
      <vt:lpstr>Summary</vt:lpstr>
      <vt:lpstr> Contact information </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EHHAMILT</dc:creator>
  <cp:lastModifiedBy>Karen Heathman</cp:lastModifiedBy>
  <cp:revision>190</cp:revision>
  <dcterms:created xsi:type="dcterms:W3CDTF">2009-11-20T00:06:43Z</dcterms:created>
  <dcterms:modified xsi:type="dcterms:W3CDTF">2010-01-20T04:02:29Z</dcterms:modified>
</cp:coreProperties>
</file>