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47"/>
  </p:notesMasterIdLst>
  <p:sldIdLst>
    <p:sldId id="264" r:id="rId2"/>
    <p:sldId id="295" r:id="rId3"/>
    <p:sldId id="299" r:id="rId4"/>
    <p:sldId id="296" r:id="rId5"/>
    <p:sldId id="313" r:id="rId6"/>
    <p:sldId id="314" r:id="rId7"/>
    <p:sldId id="307" r:id="rId8"/>
    <p:sldId id="301" r:id="rId9"/>
    <p:sldId id="300" r:id="rId10"/>
    <p:sldId id="302" r:id="rId11"/>
    <p:sldId id="316" r:id="rId12"/>
    <p:sldId id="303" r:id="rId13"/>
    <p:sldId id="305" r:id="rId14"/>
    <p:sldId id="304" r:id="rId15"/>
    <p:sldId id="292" r:id="rId16"/>
    <p:sldId id="306" r:id="rId17"/>
    <p:sldId id="309" r:id="rId18"/>
    <p:sldId id="308" r:id="rId19"/>
    <p:sldId id="315" r:id="rId20"/>
    <p:sldId id="265" r:id="rId21"/>
    <p:sldId id="297" r:id="rId22"/>
    <p:sldId id="317" r:id="rId23"/>
    <p:sldId id="318" r:id="rId24"/>
    <p:sldId id="267" r:id="rId25"/>
    <p:sldId id="268" r:id="rId26"/>
    <p:sldId id="310" r:id="rId27"/>
    <p:sldId id="312" r:id="rId28"/>
    <p:sldId id="319" r:id="rId29"/>
    <p:sldId id="269" r:id="rId30"/>
    <p:sldId id="270" r:id="rId31"/>
    <p:sldId id="271" r:id="rId32"/>
    <p:sldId id="272" r:id="rId33"/>
    <p:sldId id="273" r:id="rId34"/>
    <p:sldId id="320" r:id="rId35"/>
    <p:sldId id="323" r:id="rId36"/>
    <p:sldId id="321" r:id="rId37"/>
    <p:sldId id="324" r:id="rId38"/>
    <p:sldId id="274" r:id="rId39"/>
    <p:sldId id="275" r:id="rId40"/>
    <p:sldId id="276" r:id="rId41"/>
    <p:sldId id="294" r:id="rId42"/>
    <p:sldId id="326" r:id="rId43"/>
    <p:sldId id="278" r:id="rId44"/>
    <p:sldId id="325" r:id="rId45"/>
    <p:sldId id="289" r:id="rId46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buClr>
        <a:srgbClr val="99FF99"/>
      </a:buClr>
      <a:buFont typeface="Wingdings" pitchFamily="2" charset="2"/>
      <a:buChar char="Ø"/>
      <a:defRPr sz="2700" kern="1200">
        <a:solidFill>
          <a:schemeClr val="tx2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buClr>
        <a:srgbClr val="99FF99"/>
      </a:buClr>
      <a:buFont typeface="Wingdings" pitchFamily="2" charset="2"/>
      <a:buChar char="Ø"/>
      <a:defRPr sz="2700" kern="1200">
        <a:solidFill>
          <a:schemeClr val="tx2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buClr>
        <a:srgbClr val="99FF99"/>
      </a:buClr>
      <a:buFont typeface="Wingdings" pitchFamily="2" charset="2"/>
      <a:buChar char="Ø"/>
      <a:defRPr sz="2700" kern="1200">
        <a:solidFill>
          <a:schemeClr val="tx2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buClr>
        <a:srgbClr val="99FF99"/>
      </a:buClr>
      <a:buFont typeface="Wingdings" pitchFamily="2" charset="2"/>
      <a:buChar char="Ø"/>
      <a:defRPr sz="2700" kern="1200">
        <a:solidFill>
          <a:schemeClr val="tx2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buClr>
        <a:srgbClr val="99FF99"/>
      </a:buClr>
      <a:buFont typeface="Wingdings" pitchFamily="2" charset="2"/>
      <a:buChar char="Ø"/>
      <a:defRPr sz="2700" kern="1200">
        <a:solidFill>
          <a:schemeClr val="tx2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2700" kern="1200">
        <a:solidFill>
          <a:schemeClr val="tx2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sz="2700" kern="1200">
        <a:solidFill>
          <a:schemeClr val="tx2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sz="2700" kern="1200">
        <a:solidFill>
          <a:schemeClr val="tx2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sz="2700" kern="1200">
        <a:solidFill>
          <a:schemeClr val="tx2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66"/>
    <a:srgbClr val="33CC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58" autoAdjust="0"/>
    <p:restoredTop sz="94712" autoAdjust="0"/>
  </p:normalViewPr>
  <p:slideViewPr>
    <p:cSldViewPr>
      <p:cViewPr varScale="1">
        <p:scale>
          <a:sx n="82" d="100"/>
          <a:sy n="82" d="100"/>
        </p:scale>
        <p:origin x="-1181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70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eaLnBrk="1" hangingPunct="1">
              <a:buClrTx/>
              <a:buFontTx/>
              <a:buNone/>
              <a:defRPr sz="13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587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ClrTx/>
              <a:buFontTx/>
              <a:buNone/>
              <a:defRPr sz="13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4CF7D95C-F602-45D3-8C85-4051B5D9B114}" type="datetimeFigureOut">
              <a:rPr lang="en-US"/>
              <a:pPr>
                <a:defRPr/>
              </a:pPr>
              <a:t>1/19/2010</a:t>
            </a:fld>
            <a:endParaRPr lang="en-US"/>
          </a:p>
        </p:txBody>
      </p:sp>
      <p:sp>
        <p:nvSpPr>
          <p:cNvPr id="430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520" y="4560570"/>
            <a:ext cx="5852160" cy="4320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93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eaLnBrk="1" hangingPunct="1">
              <a:buClrTx/>
              <a:buFontTx/>
              <a:buNone/>
              <a:defRPr sz="13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93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ClrTx/>
              <a:buFontTx/>
              <a:buNone/>
              <a:defRPr sz="13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19851193-A6AE-4DD2-8F8C-C101E7A8B4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Tx/>
                <a:buFontTx/>
                <a:buNone/>
                <a:defRPr/>
              </a:pPr>
              <a:endParaRPr lang="en-US" sz="1800">
                <a:solidFill>
                  <a:schemeClr val="tx1"/>
                </a:solidFill>
                <a:latin typeface="Arial" charset="0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57" name="Oval 5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58" name="Oval 6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59" name="Oval 7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60" name="Oval 8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61" name="Oval 9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62" name="Freeform 10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63" name="Freeform 11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64" name="Freeform 12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65" name="Freeform 13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66" name="Freeform 14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67" name="Oval 15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</p:grpSp>
        <p:grpSp>
          <p:nvGrpSpPr>
            <p:cNvPr id="7" name="Group 16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39" name="Oval 17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40" name="Oval 18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41" name="Oval 19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42" name="Oval 20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43" name="Oval 21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44" name="Oval 22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45" name="Oval 23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46" name="Oval 24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47" name="Freeform 25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48" name="Freeform 26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49" name="Freeform 27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50" name="Freeform 28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51" name="Freeform 29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52" name="Freeform 30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53" name="Freeform 31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54" name="Freeform 32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55" name="Freeform 33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56" name="Freeform 34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</p:grpSp>
        <p:grpSp>
          <p:nvGrpSpPr>
            <p:cNvPr id="8" name="Group 35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22" name="Freeform 36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23" name="Freeform 37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24" name="Freeform 38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25" name="Freeform 39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26" name="Freeform 40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27" name="Freeform 41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28" name="Freeform 42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29" name="Freeform 43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30" name="Freeform 44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31" name="Freeform 45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32" name="Freeform 46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33" name="Oval 47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34" name="Oval 48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35" name="Oval 49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36" name="Oval 50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37" name="Oval 51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38" name="Oval 52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</p:grpSp>
        <p:grpSp>
          <p:nvGrpSpPr>
            <p:cNvPr id="9" name="Group 53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0" name="Freeform 54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11" name="Freeform 55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12" name="Freeform 56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13" name="Freeform 57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14" name="Freeform 58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15" name="Freeform 59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16" name="Freeform 60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grpSp>
            <p:nvGrpSpPr>
              <p:cNvPr id="17" name="Group 61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8" name="Oval 62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buClrTx/>
                    <a:buFontTx/>
                    <a:buNone/>
                    <a:defRPr/>
                  </a:pPr>
                  <a:endParaRPr lang="en-US" sz="180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19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buClrTx/>
                    <a:buFontTx/>
                    <a:buNone/>
                    <a:defRPr/>
                  </a:pPr>
                  <a:endParaRPr lang="en-US" sz="180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20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buClrTx/>
                    <a:buFontTx/>
                    <a:buNone/>
                    <a:defRPr/>
                  </a:pPr>
                  <a:endParaRPr lang="en-US" sz="180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21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buClrTx/>
                    <a:buFontTx/>
                    <a:buNone/>
                    <a:defRPr/>
                  </a:pPr>
                  <a:endParaRPr lang="en-US" sz="180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</p:grpSp>
        </p:grpSp>
      </p:grpSp>
      <p:sp>
        <p:nvSpPr>
          <p:cNvPr id="57410" name="Rectangle 6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7411" name="Rectangle 6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8" name="Rectangle 68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07C70B-9A90-4C6A-8865-ED00CC31597A}" type="datetime1">
              <a:rPr lang="en-US" smtClean="0"/>
              <a:pPr>
                <a:defRPr/>
              </a:pPr>
              <a:t>1/19/2010</a:t>
            </a:fld>
            <a:endParaRPr lang="en-US"/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8D2F46-FF8C-40B9-B44C-8719816518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F6C77A-D08E-4919-922E-A9D799B7AF9A}" type="datetime1">
              <a:rPr lang="en-US" smtClean="0"/>
              <a:pPr>
                <a:defRPr/>
              </a:pPr>
              <a:t>1/19/2010</a:t>
            </a:fld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AEF400-E3A1-4778-8E11-2A5F1E9F697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12BBCB-A71E-46B2-BBDF-194236F7D6C7}" type="datetime1">
              <a:rPr lang="en-US" smtClean="0"/>
              <a:pPr>
                <a:defRPr/>
              </a:pPr>
              <a:t>1/19/2010</a:t>
            </a:fld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8770CF-6C19-4A89-BC34-910F0175E53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68D495-6028-4783-B559-332ACC2D7E9F}" type="datetime1">
              <a:rPr lang="en-US" smtClean="0"/>
              <a:pPr>
                <a:defRPr/>
              </a:pPr>
              <a:t>1/19/2010</a:t>
            </a:fld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A1092E-E6A4-4D1F-974E-B4F1A66E149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B2D7BC-797E-45DA-AE3C-AB6F29596028}" type="datetime1">
              <a:rPr lang="en-US" smtClean="0"/>
              <a:pPr>
                <a:defRPr/>
              </a:pPr>
              <a:t>1/19/2010</a:t>
            </a:fld>
            <a:endParaRPr lang="en-US"/>
          </a:p>
        </p:txBody>
      </p:sp>
      <p:sp>
        <p:nvSpPr>
          <p:cNvPr id="8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5AE75E-B489-4B44-B1D9-367025B004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091047-0E27-45BB-A6C5-8CAA3FDAEC13}" type="datetime1">
              <a:rPr lang="en-US" smtClean="0"/>
              <a:pPr>
                <a:defRPr/>
              </a:pPr>
              <a:t>1/19/2010</a:t>
            </a:fld>
            <a:endParaRPr lang="en-US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D04EC4-EF1E-4663-B065-6C03BEE6D7A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039538-1927-412E-9EB0-26512CD81EDD}" type="datetime1">
              <a:rPr lang="en-US" smtClean="0"/>
              <a:pPr>
                <a:defRPr/>
              </a:pPr>
              <a:t>1/19/2010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>
              <a:defRPr/>
            </a:pPr>
            <a:fld id="{785A54A5-509D-4D1B-A200-0C2DF285334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4C174-9F51-407D-AD2E-6C91C7809C78}" type="datetime1">
              <a:rPr lang="en-US" smtClean="0"/>
              <a:pPr>
                <a:defRPr/>
              </a:pPr>
              <a:t>1/19/2010</a:t>
            </a:fld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0DE5E1-F730-4CA4-BC77-D780FE7ABEA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09F3D1-B95B-45AC-BADB-869E2290615D}" type="datetime1">
              <a:rPr lang="en-US" smtClean="0"/>
              <a:pPr>
                <a:defRPr/>
              </a:pPr>
              <a:t>1/19/2010</a:t>
            </a:fld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DF8533-ABE9-4F1B-BB96-0C784497BD9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CEA8B2-3356-4EA8-AF34-B6D08CD20FD3}" type="datetime1">
              <a:rPr lang="en-US" smtClean="0"/>
              <a:pPr>
                <a:defRPr/>
              </a:pPr>
              <a:t>1/19/2010</a:t>
            </a:fld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2FBE24-3897-4FDB-92BE-F3CD2083287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483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483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F624D1-9C89-4138-86F6-1F5173EBD70B}" type="datetime1">
              <a:rPr lang="en-US" smtClean="0"/>
              <a:pPr>
                <a:defRPr/>
              </a:pPr>
              <a:t>1/19/2010</a:t>
            </a:fld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35A4AE-95FE-4B72-A305-19732DA9540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Freeform 2"/>
          <p:cNvSpPr>
            <a:spLocks/>
          </p:cNvSpPr>
          <p:nvPr/>
        </p:nvSpPr>
        <p:spPr bwMode="hidden">
          <a:xfrm>
            <a:off x="6627813" y="6429375"/>
            <a:ext cx="285750" cy="209550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29" y="132"/>
              </a:cxn>
              <a:cxn ang="0">
                <a:pos x="77" y="108"/>
              </a:cxn>
              <a:cxn ang="0">
                <a:pos x="119" y="78"/>
              </a:cxn>
              <a:cxn ang="0">
                <a:pos x="155" y="48"/>
              </a:cxn>
              <a:cxn ang="0">
                <a:pos x="179" y="12"/>
              </a:cxn>
              <a:cxn ang="0">
                <a:pos x="173" y="6"/>
              </a:cxn>
              <a:cxn ang="0">
                <a:pos x="167" y="0"/>
              </a:cxn>
              <a:cxn ang="0">
                <a:pos x="137" y="42"/>
              </a:cxn>
              <a:cxn ang="0">
                <a:pos x="101" y="78"/>
              </a:cxn>
              <a:cxn ang="0">
                <a:pos x="53" y="108"/>
              </a:cxn>
              <a:cxn ang="0">
                <a:pos x="0" y="132"/>
              </a:cxn>
              <a:cxn ang="0">
                <a:pos x="0" y="132"/>
              </a:cxn>
            </a:cxnLst>
            <a:rect l="0" t="0" r="r" b="b"/>
            <a:pathLst>
              <a:path w="179" h="132">
                <a:moveTo>
                  <a:pt x="0" y="132"/>
                </a:moveTo>
                <a:lnTo>
                  <a:pt x="29" y="132"/>
                </a:lnTo>
                <a:lnTo>
                  <a:pt x="77" y="108"/>
                </a:lnTo>
                <a:lnTo>
                  <a:pt x="119" y="78"/>
                </a:lnTo>
                <a:lnTo>
                  <a:pt x="155" y="48"/>
                </a:lnTo>
                <a:lnTo>
                  <a:pt x="179" y="12"/>
                </a:lnTo>
                <a:lnTo>
                  <a:pt x="173" y="6"/>
                </a:lnTo>
                <a:lnTo>
                  <a:pt x="167" y="0"/>
                </a:lnTo>
                <a:lnTo>
                  <a:pt x="137" y="42"/>
                </a:lnTo>
                <a:lnTo>
                  <a:pt x="101" y="78"/>
                </a:lnTo>
                <a:lnTo>
                  <a:pt x="53" y="108"/>
                </a:lnTo>
                <a:lnTo>
                  <a:pt x="0" y="132"/>
                </a:lnTo>
                <a:lnTo>
                  <a:pt x="0" y="132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87843"/>
                  <a:invGamma/>
                </a:schemeClr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buClrTx/>
              <a:buFontTx/>
              <a:buNone/>
              <a:defRPr/>
            </a:pPr>
            <a:endParaRPr lang="en-US" sz="1800">
              <a:solidFill>
                <a:schemeClr val="tx1"/>
              </a:solidFill>
              <a:latin typeface="Arial" charset="0"/>
            </a:endParaRPr>
          </a:p>
        </p:txBody>
      </p:sp>
      <p:grpSp>
        <p:nvGrpSpPr>
          <p:cNvPr id="2051" name="Group 3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56324" name="Freeform 4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buClrTx/>
                <a:buFontTx/>
                <a:buNone/>
                <a:defRPr/>
              </a:pPr>
              <a:endParaRPr lang="en-US" sz="1800">
                <a:solidFill>
                  <a:schemeClr val="tx1"/>
                </a:solidFill>
                <a:latin typeface="Arial" charset="0"/>
              </a:endParaRPr>
            </a:p>
          </p:txBody>
        </p:sp>
        <p:grpSp>
          <p:nvGrpSpPr>
            <p:cNvPr id="2058" name="Group 5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56326" name="Oval 6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56327" name="Oval 7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56328" name="Oval 8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56329" name="Oval 9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56330" name="Oval 10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56331" name="Freeform 11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56332" name="Freeform 12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56333" name="Freeform 13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56334" name="Freeform 14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56335" name="Freeform 15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56336" name="Oval 16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</p:grpSp>
        <p:grpSp>
          <p:nvGrpSpPr>
            <p:cNvPr id="2059" name="Group 17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56338" name="Oval 18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56339" name="Oval 19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56340" name="Oval 20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56341" name="Oval 21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56342" name="Oval 22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56343" name="Oval 23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56344" name="Oval 24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56345" name="Oval 25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56346" name="Freeform 26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56347" name="Freeform 27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56348" name="Freeform 28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56349" name="Freeform 29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56350" name="Freeform 30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56351" name="Freeform 31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56352" name="Freeform 32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56353" name="Freeform 33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56354" name="Freeform 34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56355" name="Freeform 35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</p:grpSp>
        <p:grpSp>
          <p:nvGrpSpPr>
            <p:cNvPr id="2060" name="Group 36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56357" name="Freeform 37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56358" name="Freeform 38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56359" name="Freeform 39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56360" name="Freeform 40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56361" name="Freeform 41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56362" name="Freeform 42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56363" name="Freeform 43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56364" name="Freeform 44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56365" name="Freeform 45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56366" name="Freeform 46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56367" name="Freeform 47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56368" name="Oval 48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56369" name="Oval 49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56370" name="Oval 50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56371" name="Oval 51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56372" name="Oval 52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56373" name="Oval 53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</p:grpSp>
        <p:grpSp>
          <p:nvGrpSpPr>
            <p:cNvPr id="2061" name="Group 54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56375" name="Freeform 55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56376" name="Freeform 56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56377" name="Freeform 57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56378" name="Freeform 58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56379" name="Freeform 59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56380" name="Freeform 60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sp>
            <p:nvSpPr>
              <p:cNvPr id="56381" name="Freeform 61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buClrTx/>
                  <a:buFontTx/>
                  <a:buNone/>
                  <a:defRPr/>
                </a:pPr>
                <a:endParaRPr lang="en-US" sz="1800">
                  <a:solidFill>
                    <a:schemeClr val="tx1"/>
                  </a:solidFill>
                  <a:latin typeface="Arial" charset="0"/>
                </a:endParaRPr>
              </a:p>
            </p:txBody>
          </p:sp>
          <p:grpSp>
            <p:nvGrpSpPr>
              <p:cNvPr id="2069" name="Group 62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56383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buClrTx/>
                    <a:buFontTx/>
                    <a:buNone/>
                    <a:defRPr/>
                  </a:pPr>
                  <a:endParaRPr lang="en-US" sz="180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56384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buClrTx/>
                    <a:buFontTx/>
                    <a:buNone/>
                    <a:defRPr/>
                  </a:pPr>
                  <a:endParaRPr lang="en-US" sz="180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56385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buClrTx/>
                    <a:buFontTx/>
                    <a:buNone/>
                    <a:defRPr/>
                  </a:pPr>
                  <a:endParaRPr lang="en-US" sz="180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  <p:sp>
              <p:nvSpPr>
                <p:cNvPr id="56386" name="Oval 66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buClrTx/>
                    <a:buFontTx/>
                    <a:buNone/>
                    <a:defRPr/>
                  </a:pPr>
                  <a:endParaRPr lang="en-US" sz="1800">
                    <a:solidFill>
                      <a:schemeClr val="tx1"/>
                    </a:solidFill>
                    <a:latin typeface="Arial" charset="0"/>
                  </a:endParaRPr>
                </a:p>
              </p:txBody>
            </p:sp>
          </p:grpSp>
        </p:grpSp>
      </p:grpSp>
      <p:sp>
        <p:nvSpPr>
          <p:cNvPr id="56387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6388" name="Rectangle 6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6389" name="Rectangle 6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buClrTx/>
              <a:buFontTx/>
              <a:buNone/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831CABA7-540C-43C2-93BD-B69A3F546E72}" type="datetime1">
              <a:rPr lang="en-US" smtClean="0"/>
              <a:pPr>
                <a:defRPr/>
              </a:pPr>
              <a:t>1/19/2010</a:t>
            </a:fld>
            <a:endParaRPr lang="en-US"/>
          </a:p>
        </p:txBody>
      </p:sp>
      <p:sp>
        <p:nvSpPr>
          <p:cNvPr id="56390" name="Rectangle 7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buClrTx/>
              <a:buFontTx/>
              <a:buNone/>
              <a:defRPr sz="1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91" name="Rectangle 7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ClrTx/>
              <a:buFontTx/>
              <a:buNone/>
              <a:defRPr sz="1400" baseline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defRPr>
            </a:lvl1pPr>
          </a:lstStyle>
          <a:p>
            <a:pPr>
              <a:defRPr/>
            </a:pPr>
            <a:fld id="{E3B810B4-4FA5-4300-8F26-60810F7BA83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0" r:id="rId3"/>
    <p:sldLayoutId id="2147483669" r:id="rId4"/>
    <p:sldLayoutId id="2147483668" r:id="rId5"/>
    <p:sldLayoutId id="2147483667" r:id="rId6"/>
    <p:sldLayoutId id="2147483673" r:id="rId7"/>
    <p:sldLayoutId id="2147483666" r:id="rId8"/>
    <p:sldLayoutId id="2147483665" r:id="rId9"/>
    <p:sldLayoutId id="2147483664" r:id="rId10"/>
    <p:sldLayoutId id="2147483663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Ø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610259-1A55-4CFD-9B6C-C2052DAD8A48}" type="slidenum">
              <a:rPr lang="en-US"/>
              <a:pPr>
                <a:defRPr/>
              </a:pPr>
              <a:t>1</a:t>
            </a:fld>
            <a:endParaRPr lang="en-US"/>
          </a:p>
        </p:txBody>
      </p:sp>
      <p:pic>
        <p:nvPicPr>
          <p:cNvPr id="1028" name="Picture 3" descr="DSCN8137.JPG"/>
          <p:cNvPicPr>
            <a:picLocks noChangeAspect="1"/>
          </p:cNvPicPr>
          <p:nvPr/>
        </p:nvPicPr>
        <p:blipFill>
          <a:blip r:embed="rId4">
            <a:lum brigh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2" name="Title 1"/>
          <p:cNvSpPr>
            <a:spLocks noGrp="1"/>
          </p:cNvSpPr>
          <p:nvPr>
            <p:ph type="ctrTitle" idx="4294967295"/>
          </p:nvPr>
        </p:nvSpPr>
        <p:spPr>
          <a:xfrm>
            <a:off x="533400" y="1828800"/>
            <a:ext cx="7772400" cy="1470025"/>
          </a:xfrm>
        </p:spPr>
        <p:txBody>
          <a:bodyPr anchorCtr="0"/>
          <a:lstStyle/>
          <a:p>
            <a:pPr eaLnBrk="1" hangingPunct="1">
              <a:defRPr/>
            </a:pPr>
            <a:r>
              <a:rPr lang="en-GB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Arial" charset="0"/>
              </a:rPr>
              <a:t>Ecological impacts and associated management strategies for western larch in the face of climate change</a:t>
            </a:r>
            <a:endParaRPr lang="en-CA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itchFamily="18" charset="0"/>
              <a:cs typeface="Arial" charset="0"/>
            </a:endParaRPr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2595563" y="3657600"/>
            <a:ext cx="3527425" cy="176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>
              <a:buClrTx/>
              <a:buFontTx/>
              <a:buNone/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Barry Jaquish</a:t>
            </a:r>
          </a:p>
          <a:p>
            <a:pPr algn="ctr" eaLnBrk="1" hangingPunct="1">
              <a:buClrTx/>
              <a:buFontTx/>
              <a:buNone/>
              <a:defRPr/>
            </a:pPr>
            <a:endParaRPr 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1" hangingPunct="1">
              <a:buClrTx/>
              <a:buFontTx/>
              <a:buNone/>
              <a:defRPr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Kalamalka Forestry Centre</a:t>
            </a:r>
          </a:p>
          <a:p>
            <a:pPr algn="ctr" eaLnBrk="1" hangingPunct="1">
              <a:buClrTx/>
              <a:buFontTx/>
              <a:buNone/>
              <a:defRPr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Vernon, B.C.</a:t>
            </a:r>
          </a:p>
          <a:p>
            <a:pPr algn="ctr" eaLnBrk="1" hangingPunct="1">
              <a:buClrTx/>
              <a:buFontTx/>
              <a:buNone/>
              <a:defRPr/>
            </a:pPr>
            <a:endParaRPr lang="en-US" sz="1800" b="1" dirty="0"/>
          </a:p>
        </p:txBody>
      </p:sp>
      <p:grpSp>
        <p:nvGrpSpPr>
          <p:cNvPr id="1031" name="Group 13"/>
          <p:cNvGrpSpPr>
            <a:grpSpLocks/>
          </p:cNvGrpSpPr>
          <p:nvPr/>
        </p:nvGrpSpPr>
        <p:grpSpPr bwMode="auto">
          <a:xfrm>
            <a:off x="381000" y="5181600"/>
            <a:ext cx="3313113" cy="1371600"/>
            <a:chOff x="335" y="3294"/>
            <a:chExt cx="1845" cy="771"/>
          </a:xfrm>
        </p:grpSpPr>
        <p:sp>
          <p:nvSpPr>
            <p:cNvPr id="7" name="AutoShape 14"/>
            <p:cNvSpPr>
              <a:spLocks noChangeArrowheads="1"/>
            </p:cNvSpPr>
            <p:nvPr/>
          </p:nvSpPr>
          <p:spPr bwMode="auto">
            <a:xfrm>
              <a:off x="335" y="3464"/>
              <a:ext cx="1742" cy="386"/>
            </a:xfrm>
            <a:prstGeom prst="flowChartAlternateProcess">
              <a:avLst/>
            </a:prstGeom>
            <a:gradFill rotWithShape="0">
              <a:gsLst>
                <a:gs pos="0">
                  <a:schemeClr val="bg1">
                    <a:gamma/>
                    <a:shade val="76078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22225">
              <a:solidFill>
                <a:schemeClr val="bg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buClrTx/>
                <a:buFontTx/>
                <a:buNone/>
                <a:defRPr/>
              </a:pPr>
              <a:endParaRPr lang="en-CA" sz="180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1033" name="Text Box 15"/>
            <p:cNvSpPr txBox="1">
              <a:spLocks noChangeArrowheads="1"/>
            </p:cNvSpPr>
            <p:nvPr/>
          </p:nvSpPr>
          <p:spPr bwMode="auto">
            <a:xfrm>
              <a:off x="879" y="3566"/>
              <a:ext cx="1301" cy="163"/>
            </a:xfrm>
            <a:prstGeom prst="rect">
              <a:avLst/>
            </a:prstGeom>
            <a:noFill/>
            <a:ln w="222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buClrTx/>
                <a:buFontTx/>
                <a:buNone/>
              </a:pPr>
              <a:r>
                <a:rPr lang="en-CA" sz="1200">
                  <a:solidFill>
                    <a:schemeClr val="tx1"/>
                  </a:solidFill>
                  <a:latin typeface="Arial" charset="0"/>
                </a:rPr>
                <a:t>    </a:t>
              </a:r>
              <a:r>
                <a:rPr lang="en-CA" sz="1400" b="1">
                  <a:solidFill>
                    <a:schemeClr val="tx1"/>
                  </a:solidFill>
                  <a:latin typeface="Arial" charset="0"/>
                </a:rPr>
                <a:t>Research Branch</a:t>
              </a:r>
            </a:p>
          </p:txBody>
        </p:sp>
        <p:graphicFrame>
          <p:nvGraphicFramePr>
            <p:cNvPr id="1026" name="Object 2"/>
            <p:cNvGraphicFramePr>
              <a:graphicFrameLocks noChangeAspect="1"/>
            </p:cNvGraphicFramePr>
            <p:nvPr/>
          </p:nvGraphicFramePr>
          <p:xfrm>
            <a:off x="385" y="3294"/>
            <a:ext cx="545" cy="771"/>
          </p:xfrm>
          <a:graphic>
            <a:graphicData uri="http://schemas.openxmlformats.org/presentationml/2006/ole">
              <p:oleObj spid="_x0000_s1026" name="CorelDRAW" r:id="rId5" imgW="4145400" imgH="5277960" progId="CorelDraw.Graphic.12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35A108-1834-44BB-A257-54799053626D}" type="slidenum">
              <a:rPr lang="en-US"/>
              <a:pPr>
                <a:defRPr/>
              </a:pPr>
              <a:t>2</a:t>
            </a:fld>
            <a:endParaRPr lang="en-US"/>
          </a:p>
        </p:txBody>
      </p:sp>
      <p:pic>
        <p:nvPicPr>
          <p:cNvPr id="5123" name="Picture 5" descr="DSC_23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381000"/>
            <a:ext cx="3932238" cy="59309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5124" name="Text Box 6"/>
          <p:cNvSpPr txBox="1">
            <a:spLocks noChangeArrowheads="1"/>
          </p:cNvSpPr>
          <p:nvPr/>
        </p:nvSpPr>
        <p:spPr bwMode="auto">
          <a:xfrm>
            <a:off x="5486400" y="2209800"/>
            <a:ext cx="34766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ClrTx/>
              <a:buFontTx/>
              <a:buNone/>
            </a:pPr>
            <a:r>
              <a:rPr lang="en-US" sz="2400"/>
              <a:t>Dr. G. Rehfeldt</a:t>
            </a:r>
          </a:p>
          <a:p>
            <a:pPr>
              <a:buClrTx/>
              <a:buFontTx/>
              <a:buNone/>
            </a:pPr>
            <a:r>
              <a:rPr lang="en-US" sz="2400"/>
              <a:t>U.S. Forest Service, retired</a:t>
            </a:r>
          </a:p>
          <a:p>
            <a:pPr>
              <a:buClrTx/>
              <a:buFontTx/>
              <a:buNone/>
            </a:pPr>
            <a:r>
              <a:rPr lang="en-US" sz="2400"/>
              <a:t>Moscow, Idaho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960E56-C01F-48DE-B4CA-41C5698AA29D}" type="slidenum">
              <a:rPr lang="en-US"/>
              <a:pPr>
                <a:defRPr/>
              </a:pPr>
              <a:t>3</a:t>
            </a:fld>
            <a:endParaRPr lang="en-US"/>
          </a:p>
        </p:txBody>
      </p:sp>
      <p:pic>
        <p:nvPicPr>
          <p:cNvPr id="6147" name="Picture 2" descr="37 Eagle Cap - Polaris Pass Portait.JPG"/>
          <p:cNvPicPr>
            <a:picLocks noChangeAspect="1"/>
          </p:cNvPicPr>
          <p:nvPr/>
        </p:nvPicPr>
        <p:blipFill>
          <a:blip r:embed="rId2" cstate="screen">
            <a:lum bright="-19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F5395C-04D9-48C2-AA44-45DAB849BA74}" type="slidenum">
              <a:rPr lang="en-US"/>
              <a:pPr>
                <a:defRPr/>
              </a:pPr>
              <a:t>4</a:t>
            </a:fld>
            <a:endParaRPr lang="en-US"/>
          </a:p>
        </p:txBody>
      </p:sp>
      <p:pic>
        <p:nvPicPr>
          <p:cNvPr id="7171" name="Picture 4" descr="DSCN816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991120-D08B-4718-B301-FB705F9E24D9}" type="slidenum">
              <a:rPr lang="en-US"/>
              <a:pPr>
                <a:defRPr/>
              </a:pPr>
              <a:t>5</a:t>
            </a:fld>
            <a:endParaRPr lang="en-US"/>
          </a:p>
        </p:txBody>
      </p:sp>
      <p:pic>
        <p:nvPicPr>
          <p:cNvPr id="8195" name="Picture 5" descr="DSCN810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63FD5F-BDDE-4786-851D-400A3178BCC6}" type="slidenum">
              <a:rPr lang="en-US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9219" name="Picture 3" descr="lwrange.bmp"/>
          <p:cNvPicPr>
            <a:picLocks noChangeAspect="1"/>
          </p:cNvPicPr>
          <p:nvPr/>
        </p:nvPicPr>
        <p:blipFill>
          <a:blip r:embed="rId2"/>
          <a:srcRect l="6329" t="13087" r="6660" b="12916"/>
          <a:stretch>
            <a:fillRect/>
          </a:stretch>
        </p:blipFill>
        <p:spPr bwMode="auto">
          <a:xfrm>
            <a:off x="1093788" y="1524000"/>
            <a:ext cx="6831012" cy="44958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9220" name="TextBox 4"/>
          <p:cNvSpPr txBox="1">
            <a:spLocks noChangeArrowheads="1"/>
          </p:cNvSpPr>
          <p:nvPr/>
        </p:nvSpPr>
        <p:spPr bwMode="auto">
          <a:xfrm>
            <a:off x="990600" y="914400"/>
            <a:ext cx="7848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Tx/>
              <a:buFontTx/>
              <a:buNone/>
            </a:pPr>
            <a:r>
              <a:rPr lang="en-CA" sz="2400">
                <a:solidFill>
                  <a:schemeClr val="tx1"/>
                </a:solidFill>
                <a:latin typeface="Arial" charset="0"/>
              </a:rPr>
              <a:t>Natural distribution of western larch (</a:t>
            </a:r>
            <a:r>
              <a:rPr lang="en-CA" sz="2400" i="1">
                <a:solidFill>
                  <a:schemeClr val="tx1"/>
                </a:solidFill>
                <a:latin typeface="Arial" charset="0"/>
              </a:rPr>
              <a:t>Larix occidentalis</a:t>
            </a:r>
            <a:r>
              <a:rPr lang="en-CA" sz="2400">
                <a:solidFill>
                  <a:schemeClr val="tx1"/>
                </a:solidFill>
                <a:latin typeface="Arial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B48534-E8DB-48D0-9F84-C57B54030672}" type="slidenum">
              <a:rPr lang="en-US"/>
              <a:pPr>
                <a:defRPr/>
              </a:pPr>
              <a:t>7</a:t>
            </a:fld>
            <a:endParaRPr lang="en-US"/>
          </a:p>
        </p:txBody>
      </p:sp>
      <p:pic>
        <p:nvPicPr>
          <p:cNvPr id="10243" name="Picture 2" descr="Lw planted near Rogers Pass3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4" name="TextBox 3"/>
          <p:cNvSpPr txBox="1">
            <a:spLocks noChangeArrowheads="1"/>
          </p:cNvSpPr>
          <p:nvPr/>
        </p:nvSpPr>
        <p:spPr bwMode="auto">
          <a:xfrm>
            <a:off x="1949450" y="5638800"/>
            <a:ext cx="52451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ClrTx/>
              <a:buFontTx/>
              <a:buNone/>
            </a:pPr>
            <a:r>
              <a:rPr lang="en-CA" sz="2400" b="1" dirty="0"/>
              <a:t>North-west of Golden, near Rogers Pass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71CFEC0-219F-4B41-854C-112D7DD829BE}" type="slidenum">
              <a:rPr lang="en-US">
                <a:effectLst/>
              </a:rPr>
              <a:pPr/>
              <a:t>8</a:t>
            </a:fld>
            <a:endParaRPr lang="en-US">
              <a:effectLst/>
            </a:endParaRPr>
          </a:p>
        </p:txBody>
      </p:sp>
      <p:pic>
        <p:nvPicPr>
          <p:cNvPr id="11267" name="Picture 2" descr="DSCN020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92563" y="838200"/>
            <a:ext cx="3932237" cy="5241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1268" name="TextBox 3"/>
          <p:cNvSpPr txBox="1">
            <a:spLocks noChangeArrowheads="1"/>
          </p:cNvSpPr>
          <p:nvPr/>
        </p:nvSpPr>
        <p:spPr bwMode="auto">
          <a:xfrm>
            <a:off x="685800" y="2362200"/>
            <a:ext cx="3005138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ClrTx/>
              <a:buFontTx/>
              <a:buNone/>
            </a:pPr>
            <a:r>
              <a:rPr lang="en-CA" sz="2400"/>
              <a:t>Prairie Ck, south-east</a:t>
            </a:r>
          </a:p>
          <a:p>
            <a:pPr>
              <a:buClrTx/>
              <a:buFontTx/>
              <a:buNone/>
            </a:pPr>
            <a:r>
              <a:rPr lang="en-CA" sz="2400"/>
              <a:t>of Horsefly</a:t>
            </a:r>
          </a:p>
          <a:p>
            <a:pPr>
              <a:buClrTx/>
              <a:buFontTx/>
              <a:buNone/>
            </a:pPr>
            <a:endParaRPr lang="en-CA" sz="180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74D70D-8117-4D50-9C67-A10C3096EA64}" type="slidenum">
              <a:rPr lang="en-US"/>
              <a:pPr>
                <a:defRPr/>
              </a:pPr>
              <a:t>9</a:t>
            </a:fld>
            <a:endParaRPr lang="en-US"/>
          </a:p>
        </p:txBody>
      </p:sp>
      <p:pic>
        <p:nvPicPr>
          <p:cNvPr id="12291" name="Picture 2" descr="DSC_0193.JPG"/>
          <p:cNvPicPr>
            <a:picLocks noChangeAspect="1"/>
          </p:cNvPicPr>
          <p:nvPr/>
        </p:nvPicPr>
        <p:blipFill>
          <a:blip r:embed="rId2" cstate="screen"/>
          <a:srcRect l="3683" r="789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2" name="Rectangle 5"/>
          <p:cNvSpPr>
            <a:spLocks noChangeArrowheads="1"/>
          </p:cNvSpPr>
          <p:nvPr/>
        </p:nvSpPr>
        <p:spPr bwMode="auto">
          <a:xfrm>
            <a:off x="1676400" y="5867400"/>
            <a:ext cx="5791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ClrTx/>
              <a:buFontTx/>
              <a:buNone/>
            </a:pPr>
            <a:r>
              <a:rPr lang="en-CA" sz="2400" b="1"/>
              <a:t>Prairie Ck, south-east of Horsefly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FEA65F-1EE8-469E-84A4-51CF7F42050E}" type="slidenum">
              <a:rPr lang="en-US"/>
              <a:pPr>
                <a:defRPr/>
              </a:pPr>
              <a:t>10</a:t>
            </a:fld>
            <a:endParaRPr lang="en-US"/>
          </a:p>
        </p:txBody>
      </p:sp>
      <p:pic>
        <p:nvPicPr>
          <p:cNvPr id="13315" name="Picture 6" descr="stop 2 e100g.JPG"/>
          <p:cNvPicPr>
            <a:picLocks noChangeAspect="1"/>
          </p:cNvPicPr>
          <p:nvPr/>
        </p:nvPicPr>
        <p:blipFill>
          <a:blip r:embed="rId2"/>
          <a:srcRect r="14436" b="322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6" name="TextBox 7"/>
          <p:cNvSpPr txBox="1">
            <a:spLocks noChangeArrowheads="1"/>
          </p:cNvSpPr>
          <p:nvPr/>
        </p:nvSpPr>
        <p:spPr bwMode="auto">
          <a:xfrm>
            <a:off x="1295400" y="5410200"/>
            <a:ext cx="6705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ClrTx/>
              <a:buFontTx/>
              <a:buNone/>
            </a:pPr>
            <a:r>
              <a:rPr lang="en-CA" sz="2400" dirty="0" smtClean="0"/>
              <a:t>South-west Burns Lake: SBS mc, 1020 m, </a:t>
            </a:r>
            <a:r>
              <a:rPr lang="en-CA" sz="2400" dirty="0" err="1" smtClean="0"/>
              <a:t>blk</a:t>
            </a:r>
            <a:r>
              <a:rPr lang="en-CA" sz="2400" dirty="0" smtClean="0"/>
              <a:t> E100 </a:t>
            </a:r>
            <a:endParaRPr lang="en-C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6186C5-A849-4C9E-A011-0CC74C5B6AF0}" type="slidenum">
              <a:rPr lang="en-US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14339" name="Picture 2" descr="Stop 2 e100b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62400" y="457200"/>
            <a:ext cx="3932238" cy="59293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4340" name="TextBox 4"/>
          <p:cNvSpPr txBox="1">
            <a:spLocks noChangeArrowheads="1"/>
          </p:cNvSpPr>
          <p:nvPr/>
        </p:nvSpPr>
        <p:spPr bwMode="auto">
          <a:xfrm>
            <a:off x="457200" y="2133600"/>
            <a:ext cx="3417859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ClrTx/>
              <a:buFontTx/>
              <a:buNone/>
            </a:pPr>
            <a:r>
              <a:rPr lang="en-CA" sz="2400" dirty="0" smtClean="0"/>
              <a:t>South-west Burns </a:t>
            </a:r>
            <a:r>
              <a:rPr lang="en-CA" sz="2400" dirty="0"/>
              <a:t>Lake,</a:t>
            </a:r>
          </a:p>
          <a:p>
            <a:pPr>
              <a:buClrTx/>
              <a:buFontTx/>
              <a:buNone/>
            </a:pPr>
            <a:r>
              <a:rPr lang="en-CA" sz="2400" dirty="0" smtClean="0"/>
              <a:t>SBS mc, 1020 m, </a:t>
            </a:r>
            <a:r>
              <a:rPr lang="en-CA" sz="2400" dirty="0" err="1" smtClean="0"/>
              <a:t>blk</a:t>
            </a:r>
            <a:r>
              <a:rPr lang="en-CA" sz="2400" dirty="0" smtClean="0"/>
              <a:t> E100</a:t>
            </a:r>
          </a:p>
          <a:p>
            <a:pPr>
              <a:buClrTx/>
              <a:buFontTx/>
              <a:buNone/>
            </a:pPr>
            <a:r>
              <a:rPr lang="en-CA" sz="2400" dirty="0" smtClean="0"/>
              <a:t>snow </a:t>
            </a:r>
            <a:r>
              <a:rPr lang="en-CA" sz="2400" dirty="0"/>
              <a:t>press</a:t>
            </a:r>
          </a:p>
          <a:p>
            <a:pPr>
              <a:buClrTx/>
              <a:buFontTx/>
              <a:buNone/>
            </a:pPr>
            <a:endParaRPr lang="en-CA" sz="1800" dirty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F350FA-F395-41A4-8338-F84F09FC8129}" type="slidenum">
              <a:rPr lang="en-US"/>
              <a:pPr>
                <a:defRPr/>
              </a:pPr>
              <a:t>12</a:t>
            </a:fld>
            <a:endParaRPr lang="en-US"/>
          </a:p>
        </p:txBody>
      </p:sp>
      <p:pic>
        <p:nvPicPr>
          <p:cNvPr id="15363" name="Picture 2" descr="stop3 e098e.JPG"/>
          <p:cNvPicPr>
            <a:picLocks noChangeAspect="1"/>
          </p:cNvPicPr>
          <p:nvPr/>
        </p:nvPicPr>
        <p:blipFill>
          <a:blip r:embed="rId2">
            <a:lum bright="-10000"/>
          </a:blip>
          <a:srcRect/>
          <a:stretch>
            <a:fillRect/>
          </a:stretch>
        </p:blipFill>
        <p:spPr bwMode="auto">
          <a:xfrm>
            <a:off x="3810000" y="457200"/>
            <a:ext cx="3949700" cy="59563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5364" name="Rectangle 6"/>
          <p:cNvSpPr>
            <a:spLocks noChangeArrowheads="1"/>
          </p:cNvSpPr>
          <p:nvPr/>
        </p:nvSpPr>
        <p:spPr bwMode="auto">
          <a:xfrm>
            <a:off x="457200" y="2514600"/>
            <a:ext cx="334091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ClrTx/>
              <a:buFontTx/>
              <a:buNone/>
            </a:pPr>
            <a:r>
              <a:rPr lang="en-CA" sz="2400" dirty="0" smtClean="0"/>
              <a:t>South-west </a:t>
            </a:r>
            <a:r>
              <a:rPr lang="en-CA" sz="2400" dirty="0"/>
              <a:t>of Burns </a:t>
            </a:r>
            <a:r>
              <a:rPr lang="en-CA" sz="2400" dirty="0" smtClean="0"/>
              <a:t>Lake</a:t>
            </a:r>
          </a:p>
          <a:p>
            <a:pPr>
              <a:buClrTx/>
              <a:buNone/>
            </a:pPr>
            <a:r>
              <a:rPr lang="en-CA" sz="2400" dirty="0" smtClean="0"/>
              <a:t>SBS mc, 840 m, </a:t>
            </a:r>
            <a:r>
              <a:rPr lang="en-CA" sz="2400" dirty="0" err="1" smtClean="0"/>
              <a:t>blk</a:t>
            </a:r>
            <a:r>
              <a:rPr lang="en-CA" sz="2400" dirty="0" smtClean="0"/>
              <a:t> E098</a:t>
            </a:r>
          </a:p>
          <a:p>
            <a:pPr>
              <a:buClrTx/>
              <a:buFontTx/>
              <a:buNone/>
            </a:pPr>
            <a:endParaRPr lang="en-CA" sz="2400" dirty="0" smtClean="0"/>
          </a:p>
          <a:p>
            <a:pPr>
              <a:buClrTx/>
              <a:buFontTx/>
              <a:buNone/>
            </a:pPr>
            <a:endParaRPr lang="en-C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BF8DC0-BCFE-4B25-AC5B-4550FBA20681}" type="slidenum">
              <a:rPr lang="en-US"/>
              <a:pPr>
                <a:defRPr/>
              </a:pPr>
              <a:t>13</a:t>
            </a:fld>
            <a:endParaRPr lang="en-US"/>
          </a:p>
        </p:txBody>
      </p:sp>
      <p:pic>
        <p:nvPicPr>
          <p:cNvPr id="16387" name="Picture 2" descr="Stop7 L046c.JPG"/>
          <p:cNvPicPr>
            <a:picLocks noChangeAspect="1"/>
          </p:cNvPicPr>
          <p:nvPr/>
        </p:nvPicPr>
        <p:blipFill>
          <a:blip r:embed="rId2" cstate="screen"/>
          <a:srcRect r="17110" b="625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8" name="Rectangle 3"/>
          <p:cNvSpPr>
            <a:spLocks noChangeArrowheads="1"/>
          </p:cNvSpPr>
          <p:nvPr/>
        </p:nvSpPr>
        <p:spPr bwMode="auto">
          <a:xfrm>
            <a:off x="457200" y="5486400"/>
            <a:ext cx="350243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buClrTx/>
              <a:buFontTx/>
              <a:buNone/>
            </a:pPr>
            <a:r>
              <a:rPr lang="en-CA" sz="2400" b="1" dirty="0" smtClean="0"/>
              <a:t>West </a:t>
            </a:r>
            <a:r>
              <a:rPr lang="en-CA" sz="2400" b="1" dirty="0"/>
              <a:t>of </a:t>
            </a:r>
            <a:r>
              <a:rPr lang="en-CA" sz="2400" b="1" dirty="0" smtClean="0"/>
              <a:t>Burns Lake</a:t>
            </a:r>
          </a:p>
          <a:p>
            <a:pPr algn="ctr">
              <a:buClrTx/>
              <a:buFontTx/>
              <a:buNone/>
            </a:pPr>
            <a:r>
              <a:rPr lang="en-CA" sz="2400" b="1" dirty="0" smtClean="0"/>
              <a:t>SBS </a:t>
            </a:r>
            <a:r>
              <a:rPr lang="en-CA" sz="2400" b="1" dirty="0" err="1" smtClean="0"/>
              <a:t>dk</a:t>
            </a:r>
            <a:r>
              <a:rPr lang="en-CA" sz="2400" b="1" dirty="0" smtClean="0"/>
              <a:t> 01, 640m, </a:t>
            </a:r>
            <a:r>
              <a:rPr lang="en-CA" sz="2400" b="1" dirty="0" err="1" smtClean="0"/>
              <a:t>blk</a:t>
            </a:r>
            <a:r>
              <a:rPr lang="en-CA" sz="2400" b="1" dirty="0" smtClean="0"/>
              <a:t> L046</a:t>
            </a:r>
            <a:endParaRPr lang="en-CA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EE392F-DA0D-486A-B473-3E96B02B4016}" type="slidenum">
              <a:rPr lang="en-US"/>
              <a:pPr>
                <a:defRPr/>
              </a:pPr>
              <a:t>14</a:t>
            </a:fld>
            <a:endParaRPr lang="en-US"/>
          </a:p>
        </p:txBody>
      </p:sp>
      <p:pic>
        <p:nvPicPr>
          <p:cNvPr id="17411" name="Picture 2" descr="Stop 1 K003f.JPG"/>
          <p:cNvPicPr>
            <a:picLocks noChangeAspect="1"/>
          </p:cNvPicPr>
          <p:nvPr/>
        </p:nvPicPr>
        <p:blipFill>
          <a:blip r:embed="rId2" cstate="screen">
            <a:lum bright="-26000"/>
          </a:blip>
          <a:srcRect/>
          <a:stretch>
            <a:fillRect/>
          </a:stretch>
        </p:blipFill>
        <p:spPr bwMode="auto">
          <a:xfrm>
            <a:off x="3962400" y="457200"/>
            <a:ext cx="3941763" cy="59436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7412" name="Rectangle 3"/>
          <p:cNvSpPr>
            <a:spLocks noChangeArrowheads="1"/>
          </p:cNvSpPr>
          <p:nvPr/>
        </p:nvSpPr>
        <p:spPr bwMode="auto">
          <a:xfrm>
            <a:off x="381000" y="2362200"/>
            <a:ext cx="345479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ClrTx/>
              <a:buFontTx/>
              <a:buNone/>
            </a:pPr>
            <a:r>
              <a:rPr lang="en-CA" sz="2400" dirty="0"/>
              <a:t>South-east of Burns </a:t>
            </a:r>
            <a:r>
              <a:rPr lang="en-CA" sz="2400" dirty="0" smtClean="0"/>
              <a:t>Lake</a:t>
            </a:r>
          </a:p>
          <a:p>
            <a:pPr>
              <a:buClrTx/>
              <a:buFontTx/>
              <a:buNone/>
            </a:pPr>
            <a:r>
              <a:rPr lang="en-CA" sz="2400" dirty="0" smtClean="0"/>
              <a:t>SBS </a:t>
            </a:r>
            <a:r>
              <a:rPr lang="en-CA" sz="2400" dirty="0" err="1" smtClean="0"/>
              <a:t>dk</a:t>
            </a:r>
            <a:r>
              <a:rPr lang="en-CA" sz="2400" dirty="0" smtClean="0"/>
              <a:t> 07, 740m, </a:t>
            </a:r>
            <a:r>
              <a:rPr lang="en-CA" sz="2400" dirty="0" err="1" smtClean="0"/>
              <a:t>blk</a:t>
            </a:r>
            <a:r>
              <a:rPr lang="en-CA" sz="2400" dirty="0" smtClean="0"/>
              <a:t> K003</a:t>
            </a:r>
            <a:endParaRPr lang="en-C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47447C-3C8C-4AF7-804F-1290AB69EF5F}" type="slidenum">
              <a:rPr lang="en-US"/>
              <a:pPr>
                <a:defRPr/>
              </a:pPr>
              <a:t>15</a:t>
            </a:fld>
            <a:endParaRPr lang="en-US"/>
          </a:p>
        </p:txBody>
      </p:sp>
      <p:pic>
        <p:nvPicPr>
          <p:cNvPr id="18435" name="Picture 1" descr="Stop5 L029d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9213" y="0"/>
            <a:ext cx="91932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6" name="Rectangle 3"/>
          <p:cNvSpPr>
            <a:spLocks noChangeArrowheads="1"/>
          </p:cNvSpPr>
          <p:nvPr/>
        </p:nvSpPr>
        <p:spPr bwMode="auto">
          <a:xfrm>
            <a:off x="1468651" y="6019800"/>
            <a:ext cx="620669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ClrTx/>
              <a:buFontTx/>
              <a:buNone/>
            </a:pPr>
            <a:r>
              <a:rPr lang="en-CA" sz="2400" dirty="0" smtClean="0"/>
              <a:t>West </a:t>
            </a:r>
            <a:r>
              <a:rPr lang="en-CA" sz="2400" dirty="0"/>
              <a:t>of Burns </a:t>
            </a:r>
            <a:r>
              <a:rPr lang="en-CA" sz="2400" dirty="0" smtClean="0"/>
              <a:t>Lake:  ESSF k 04, 1320 m, </a:t>
            </a:r>
            <a:r>
              <a:rPr lang="en-CA" sz="2400" dirty="0" err="1" smtClean="0"/>
              <a:t>blk</a:t>
            </a:r>
            <a:r>
              <a:rPr lang="en-CA" sz="2400" dirty="0" smtClean="0"/>
              <a:t> L029</a:t>
            </a:r>
            <a:endParaRPr lang="en-C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E7072C-D02D-4FD9-A8C4-B02ADDA156E0}" type="slidenum">
              <a:rPr lang="en-US"/>
              <a:pPr>
                <a:defRPr/>
              </a:pPr>
              <a:t>16</a:t>
            </a:fld>
            <a:endParaRPr lang="en-US"/>
          </a:p>
        </p:txBody>
      </p:sp>
      <p:pic>
        <p:nvPicPr>
          <p:cNvPr id="19459" name="Picture 2" descr="Lw vs southern interior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TextBox 3"/>
          <p:cNvSpPr txBox="1">
            <a:spLocks noChangeArrowheads="1"/>
          </p:cNvSpPr>
          <p:nvPr/>
        </p:nvSpPr>
        <p:spPr bwMode="auto">
          <a:xfrm>
            <a:off x="914400" y="5867400"/>
            <a:ext cx="7696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Tx/>
              <a:buFontTx/>
              <a:buNone/>
            </a:pPr>
            <a:r>
              <a:rPr lang="en-CA" sz="2400"/>
              <a:t>Date Ck Demonstration Forest (north of Kispiox)  - 20-years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B8CA3B-806C-4354-9F65-8398E7A6030A}" type="slidenum">
              <a:rPr lang="en-US"/>
              <a:pPr>
                <a:defRPr/>
              </a:pPr>
              <a:t>17</a:t>
            </a:fld>
            <a:endParaRPr lang="en-US"/>
          </a:p>
        </p:txBody>
      </p:sp>
      <p:pic>
        <p:nvPicPr>
          <p:cNvPr id="20483" name="Picture 2" descr="lw Bell Irving 11 yrs.jpg"/>
          <p:cNvPicPr>
            <a:picLocks noChangeAspect="1"/>
          </p:cNvPicPr>
          <p:nvPr/>
        </p:nvPicPr>
        <p:blipFill>
          <a:blip r:embed="rId2"/>
          <a:srcRect l="16495" r="-343" b="7216"/>
          <a:stretch>
            <a:fillRect/>
          </a:stretch>
        </p:blipFill>
        <p:spPr bwMode="auto">
          <a:xfrm>
            <a:off x="0" y="0"/>
            <a:ext cx="9296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TextBox 3"/>
          <p:cNvSpPr txBox="1">
            <a:spLocks noChangeArrowheads="1"/>
          </p:cNvSpPr>
          <p:nvPr/>
        </p:nvSpPr>
        <p:spPr bwMode="auto">
          <a:xfrm>
            <a:off x="1600200" y="5943600"/>
            <a:ext cx="62515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ClrTx/>
              <a:buFontTx/>
              <a:buNone/>
            </a:pPr>
            <a:r>
              <a:rPr lang="en-CA" sz="2400"/>
              <a:t>Bell-Irving, north of Meziadin Junction – 12-years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74075A-021B-4AC7-AE68-04EBFD9EA111}" type="slidenum">
              <a:rPr lang="en-US"/>
              <a:pPr>
                <a:defRPr/>
              </a:pPr>
              <a:t>18</a:t>
            </a:fld>
            <a:endParaRPr lang="en-US"/>
          </a:p>
        </p:txBody>
      </p:sp>
      <p:pic>
        <p:nvPicPr>
          <p:cNvPr id="21507" name="Picture 2" descr="lw Date ck 11 yrs.jpg"/>
          <p:cNvPicPr>
            <a:picLocks noChangeAspect="1"/>
          </p:cNvPicPr>
          <p:nvPr/>
        </p:nvPicPr>
        <p:blipFill>
          <a:blip r:embed="rId2"/>
          <a:srcRect b="1282"/>
          <a:stretch>
            <a:fillRect/>
          </a:stretch>
        </p:blipFill>
        <p:spPr bwMode="auto">
          <a:xfrm>
            <a:off x="4171950" y="381000"/>
            <a:ext cx="3981450" cy="59436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1508" name="Rectangle 3"/>
          <p:cNvSpPr>
            <a:spLocks noChangeArrowheads="1"/>
          </p:cNvSpPr>
          <p:nvPr/>
        </p:nvSpPr>
        <p:spPr bwMode="auto">
          <a:xfrm>
            <a:off x="838200" y="2895600"/>
            <a:ext cx="261461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buClrTx/>
              <a:buFontTx/>
              <a:buNone/>
            </a:pPr>
            <a:r>
              <a:rPr lang="en-CA" sz="2400"/>
              <a:t>Bell-Irving, north of</a:t>
            </a:r>
          </a:p>
          <a:p>
            <a:pPr algn="ctr">
              <a:buClrTx/>
              <a:buFontTx/>
              <a:buNone/>
            </a:pPr>
            <a:r>
              <a:rPr lang="en-CA" sz="2400"/>
              <a:t>Meziadin Junction</a:t>
            </a:r>
          </a:p>
          <a:p>
            <a:pPr algn="ctr">
              <a:buClrTx/>
              <a:buFontTx/>
              <a:buNone/>
            </a:pPr>
            <a:r>
              <a:rPr lang="en-CA" sz="2400"/>
              <a:t>12 - years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0DF1D8-8B94-4760-8A51-7093184371CD}" type="slidenum">
              <a:rPr lang="en-US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22531" name="TextBox 2"/>
          <p:cNvSpPr txBox="1">
            <a:spLocks noChangeArrowheads="1"/>
          </p:cNvSpPr>
          <p:nvPr/>
        </p:nvSpPr>
        <p:spPr bwMode="auto">
          <a:xfrm>
            <a:off x="914400" y="1779588"/>
            <a:ext cx="7162800" cy="449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CA" dirty="0"/>
              <a:t> Mountain pine beetle infestation, climate         change and assisted migration, and a desire increase ecosystem complexity to increase resilience prompted Chief Forester to request the establishment of </a:t>
            </a:r>
            <a:r>
              <a:rPr lang="en-CA" dirty="0" smtClean="0"/>
              <a:t>seed </a:t>
            </a:r>
            <a:r>
              <a:rPr lang="en-CA" dirty="0"/>
              <a:t>transfer rules for planting western larch outside its natural distribution.</a:t>
            </a:r>
            <a:br>
              <a:rPr lang="en-CA" dirty="0"/>
            </a:br>
            <a:endParaRPr lang="en-CA" sz="1600" dirty="0"/>
          </a:p>
          <a:p>
            <a:pPr marL="342900" indent="-342900"/>
            <a:r>
              <a:rPr lang="en-CA" dirty="0"/>
              <a:t> Jaquish and Rehfeldt - range-wide </a:t>
            </a:r>
            <a:r>
              <a:rPr lang="en-CA" dirty="0" smtClean="0"/>
              <a:t>study based on climate variables; biological and ecological considerations only </a:t>
            </a:r>
            <a:endParaRPr lang="en-CA" dirty="0"/>
          </a:p>
        </p:txBody>
      </p:sp>
      <p:sp>
        <p:nvSpPr>
          <p:cNvPr id="4" name="Rectangle 3"/>
          <p:cNvSpPr/>
          <p:nvPr/>
        </p:nvSpPr>
        <p:spPr>
          <a:xfrm>
            <a:off x="2819400" y="381000"/>
            <a:ext cx="2881313" cy="762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Tx/>
              <a:buFontTx/>
              <a:buNone/>
            </a:pPr>
            <a:r>
              <a:rPr lang="en-CA" sz="4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Background</a:t>
            </a:r>
            <a:endParaRPr lang="en-CA" sz="44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2533" name="Line 4"/>
          <p:cNvSpPr>
            <a:spLocks noChangeShapeType="1"/>
          </p:cNvSpPr>
          <p:nvPr/>
        </p:nvSpPr>
        <p:spPr bwMode="auto">
          <a:xfrm>
            <a:off x="457200" y="1371600"/>
            <a:ext cx="7620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38A3C4-BBB8-4237-9372-ACC991276AAE}" type="slidenum">
              <a:rPr lang="en-US"/>
              <a:pPr>
                <a:defRPr/>
              </a:pPr>
              <a:t>20</a:t>
            </a:fld>
            <a:endParaRPr lang="en-US"/>
          </a:p>
        </p:txBody>
      </p:sp>
      <p:sp>
        <p:nvSpPr>
          <p:cNvPr id="31745" name="Title 1"/>
          <p:cNvSpPr>
            <a:spLocks noGrp="1"/>
          </p:cNvSpPr>
          <p:nvPr>
            <p:ph type="title" idx="4294967295"/>
          </p:nvPr>
        </p:nvSpPr>
        <p:spPr/>
        <p:txBody>
          <a:bodyPr anchorCtr="0"/>
          <a:lstStyle/>
          <a:p>
            <a:pPr eaLnBrk="1" hangingPunct="1"/>
            <a:r>
              <a:rPr lang="en-CA" smtClean="0">
                <a:solidFill>
                  <a:schemeClr val="tx1"/>
                </a:solidFill>
              </a:rPr>
              <a:t>Introduction</a:t>
            </a:r>
          </a:p>
        </p:txBody>
      </p:sp>
      <p:sp>
        <p:nvSpPr>
          <p:cNvPr id="23556" name="Content Placeholder 2"/>
          <p:cNvSpPr>
            <a:spLocks noGrp="1"/>
          </p:cNvSpPr>
          <p:nvPr>
            <p:ph idx="4294967295"/>
          </p:nvPr>
        </p:nvSpPr>
        <p:spPr>
          <a:noFill/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CA" sz="2700" smtClean="0">
                <a:solidFill>
                  <a:schemeClr val="tx2"/>
                </a:solidFill>
                <a:effectLst/>
              </a:rPr>
              <a:t>Over the last decade - dramatic increase in research focused on documenting and describing biotic responses to a rapidly warming climate ;</a:t>
            </a:r>
            <a:br>
              <a:rPr lang="en-CA" sz="2700" smtClean="0">
                <a:solidFill>
                  <a:schemeClr val="tx2"/>
                </a:solidFill>
                <a:effectLst/>
              </a:rPr>
            </a:br>
            <a:endParaRPr lang="en-CA" sz="1600" smtClean="0">
              <a:solidFill>
                <a:schemeClr val="tx2"/>
              </a:solidFill>
              <a:effectLst/>
            </a:endParaRPr>
          </a:p>
          <a:p>
            <a:pPr eaLnBrk="1" hangingPunct="1">
              <a:lnSpc>
                <a:spcPct val="80000"/>
              </a:lnSpc>
            </a:pPr>
            <a:r>
              <a:rPr lang="en-CA" sz="2700" smtClean="0">
                <a:solidFill>
                  <a:schemeClr val="tx2"/>
                </a:solidFill>
                <a:effectLst/>
              </a:rPr>
              <a:t>Statistical and mechanistic models to describe bioclimatic relationships and model responses to climate change in:  biomes and ecosystems, species, and populations;</a:t>
            </a:r>
            <a:br>
              <a:rPr lang="en-CA" sz="2700" smtClean="0">
                <a:solidFill>
                  <a:schemeClr val="tx2"/>
                </a:solidFill>
                <a:effectLst/>
              </a:rPr>
            </a:br>
            <a:endParaRPr lang="en-CA" sz="1600" smtClean="0">
              <a:solidFill>
                <a:schemeClr val="tx2"/>
              </a:solidFill>
              <a:effectLst/>
            </a:endParaRPr>
          </a:p>
          <a:p>
            <a:pPr eaLnBrk="1" hangingPunct="1">
              <a:lnSpc>
                <a:spcPct val="80000"/>
              </a:lnSpc>
            </a:pPr>
            <a:r>
              <a:rPr lang="en-CA" sz="2700" smtClean="0">
                <a:solidFill>
                  <a:schemeClr val="tx2"/>
                </a:solidFill>
                <a:effectLst/>
              </a:rPr>
              <a:t>Results suggest a wholesale geographic redistribution of vegetation will be required to re-establish a semblance of equilibrium between climate and vegetation by the end of the century.</a:t>
            </a:r>
            <a:br>
              <a:rPr lang="en-CA" sz="2700" smtClean="0">
                <a:solidFill>
                  <a:schemeClr val="tx2"/>
                </a:solidFill>
                <a:effectLst/>
              </a:rPr>
            </a:br>
            <a:endParaRPr lang="en-CA" sz="2700" smtClean="0">
              <a:solidFill>
                <a:schemeClr val="tx2"/>
              </a:solidFill>
              <a:effectLst/>
            </a:endParaRPr>
          </a:p>
        </p:txBody>
      </p:sp>
      <p:sp>
        <p:nvSpPr>
          <p:cNvPr id="23557" name="Line 4"/>
          <p:cNvSpPr>
            <a:spLocks noChangeShapeType="1"/>
          </p:cNvSpPr>
          <p:nvPr/>
        </p:nvSpPr>
        <p:spPr bwMode="auto">
          <a:xfrm>
            <a:off x="457200" y="1371600"/>
            <a:ext cx="7620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D91A75-7E23-47D0-887C-7C6C33E81442}" type="slidenum">
              <a:rPr lang="en-US"/>
              <a:pPr>
                <a:defRPr/>
              </a:pPr>
              <a:t>21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052763" y="533400"/>
            <a:ext cx="3038475" cy="7699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Tx/>
              <a:buFontTx/>
              <a:buNone/>
              <a:defRPr/>
            </a:pPr>
            <a:r>
              <a:rPr lang="en-CA" sz="4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</a:t>
            </a:r>
            <a:endParaRPr lang="en-CA" sz="44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4580" name="Line 4"/>
          <p:cNvSpPr>
            <a:spLocks noChangeShapeType="1"/>
          </p:cNvSpPr>
          <p:nvPr/>
        </p:nvSpPr>
        <p:spPr bwMode="auto">
          <a:xfrm>
            <a:off x="762000" y="1371600"/>
            <a:ext cx="7620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24581" name="TextBox 6"/>
          <p:cNvSpPr txBox="1">
            <a:spLocks noChangeArrowheads="1"/>
          </p:cNvSpPr>
          <p:nvPr/>
        </p:nvSpPr>
        <p:spPr bwMode="auto">
          <a:xfrm>
            <a:off x="685800" y="1828800"/>
            <a:ext cx="8077200" cy="338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Clr>
                <a:srgbClr val="66FF99"/>
              </a:buClr>
            </a:pPr>
            <a:r>
              <a:rPr lang="en-CA" sz="1800">
                <a:solidFill>
                  <a:schemeClr val="tx1"/>
                </a:solidFill>
                <a:latin typeface="Arial" charset="0"/>
              </a:rPr>
              <a:t> </a:t>
            </a:r>
            <a:r>
              <a:rPr lang="en-CA"/>
              <a:t>Unfortunately, one of the weaknesses of much of this work centres on their inability to account effectively for species’ intrinsic abilities to respond to climate change</a:t>
            </a:r>
            <a:br>
              <a:rPr lang="en-CA"/>
            </a:br>
            <a:r>
              <a:rPr lang="en-CA"/>
              <a:t/>
            </a:r>
            <a:br>
              <a:rPr lang="en-CA"/>
            </a:br>
            <a:r>
              <a:rPr lang="en-CA"/>
              <a:t> 	- life history characteristics, adaptive strategies,                             	population genetic structure, and patterns of </a:t>
            </a:r>
            <a:br>
              <a:rPr lang="en-CA"/>
            </a:br>
            <a:r>
              <a:rPr lang="en-CA"/>
              <a:t>	genetic variation are commonly ignored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6EAC8A-44A3-4838-A0D6-E5134A575A58}" type="slidenum">
              <a:rPr lang="en-US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0" y="533400"/>
            <a:ext cx="3025775" cy="762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Tx/>
              <a:buFontTx/>
              <a:buNone/>
            </a:pPr>
            <a:r>
              <a:rPr lang="en-CA" sz="4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Introduction</a:t>
            </a:r>
            <a:endParaRPr lang="en-CA" sz="44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5604" name="Line 4"/>
          <p:cNvSpPr>
            <a:spLocks noChangeShapeType="1"/>
          </p:cNvSpPr>
          <p:nvPr/>
        </p:nvSpPr>
        <p:spPr bwMode="auto">
          <a:xfrm>
            <a:off x="762000" y="1371600"/>
            <a:ext cx="7620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25605" name="TextBox 5"/>
          <p:cNvSpPr txBox="1">
            <a:spLocks noChangeArrowheads="1"/>
          </p:cNvSpPr>
          <p:nvPr/>
        </p:nvSpPr>
        <p:spPr bwMode="auto">
          <a:xfrm>
            <a:off x="533400" y="1828800"/>
            <a:ext cx="8077200" cy="3675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en-CA" sz="1800" dirty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en-CA" dirty="0"/>
              <a:t>Climate is the primary factor controlling plant distributions, largely through  </a:t>
            </a:r>
            <a:r>
              <a:rPr lang="en-CA" dirty="0" err="1"/>
              <a:t>edaphoclimatic</a:t>
            </a:r>
            <a:r>
              <a:rPr lang="en-CA" dirty="0"/>
              <a:t> interactions that function as selection agents to mould systems of genetic variation;</a:t>
            </a:r>
            <a:br>
              <a:rPr lang="en-CA" dirty="0"/>
            </a:br>
            <a:r>
              <a:rPr lang="en-CA" dirty="0"/>
              <a:t/>
            </a:r>
            <a:br>
              <a:rPr lang="en-CA" dirty="0"/>
            </a:br>
            <a:endParaRPr lang="en-CA" sz="1400" dirty="0"/>
          </a:p>
          <a:p>
            <a:pPr marL="342900" indent="-342900">
              <a:lnSpc>
                <a:spcPct val="80000"/>
              </a:lnSpc>
            </a:pPr>
            <a:r>
              <a:rPr lang="en-CA" dirty="0"/>
              <a:t> Responses to selection determine adaptive strategies, genetic architecture, dispersal and establishment rates that interact to control adaptation to changing climate. </a:t>
            </a:r>
            <a:endParaRPr lang="en-CA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 idx="4294967295"/>
          </p:nvPr>
        </p:nvSpPr>
        <p:spPr>
          <a:noFill/>
        </p:spPr>
        <p:txBody>
          <a:bodyPr/>
          <a:lstStyle/>
          <a:p>
            <a:r>
              <a:rPr lang="en-CA" smtClean="0">
                <a:solidFill>
                  <a:schemeClr val="tx1"/>
                </a:solidFill>
              </a:rPr>
              <a:t>Introduction</a:t>
            </a:r>
            <a:endParaRPr lang="en-US" smtClean="0">
              <a:solidFill>
                <a:schemeClr val="tx1"/>
              </a:solidFill>
            </a:endParaRPr>
          </a:p>
        </p:txBody>
      </p:sp>
      <p:sp>
        <p:nvSpPr>
          <p:cNvPr id="56324" name="Line 4"/>
          <p:cNvSpPr>
            <a:spLocks noChangeShapeType="1"/>
          </p:cNvSpPr>
          <p:nvPr/>
        </p:nvSpPr>
        <p:spPr bwMode="auto">
          <a:xfrm>
            <a:off x="762000" y="1371600"/>
            <a:ext cx="7620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5" name="Rectangle 4"/>
          <p:cNvSpPr/>
          <p:nvPr/>
        </p:nvSpPr>
        <p:spPr>
          <a:xfrm>
            <a:off x="685800" y="1828800"/>
            <a:ext cx="7848600" cy="301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38138" indent="-338138">
              <a:lnSpc>
                <a:spcPct val="80000"/>
              </a:lnSpc>
            </a:pPr>
            <a:r>
              <a:rPr lang="en-CA" dirty="0" smtClean="0"/>
              <a:t>Therefore, without basic genetic knowledge managers lack information fundamental necessary to making informed decisions </a:t>
            </a:r>
            <a:br>
              <a:rPr lang="en-CA" dirty="0" smtClean="0"/>
            </a:br>
            <a:r>
              <a:rPr lang="en-CA" sz="1600" dirty="0" smtClean="0"/>
              <a:t/>
            </a:r>
            <a:br>
              <a:rPr lang="en-CA" sz="1600" dirty="0" smtClean="0"/>
            </a:br>
            <a:r>
              <a:rPr lang="en-CA" dirty="0" smtClean="0"/>
              <a:t>	e.g. conservation, seed transfer &amp; zones</a:t>
            </a:r>
            <a:br>
              <a:rPr lang="en-CA" dirty="0" smtClean="0"/>
            </a:br>
            <a:r>
              <a:rPr lang="en-CA" sz="1600" dirty="0" smtClean="0"/>
              <a:t/>
            </a:r>
            <a:br>
              <a:rPr lang="en-CA" sz="1600" dirty="0" smtClean="0"/>
            </a:br>
            <a:endParaRPr lang="en-CA" sz="1600" dirty="0" smtClean="0"/>
          </a:p>
          <a:p>
            <a:pPr marL="338138" indent="-338138">
              <a:lnSpc>
                <a:spcPct val="80000"/>
              </a:lnSpc>
            </a:pPr>
            <a:r>
              <a:rPr lang="en-CA" dirty="0" smtClean="0"/>
              <a:t>General objective: to assess the potential impacts</a:t>
            </a:r>
            <a:br>
              <a:rPr lang="en-CA" dirty="0" smtClean="0"/>
            </a:br>
            <a:r>
              <a:rPr lang="en-CA" dirty="0" smtClean="0"/>
              <a:t>of changing climate on western larch taking into consideration ecologic and genetic responses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5A54A5-509D-4D1B-A200-0C2DF285334A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739851-7A62-4915-8EF1-FA4E523C3C17}" type="slidenum">
              <a:rPr lang="en-US"/>
              <a:pPr>
                <a:defRPr/>
              </a:pPr>
              <a:t>24</a:t>
            </a:fld>
            <a:endParaRPr lang="en-US"/>
          </a:p>
        </p:txBody>
      </p:sp>
      <p:sp>
        <p:nvSpPr>
          <p:cNvPr id="37889" name="Title 1"/>
          <p:cNvSpPr>
            <a:spLocks noGrp="1"/>
          </p:cNvSpPr>
          <p:nvPr>
            <p:ph type="title" idx="4294967295"/>
          </p:nvPr>
        </p:nvSpPr>
        <p:spPr/>
        <p:txBody>
          <a:bodyPr anchorCtr="0"/>
          <a:lstStyle/>
          <a:p>
            <a:pPr eaLnBrk="1" hangingPunct="1"/>
            <a:r>
              <a:rPr lang="en-CA" smtClean="0">
                <a:solidFill>
                  <a:schemeClr val="tx1"/>
                </a:solidFill>
              </a:rPr>
              <a:t>Objectives</a:t>
            </a:r>
          </a:p>
        </p:txBody>
      </p:sp>
      <p:sp>
        <p:nvSpPr>
          <p:cNvPr id="37890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CA" sz="2400" smtClean="0">
                <a:solidFill>
                  <a:schemeClr val="tx2"/>
                </a:solidFill>
                <a:effectLst/>
              </a:rPr>
              <a:t>Define climate profile with a bioclimate model that predicts presence or absence from climate variables;</a:t>
            </a:r>
            <a:br>
              <a:rPr lang="en-CA" sz="2400" smtClean="0">
                <a:solidFill>
                  <a:schemeClr val="tx2"/>
                </a:solidFill>
                <a:effectLst/>
              </a:rPr>
            </a:br>
            <a:endParaRPr lang="en-CA" sz="1600" smtClean="0">
              <a:solidFill>
                <a:schemeClr val="tx2"/>
              </a:solidFill>
              <a:effectLst/>
            </a:endParaRPr>
          </a:p>
          <a:p>
            <a:pPr eaLnBrk="1" hangingPunct="1">
              <a:lnSpc>
                <a:spcPct val="80000"/>
              </a:lnSpc>
            </a:pPr>
            <a:r>
              <a:rPr lang="en-CA" sz="2400" smtClean="0">
                <a:solidFill>
                  <a:schemeClr val="tx2"/>
                </a:solidFill>
                <a:effectLst/>
              </a:rPr>
              <a:t>Develop models of genetic variation;</a:t>
            </a:r>
            <a:br>
              <a:rPr lang="en-CA" sz="2400" smtClean="0">
                <a:solidFill>
                  <a:schemeClr val="tx2"/>
                </a:solidFill>
                <a:effectLst/>
              </a:rPr>
            </a:br>
            <a:endParaRPr lang="en-CA" sz="1600" smtClean="0">
              <a:solidFill>
                <a:schemeClr val="tx2"/>
              </a:solidFill>
              <a:effectLst/>
            </a:endParaRPr>
          </a:p>
          <a:p>
            <a:pPr eaLnBrk="1" hangingPunct="1">
              <a:lnSpc>
                <a:spcPct val="80000"/>
              </a:lnSpc>
            </a:pPr>
            <a:r>
              <a:rPr lang="en-CA" sz="2400" smtClean="0">
                <a:solidFill>
                  <a:schemeClr val="tx2"/>
                </a:solidFill>
                <a:effectLst/>
              </a:rPr>
              <a:t>Develop and map seed zones within predicted distributions for present and future climates;</a:t>
            </a:r>
            <a:br>
              <a:rPr lang="en-CA" sz="2400" smtClean="0">
                <a:solidFill>
                  <a:schemeClr val="tx2"/>
                </a:solidFill>
                <a:effectLst/>
              </a:rPr>
            </a:br>
            <a:endParaRPr lang="en-CA" sz="1600" smtClean="0">
              <a:solidFill>
                <a:schemeClr val="tx2"/>
              </a:solidFill>
              <a:effectLst/>
            </a:endParaRPr>
          </a:p>
          <a:p>
            <a:pPr eaLnBrk="1" hangingPunct="1">
              <a:lnSpc>
                <a:spcPct val="80000"/>
              </a:lnSpc>
            </a:pPr>
            <a:r>
              <a:rPr lang="en-CA" sz="2400" smtClean="0">
                <a:solidFill>
                  <a:schemeClr val="tx2"/>
                </a:solidFill>
                <a:effectLst/>
              </a:rPr>
              <a:t>Identify threatened populations and develop conservation strategies; and,</a:t>
            </a:r>
            <a:br>
              <a:rPr lang="en-CA" sz="2400" smtClean="0">
                <a:solidFill>
                  <a:schemeClr val="tx2"/>
                </a:solidFill>
                <a:effectLst/>
              </a:rPr>
            </a:br>
            <a:endParaRPr lang="en-CA" sz="1600" smtClean="0">
              <a:solidFill>
                <a:schemeClr val="tx2"/>
              </a:solidFill>
              <a:effectLst/>
            </a:endParaRPr>
          </a:p>
          <a:p>
            <a:pPr eaLnBrk="1" hangingPunct="1">
              <a:lnSpc>
                <a:spcPct val="80000"/>
              </a:lnSpc>
            </a:pPr>
            <a:r>
              <a:rPr lang="en-CA" sz="2400" smtClean="0">
                <a:solidFill>
                  <a:schemeClr val="tx2"/>
                </a:solidFill>
                <a:effectLst/>
              </a:rPr>
              <a:t>Develop strategies for transfer of seed sources to future locations of their optimal climate considering: future distributions, adaptation of populations, and variability of GCM models</a:t>
            </a:r>
          </a:p>
          <a:p>
            <a:pPr eaLnBrk="1" hangingPunct="1"/>
            <a:endParaRPr lang="en-CA" sz="2400" smtClean="0"/>
          </a:p>
        </p:txBody>
      </p:sp>
      <p:sp>
        <p:nvSpPr>
          <p:cNvPr id="26629" name="Line 4"/>
          <p:cNvSpPr>
            <a:spLocks noChangeShapeType="1"/>
          </p:cNvSpPr>
          <p:nvPr/>
        </p:nvSpPr>
        <p:spPr bwMode="auto">
          <a:xfrm>
            <a:off x="457200" y="1371600"/>
            <a:ext cx="7620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0D7A1A-930C-4737-AD70-A30874109908}" type="slidenum">
              <a:rPr lang="en-US"/>
              <a:pPr>
                <a:defRPr/>
              </a:pPr>
              <a:t>25</a:t>
            </a:fld>
            <a:endParaRPr lang="en-US"/>
          </a:p>
        </p:txBody>
      </p:sp>
      <p:sp>
        <p:nvSpPr>
          <p:cNvPr id="38913" name="Title 1"/>
          <p:cNvSpPr>
            <a:spLocks noGrp="1"/>
          </p:cNvSpPr>
          <p:nvPr>
            <p:ph type="title" idx="4294967295"/>
          </p:nvPr>
        </p:nvSpPr>
        <p:spPr/>
        <p:txBody>
          <a:bodyPr anchorCtr="0"/>
          <a:lstStyle/>
          <a:p>
            <a:pPr eaLnBrk="1" hangingPunct="1"/>
            <a:r>
              <a:rPr lang="en-CA" smtClean="0">
                <a:solidFill>
                  <a:schemeClr val="tx1"/>
                </a:solidFill>
              </a:rPr>
              <a:t>Methods</a:t>
            </a:r>
          </a:p>
        </p:txBody>
      </p:sp>
      <p:sp>
        <p:nvSpPr>
          <p:cNvPr id="27652" name="Content Placeholder 2"/>
          <p:cNvSpPr>
            <a:spLocks noGrp="1"/>
          </p:cNvSpPr>
          <p:nvPr>
            <p:ph idx="4294967295"/>
          </p:nvPr>
        </p:nvSpPr>
        <p:spPr>
          <a:xfrm>
            <a:off x="457200" y="1905000"/>
            <a:ext cx="8229600" cy="4191000"/>
          </a:xfrm>
          <a:noFill/>
        </p:spPr>
        <p:txBody>
          <a:bodyPr/>
          <a:lstStyle/>
          <a:p>
            <a:pPr eaLnBrk="1" hangingPunct="1">
              <a:lnSpc>
                <a:spcPct val="70000"/>
              </a:lnSpc>
            </a:pPr>
            <a:r>
              <a:rPr lang="en-CA" sz="2400" dirty="0" smtClean="0">
                <a:solidFill>
                  <a:schemeClr val="tx2"/>
                </a:solidFill>
                <a:effectLst/>
              </a:rPr>
              <a:t>185,000 observations from 4 data sources, </a:t>
            </a:r>
            <a:br>
              <a:rPr lang="en-CA" sz="2400" dirty="0" smtClean="0">
                <a:solidFill>
                  <a:schemeClr val="tx2"/>
                </a:solidFill>
                <a:effectLst/>
              </a:rPr>
            </a:br>
            <a:r>
              <a:rPr lang="en-CA" sz="2400" dirty="0" smtClean="0">
                <a:solidFill>
                  <a:schemeClr val="tx2"/>
                </a:solidFill>
                <a:effectLst/>
              </a:rPr>
              <a:t>	4,548 contained western larch;</a:t>
            </a:r>
            <a:br>
              <a:rPr lang="en-CA" sz="2400" dirty="0" smtClean="0">
                <a:solidFill>
                  <a:schemeClr val="tx2"/>
                </a:solidFill>
                <a:effectLst/>
              </a:rPr>
            </a:br>
            <a:endParaRPr lang="en-CA" sz="1600" dirty="0" smtClean="0">
              <a:solidFill>
                <a:schemeClr val="tx2"/>
              </a:solidFill>
              <a:effectLst/>
            </a:endParaRPr>
          </a:p>
          <a:p>
            <a:pPr eaLnBrk="1" hangingPunct="1">
              <a:lnSpc>
                <a:spcPct val="70000"/>
              </a:lnSpc>
            </a:pPr>
            <a:r>
              <a:rPr lang="en-CA" sz="2400" dirty="0" smtClean="0">
                <a:solidFill>
                  <a:schemeClr val="tx2"/>
                </a:solidFill>
                <a:effectLst/>
              </a:rPr>
              <a:t>Climate surfaces of Rehfeldt 2006 (Hutchinson’s </a:t>
            </a:r>
            <a:r>
              <a:rPr lang="en-CA" sz="2400" dirty="0" err="1" smtClean="0">
                <a:solidFill>
                  <a:schemeClr val="tx2"/>
                </a:solidFill>
                <a:effectLst/>
              </a:rPr>
              <a:t>anuspline</a:t>
            </a:r>
            <a:r>
              <a:rPr lang="en-CA" sz="2400" dirty="0" smtClean="0">
                <a:solidFill>
                  <a:schemeClr val="tx2"/>
                </a:solidFill>
                <a:effectLst/>
              </a:rPr>
              <a:t>)</a:t>
            </a:r>
            <a:br>
              <a:rPr lang="en-CA" sz="2400" dirty="0" smtClean="0">
                <a:solidFill>
                  <a:schemeClr val="tx2"/>
                </a:solidFill>
                <a:effectLst/>
              </a:rPr>
            </a:br>
            <a:r>
              <a:rPr lang="en-CA" sz="2400" dirty="0" smtClean="0">
                <a:solidFill>
                  <a:schemeClr val="tx2"/>
                </a:solidFill>
                <a:effectLst/>
              </a:rPr>
              <a:t>using 34 climate variables, 18 derived from monthly climate</a:t>
            </a:r>
            <a:br>
              <a:rPr lang="en-CA" sz="2400" dirty="0" smtClean="0">
                <a:solidFill>
                  <a:schemeClr val="tx2"/>
                </a:solidFill>
                <a:effectLst/>
              </a:rPr>
            </a:br>
            <a:r>
              <a:rPr lang="en-CA" sz="2400" dirty="0" smtClean="0">
                <a:solidFill>
                  <a:schemeClr val="tx2"/>
                </a:solidFill>
                <a:effectLst/>
              </a:rPr>
              <a:t>estimates ;</a:t>
            </a:r>
            <a:br>
              <a:rPr lang="en-CA" sz="2400" dirty="0" smtClean="0">
                <a:solidFill>
                  <a:schemeClr val="tx2"/>
                </a:solidFill>
                <a:effectLst/>
              </a:rPr>
            </a:br>
            <a:endParaRPr lang="en-CA" sz="1600" dirty="0" smtClean="0">
              <a:solidFill>
                <a:schemeClr val="tx2"/>
              </a:solidFill>
              <a:effectLst/>
            </a:endParaRPr>
          </a:p>
          <a:p>
            <a:pPr eaLnBrk="1" hangingPunct="1">
              <a:lnSpc>
                <a:spcPct val="70000"/>
              </a:lnSpc>
            </a:pPr>
            <a:r>
              <a:rPr lang="en-CA" sz="2400" dirty="0" smtClean="0">
                <a:solidFill>
                  <a:schemeClr val="tx2"/>
                </a:solidFill>
                <a:effectLst/>
              </a:rPr>
              <a:t>Random Forest classification tree used to predict presence/absence of western larch from climate variables;</a:t>
            </a:r>
            <a:br>
              <a:rPr lang="en-CA" sz="2400" dirty="0" smtClean="0">
                <a:solidFill>
                  <a:schemeClr val="tx2"/>
                </a:solidFill>
                <a:effectLst/>
              </a:rPr>
            </a:br>
            <a:endParaRPr lang="en-CA" sz="1600" dirty="0" smtClean="0">
              <a:solidFill>
                <a:schemeClr val="tx2"/>
              </a:solidFill>
              <a:effectLst/>
            </a:endParaRPr>
          </a:p>
          <a:p>
            <a:pPr eaLnBrk="1" hangingPunct="1">
              <a:lnSpc>
                <a:spcPct val="70000"/>
              </a:lnSpc>
            </a:pPr>
            <a:r>
              <a:rPr lang="en-CA" sz="2400" dirty="0" smtClean="0">
                <a:solidFill>
                  <a:schemeClr val="tx2"/>
                </a:solidFill>
                <a:effectLst/>
              </a:rPr>
              <a:t>Genetic variation assessed from two experiments:</a:t>
            </a:r>
            <a:br>
              <a:rPr lang="en-CA" sz="2400" dirty="0" smtClean="0">
                <a:solidFill>
                  <a:schemeClr val="tx2"/>
                </a:solidFill>
                <a:effectLst/>
              </a:rPr>
            </a:br>
            <a:r>
              <a:rPr lang="en-CA" sz="1600" dirty="0" smtClean="0">
                <a:solidFill>
                  <a:schemeClr val="tx2"/>
                </a:solidFill>
                <a:effectLst/>
              </a:rPr>
              <a:t/>
            </a:r>
            <a:br>
              <a:rPr lang="en-CA" sz="1600" dirty="0" smtClean="0">
                <a:solidFill>
                  <a:schemeClr val="tx2"/>
                </a:solidFill>
                <a:effectLst/>
              </a:rPr>
            </a:br>
            <a:r>
              <a:rPr lang="en-CA" sz="2400" dirty="0" smtClean="0">
                <a:solidFill>
                  <a:schemeClr val="tx2"/>
                </a:solidFill>
                <a:effectLst/>
              </a:rPr>
              <a:t>	15-year-old range-wide provenance test at Lamb Ck, 		south of Cranbrook (128 populations), and,</a:t>
            </a:r>
            <a:br>
              <a:rPr lang="en-CA" sz="2400" dirty="0" smtClean="0">
                <a:solidFill>
                  <a:schemeClr val="tx2"/>
                </a:solidFill>
                <a:effectLst/>
              </a:rPr>
            </a:br>
            <a:r>
              <a:rPr lang="en-CA" sz="1600" dirty="0" smtClean="0">
                <a:solidFill>
                  <a:schemeClr val="tx2"/>
                </a:solidFill>
                <a:effectLst/>
              </a:rPr>
              <a:t>	</a:t>
            </a:r>
            <a:r>
              <a:rPr lang="en-CA" sz="2400" dirty="0" smtClean="0">
                <a:solidFill>
                  <a:schemeClr val="tx2"/>
                </a:solidFill>
                <a:effectLst/>
              </a:rPr>
              <a:t/>
            </a:r>
            <a:br>
              <a:rPr lang="en-CA" sz="2400" dirty="0" smtClean="0">
                <a:solidFill>
                  <a:schemeClr val="tx2"/>
                </a:solidFill>
                <a:effectLst/>
              </a:rPr>
            </a:br>
            <a:r>
              <a:rPr lang="en-CA" sz="2400" dirty="0" smtClean="0">
                <a:solidFill>
                  <a:schemeClr val="tx2"/>
                </a:solidFill>
                <a:effectLst/>
              </a:rPr>
              <a:t>	re-analysis of 4-year data from farm-field tests in north 		Idaho 	(143 populations);</a:t>
            </a:r>
            <a:br>
              <a:rPr lang="en-CA" sz="2400" dirty="0" smtClean="0">
                <a:solidFill>
                  <a:schemeClr val="tx2"/>
                </a:solidFill>
                <a:effectLst/>
              </a:rPr>
            </a:br>
            <a:endParaRPr lang="en-CA" sz="1600" dirty="0" smtClean="0">
              <a:solidFill>
                <a:schemeClr val="tx2"/>
              </a:solidFill>
              <a:effectLst/>
            </a:endParaRPr>
          </a:p>
        </p:txBody>
      </p:sp>
      <p:sp>
        <p:nvSpPr>
          <p:cNvPr id="27653" name="Line 4"/>
          <p:cNvSpPr>
            <a:spLocks noChangeShapeType="1"/>
          </p:cNvSpPr>
          <p:nvPr/>
        </p:nvSpPr>
        <p:spPr bwMode="auto">
          <a:xfrm>
            <a:off x="457200" y="1371600"/>
            <a:ext cx="7620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7F3FEA-89C8-426D-997B-541ACF677567}" type="slidenum">
              <a:rPr lang="en-US"/>
              <a:pPr>
                <a:defRPr/>
              </a:pPr>
              <a:t>26</a:t>
            </a:fld>
            <a:endParaRPr lang="en-US"/>
          </a:p>
        </p:txBody>
      </p:sp>
      <p:pic>
        <p:nvPicPr>
          <p:cNvPr id="28675" name="Picture 2" descr="Lamb Ck fire 1.JPG"/>
          <p:cNvPicPr>
            <a:picLocks noChangeAspect="1"/>
          </p:cNvPicPr>
          <p:nvPr/>
        </p:nvPicPr>
        <p:blipFill>
          <a:blip r:embed="rId2"/>
          <a:srcRect l="8888" r="222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8676" name="Straight Connector 5"/>
          <p:cNvCxnSpPr>
            <a:cxnSpLocks noChangeShapeType="1"/>
          </p:cNvCxnSpPr>
          <p:nvPr/>
        </p:nvCxnSpPr>
        <p:spPr bwMode="auto">
          <a:xfrm>
            <a:off x="4038600" y="3962400"/>
            <a:ext cx="1143000" cy="1588"/>
          </a:xfrm>
          <a:prstGeom prst="lin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28677" name="Straight Connector 7"/>
          <p:cNvCxnSpPr>
            <a:cxnSpLocks noChangeShapeType="1"/>
          </p:cNvCxnSpPr>
          <p:nvPr/>
        </p:nvCxnSpPr>
        <p:spPr bwMode="auto">
          <a:xfrm rot="16200000" flipV="1">
            <a:off x="4572000" y="3352800"/>
            <a:ext cx="990600" cy="228600"/>
          </a:xfrm>
          <a:prstGeom prst="lin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28678" name="Straight Connector 9"/>
          <p:cNvCxnSpPr>
            <a:cxnSpLocks noChangeShapeType="1"/>
          </p:cNvCxnSpPr>
          <p:nvPr/>
        </p:nvCxnSpPr>
        <p:spPr bwMode="auto">
          <a:xfrm>
            <a:off x="3886200" y="2971800"/>
            <a:ext cx="1066800" cy="1588"/>
          </a:xfrm>
          <a:prstGeom prst="lin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28679" name="Straight Connector 11"/>
          <p:cNvCxnSpPr>
            <a:cxnSpLocks noChangeShapeType="1"/>
          </p:cNvCxnSpPr>
          <p:nvPr/>
        </p:nvCxnSpPr>
        <p:spPr bwMode="auto">
          <a:xfrm rot="16200000" flipH="1">
            <a:off x="3467100" y="3390900"/>
            <a:ext cx="990600" cy="152400"/>
          </a:xfrm>
          <a:prstGeom prst="lin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</p:spPr>
      </p:cxnSp>
      <p:sp>
        <p:nvSpPr>
          <p:cNvPr id="28680" name="TextBox 12"/>
          <p:cNvSpPr txBox="1">
            <a:spLocks noChangeArrowheads="1"/>
          </p:cNvSpPr>
          <p:nvPr/>
        </p:nvSpPr>
        <p:spPr bwMode="auto">
          <a:xfrm>
            <a:off x="1219200" y="5638800"/>
            <a:ext cx="607853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buClrTx/>
              <a:buFontTx/>
              <a:buNone/>
            </a:pPr>
            <a:r>
              <a:rPr lang="en-CA" sz="2400"/>
              <a:t>Lamb Creek western larch research installation,</a:t>
            </a:r>
          </a:p>
          <a:p>
            <a:pPr algn="ctr">
              <a:buClrTx/>
              <a:buFontTx/>
              <a:buNone/>
            </a:pPr>
            <a:r>
              <a:rPr lang="en-CA" sz="2400"/>
              <a:t>South-east of Cranbrook, B.C.</a:t>
            </a:r>
          </a:p>
        </p:txBody>
      </p:sp>
      <p:sp>
        <p:nvSpPr>
          <p:cNvPr id="28681" name="TextBox 13"/>
          <p:cNvSpPr txBox="1">
            <a:spLocks noChangeArrowheads="1"/>
          </p:cNvSpPr>
          <p:nvPr/>
        </p:nvSpPr>
        <p:spPr bwMode="auto">
          <a:xfrm>
            <a:off x="5181600" y="4343400"/>
            <a:ext cx="33909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ClrTx/>
              <a:buFontTx/>
              <a:buNone/>
            </a:pPr>
            <a:r>
              <a:rPr lang="en-CA" sz="1800">
                <a:latin typeface="Arial" charset="0"/>
              </a:rPr>
              <a:t>Lw range-wide provenance test</a:t>
            </a:r>
          </a:p>
        </p:txBody>
      </p:sp>
      <p:cxnSp>
        <p:nvCxnSpPr>
          <p:cNvPr id="28682" name="Straight Arrow Connector 15"/>
          <p:cNvCxnSpPr>
            <a:cxnSpLocks noChangeShapeType="1"/>
          </p:cNvCxnSpPr>
          <p:nvPr/>
        </p:nvCxnSpPr>
        <p:spPr bwMode="auto">
          <a:xfrm rot="16200000" flipV="1">
            <a:off x="4876800" y="4038600"/>
            <a:ext cx="381000" cy="228600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D90A31-72D4-4879-B44D-8E2084D2F75B}" type="slidenum">
              <a:rPr lang="en-US"/>
              <a:pPr>
                <a:defRPr/>
              </a:pPr>
              <a:t>27</a:t>
            </a:fld>
            <a:endParaRPr lang="en-US"/>
          </a:p>
        </p:txBody>
      </p:sp>
      <p:pic>
        <p:nvPicPr>
          <p:cNvPr id="29699" name="Picture 2" descr="lw lamb.jpg"/>
          <p:cNvPicPr>
            <a:picLocks noChangeAspect="1"/>
          </p:cNvPicPr>
          <p:nvPr/>
        </p:nvPicPr>
        <p:blipFill>
          <a:blip r:embed="rId2"/>
          <a:srcRect t="2129" r="15529"/>
          <a:stretch>
            <a:fillRect/>
          </a:stretch>
        </p:blipFill>
        <p:spPr bwMode="auto">
          <a:xfrm>
            <a:off x="0" y="0"/>
            <a:ext cx="9144000" cy="701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0" name="Rectangle 3"/>
          <p:cNvSpPr>
            <a:spLocks noChangeArrowheads="1"/>
          </p:cNvSpPr>
          <p:nvPr/>
        </p:nvSpPr>
        <p:spPr bwMode="auto">
          <a:xfrm>
            <a:off x="1219200" y="5791200"/>
            <a:ext cx="64008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ClrTx/>
              <a:buFontTx/>
              <a:buNone/>
            </a:pPr>
            <a:r>
              <a:rPr lang="en-CA" sz="2400"/>
              <a:t>Lamb Creek western larch research installation,</a:t>
            </a:r>
          </a:p>
          <a:p>
            <a:pPr algn="ctr">
              <a:buClrTx/>
              <a:buFontTx/>
              <a:buNone/>
            </a:pPr>
            <a:r>
              <a:rPr lang="en-CA" sz="2400"/>
              <a:t>South-east of Cranbrook, B.C.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 idx="4294967295"/>
          </p:nvPr>
        </p:nvSpPr>
        <p:spPr>
          <a:noFill/>
        </p:spPr>
        <p:txBody>
          <a:bodyPr/>
          <a:lstStyle/>
          <a:p>
            <a:r>
              <a:rPr lang="en-CA" smtClean="0">
                <a:solidFill>
                  <a:schemeClr val="tx1"/>
                </a:solidFill>
              </a:rPr>
              <a:t>Methods</a:t>
            </a:r>
            <a:endParaRPr lang="en-US" smtClean="0">
              <a:solidFill>
                <a:schemeClr val="tx1"/>
              </a:solidFill>
            </a:endParaRP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62000" y="1981200"/>
            <a:ext cx="7848600" cy="3124200"/>
          </a:xfrm>
          <a:noFill/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CA" sz="2400" dirty="0" smtClean="0">
                <a:solidFill>
                  <a:schemeClr val="tx2"/>
                </a:solidFill>
                <a:effectLst/>
              </a:rPr>
              <a:t>Multiple regression used to relate genetic variation to climate of the seed source;</a:t>
            </a:r>
            <a:br>
              <a:rPr lang="en-CA" sz="2400" dirty="0" smtClean="0">
                <a:solidFill>
                  <a:schemeClr val="tx2"/>
                </a:solidFill>
                <a:effectLst/>
              </a:rPr>
            </a:br>
            <a:endParaRPr lang="en-CA" sz="1600" dirty="0" smtClean="0">
              <a:solidFill>
                <a:schemeClr val="tx2"/>
              </a:solidFill>
              <a:effectLst/>
            </a:endParaRPr>
          </a:p>
          <a:p>
            <a:pPr eaLnBrk="1" hangingPunct="1">
              <a:lnSpc>
                <a:spcPct val="80000"/>
              </a:lnSpc>
            </a:pPr>
            <a:r>
              <a:rPr lang="en-CA" sz="2400" dirty="0" smtClean="0">
                <a:solidFill>
                  <a:schemeClr val="tx2"/>
                </a:solidFill>
                <a:effectLst/>
              </a:rPr>
              <a:t>Climate grids ( 1 km</a:t>
            </a:r>
            <a:r>
              <a:rPr lang="en-CA" sz="2400" baseline="30000" dirty="0" smtClean="0">
                <a:solidFill>
                  <a:schemeClr val="tx2"/>
                </a:solidFill>
                <a:effectLst/>
              </a:rPr>
              <a:t>2</a:t>
            </a:r>
            <a:r>
              <a:rPr lang="en-CA" sz="2400" dirty="0" smtClean="0">
                <a:solidFill>
                  <a:schemeClr val="tx2"/>
                </a:solidFill>
                <a:effectLst/>
              </a:rPr>
              <a:t>) for geographic area run through </a:t>
            </a:r>
            <a:r>
              <a:rPr lang="en-CA" sz="2400" dirty="0" err="1" smtClean="0">
                <a:solidFill>
                  <a:schemeClr val="tx2"/>
                </a:solidFill>
                <a:effectLst/>
              </a:rPr>
              <a:t>bioclimate</a:t>
            </a:r>
            <a:r>
              <a:rPr lang="en-CA" sz="2400" dirty="0" smtClean="0">
                <a:solidFill>
                  <a:schemeClr val="tx2"/>
                </a:solidFill>
                <a:effectLst/>
              </a:rPr>
              <a:t> and genetic models to construct maps;</a:t>
            </a:r>
            <a:br>
              <a:rPr lang="en-CA" sz="2400" dirty="0" smtClean="0">
                <a:solidFill>
                  <a:schemeClr val="tx2"/>
                </a:solidFill>
                <a:effectLst/>
              </a:rPr>
            </a:br>
            <a:r>
              <a:rPr lang="en-CA" sz="2400" dirty="0" smtClean="0">
                <a:solidFill>
                  <a:schemeClr val="tx2"/>
                </a:solidFill>
                <a:effectLst/>
              </a:rPr>
              <a:t>  </a:t>
            </a:r>
            <a:endParaRPr lang="en-CA" sz="1600" dirty="0" smtClean="0">
              <a:solidFill>
                <a:schemeClr val="tx2"/>
              </a:solidFill>
              <a:effectLst/>
            </a:endParaRPr>
          </a:p>
          <a:p>
            <a:pPr eaLnBrk="1" hangingPunct="1">
              <a:lnSpc>
                <a:spcPct val="80000"/>
              </a:lnSpc>
            </a:pPr>
            <a:r>
              <a:rPr lang="en-CA" sz="2400" dirty="0" smtClean="0">
                <a:solidFill>
                  <a:schemeClr val="tx2"/>
                </a:solidFill>
                <a:effectLst/>
              </a:rPr>
              <a:t>Three GCMs and two scenarios used to project climate profile and genetic attributes into future climate space:  </a:t>
            </a:r>
            <a:br>
              <a:rPr lang="en-CA" sz="2400" dirty="0" smtClean="0">
                <a:solidFill>
                  <a:schemeClr val="tx2"/>
                </a:solidFill>
                <a:effectLst/>
              </a:rPr>
            </a:br>
            <a:r>
              <a:rPr lang="en-CA" sz="2400" dirty="0" smtClean="0">
                <a:solidFill>
                  <a:schemeClr val="tx2"/>
                </a:solidFill>
                <a:effectLst/>
              </a:rPr>
              <a:t/>
            </a:r>
            <a:br>
              <a:rPr lang="en-CA" sz="2400" dirty="0" smtClean="0">
                <a:solidFill>
                  <a:schemeClr val="tx2"/>
                </a:solidFill>
                <a:effectLst/>
              </a:rPr>
            </a:br>
            <a:r>
              <a:rPr lang="en-CA" sz="2400" dirty="0" smtClean="0">
                <a:solidFill>
                  <a:schemeClr val="tx2"/>
                </a:solidFill>
                <a:effectLst/>
              </a:rPr>
              <a:t>	CCCNA, UKMO and GFDL.</a:t>
            </a:r>
          </a:p>
          <a:p>
            <a:endParaRPr lang="en-US" dirty="0" smtClean="0">
              <a:effectLst/>
            </a:endParaRPr>
          </a:p>
        </p:txBody>
      </p:sp>
      <p:sp>
        <p:nvSpPr>
          <p:cNvPr id="57348" name="Line 4"/>
          <p:cNvSpPr>
            <a:spLocks noChangeShapeType="1"/>
          </p:cNvSpPr>
          <p:nvPr/>
        </p:nvSpPr>
        <p:spPr bwMode="auto">
          <a:xfrm>
            <a:off x="457200" y="1371600"/>
            <a:ext cx="7620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5A54A5-509D-4D1B-A200-0C2DF285334A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3392DD-0438-42D6-AA47-60559DC46361}" type="slidenum">
              <a:rPr lang="en-US"/>
              <a:pPr>
                <a:defRPr/>
              </a:pPr>
              <a:t>29</a:t>
            </a:fld>
            <a:endParaRPr lang="en-US"/>
          </a:p>
        </p:txBody>
      </p:sp>
      <p:sp>
        <p:nvSpPr>
          <p:cNvPr id="39937" name="Title 1"/>
          <p:cNvSpPr>
            <a:spLocks noGrp="1"/>
          </p:cNvSpPr>
          <p:nvPr>
            <p:ph type="title" idx="4294967295"/>
          </p:nvPr>
        </p:nvSpPr>
        <p:spPr/>
        <p:txBody>
          <a:bodyPr anchorCtr="0"/>
          <a:lstStyle/>
          <a:p>
            <a:pPr eaLnBrk="1" hangingPunct="1"/>
            <a:r>
              <a:rPr lang="en-CA" smtClean="0">
                <a:solidFill>
                  <a:schemeClr val="tx1"/>
                </a:solidFill>
              </a:rPr>
              <a:t>Results</a:t>
            </a:r>
          </a:p>
        </p:txBody>
      </p:sp>
      <p:sp>
        <p:nvSpPr>
          <p:cNvPr id="39938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76400"/>
            <a:ext cx="8229600" cy="3276600"/>
          </a:xfrm>
        </p:spPr>
        <p:txBody>
          <a:bodyPr/>
          <a:lstStyle/>
          <a:p>
            <a:pPr eaLnBrk="1" hangingPunct="1"/>
            <a:r>
              <a:rPr lang="en-CA" sz="2400" dirty="0" smtClean="0">
                <a:solidFill>
                  <a:schemeClr val="tx2"/>
                </a:solidFill>
                <a:effectLst/>
              </a:rPr>
              <a:t>8-variable model used to describe climate profile </a:t>
            </a:r>
            <a:br>
              <a:rPr lang="en-CA" sz="2400" dirty="0" smtClean="0">
                <a:solidFill>
                  <a:schemeClr val="tx2"/>
                </a:solidFill>
                <a:effectLst/>
              </a:rPr>
            </a:br>
            <a:r>
              <a:rPr lang="en-CA" sz="2400" dirty="0" smtClean="0">
                <a:solidFill>
                  <a:schemeClr val="tx2"/>
                </a:solidFill>
                <a:effectLst/>
              </a:rPr>
              <a:t>	(error of prediction = 2.9%);</a:t>
            </a:r>
            <a:br>
              <a:rPr lang="en-CA" sz="2400" dirty="0" smtClean="0">
                <a:solidFill>
                  <a:schemeClr val="tx2"/>
                </a:solidFill>
                <a:effectLst/>
              </a:rPr>
            </a:br>
            <a:endParaRPr lang="en-CA" sz="1600" dirty="0" smtClean="0">
              <a:solidFill>
                <a:schemeClr val="tx2"/>
              </a:solidFill>
              <a:effectLst/>
            </a:endParaRPr>
          </a:p>
          <a:p>
            <a:pPr eaLnBrk="1" hangingPunct="1"/>
            <a:r>
              <a:rPr lang="en-CA" sz="2400" dirty="0" smtClean="0">
                <a:solidFill>
                  <a:schemeClr val="tx2"/>
                </a:solidFill>
                <a:effectLst/>
              </a:rPr>
              <a:t>Most important climate variables for western larch occurrence: </a:t>
            </a:r>
            <a:br>
              <a:rPr lang="en-CA" sz="2400" dirty="0" smtClean="0">
                <a:solidFill>
                  <a:schemeClr val="tx2"/>
                </a:solidFill>
                <a:effectLst/>
              </a:rPr>
            </a:br>
            <a:r>
              <a:rPr lang="en-CA" sz="1600" dirty="0" smtClean="0">
                <a:solidFill>
                  <a:schemeClr val="tx2"/>
                </a:solidFill>
                <a:effectLst/>
              </a:rPr>
              <a:t/>
            </a:r>
            <a:br>
              <a:rPr lang="en-CA" sz="1600" dirty="0" smtClean="0">
                <a:solidFill>
                  <a:schemeClr val="tx2"/>
                </a:solidFill>
                <a:effectLst/>
              </a:rPr>
            </a:br>
            <a:r>
              <a:rPr lang="en-CA" sz="2400" dirty="0" smtClean="0">
                <a:solidFill>
                  <a:schemeClr val="tx2"/>
                </a:solidFill>
                <a:effectLst/>
              </a:rPr>
              <a:t>- </a:t>
            </a:r>
            <a:r>
              <a:rPr lang="en-CA" sz="2400" b="1" dirty="0" smtClean="0">
                <a:solidFill>
                  <a:schemeClr val="tx2"/>
                </a:solidFill>
                <a:effectLst/>
              </a:rPr>
              <a:t>summer dryness x winter temperatures</a:t>
            </a:r>
            <a:r>
              <a:rPr lang="en-CA" sz="2400" dirty="0" smtClean="0">
                <a:solidFill>
                  <a:schemeClr val="tx2"/>
                </a:solidFill>
                <a:effectLst/>
              </a:rPr>
              <a:t> (cool winters, cold 	temperatures weighted by summer precipitation);</a:t>
            </a:r>
            <a:br>
              <a:rPr lang="en-CA" sz="2400" dirty="0" smtClean="0">
                <a:solidFill>
                  <a:schemeClr val="tx2"/>
                </a:solidFill>
                <a:effectLst/>
              </a:rPr>
            </a:br>
            <a:r>
              <a:rPr lang="en-CA" sz="1600" dirty="0" smtClean="0">
                <a:solidFill>
                  <a:schemeClr val="tx2"/>
                </a:solidFill>
                <a:effectLst/>
              </a:rPr>
              <a:t/>
            </a:r>
            <a:br>
              <a:rPr lang="en-CA" sz="1600" dirty="0" smtClean="0">
                <a:solidFill>
                  <a:schemeClr val="tx2"/>
                </a:solidFill>
                <a:effectLst/>
              </a:rPr>
            </a:br>
            <a:r>
              <a:rPr lang="en-CA" sz="2400" dirty="0" smtClean="0">
                <a:solidFill>
                  <a:schemeClr val="tx2"/>
                </a:solidFill>
                <a:effectLst/>
              </a:rPr>
              <a:t>- </a:t>
            </a:r>
            <a:r>
              <a:rPr lang="en-CA" sz="2400" b="1" dirty="0" smtClean="0">
                <a:solidFill>
                  <a:schemeClr val="tx2"/>
                </a:solidFill>
                <a:effectLst/>
              </a:rPr>
              <a:t>ratio summer to total precipitation </a:t>
            </a:r>
            <a:r>
              <a:rPr lang="en-CA" sz="2400" dirty="0" smtClean="0">
                <a:solidFill>
                  <a:schemeClr val="tx2"/>
                </a:solidFill>
                <a:effectLst/>
              </a:rPr>
              <a:t>(moisture stresses 	generally minimized);  and,</a:t>
            </a:r>
            <a:br>
              <a:rPr lang="en-CA" sz="2400" dirty="0" smtClean="0">
                <a:solidFill>
                  <a:schemeClr val="tx2"/>
                </a:solidFill>
                <a:effectLst/>
              </a:rPr>
            </a:br>
            <a:r>
              <a:rPr lang="en-CA" sz="1600" dirty="0" smtClean="0">
                <a:solidFill>
                  <a:schemeClr val="tx2"/>
                </a:solidFill>
                <a:effectLst/>
              </a:rPr>
              <a:t/>
            </a:r>
            <a:br>
              <a:rPr lang="en-CA" sz="1600" dirty="0" smtClean="0">
                <a:solidFill>
                  <a:schemeClr val="tx2"/>
                </a:solidFill>
                <a:effectLst/>
              </a:rPr>
            </a:br>
            <a:r>
              <a:rPr lang="en-CA" sz="2400" dirty="0" smtClean="0">
                <a:solidFill>
                  <a:schemeClr val="tx2"/>
                </a:solidFill>
                <a:effectLst/>
              </a:rPr>
              <a:t>- </a:t>
            </a:r>
            <a:r>
              <a:rPr lang="en-CA" sz="2400" b="1" dirty="0" smtClean="0">
                <a:solidFill>
                  <a:schemeClr val="tx2"/>
                </a:solidFill>
                <a:effectLst/>
              </a:rPr>
              <a:t>DD&gt;5 x MTCM</a:t>
            </a:r>
            <a:r>
              <a:rPr lang="en-CA" sz="2400" dirty="0" smtClean="0">
                <a:solidFill>
                  <a:schemeClr val="tx2"/>
                </a:solidFill>
                <a:effectLst/>
              </a:rPr>
              <a:t> (winter and summer temperature not 	extreme).</a:t>
            </a:r>
            <a:r>
              <a:rPr lang="en-CA" sz="2400" dirty="0" smtClean="0">
                <a:effectLst/>
              </a:rPr>
              <a:t/>
            </a:r>
            <a:br>
              <a:rPr lang="en-CA" sz="2400" dirty="0" smtClean="0">
                <a:effectLst/>
              </a:rPr>
            </a:br>
            <a:endParaRPr lang="en-CA" sz="2400" dirty="0" smtClean="0">
              <a:effectLst/>
            </a:endParaRPr>
          </a:p>
          <a:p>
            <a:pPr eaLnBrk="1" hangingPunct="1"/>
            <a:endParaRPr lang="en-CA" dirty="0" smtClean="0"/>
          </a:p>
        </p:txBody>
      </p:sp>
      <p:sp>
        <p:nvSpPr>
          <p:cNvPr id="30725" name="Line 4"/>
          <p:cNvSpPr>
            <a:spLocks noChangeShapeType="1"/>
          </p:cNvSpPr>
          <p:nvPr/>
        </p:nvSpPr>
        <p:spPr bwMode="auto">
          <a:xfrm>
            <a:off x="457200" y="1371600"/>
            <a:ext cx="7620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3678C6-1069-46C4-80BE-2B9E2775B5D6}" type="slidenum">
              <a:rPr lang="en-US"/>
              <a:pPr>
                <a:defRPr/>
              </a:pPr>
              <a:t>30</a:t>
            </a:fld>
            <a:endParaRPr lang="en-US"/>
          </a:p>
        </p:txBody>
      </p:sp>
      <p:pic>
        <p:nvPicPr>
          <p:cNvPr id="31747" name="Picture 1" descr="Fig3_profil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5200" y="228600"/>
            <a:ext cx="4746625" cy="6096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1748" name="TextBox 2"/>
          <p:cNvSpPr txBox="1">
            <a:spLocks noChangeArrowheads="1"/>
          </p:cNvSpPr>
          <p:nvPr/>
        </p:nvSpPr>
        <p:spPr bwMode="auto">
          <a:xfrm>
            <a:off x="228600" y="838200"/>
            <a:ext cx="320040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buClrTx/>
              <a:buFontTx/>
              <a:buNone/>
            </a:pPr>
            <a:r>
              <a:rPr lang="en-CA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Mapped western </a:t>
            </a:r>
          </a:p>
          <a:p>
            <a:pPr algn="ctr" eaLnBrk="1" hangingPunct="1">
              <a:buClrTx/>
              <a:buFontTx/>
              <a:buNone/>
            </a:pPr>
            <a:r>
              <a:rPr lang="en-CA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larch climate </a:t>
            </a:r>
          </a:p>
          <a:p>
            <a:pPr algn="ctr" eaLnBrk="1" hangingPunct="1">
              <a:buClrTx/>
              <a:buFontTx/>
              <a:buNone/>
            </a:pPr>
            <a:r>
              <a:rPr lang="en-CA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profile    </a:t>
            </a:r>
          </a:p>
        </p:txBody>
      </p:sp>
      <p:sp>
        <p:nvSpPr>
          <p:cNvPr id="31751" name="Text Box 7"/>
          <p:cNvSpPr txBox="1">
            <a:spLocks noChangeArrowheads="1"/>
          </p:cNvSpPr>
          <p:nvPr/>
        </p:nvSpPr>
        <p:spPr bwMode="auto">
          <a:xfrm>
            <a:off x="457200" y="2743200"/>
            <a:ext cx="2735621" cy="31700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 algn="ctr">
              <a:buFont typeface="Wingdings" pitchFamily="2" charset="2"/>
              <a:buNone/>
            </a:pPr>
            <a:r>
              <a:rPr lang="en-US" sz="2000" dirty="0" smtClean="0"/>
              <a:t>Yellow = 50 – 75% votes</a:t>
            </a:r>
          </a:p>
          <a:p>
            <a:pPr marL="342900" indent="-342900" algn="ctr">
              <a:buFont typeface="Wingdings" pitchFamily="2" charset="2"/>
              <a:buNone/>
            </a:pPr>
            <a:r>
              <a:rPr lang="en-US" sz="2000" dirty="0" smtClean="0"/>
              <a:t>Red = 75 – 100% votes</a:t>
            </a:r>
          </a:p>
          <a:p>
            <a:pPr marL="342900" indent="-342900" algn="ctr">
              <a:buFont typeface="Wingdings" pitchFamily="2" charset="2"/>
              <a:buNone/>
            </a:pPr>
            <a:endParaRPr lang="en-US" sz="2000" dirty="0"/>
          </a:p>
          <a:p>
            <a:pPr marL="342900" indent="-342900" algn="ctr">
              <a:buFont typeface="Wingdings" pitchFamily="2" charset="2"/>
              <a:buNone/>
            </a:pPr>
            <a:r>
              <a:rPr lang="en-US" sz="2000" dirty="0" smtClean="0"/>
              <a:t>Insets present </a:t>
            </a:r>
            <a:endParaRPr lang="en-US" sz="2000" dirty="0"/>
          </a:p>
          <a:p>
            <a:pPr marL="342900" indent="-342900" algn="ctr">
              <a:buFont typeface="Wingdings" pitchFamily="2" charset="2"/>
              <a:buNone/>
            </a:pPr>
            <a:r>
              <a:rPr lang="en-US" sz="2000" dirty="0"/>
              <a:t>location of data points</a:t>
            </a:r>
            <a:br>
              <a:rPr lang="en-US" sz="2000" dirty="0"/>
            </a:br>
            <a:r>
              <a:rPr lang="en-US" sz="2000" dirty="0"/>
              <a:t>black = </a:t>
            </a:r>
            <a:r>
              <a:rPr lang="en-US" sz="2000" dirty="0" err="1"/>
              <a:t>Lw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/>
              <a:t>light = no </a:t>
            </a:r>
            <a:r>
              <a:rPr lang="en-US" sz="2000" dirty="0" err="1" smtClean="0"/>
              <a:t>Lw</a:t>
            </a:r>
            <a:endParaRPr lang="en-US" sz="2000" dirty="0" smtClean="0"/>
          </a:p>
          <a:p>
            <a:pPr marL="342900" indent="-342900" algn="ctr">
              <a:buFont typeface="Wingdings" pitchFamily="2" charset="2"/>
              <a:buNone/>
            </a:pPr>
            <a:endParaRPr lang="en-US" sz="2000" dirty="0"/>
          </a:p>
          <a:p>
            <a:pPr marL="342900" indent="-342900" algn="ctr">
              <a:buFont typeface="Wingdings" pitchFamily="2" charset="2"/>
              <a:buNone/>
            </a:pPr>
            <a:r>
              <a:rPr lang="en-US" sz="2000" dirty="0" smtClean="0"/>
              <a:t>Black line = Little’s range</a:t>
            </a:r>
          </a:p>
          <a:p>
            <a:pPr marL="342900" indent="-342900" algn="ctr">
              <a:buFont typeface="Wingdings" pitchFamily="2" charset="2"/>
              <a:buNone/>
            </a:pPr>
            <a:r>
              <a:rPr lang="en-US" sz="2000" dirty="0" smtClean="0"/>
              <a:t>map 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BA119B-82EE-4A26-835D-850A3ACE135C}" type="slidenum">
              <a:rPr lang="en-US"/>
              <a:pPr>
                <a:defRPr/>
              </a:pPr>
              <a:t>31</a:t>
            </a:fld>
            <a:endParaRPr lang="en-US"/>
          </a:p>
        </p:txBody>
      </p:sp>
      <p:pic>
        <p:nvPicPr>
          <p:cNvPr id="32771" name="Picture 1" descr="Fig4_profile_project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91000" y="304800"/>
            <a:ext cx="4068763" cy="6172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2772" name="TextBox 2"/>
          <p:cNvSpPr txBox="1">
            <a:spLocks noChangeArrowheads="1"/>
          </p:cNvSpPr>
          <p:nvPr/>
        </p:nvSpPr>
        <p:spPr bwMode="auto">
          <a:xfrm>
            <a:off x="228600" y="1905000"/>
            <a:ext cx="380835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ClrTx/>
              <a:buFontTx/>
              <a:buNone/>
            </a:pPr>
            <a:r>
              <a:rPr lang="en-CA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Mapped climate </a:t>
            </a:r>
            <a:r>
              <a:rPr lang="en-CA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profile for</a:t>
            </a:r>
          </a:p>
          <a:p>
            <a:pPr eaLnBrk="1" hangingPunct="1">
              <a:buClrTx/>
              <a:buFontTx/>
              <a:buNone/>
            </a:pPr>
            <a:r>
              <a:rPr lang="en-CA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contemporary </a:t>
            </a:r>
            <a:r>
              <a:rPr lang="en-CA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future</a:t>
            </a:r>
          </a:p>
          <a:p>
            <a:pPr eaLnBrk="1" hangingPunct="1">
              <a:buClrTx/>
              <a:buFontTx/>
              <a:buNone/>
            </a:pPr>
            <a:r>
              <a:rPr lang="en-CA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climates for three GCMs </a:t>
            </a:r>
            <a:r>
              <a:rPr lang="en-CA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</a:p>
          <a:p>
            <a:pPr eaLnBrk="1" hangingPunct="1">
              <a:buClrTx/>
              <a:buFontTx/>
              <a:buNone/>
            </a:pPr>
            <a:r>
              <a:rPr lang="en-CA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scenario A2 (unrestrained</a:t>
            </a:r>
          </a:p>
          <a:p>
            <a:pPr eaLnBrk="1" hangingPunct="1">
              <a:buClrTx/>
              <a:buFontTx/>
              <a:buNone/>
            </a:pPr>
            <a:r>
              <a:rPr lang="en-CA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carbon emissions)  </a:t>
            </a:r>
            <a:endParaRPr lang="en-CA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775" name="Text Box 7"/>
          <p:cNvSpPr txBox="1">
            <a:spLocks noChangeArrowheads="1"/>
          </p:cNvSpPr>
          <p:nvPr/>
        </p:nvSpPr>
        <p:spPr bwMode="auto">
          <a:xfrm>
            <a:off x="5105400" y="762000"/>
            <a:ext cx="2428875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 anchorCtr="1">
            <a:spAutoFit/>
          </a:bodyPr>
          <a:lstStyle/>
          <a:p>
            <a:pPr marL="457200" lvl="4">
              <a:buFont typeface="Wingdings" pitchFamily="2" charset="2"/>
              <a:buNone/>
            </a:pPr>
            <a:r>
              <a:rPr lang="en-US" sz="1600" dirty="0">
                <a:solidFill>
                  <a:srgbClr val="000000"/>
                </a:solidFill>
              </a:rPr>
              <a:t>Contemporary profile</a:t>
            </a:r>
            <a:endParaRPr lang="en-US" dirty="0"/>
          </a:p>
        </p:txBody>
      </p:sp>
      <p:sp>
        <p:nvSpPr>
          <p:cNvPr id="32776" name="Line 8"/>
          <p:cNvSpPr>
            <a:spLocks noChangeShapeType="1"/>
          </p:cNvSpPr>
          <p:nvPr/>
        </p:nvSpPr>
        <p:spPr bwMode="auto">
          <a:xfrm flipH="1">
            <a:off x="4953000" y="990600"/>
            <a:ext cx="533400" cy="152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>
            <a:spAutoFit/>
          </a:bodyPr>
          <a:lstStyle/>
          <a:p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425BC7-6367-4025-B01C-126A4CBB0107}" type="slidenum">
              <a:rPr lang="en-US"/>
              <a:pPr>
                <a:defRPr/>
              </a:pPr>
              <a:t>32</a:t>
            </a:fld>
            <a:endParaRPr lang="en-US"/>
          </a:p>
        </p:txBody>
      </p:sp>
      <p:pic>
        <p:nvPicPr>
          <p:cNvPr id="33795" name="Picture 1" descr="Fig5_concur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295400"/>
            <a:ext cx="7391400" cy="49006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3796" name="TextBox 2"/>
          <p:cNvSpPr txBox="1">
            <a:spLocks noChangeArrowheads="1"/>
          </p:cNvSpPr>
          <p:nvPr/>
        </p:nvSpPr>
        <p:spPr bwMode="auto">
          <a:xfrm>
            <a:off x="304800" y="152400"/>
            <a:ext cx="88392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buClrTx/>
              <a:buFontTx/>
              <a:buNone/>
            </a:pPr>
            <a:r>
              <a:rPr lang="en-CA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Mapped climate profiles of western larch for decade 2030 </a:t>
            </a:r>
          </a:p>
          <a:p>
            <a:pPr algn="ctr" eaLnBrk="1" hangingPunct="1">
              <a:buClrTx/>
              <a:buFontTx/>
              <a:buNone/>
            </a:pPr>
            <a:r>
              <a:rPr lang="en-CA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2060 superimposed for three GCMs and two scenarios  </a:t>
            </a:r>
          </a:p>
          <a:p>
            <a:pPr algn="ctr" eaLnBrk="1" hangingPunct="1">
              <a:buClrTx/>
              <a:buFontTx/>
              <a:buNone/>
            </a:pPr>
            <a:r>
              <a:rPr lang="en-CA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(degree of concurrence coded to key in bottom right corner of 2030 figure)</a:t>
            </a:r>
          </a:p>
        </p:txBody>
      </p:sp>
      <p:sp>
        <p:nvSpPr>
          <p:cNvPr id="33797" name="TextBox 4"/>
          <p:cNvSpPr txBox="1">
            <a:spLocks noChangeArrowheads="1"/>
          </p:cNvSpPr>
          <p:nvPr/>
        </p:nvSpPr>
        <p:spPr bwMode="auto">
          <a:xfrm>
            <a:off x="2362200" y="6248400"/>
            <a:ext cx="6969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ClrTx/>
              <a:buFontTx/>
              <a:buNone/>
            </a:pPr>
            <a:r>
              <a:rPr lang="en-CA" sz="1800" dirty="0">
                <a:latin typeface="Arial" charset="0"/>
              </a:rPr>
              <a:t>2030</a:t>
            </a:r>
          </a:p>
        </p:txBody>
      </p:sp>
      <p:sp>
        <p:nvSpPr>
          <p:cNvPr id="33798" name="TextBox 5"/>
          <p:cNvSpPr txBox="1">
            <a:spLocks noChangeArrowheads="1"/>
          </p:cNvSpPr>
          <p:nvPr/>
        </p:nvSpPr>
        <p:spPr bwMode="auto">
          <a:xfrm>
            <a:off x="6324600" y="6248400"/>
            <a:ext cx="6969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ClrTx/>
              <a:buFontTx/>
              <a:buNone/>
            </a:pPr>
            <a:r>
              <a:rPr lang="en-CA" sz="1800" dirty="0">
                <a:solidFill>
                  <a:schemeClr val="tx1"/>
                </a:solidFill>
                <a:latin typeface="Arial" charset="0"/>
              </a:rPr>
              <a:t>2060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681762-FC83-49BC-B6CF-B33F1CDC9AD6}" type="slidenum">
              <a:rPr lang="en-US"/>
              <a:pPr>
                <a:defRPr/>
              </a:pPr>
              <a:t>33</a:t>
            </a:fld>
            <a:endParaRPr lang="en-US"/>
          </a:p>
        </p:txBody>
      </p:sp>
      <p:pic>
        <p:nvPicPr>
          <p:cNvPr id="34819" name="Picture 1" descr="Fig6_GV.jpg"/>
          <p:cNvPicPr>
            <a:picLocks noChangeAspect="1"/>
          </p:cNvPicPr>
          <p:nvPr/>
        </p:nvPicPr>
        <p:blipFill>
          <a:blip r:embed="rId2"/>
          <a:srcRect r="67587"/>
          <a:stretch>
            <a:fillRect/>
          </a:stretch>
        </p:blipFill>
        <p:spPr bwMode="auto">
          <a:xfrm>
            <a:off x="381000" y="2133600"/>
            <a:ext cx="2590800" cy="32766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4820" name="TextBox 2"/>
          <p:cNvSpPr txBox="1">
            <a:spLocks noChangeArrowheads="1"/>
          </p:cNvSpPr>
          <p:nvPr/>
        </p:nvSpPr>
        <p:spPr bwMode="auto">
          <a:xfrm>
            <a:off x="1200436" y="304800"/>
            <a:ext cx="6743128" cy="1669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buClrTx/>
              <a:buFontTx/>
              <a:buNone/>
            </a:pPr>
            <a:r>
              <a:rPr lang="en-CA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Mapped genetic variation in three </a:t>
            </a:r>
            <a:r>
              <a:rPr lang="en-CA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characters</a:t>
            </a:r>
            <a:br>
              <a:rPr lang="en-CA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CA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predicted from regression </a:t>
            </a:r>
            <a:r>
              <a:rPr lang="en-CA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models. </a:t>
            </a:r>
            <a:r>
              <a:rPr lang="en-CA" sz="2400" dirty="0" smtClean="0">
                <a:solidFill>
                  <a:schemeClr val="tx1"/>
                </a:solidFill>
              </a:rPr>
              <a:t/>
            </a:r>
            <a:br>
              <a:rPr lang="en-CA" sz="2400" dirty="0" smtClean="0">
                <a:solidFill>
                  <a:schemeClr val="tx1"/>
                </a:solidFill>
              </a:rPr>
            </a:br>
            <a:r>
              <a:rPr lang="en-CA" sz="1050" dirty="0" smtClean="0">
                <a:solidFill>
                  <a:schemeClr val="tx1"/>
                </a:solidFill>
              </a:rPr>
              <a:t> </a:t>
            </a:r>
            <a:r>
              <a:rPr lang="en-CA" sz="2400" dirty="0" smtClean="0">
                <a:solidFill>
                  <a:schemeClr val="tx1"/>
                </a:solidFill>
              </a:rPr>
              <a:t/>
            </a:r>
            <a:br>
              <a:rPr lang="en-CA" sz="2400" dirty="0" smtClean="0">
                <a:solidFill>
                  <a:schemeClr val="tx1"/>
                </a:solidFill>
              </a:rPr>
            </a:br>
            <a:r>
              <a:rPr lang="en-CA" sz="1800" dirty="0" smtClean="0">
                <a:solidFill>
                  <a:schemeClr val="tx1"/>
                </a:solidFill>
              </a:rPr>
              <a:t>Dark </a:t>
            </a:r>
            <a:r>
              <a:rPr lang="en-CA" sz="1800" dirty="0">
                <a:solidFill>
                  <a:schemeClr val="tx1"/>
                </a:solidFill>
              </a:rPr>
              <a:t>and light shading indicates high </a:t>
            </a:r>
            <a:r>
              <a:rPr lang="en-CA" sz="1800" dirty="0" smtClean="0">
                <a:solidFill>
                  <a:schemeClr val="tx1"/>
                </a:solidFill>
              </a:rPr>
              <a:t>and low </a:t>
            </a:r>
            <a:r>
              <a:rPr lang="en-CA" sz="1800" dirty="0">
                <a:solidFill>
                  <a:schemeClr val="tx1"/>
                </a:solidFill>
              </a:rPr>
              <a:t>values, respectively.  </a:t>
            </a:r>
            <a:r>
              <a:rPr lang="en-CA" sz="1800" dirty="0" smtClean="0">
                <a:solidFill>
                  <a:schemeClr val="tx1"/>
                </a:solidFill>
              </a:rPr>
              <a:t/>
            </a:r>
            <a:br>
              <a:rPr lang="en-CA" sz="1800" dirty="0" smtClean="0">
                <a:solidFill>
                  <a:schemeClr val="tx1"/>
                </a:solidFill>
              </a:rPr>
            </a:br>
            <a:r>
              <a:rPr lang="en-CA" sz="1800" dirty="0" smtClean="0">
                <a:solidFill>
                  <a:schemeClr val="tx1"/>
                </a:solidFill>
              </a:rPr>
              <a:t>White </a:t>
            </a:r>
            <a:r>
              <a:rPr lang="en-CA" sz="1800" dirty="0">
                <a:solidFill>
                  <a:schemeClr val="tx1"/>
                </a:solidFill>
              </a:rPr>
              <a:t>and black dots indicate </a:t>
            </a:r>
            <a:r>
              <a:rPr lang="en-CA" sz="1800" dirty="0" smtClean="0">
                <a:solidFill>
                  <a:schemeClr val="tx1"/>
                </a:solidFill>
              </a:rPr>
              <a:t>populations </a:t>
            </a:r>
            <a:r>
              <a:rPr lang="en-CA" sz="1800" dirty="0">
                <a:solidFill>
                  <a:schemeClr val="tx1"/>
                </a:solidFill>
              </a:rPr>
              <a:t>sampled and test locations.</a:t>
            </a:r>
          </a:p>
        </p:txBody>
      </p:sp>
      <p:sp>
        <p:nvSpPr>
          <p:cNvPr id="34821" name="TextBox 3"/>
          <p:cNvSpPr txBox="1">
            <a:spLocks noChangeArrowheads="1"/>
          </p:cNvSpPr>
          <p:nvPr/>
        </p:nvSpPr>
        <p:spPr bwMode="auto">
          <a:xfrm>
            <a:off x="3505200" y="5638800"/>
            <a:ext cx="252043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ClrTx/>
              <a:buFontTx/>
              <a:buNone/>
            </a:pPr>
            <a:r>
              <a:rPr lang="en-CA" sz="1600" dirty="0">
                <a:solidFill>
                  <a:schemeClr val="tx1"/>
                </a:solidFill>
              </a:rPr>
              <a:t>4-yr ht and </a:t>
            </a:r>
            <a:r>
              <a:rPr lang="en-CA" sz="1600" dirty="0" err="1">
                <a:solidFill>
                  <a:schemeClr val="tx1"/>
                </a:solidFill>
              </a:rPr>
              <a:t>Meria</a:t>
            </a:r>
            <a:r>
              <a:rPr lang="en-CA" sz="1600" dirty="0">
                <a:solidFill>
                  <a:schemeClr val="tx1"/>
                </a:solidFill>
              </a:rPr>
              <a:t> resistance</a:t>
            </a:r>
          </a:p>
        </p:txBody>
      </p:sp>
      <p:sp>
        <p:nvSpPr>
          <p:cNvPr id="34822" name="TextBox 4"/>
          <p:cNvSpPr txBox="1">
            <a:spLocks noChangeArrowheads="1"/>
          </p:cNvSpPr>
          <p:nvPr/>
        </p:nvSpPr>
        <p:spPr bwMode="auto">
          <a:xfrm>
            <a:off x="7010400" y="5638800"/>
            <a:ext cx="100610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ClrTx/>
              <a:buFontTx/>
              <a:buNone/>
            </a:pPr>
            <a:r>
              <a:rPr lang="en-CA" sz="1600" dirty="0" smtClean="0">
                <a:solidFill>
                  <a:schemeClr val="tx1"/>
                </a:solidFill>
              </a:rPr>
              <a:t>mortality </a:t>
            </a:r>
            <a:endParaRPr lang="en-CA" sz="1600" dirty="0">
              <a:solidFill>
                <a:schemeClr val="tx1"/>
              </a:solidFill>
            </a:endParaRPr>
          </a:p>
        </p:txBody>
      </p:sp>
      <p:pic>
        <p:nvPicPr>
          <p:cNvPr id="7" name="Picture 1" descr="Fig6_GV.jpg"/>
          <p:cNvPicPr>
            <a:picLocks/>
          </p:cNvPicPr>
          <p:nvPr/>
        </p:nvPicPr>
        <p:blipFill>
          <a:blip r:embed="rId2"/>
          <a:srcRect l="34320" r="34220"/>
          <a:stretch>
            <a:fillRect/>
          </a:stretch>
        </p:blipFill>
        <p:spPr bwMode="auto">
          <a:xfrm>
            <a:off x="3276600" y="2133600"/>
            <a:ext cx="2587752" cy="32766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8" name="Picture 1" descr="Fig6_GV.jpg"/>
          <p:cNvPicPr>
            <a:picLocks noChangeAspect="1"/>
          </p:cNvPicPr>
          <p:nvPr/>
        </p:nvPicPr>
        <p:blipFill>
          <a:blip r:embed="rId2"/>
          <a:srcRect l="67686"/>
          <a:stretch>
            <a:fillRect/>
          </a:stretch>
        </p:blipFill>
        <p:spPr bwMode="auto">
          <a:xfrm>
            <a:off x="6172200" y="2133600"/>
            <a:ext cx="2582863" cy="32766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 idx="4294967295"/>
          </p:nvPr>
        </p:nvSpPr>
        <p:spPr>
          <a:noFill/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4294967295"/>
          </p:nvPr>
        </p:nvSpPr>
        <p:spPr>
          <a:noFill/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chemeClr val="tx2"/>
                </a:solidFill>
                <a:effectLst/>
              </a:rPr>
              <a:t>Seed transfer and seed zones</a:t>
            </a:r>
            <a:br>
              <a:rPr lang="en-US" dirty="0" smtClean="0">
                <a:solidFill>
                  <a:schemeClr val="tx2"/>
                </a:solidFill>
                <a:effectLst/>
              </a:rPr>
            </a:br>
            <a:r>
              <a:rPr lang="en-US" dirty="0" smtClean="0">
                <a:solidFill>
                  <a:schemeClr val="tx2"/>
                </a:solidFill>
                <a:effectLst/>
              </a:rPr>
              <a:t/>
            </a:r>
            <a:br>
              <a:rPr lang="en-US" dirty="0" smtClean="0">
                <a:solidFill>
                  <a:schemeClr val="tx2"/>
                </a:solidFill>
                <a:effectLst/>
              </a:rPr>
            </a:br>
            <a:r>
              <a:rPr lang="en-US" sz="2800" dirty="0" smtClean="0">
                <a:solidFill>
                  <a:schemeClr val="tx2"/>
                </a:solidFill>
                <a:effectLst/>
              </a:rPr>
              <a:t>Seed transfer (climate based)</a:t>
            </a:r>
            <a:r>
              <a:rPr lang="en-US" dirty="0" smtClean="0">
                <a:solidFill>
                  <a:schemeClr val="tx2"/>
                </a:solidFill>
                <a:effectLst/>
              </a:rPr>
              <a:t/>
            </a:r>
            <a:br>
              <a:rPr lang="en-US" dirty="0" smtClean="0">
                <a:solidFill>
                  <a:schemeClr val="tx2"/>
                </a:solidFill>
                <a:effectLst/>
              </a:rPr>
            </a:br>
            <a:r>
              <a:rPr lang="en-US" dirty="0" smtClean="0">
                <a:solidFill>
                  <a:schemeClr val="tx2"/>
                </a:solidFill>
                <a:effectLst/>
              </a:rPr>
              <a:t/>
            </a:r>
            <a:br>
              <a:rPr lang="en-US" dirty="0" smtClean="0">
                <a:solidFill>
                  <a:schemeClr val="tx2"/>
                </a:solidFill>
                <a:effectLst/>
              </a:rPr>
            </a:br>
            <a:r>
              <a:rPr lang="en-US" sz="2400" dirty="0" smtClean="0">
                <a:solidFill>
                  <a:schemeClr val="tx2"/>
                </a:solidFill>
                <a:effectLst/>
              </a:rPr>
              <a:t>Location specific seed transfer guidelines can be constructed by searching for all pixels with predicted values for our three genetic attributes (Ht15, PC-1 and PC2)</a:t>
            </a:r>
          </a:p>
        </p:txBody>
      </p:sp>
      <p:sp>
        <p:nvSpPr>
          <p:cNvPr id="58372" name="Line 4"/>
          <p:cNvSpPr>
            <a:spLocks noChangeShapeType="1"/>
          </p:cNvSpPr>
          <p:nvPr/>
        </p:nvSpPr>
        <p:spPr bwMode="auto">
          <a:xfrm>
            <a:off x="457200" y="1371600"/>
            <a:ext cx="7620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5A54A5-509D-4D1B-A200-0C2DF285334A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5A54A5-509D-4D1B-A200-0C2DF285334A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pic>
        <p:nvPicPr>
          <p:cNvPr id="3" name="Picture 2" descr="Fig7_Strans30.jpg"/>
          <p:cNvPicPr>
            <a:picLocks noChangeAspect="1"/>
          </p:cNvPicPr>
          <p:nvPr/>
        </p:nvPicPr>
        <p:blipFill>
          <a:blip r:embed="rId2" cstate="screen"/>
          <a:srcRect l="52479" b="52055"/>
          <a:stretch>
            <a:fillRect/>
          </a:stretch>
        </p:blipFill>
        <p:spPr>
          <a:xfrm>
            <a:off x="5715000" y="914400"/>
            <a:ext cx="1981200" cy="2667000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3657600" y="304800"/>
            <a:ext cx="18024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CA" sz="2000" dirty="0" smtClean="0"/>
              <a:t>Current climate</a:t>
            </a:r>
            <a:endParaRPr lang="en-CA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6248400" y="304800"/>
            <a:ext cx="7040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CA" sz="2000" dirty="0" smtClean="0"/>
              <a:t>2030</a:t>
            </a:r>
            <a:endParaRPr lang="en-CA" sz="2000" dirty="0"/>
          </a:p>
        </p:txBody>
      </p:sp>
      <p:pic>
        <p:nvPicPr>
          <p:cNvPr id="9" name="Picture 8" descr="Fig7_Strans30.jpg"/>
          <p:cNvPicPr>
            <a:picLocks noChangeAspect="1"/>
          </p:cNvPicPr>
          <p:nvPr/>
        </p:nvPicPr>
        <p:blipFill>
          <a:blip r:embed="rId2" cstate="screen"/>
          <a:srcRect r="52479" b="52055"/>
          <a:stretch>
            <a:fillRect/>
          </a:stretch>
        </p:blipFill>
        <p:spPr>
          <a:xfrm>
            <a:off x="3581400" y="914400"/>
            <a:ext cx="1981200" cy="2667000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304800" y="990600"/>
            <a:ext cx="280884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CA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Western larch seed </a:t>
            </a:r>
          </a:p>
          <a:p>
            <a:pPr>
              <a:buNone/>
            </a:pPr>
            <a:r>
              <a:rPr lang="en-CA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source procurement</a:t>
            </a:r>
          </a:p>
          <a:p>
            <a:pPr>
              <a:buNone/>
            </a:pPr>
            <a:r>
              <a:rPr lang="en-CA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within</a:t>
            </a:r>
            <a:r>
              <a:rPr lang="en-CA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current range</a:t>
            </a:r>
          </a:p>
          <a:p>
            <a:pPr>
              <a:buNone/>
            </a:pPr>
            <a:r>
              <a:rPr lang="en-CA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current and 2030</a:t>
            </a:r>
          </a:p>
          <a:p>
            <a:pPr>
              <a:buNone/>
            </a:pPr>
            <a:r>
              <a:rPr lang="en-CA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climate</a:t>
            </a:r>
            <a:endParaRPr lang="en-CA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Flowchart: Summing Junction 15"/>
          <p:cNvSpPr/>
          <p:nvPr/>
        </p:nvSpPr>
        <p:spPr bwMode="auto">
          <a:xfrm>
            <a:off x="609600" y="3429000"/>
            <a:ext cx="304800" cy="304800"/>
          </a:xfrm>
          <a:prstGeom prst="flowChartSummingJunction">
            <a:avLst/>
          </a:prstGeom>
          <a:solidFill>
            <a:schemeClr val="tx1">
              <a:alpha val="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14400" y="3352800"/>
            <a:ext cx="1651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CA" sz="2000" dirty="0" smtClean="0"/>
              <a:t>= planting site</a:t>
            </a:r>
            <a:endParaRPr lang="en-CA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228600" y="4038600"/>
            <a:ext cx="31242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CA" sz="1800" dirty="0" smtClean="0"/>
              <a:t>Black shading  = climate profile</a:t>
            </a:r>
            <a:br>
              <a:rPr lang="en-CA" sz="1800" dirty="0" smtClean="0"/>
            </a:br>
            <a:endParaRPr lang="en-CA" sz="1000" dirty="0" smtClean="0"/>
          </a:p>
          <a:p>
            <a:pPr>
              <a:buNone/>
            </a:pPr>
            <a:r>
              <a:rPr lang="en-CA" sz="1800" dirty="0" smtClean="0"/>
              <a:t>Pink shading = locations to procure seeds genetically compatible with test  site</a:t>
            </a:r>
            <a:endParaRPr lang="en-CA" sz="1800" dirty="0"/>
          </a:p>
        </p:txBody>
      </p:sp>
      <p:sp>
        <p:nvSpPr>
          <p:cNvPr id="19" name="TextBox 18"/>
          <p:cNvSpPr txBox="1"/>
          <p:nvPr/>
        </p:nvSpPr>
        <p:spPr>
          <a:xfrm>
            <a:off x="7924800" y="2209800"/>
            <a:ext cx="9397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CA" sz="2000" dirty="0" smtClean="0"/>
              <a:t>Vernon</a:t>
            </a:r>
            <a:endParaRPr lang="en-CA" sz="2000" dirty="0"/>
          </a:p>
        </p:txBody>
      </p:sp>
      <p:sp>
        <p:nvSpPr>
          <p:cNvPr id="20" name="TextBox 19"/>
          <p:cNvSpPr txBox="1"/>
          <p:nvPr/>
        </p:nvSpPr>
        <p:spPr>
          <a:xfrm>
            <a:off x="7924800" y="4419600"/>
            <a:ext cx="7954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CA" sz="2000" dirty="0" smtClean="0"/>
              <a:t>North</a:t>
            </a:r>
          </a:p>
          <a:p>
            <a:pPr>
              <a:buNone/>
            </a:pPr>
            <a:r>
              <a:rPr lang="en-CA" sz="2000" dirty="0" smtClean="0"/>
              <a:t>Idaho</a:t>
            </a:r>
            <a:endParaRPr lang="en-CA" sz="2000" dirty="0"/>
          </a:p>
        </p:txBody>
      </p:sp>
      <p:pic>
        <p:nvPicPr>
          <p:cNvPr id="21" name="Picture 20" descr="Fig7_Strans30.jpg"/>
          <p:cNvPicPr>
            <a:picLocks noChangeAspect="1"/>
          </p:cNvPicPr>
          <p:nvPr/>
        </p:nvPicPr>
        <p:blipFill>
          <a:blip r:embed="rId2" cstate="screen"/>
          <a:srcRect t="52055" r="52479"/>
          <a:stretch>
            <a:fillRect/>
          </a:stretch>
        </p:blipFill>
        <p:spPr>
          <a:xfrm>
            <a:off x="3581400" y="3733800"/>
            <a:ext cx="1981200" cy="2667000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22" name="Picture 21" descr="Fig7_Strans30.jpg"/>
          <p:cNvPicPr>
            <a:picLocks noChangeAspect="1"/>
          </p:cNvPicPr>
          <p:nvPr/>
        </p:nvPicPr>
        <p:blipFill>
          <a:blip r:embed="rId2" cstate="screen"/>
          <a:srcRect l="52479" t="52055"/>
          <a:stretch>
            <a:fillRect/>
          </a:stretch>
        </p:blipFill>
        <p:spPr>
          <a:xfrm>
            <a:off x="5715000" y="3733800"/>
            <a:ext cx="1981200" cy="266700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ig8_Iduce30.jpg"/>
          <p:cNvPicPr>
            <a:picLocks noChangeAspect="1"/>
          </p:cNvPicPr>
          <p:nvPr/>
        </p:nvPicPr>
        <p:blipFill>
          <a:blip r:embed="rId2" cstate="screen"/>
          <a:srcRect r="51559"/>
          <a:stretch>
            <a:fillRect/>
          </a:stretch>
        </p:blipFill>
        <p:spPr>
          <a:xfrm>
            <a:off x="838200" y="1219200"/>
            <a:ext cx="3581400" cy="4876800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4" name="Picture 3" descr="Fig8_Iduce30.jpg"/>
          <p:cNvPicPr>
            <a:picLocks/>
          </p:cNvPicPr>
          <p:nvPr/>
        </p:nvPicPr>
        <p:blipFill>
          <a:blip r:embed="rId2" cstate="screen"/>
          <a:srcRect l="51533"/>
          <a:stretch>
            <a:fillRect/>
          </a:stretch>
        </p:blipFill>
        <p:spPr>
          <a:xfrm>
            <a:off x="4724400" y="1219200"/>
            <a:ext cx="3583341" cy="4876800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600200" y="67270"/>
            <a:ext cx="628370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None/>
            </a:pPr>
            <a:r>
              <a:rPr lang="en-CA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Western larch seed procurement for </a:t>
            </a:r>
          </a:p>
          <a:p>
            <a:pPr algn="ctr">
              <a:buNone/>
            </a:pPr>
            <a:r>
              <a:rPr lang="en-CA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sites </a:t>
            </a:r>
            <a:r>
              <a:rPr lang="en-CA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outside</a:t>
            </a:r>
            <a:r>
              <a:rPr lang="en-CA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current range for 2030 climate</a:t>
            </a:r>
            <a:endParaRPr lang="en-CA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28800" y="6096000"/>
            <a:ext cx="1687385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CA" dirty="0" smtClean="0"/>
              <a:t>Gavin Lake</a:t>
            </a:r>
            <a:endParaRPr lang="en-CA" dirty="0"/>
          </a:p>
        </p:txBody>
      </p:sp>
      <p:sp>
        <p:nvSpPr>
          <p:cNvPr id="7" name="TextBox 6"/>
          <p:cNvSpPr txBox="1"/>
          <p:nvPr/>
        </p:nvSpPr>
        <p:spPr>
          <a:xfrm>
            <a:off x="5410200" y="6096000"/>
            <a:ext cx="2081083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CA" dirty="0" err="1" smtClean="0"/>
              <a:t>Mahood</a:t>
            </a:r>
            <a:r>
              <a:rPr lang="en-CA" dirty="0" smtClean="0"/>
              <a:t> Lake</a:t>
            </a:r>
            <a:endParaRPr lang="en-CA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5A54A5-509D-4D1B-A200-0C2DF285334A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5A54A5-509D-4D1B-A200-0C2DF285334A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200400" y="381000"/>
            <a:ext cx="181940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4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</a:t>
            </a:r>
            <a:endParaRPr lang="en-CA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457200" y="1371600"/>
            <a:ext cx="7620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5" name="Rectangle 4"/>
          <p:cNvSpPr/>
          <p:nvPr/>
        </p:nvSpPr>
        <p:spPr>
          <a:xfrm>
            <a:off x="1066800" y="2667000"/>
            <a:ext cx="7010400" cy="2108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None/>
            </a:pPr>
            <a:r>
              <a:rPr lang="en-US" sz="3200" dirty="0" smtClean="0">
                <a:solidFill>
                  <a:schemeClr val="tx2"/>
                </a:solidFill>
                <a:effectLst/>
              </a:rPr>
              <a:t>Seed zones</a:t>
            </a:r>
            <a:r>
              <a:rPr lang="en-US" dirty="0" smtClean="0">
                <a:solidFill>
                  <a:schemeClr val="tx2"/>
                </a:solidFill>
                <a:effectLst/>
              </a:rPr>
              <a:t/>
            </a:r>
            <a:br>
              <a:rPr lang="en-US" dirty="0" smtClean="0">
                <a:solidFill>
                  <a:schemeClr val="tx2"/>
                </a:solidFill>
                <a:effectLst/>
              </a:rPr>
            </a:br>
            <a:r>
              <a:rPr lang="en-US" sz="1600" dirty="0" smtClean="0">
                <a:solidFill>
                  <a:schemeClr val="tx2"/>
                </a:solidFill>
                <a:effectLst/>
              </a:rPr>
              <a:t/>
            </a:r>
            <a:br>
              <a:rPr lang="en-US" sz="1600" dirty="0" smtClean="0">
                <a:solidFill>
                  <a:schemeClr val="tx2"/>
                </a:solidFill>
                <a:effectLst/>
              </a:rPr>
            </a:br>
            <a:r>
              <a:rPr lang="en-US" dirty="0" smtClean="0">
                <a:solidFill>
                  <a:schemeClr val="tx2"/>
                </a:solidFill>
                <a:effectLst/>
              </a:rPr>
              <a:t>Climate ecotypes (seed zones) can be delineated b</a:t>
            </a:r>
            <a:r>
              <a:rPr lang="en-US" sz="2800" dirty="0" smtClean="0"/>
              <a:t>y the qualitative subdivision of the continuous genetic variation  </a:t>
            </a:r>
            <a:endParaRPr lang="en-US" sz="2800" dirty="0" smtClean="0">
              <a:solidFill>
                <a:schemeClr val="tx2"/>
              </a:solidFill>
              <a:effectLst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90600" y="1752600"/>
            <a:ext cx="50359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sz="3200" dirty="0" smtClean="0">
                <a:solidFill>
                  <a:schemeClr val="tx2"/>
                </a:solidFill>
                <a:effectLst/>
              </a:rPr>
              <a:t>Seed transfer and seed zones</a:t>
            </a:r>
            <a:endParaRPr lang="en-CA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2DE7E-38A9-4277-8A6C-48D0D90A9EA5}" type="slidenum">
              <a:rPr lang="en-US"/>
              <a:pPr>
                <a:defRPr/>
              </a:pPr>
              <a:t>38</a:t>
            </a:fld>
            <a:endParaRPr lang="en-US"/>
          </a:p>
        </p:txBody>
      </p:sp>
      <p:pic>
        <p:nvPicPr>
          <p:cNvPr id="35843" name="Picture 1" descr="Fig9_Szones_collage.jpg"/>
          <p:cNvPicPr>
            <a:picLocks noChangeAspect="1"/>
          </p:cNvPicPr>
          <p:nvPr/>
        </p:nvPicPr>
        <p:blipFill>
          <a:blip r:embed="rId2"/>
          <a:srcRect r="52559" b="51852"/>
          <a:stretch>
            <a:fillRect/>
          </a:stretch>
        </p:blipFill>
        <p:spPr bwMode="auto">
          <a:xfrm>
            <a:off x="3657600" y="304800"/>
            <a:ext cx="2133600" cy="2971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5844" name="TextBox 2"/>
          <p:cNvSpPr txBox="1">
            <a:spLocks noChangeArrowheads="1"/>
          </p:cNvSpPr>
          <p:nvPr/>
        </p:nvSpPr>
        <p:spPr bwMode="auto">
          <a:xfrm>
            <a:off x="228600" y="1905000"/>
            <a:ext cx="3550844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ClrTx/>
              <a:buFontTx/>
              <a:buNone/>
            </a:pPr>
            <a:r>
              <a:rPr lang="en-CA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Map of five western larch</a:t>
            </a:r>
          </a:p>
          <a:p>
            <a:pPr eaLnBrk="1" hangingPunct="1">
              <a:buClrTx/>
              <a:buFontTx/>
              <a:buNone/>
            </a:pPr>
            <a:r>
              <a:rPr lang="en-CA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seed zones (upper left) </a:t>
            </a:r>
          </a:p>
          <a:p>
            <a:pPr eaLnBrk="1" hangingPunct="1">
              <a:buClrTx/>
              <a:buFontTx/>
              <a:buNone/>
            </a:pPr>
            <a:r>
              <a:rPr lang="en-CA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their 2030 projections </a:t>
            </a:r>
          </a:p>
          <a:p>
            <a:pPr eaLnBrk="1" hangingPunct="1">
              <a:buClrTx/>
              <a:buFontTx/>
              <a:buNone/>
            </a:pPr>
            <a:r>
              <a:rPr lang="en-CA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A2 scenarios  of three</a:t>
            </a:r>
          </a:p>
          <a:p>
            <a:pPr eaLnBrk="1" hangingPunct="1">
              <a:buClrTx/>
              <a:buFontTx/>
              <a:buNone/>
            </a:pPr>
            <a:r>
              <a:rPr lang="en-CA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GCMs </a:t>
            </a:r>
          </a:p>
          <a:p>
            <a:pPr eaLnBrk="1" hangingPunct="1">
              <a:buClrTx/>
              <a:buFontTx/>
              <a:buNone/>
            </a:pPr>
            <a:endParaRPr lang="en-CA" sz="2000" dirty="0">
              <a:solidFill>
                <a:schemeClr val="tx1"/>
              </a:solidFill>
            </a:endParaRPr>
          </a:p>
        </p:txBody>
      </p:sp>
      <p:sp>
        <p:nvSpPr>
          <p:cNvPr id="35845" name="TextBox 3"/>
          <p:cNvSpPr txBox="1">
            <a:spLocks noChangeArrowheads="1"/>
          </p:cNvSpPr>
          <p:nvPr/>
        </p:nvSpPr>
        <p:spPr bwMode="auto">
          <a:xfrm>
            <a:off x="8077200" y="2895600"/>
            <a:ext cx="8778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ClrTx/>
              <a:buFontTx/>
              <a:buNone/>
            </a:pPr>
            <a:r>
              <a:rPr lang="en-CA" sz="1800" dirty="0">
                <a:solidFill>
                  <a:schemeClr val="tx1"/>
                </a:solidFill>
              </a:rPr>
              <a:t>CCCMA</a:t>
            </a:r>
          </a:p>
        </p:txBody>
      </p:sp>
      <p:sp>
        <p:nvSpPr>
          <p:cNvPr id="35846" name="TextBox 4"/>
          <p:cNvSpPr txBox="1">
            <a:spLocks noChangeArrowheads="1"/>
          </p:cNvSpPr>
          <p:nvPr/>
        </p:nvSpPr>
        <p:spPr bwMode="auto">
          <a:xfrm>
            <a:off x="2438400" y="5410200"/>
            <a:ext cx="6715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ClrTx/>
              <a:buFontTx/>
              <a:buNone/>
            </a:pPr>
            <a:r>
              <a:rPr lang="en-CA" sz="1800" dirty="0">
                <a:solidFill>
                  <a:schemeClr val="tx1"/>
                </a:solidFill>
              </a:rPr>
              <a:t>GFDL</a:t>
            </a:r>
          </a:p>
        </p:txBody>
      </p:sp>
      <p:sp>
        <p:nvSpPr>
          <p:cNvPr id="35847" name="TextBox 5"/>
          <p:cNvSpPr txBox="1">
            <a:spLocks noChangeArrowheads="1"/>
          </p:cNvSpPr>
          <p:nvPr/>
        </p:nvSpPr>
        <p:spPr bwMode="auto">
          <a:xfrm>
            <a:off x="8077200" y="5410200"/>
            <a:ext cx="7953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ClrTx/>
              <a:buFontTx/>
              <a:buNone/>
            </a:pPr>
            <a:r>
              <a:rPr lang="en-CA" sz="1800">
                <a:solidFill>
                  <a:schemeClr val="tx1"/>
                </a:solidFill>
              </a:rPr>
              <a:t>UKMO</a:t>
            </a:r>
          </a:p>
        </p:txBody>
      </p:sp>
      <p:pic>
        <p:nvPicPr>
          <p:cNvPr id="8" name="Picture 1" descr="Fig9_Szones_collage.jpg"/>
          <p:cNvPicPr>
            <a:picLocks/>
          </p:cNvPicPr>
          <p:nvPr/>
        </p:nvPicPr>
        <p:blipFill>
          <a:blip r:embed="rId2"/>
          <a:srcRect l="52524" b="51852"/>
          <a:stretch>
            <a:fillRect/>
          </a:stretch>
        </p:blipFill>
        <p:spPr bwMode="auto">
          <a:xfrm>
            <a:off x="5943600" y="304800"/>
            <a:ext cx="2130552" cy="2971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9" name="Picture 1" descr="Fig9_Szones_collage.jpg"/>
          <p:cNvPicPr>
            <a:picLocks/>
          </p:cNvPicPr>
          <p:nvPr/>
        </p:nvPicPr>
        <p:blipFill>
          <a:blip r:embed="rId2"/>
          <a:srcRect l="1694" t="51235" r="52559"/>
          <a:stretch>
            <a:fillRect/>
          </a:stretch>
        </p:blipFill>
        <p:spPr bwMode="auto">
          <a:xfrm>
            <a:off x="3657600" y="3429000"/>
            <a:ext cx="2130552" cy="2971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0" name="Picture 1" descr="Fig9_Szones_collage.jpg"/>
          <p:cNvPicPr>
            <a:picLocks/>
          </p:cNvPicPr>
          <p:nvPr/>
        </p:nvPicPr>
        <p:blipFill>
          <a:blip r:embed="rId2"/>
          <a:srcRect l="52524" t="51852"/>
          <a:stretch>
            <a:fillRect/>
          </a:stretch>
        </p:blipFill>
        <p:spPr bwMode="auto">
          <a:xfrm>
            <a:off x="5943600" y="3429000"/>
            <a:ext cx="2130552" cy="2971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304800" y="4114800"/>
            <a:ext cx="297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CA" sz="2000" dirty="0" smtClean="0"/>
              <a:t>Four insets are repeated </a:t>
            </a:r>
          </a:p>
          <a:p>
            <a:pPr>
              <a:buNone/>
            </a:pPr>
            <a:r>
              <a:rPr lang="en-CA" sz="2000" dirty="0" smtClean="0"/>
              <a:t>in all four panels</a:t>
            </a:r>
            <a:endParaRPr lang="en-CA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8E6BA8-1CA7-467B-920E-A650B292DECD}" type="slidenum">
              <a:rPr lang="en-US"/>
              <a:pPr>
                <a:defRPr/>
              </a:pPr>
              <a:t>39</a:t>
            </a:fld>
            <a:endParaRPr lang="en-US"/>
          </a:p>
        </p:txBody>
      </p:sp>
      <p:pic>
        <p:nvPicPr>
          <p:cNvPr id="36867" name="Picture 1" descr="Fig10_Szones_con30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38600" y="304800"/>
            <a:ext cx="4308475" cy="59436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6868" name="TextBox 2"/>
          <p:cNvSpPr txBox="1">
            <a:spLocks noChangeArrowheads="1"/>
          </p:cNvSpPr>
          <p:nvPr/>
        </p:nvSpPr>
        <p:spPr bwMode="auto">
          <a:xfrm>
            <a:off x="152400" y="1600200"/>
            <a:ext cx="3963777" cy="249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ClrTx/>
              <a:buFontTx/>
              <a:buNone/>
            </a:pPr>
            <a:r>
              <a:rPr lang="en-CA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Range-wide </a:t>
            </a:r>
            <a:r>
              <a:rPr lang="en-CA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concurrence</a:t>
            </a:r>
          </a:p>
          <a:p>
            <a:pPr eaLnBrk="1" hangingPunct="1">
              <a:buClrTx/>
              <a:buFontTx/>
              <a:buNone/>
            </a:pPr>
            <a:r>
              <a:rPr lang="en-CA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among three </a:t>
            </a:r>
            <a:r>
              <a:rPr lang="en-CA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GCM </a:t>
            </a:r>
            <a:r>
              <a:rPr lang="en-CA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</a:t>
            </a:r>
          </a:p>
          <a:p>
            <a:pPr eaLnBrk="1" hangingPunct="1">
              <a:buClrTx/>
              <a:buFontTx/>
              <a:buNone/>
            </a:pPr>
            <a:r>
              <a:rPr lang="en-CA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two scenarios for </a:t>
            </a:r>
            <a:r>
              <a:rPr lang="en-CA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CA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2030</a:t>
            </a:r>
          </a:p>
          <a:p>
            <a:pPr eaLnBrk="1" hangingPunct="1">
              <a:buClrTx/>
              <a:buFontTx/>
              <a:buNone/>
            </a:pPr>
            <a:r>
              <a:rPr lang="en-CA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location </a:t>
            </a:r>
            <a:r>
              <a:rPr lang="en-CA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</a:t>
            </a:r>
            <a:r>
              <a:rPr lang="en-CA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five </a:t>
            </a:r>
            <a:r>
              <a:rPr lang="en-CA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seed zones</a:t>
            </a:r>
            <a:r>
              <a:rPr lang="en-CA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CA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CA" sz="2000" dirty="0">
                <a:solidFill>
                  <a:schemeClr val="tx1"/>
                </a:solidFill>
              </a:rPr>
              <a:t/>
            </a:r>
            <a:br>
              <a:rPr lang="en-CA" sz="2000" dirty="0">
                <a:solidFill>
                  <a:schemeClr val="tx1"/>
                </a:solidFill>
              </a:rPr>
            </a:br>
            <a:r>
              <a:rPr lang="en-CA" sz="2000" dirty="0">
                <a:solidFill>
                  <a:schemeClr val="tx1"/>
                </a:solidFill>
              </a:rPr>
              <a:t>lightest = agreement among 3</a:t>
            </a:r>
            <a:br>
              <a:rPr lang="en-CA" sz="2000" dirty="0">
                <a:solidFill>
                  <a:schemeClr val="tx1"/>
                </a:solidFill>
              </a:rPr>
            </a:br>
            <a:r>
              <a:rPr lang="en-CA" sz="2000" dirty="0">
                <a:solidFill>
                  <a:schemeClr val="tx1"/>
                </a:solidFill>
              </a:rPr>
              <a:t>darkest = agreement among 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54AE61-FDC1-4711-879E-F9DEC2F34790}" type="slidenum">
              <a:rPr lang="en-US"/>
              <a:pPr>
                <a:defRPr/>
              </a:pPr>
              <a:t>40</a:t>
            </a:fld>
            <a:endParaRPr lang="en-US"/>
          </a:p>
        </p:txBody>
      </p:sp>
      <p:pic>
        <p:nvPicPr>
          <p:cNvPr id="37891" name="Picture 1" descr="overviewquadrants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1143000"/>
            <a:ext cx="7213600" cy="5410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7892" name="TextBox 2"/>
          <p:cNvSpPr txBox="1">
            <a:spLocks noChangeArrowheads="1"/>
          </p:cNvSpPr>
          <p:nvPr/>
        </p:nvSpPr>
        <p:spPr bwMode="auto">
          <a:xfrm>
            <a:off x="1676400" y="228600"/>
            <a:ext cx="6415218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buClrTx/>
              <a:buFontTx/>
              <a:buNone/>
            </a:pPr>
            <a:r>
              <a:rPr lang="en-CA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2030 location of the five </a:t>
            </a:r>
            <a:r>
              <a:rPr lang="en-CA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western larch seed zones</a:t>
            </a:r>
            <a:r>
              <a:rPr lang="en-CA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CA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CA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lightest=1 </a:t>
            </a:r>
            <a:r>
              <a:rPr lang="en-CA" sz="2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scenario; </a:t>
            </a:r>
            <a:r>
              <a:rPr lang="en-CA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darkest=6 scenarios</a:t>
            </a:r>
            <a:r>
              <a:rPr lang="en-CA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CA" sz="1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D14807-ED48-4551-AF00-E9E3A4F470A2}" type="slidenum">
              <a:rPr lang="en-US"/>
              <a:pPr>
                <a:defRPr/>
              </a:pPr>
              <a:t>41</a:t>
            </a:fld>
            <a:endParaRPr lang="en-US"/>
          </a:p>
        </p:txBody>
      </p:sp>
      <p:sp>
        <p:nvSpPr>
          <p:cNvPr id="41987" name="Rectangle 4"/>
          <p:cNvSpPr>
            <a:spLocks noGrp="1"/>
          </p:cNvSpPr>
          <p:nvPr>
            <p:ph type="title" idx="4294967295"/>
          </p:nvPr>
        </p:nvSpPr>
        <p:spPr>
          <a:xfrm>
            <a:off x="457200" y="152400"/>
            <a:ext cx="8229600" cy="1139825"/>
          </a:xfrm>
          <a:noFill/>
        </p:spPr>
        <p:txBody>
          <a:bodyPr anchorCtr="0"/>
          <a:lstStyle/>
          <a:p>
            <a:pPr eaLnBrk="1" hangingPunct="1"/>
            <a:r>
              <a:rPr lang="en-US" sz="3200" dirty="0" smtClean="0">
                <a:solidFill>
                  <a:schemeClr val="tx1"/>
                </a:solidFill>
                <a:effectLst/>
              </a:rPr>
              <a:t>Elevation bands (m) for western larch seed sources for six B.C. quadrants</a:t>
            </a:r>
          </a:p>
        </p:txBody>
      </p:sp>
      <p:graphicFrame>
        <p:nvGraphicFramePr>
          <p:cNvPr id="42059" name="Group 75"/>
          <p:cNvGraphicFramePr>
            <a:graphicFrameLocks noGrp="1"/>
          </p:cNvGraphicFramePr>
          <p:nvPr>
            <p:ph idx="4294967295"/>
          </p:nvPr>
        </p:nvGraphicFramePr>
        <p:xfrm>
          <a:off x="533400" y="1295400"/>
          <a:ext cx="8229600" cy="4793806"/>
        </p:xfrm>
        <a:graphic>
          <a:graphicData uri="http://schemas.openxmlformats.org/drawingml/2006/table">
            <a:tbl>
              <a:tblPr/>
              <a:tblGrid>
                <a:gridCol w="1447800"/>
                <a:gridCol w="1219200"/>
                <a:gridCol w="1295400"/>
                <a:gridCol w="1295400"/>
                <a:gridCol w="1371600"/>
                <a:gridCol w="1600200"/>
              </a:tblGrid>
              <a:tr h="42068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Geographic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region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Seed Zone (zone colour in maps)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  <a:tr h="452438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EK high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(yellow)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NE low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(blue)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EK low </a:t>
                      </a:r>
                      <a:r>
                        <a:rPr kumimoji="0" lang="en-US" sz="20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(brown)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SSM high </a:t>
                      </a:r>
                      <a:r>
                        <a:rPr kumimoji="0" lang="en-US" sz="20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(red)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SSM low </a:t>
                      </a:r>
                      <a:r>
                        <a:rPr kumimoji="0" lang="en-US" sz="20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(green)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>
                        <a:alpha val="50195"/>
                      </a:srgbClr>
                    </a:solidFill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North-west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600 - 1000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200 - 600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>
                        <a:alpha val="50195"/>
                      </a:srgbClr>
                    </a:solidFill>
                  </a:tcPr>
                </a:tc>
              </a:tr>
              <a:tr h="388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North-east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600 - 1000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600 - 800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>
                        <a:alpha val="50195"/>
                      </a:srgbClr>
                    </a:solidFill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Central-west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Interior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700 - 1100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700 - 1100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700 - 900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>
                        <a:alpha val="50195"/>
                      </a:srgbClr>
                    </a:solidFill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Central-west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coast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700 - 1500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>
                        <a:alpha val="50195"/>
                      </a:srgbClr>
                    </a:solidFill>
                  </a:tcPr>
                </a:tc>
              </a:tr>
              <a:tr h="384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Central-east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900 - 1500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600 - 1100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900 - 1300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>
                        <a:alpha val="50195"/>
                      </a:srgbClr>
                    </a:solidFill>
                  </a:tcPr>
                </a:tc>
              </a:tr>
              <a:tr h="387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South-west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900 - 1600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600 - 1200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900 - 1300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1100 - 1600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700 – 1300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>
                        <a:alpha val="50195"/>
                      </a:srgbClr>
                    </a:solidFill>
                  </a:tcPr>
                </a:tc>
              </a:tr>
              <a:tr h="385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South-east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1000 - 1700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Calibri" pitchFamily="34" charset="0"/>
                        </a:rPr>
                        <a:t>600 - 1400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1000 - 1400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FF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2055" name="Text Box 128"/>
          <p:cNvSpPr txBox="1">
            <a:spLocks noChangeArrowheads="1"/>
          </p:cNvSpPr>
          <p:nvPr/>
        </p:nvSpPr>
        <p:spPr bwMode="auto">
          <a:xfrm>
            <a:off x="1066800" y="6248400"/>
            <a:ext cx="36941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ClrTx/>
              <a:buFontTx/>
              <a:buNone/>
            </a:pPr>
            <a:r>
              <a:rPr lang="en-US" sz="1800" baseline="30000" dirty="0">
                <a:solidFill>
                  <a:schemeClr val="tx1"/>
                </a:solidFill>
              </a:rPr>
              <a:t>a</a:t>
            </a:r>
            <a:r>
              <a:rPr lang="en-US" sz="1800" dirty="0">
                <a:solidFill>
                  <a:schemeClr val="tx1"/>
                </a:solidFill>
              </a:rPr>
              <a:t>  no seed orchard presently in place</a:t>
            </a:r>
            <a:r>
              <a:rPr lang="en-US" sz="1800" dirty="0">
                <a:solidFill>
                  <a:schemeClr val="tx1"/>
                </a:solidFill>
                <a:latin typeface="Arial" charset="0"/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5A54A5-509D-4D1B-A200-0C2DF285334A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 l="1911" t="10256" r="11997" b="2564"/>
          <a:stretch>
            <a:fillRect/>
          </a:stretch>
        </p:blipFill>
        <p:spPr bwMode="auto">
          <a:xfrm>
            <a:off x="1181100" y="1143000"/>
            <a:ext cx="6781800" cy="51816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7" name="Oval 6"/>
          <p:cNvSpPr/>
          <p:nvPr/>
        </p:nvSpPr>
        <p:spPr bwMode="auto">
          <a:xfrm>
            <a:off x="2819400" y="4114800"/>
            <a:ext cx="457200" cy="381000"/>
          </a:xfrm>
          <a:prstGeom prst="ellipse">
            <a:avLst/>
          </a:prstGeom>
          <a:solidFill>
            <a:schemeClr val="accent1">
              <a:alpha val="0"/>
            </a:schemeClr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3886200" y="4572000"/>
            <a:ext cx="533400" cy="457200"/>
          </a:xfrm>
          <a:prstGeom prst="ellipse">
            <a:avLst/>
          </a:prstGeom>
          <a:solidFill>
            <a:schemeClr val="accent1">
              <a:alpha val="0"/>
            </a:schemeClr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2057400" y="3657600"/>
            <a:ext cx="457200" cy="381000"/>
          </a:xfrm>
          <a:prstGeom prst="ellipse">
            <a:avLst/>
          </a:prstGeom>
          <a:solidFill>
            <a:schemeClr val="accent1">
              <a:alpha val="0"/>
            </a:schemeClr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3048000" y="4953000"/>
            <a:ext cx="457200" cy="381000"/>
          </a:xfrm>
          <a:prstGeom prst="ellipse">
            <a:avLst/>
          </a:prstGeom>
          <a:solidFill>
            <a:schemeClr val="accent1">
              <a:alpha val="0"/>
            </a:schemeClr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2514600" y="4800600"/>
            <a:ext cx="533400" cy="457200"/>
          </a:xfrm>
          <a:prstGeom prst="ellipse">
            <a:avLst/>
          </a:prstGeom>
          <a:solidFill>
            <a:schemeClr val="accent1">
              <a:alpha val="0"/>
            </a:schemeClr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14987" y="228600"/>
            <a:ext cx="67692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None/>
            </a:pPr>
            <a:r>
              <a:rPr lang="en-CA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Predicted seed source validation:   Sites within black </a:t>
            </a:r>
          </a:p>
          <a:p>
            <a:pPr algn="ctr">
              <a:buNone/>
            </a:pPr>
            <a:r>
              <a:rPr lang="en-CA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circles are </a:t>
            </a:r>
            <a:r>
              <a:rPr lang="en-CA" sz="24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keyed </a:t>
            </a:r>
            <a:r>
              <a:rPr lang="en-CA" sz="24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block </a:t>
            </a:r>
            <a:r>
              <a:rPr lang="en-CA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numbers on slides 10 – 15  </a:t>
            </a:r>
            <a:endParaRPr lang="en-CA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44E378-7F8A-4A94-9DC8-878F92BC5884}" type="slidenum">
              <a:rPr lang="en-US"/>
              <a:pPr>
                <a:defRPr/>
              </a:pPr>
              <a:t>43</a:t>
            </a:fld>
            <a:endParaRPr lang="en-US"/>
          </a:p>
        </p:txBody>
      </p:sp>
      <p:sp>
        <p:nvSpPr>
          <p:cNvPr id="39939" name="Title 1"/>
          <p:cNvSpPr>
            <a:spLocks noGrp="1"/>
          </p:cNvSpPr>
          <p:nvPr>
            <p:ph type="title" idx="4294967295"/>
          </p:nvPr>
        </p:nvSpPr>
        <p:spPr>
          <a:xfrm>
            <a:off x="533400" y="152400"/>
            <a:ext cx="8229600" cy="1139825"/>
          </a:xfrm>
          <a:noFill/>
        </p:spPr>
        <p:txBody>
          <a:bodyPr anchorCtr="0"/>
          <a:lstStyle/>
          <a:p>
            <a:pPr eaLnBrk="1" hangingPunct="1"/>
            <a:r>
              <a:rPr lang="en-CA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Conclusions</a:t>
            </a:r>
          </a:p>
        </p:txBody>
      </p:sp>
      <p:sp>
        <p:nvSpPr>
          <p:cNvPr id="39941" name="Line 4"/>
          <p:cNvSpPr>
            <a:spLocks noChangeShapeType="1"/>
          </p:cNvSpPr>
          <p:nvPr/>
        </p:nvSpPr>
        <p:spPr bwMode="auto">
          <a:xfrm>
            <a:off x="533400" y="1371600"/>
            <a:ext cx="784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6" name="Rectangle 5"/>
          <p:cNvSpPr/>
          <p:nvPr/>
        </p:nvSpPr>
        <p:spPr>
          <a:xfrm>
            <a:off x="457200" y="1752600"/>
            <a:ext cx="80010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38138" indent="-338138" eaLnBrk="1" hangingPunct="1"/>
            <a:r>
              <a:rPr lang="en-CA" sz="2400" dirty="0" smtClean="0"/>
              <a:t>Predicted climate profile closely related to present distribution of western larch;</a:t>
            </a:r>
            <a:br>
              <a:rPr lang="en-CA" sz="2400" dirty="0" smtClean="0"/>
            </a:br>
            <a:endParaRPr lang="en-CA" sz="1600" dirty="0" smtClean="0"/>
          </a:p>
          <a:p>
            <a:pPr marL="338138" indent="-338138" eaLnBrk="1" hangingPunct="1"/>
            <a:r>
              <a:rPr lang="en-CA" sz="2400" dirty="0" smtClean="0"/>
              <a:t>Considerable variation in GCM predictions of  future climate space; however, agreement of northwest migration far outside its contemporary range; </a:t>
            </a:r>
            <a:br>
              <a:rPr lang="en-CA" sz="2400" dirty="0" smtClean="0"/>
            </a:br>
            <a:endParaRPr lang="en-CA" sz="1600" dirty="0" smtClean="0"/>
          </a:p>
          <a:p>
            <a:pPr marL="338138" indent="-338138" eaLnBrk="1" hangingPunct="1"/>
            <a:r>
              <a:rPr lang="en-CA" sz="2400" dirty="0" smtClean="0"/>
              <a:t>Contemporary </a:t>
            </a:r>
            <a:r>
              <a:rPr lang="en-CA" sz="2400" dirty="0" smtClean="0">
                <a:solidFill>
                  <a:schemeClr val="tx2"/>
                </a:solidFill>
                <a:effectLst/>
              </a:rPr>
              <a:t>climate space can be subdivided into five ecotypes (seed zones) largely differentiated by region and elevation; close agreement </a:t>
            </a:r>
            <a:r>
              <a:rPr lang="en-CA" sz="2400" dirty="0" smtClean="0"/>
              <a:t>with current B.C. western larch class A seed zones;</a:t>
            </a:r>
            <a:r>
              <a:rPr lang="en-CA" sz="2200" dirty="0" smtClean="0"/>
              <a:t/>
            </a:r>
            <a:br>
              <a:rPr lang="en-CA" sz="2200" dirty="0" smtClean="0"/>
            </a:br>
            <a:endParaRPr lang="en-CA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5A54A5-509D-4D1B-A200-0C2DF285334A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242149" y="457200"/>
            <a:ext cx="265970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CA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Conclusions</a:t>
            </a:r>
            <a:endParaRPr lang="en-CA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647700" y="1371600"/>
            <a:ext cx="784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5" name="Rectangle 4"/>
          <p:cNvSpPr/>
          <p:nvPr/>
        </p:nvSpPr>
        <p:spPr>
          <a:xfrm>
            <a:off x="685800" y="1676400"/>
            <a:ext cx="79248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38138" indent="-338138" eaLnBrk="1" hangingPunct="1"/>
            <a:r>
              <a:rPr lang="en-CA" sz="2400" dirty="0" smtClean="0"/>
              <a:t>Maps of climate model concurrence for seed zones provide land managers with basic information for making informed decisions;</a:t>
            </a:r>
            <a:br>
              <a:rPr lang="en-CA" sz="2400" dirty="0" smtClean="0"/>
            </a:br>
            <a:r>
              <a:rPr lang="en-CA" sz="1600" dirty="0" smtClean="0"/>
              <a:t>    </a:t>
            </a:r>
          </a:p>
          <a:p>
            <a:pPr marL="338138" indent="-338138" eaLnBrk="1" hangingPunct="1"/>
            <a:r>
              <a:rPr lang="en-CA" sz="2400" dirty="0" smtClean="0"/>
              <a:t>presently in B.C. 3 western larch seed orchards </a:t>
            </a:r>
            <a:br>
              <a:rPr lang="en-CA" sz="2400" dirty="0" smtClean="0"/>
            </a:br>
            <a:r>
              <a:rPr lang="en-CA" sz="2400" dirty="0" smtClean="0"/>
              <a:t>	NE low = blue       EK &amp; NE high=yellow </a:t>
            </a:r>
            <a:br>
              <a:rPr lang="en-CA" sz="2400" dirty="0" smtClean="0"/>
            </a:br>
            <a:r>
              <a:rPr lang="en-CA" sz="2400" dirty="0" smtClean="0"/>
              <a:t>	consider establishing EK low (brown);</a:t>
            </a:r>
            <a:br>
              <a:rPr lang="en-CA" sz="2400" dirty="0" smtClean="0"/>
            </a:br>
            <a:endParaRPr lang="en-CA" sz="1600" dirty="0" smtClean="0"/>
          </a:p>
          <a:p>
            <a:pPr marL="338138" indent="-338138" eaLnBrk="1" hangingPunct="1"/>
            <a:r>
              <a:rPr lang="en-CA" sz="2400" dirty="0" smtClean="0"/>
              <a:t>Cascade populations (including Tyner Lake) merit conservation effort; and,</a:t>
            </a:r>
            <a:br>
              <a:rPr lang="en-CA" sz="2400" dirty="0" smtClean="0"/>
            </a:br>
            <a:endParaRPr lang="en-CA" sz="1600" dirty="0" smtClean="0"/>
          </a:p>
          <a:p>
            <a:pPr marL="338138" indent="-338138" eaLnBrk="1" hangingPunct="1"/>
            <a:r>
              <a:rPr lang="en-CA" sz="2400" dirty="0" smtClean="0"/>
              <a:t>New zones fail to align consistently with contemporary BEC zones or variants.</a:t>
            </a:r>
            <a:endParaRPr lang="en-CA" sz="24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C2F946-1054-4327-9461-7F4A76C09B21}" type="slidenum">
              <a:rPr lang="en-US"/>
              <a:pPr>
                <a:defRPr/>
              </a:pPr>
              <a:t>45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 anchorCtr="0">
            <a:noAutofit/>
          </a:bodyPr>
          <a:lstStyle/>
          <a:p>
            <a:pPr eaLnBrk="1" hangingPunct="1"/>
            <a:r>
              <a:rPr lang="en-CA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Options for western larch climate </a:t>
            </a:r>
            <a:br>
              <a:rPr lang="en-CA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CA" sz="3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based seed transfer</a:t>
            </a:r>
          </a:p>
        </p:txBody>
      </p:sp>
      <p:sp>
        <p:nvSpPr>
          <p:cNvPr id="50178" name="Content Placeholder 2"/>
          <p:cNvSpPr>
            <a:spLocks noGrp="1"/>
          </p:cNvSpPr>
          <p:nvPr>
            <p:ph idx="4294967295"/>
          </p:nvPr>
        </p:nvSpPr>
        <p:spPr>
          <a:xfrm>
            <a:off x="457200" y="1752600"/>
            <a:ext cx="8229600" cy="4525963"/>
          </a:xfrm>
        </p:spPr>
        <p:txBody>
          <a:bodyPr/>
          <a:lstStyle/>
          <a:p>
            <a:pPr marL="514350" indent="-514350" eaLnBrk="1" hangingPunct="1">
              <a:defRPr/>
            </a:pPr>
            <a:r>
              <a:rPr lang="en-CA" sz="2400" dirty="0" smtClean="0">
                <a:solidFill>
                  <a:schemeClr val="tx2"/>
                </a:solidFill>
                <a:effectLst/>
              </a:rPr>
              <a:t>Systems based seed transfer</a:t>
            </a:r>
            <a:br>
              <a:rPr lang="en-CA" sz="2400" dirty="0" smtClean="0">
                <a:solidFill>
                  <a:schemeClr val="tx2"/>
                </a:solidFill>
                <a:effectLst/>
              </a:rPr>
            </a:br>
            <a:endParaRPr lang="en-CA" sz="1600" dirty="0" smtClean="0">
              <a:solidFill>
                <a:schemeClr val="tx2"/>
              </a:solidFill>
              <a:effectLst/>
            </a:endParaRPr>
          </a:p>
          <a:p>
            <a:pPr marL="514350" indent="-514350" eaLnBrk="1" hangingPunct="1">
              <a:defRPr/>
            </a:pPr>
            <a:r>
              <a:rPr lang="en-CA" sz="2400" dirty="0" smtClean="0">
                <a:solidFill>
                  <a:schemeClr val="tx2"/>
                </a:solidFill>
                <a:effectLst/>
              </a:rPr>
              <a:t>Seed zone maps </a:t>
            </a:r>
            <a:br>
              <a:rPr lang="en-CA" sz="2400" dirty="0" smtClean="0">
                <a:solidFill>
                  <a:schemeClr val="tx2"/>
                </a:solidFill>
                <a:effectLst/>
              </a:rPr>
            </a:br>
            <a:r>
              <a:rPr lang="en-CA" sz="2400" dirty="0" smtClean="0">
                <a:solidFill>
                  <a:schemeClr val="tx2"/>
                </a:solidFill>
                <a:effectLst/>
              </a:rPr>
              <a:t>- determine if </a:t>
            </a:r>
            <a:r>
              <a:rPr lang="en-CA" sz="2400" dirty="0">
                <a:solidFill>
                  <a:schemeClr val="tx2"/>
                </a:solidFill>
                <a:effectLst/>
              </a:rPr>
              <a:t>planting site is </a:t>
            </a:r>
            <a:r>
              <a:rPr lang="en-CA" sz="2400" dirty="0" smtClean="0">
                <a:solidFill>
                  <a:schemeClr val="tx2"/>
                </a:solidFill>
                <a:effectLst/>
              </a:rPr>
              <a:t>within </a:t>
            </a:r>
            <a:r>
              <a:rPr lang="en-CA" sz="2400" dirty="0">
                <a:solidFill>
                  <a:schemeClr val="tx2"/>
                </a:solidFill>
                <a:effectLst/>
              </a:rPr>
              <a:t>the </a:t>
            </a:r>
            <a:r>
              <a:rPr lang="en-CA" sz="2400" dirty="0" smtClean="0">
                <a:solidFill>
                  <a:schemeClr val="tx2"/>
                </a:solidFill>
                <a:effectLst/>
              </a:rPr>
              <a:t>			projected climate space;</a:t>
            </a:r>
            <a:br>
              <a:rPr lang="en-CA" sz="2400" dirty="0" smtClean="0">
                <a:solidFill>
                  <a:schemeClr val="tx2"/>
                </a:solidFill>
                <a:effectLst/>
              </a:rPr>
            </a:br>
            <a:r>
              <a:rPr lang="en-CA" sz="2400" dirty="0" smtClean="0">
                <a:solidFill>
                  <a:schemeClr val="tx2"/>
                </a:solidFill>
                <a:effectLst/>
              </a:rPr>
              <a:t>- identity </a:t>
            </a:r>
            <a:r>
              <a:rPr lang="en-CA" sz="2400" dirty="0">
                <a:solidFill>
                  <a:schemeClr val="tx2"/>
                </a:solidFill>
                <a:effectLst/>
              </a:rPr>
              <a:t>appropriate seed source for the site and </a:t>
            </a:r>
            <a:r>
              <a:rPr lang="en-CA" sz="2400" dirty="0" smtClean="0">
                <a:solidFill>
                  <a:schemeClr val="tx2"/>
                </a:solidFill>
                <a:effectLst/>
              </a:rPr>
              <a:t>note </a:t>
            </a:r>
            <a:r>
              <a:rPr lang="en-CA" sz="2400" dirty="0">
                <a:solidFill>
                  <a:schemeClr val="tx2"/>
                </a:solidFill>
                <a:effectLst/>
              </a:rPr>
              <a:t>the </a:t>
            </a:r>
            <a:r>
              <a:rPr lang="en-CA" sz="2400" dirty="0" smtClean="0">
                <a:solidFill>
                  <a:schemeClr val="tx2"/>
                </a:solidFill>
                <a:effectLst/>
              </a:rPr>
              <a:t>	level </a:t>
            </a:r>
            <a:r>
              <a:rPr lang="en-CA" sz="2400" dirty="0">
                <a:solidFill>
                  <a:schemeClr val="tx2"/>
                </a:solidFill>
                <a:effectLst/>
              </a:rPr>
              <a:t>of risk from the respective colour </a:t>
            </a:r>
            <a:r>
              <a:rPr lang="en-CA" sz="2400" dirty="0" smtClean="0">
                <a:solidFill>
                  <a:schemeClr val="tx2"/>
                </a:solidFill>
                <a:effectLst/>
              </a:rPr>
              <a:t>shade; and, </a:t>
            </a:r>
            <a:br>
              <a:rPr lang="en-CA" sz="2400" dirty="0" smtClean="0">
                <a:solidFill>
                  <a:schemeClr val="tx2"/>
                </a:solidFill>
                <a:effectLst/>
              </a:rPr>
            </a:br>
            <a:r>
              <a:rPr lang="en-CA" sz="2400" dirty="0" smtClean="0">
                <a:solidFill>
                  <a:schemeClr val="tx2"/>
                </a:solidFill>
                <a:effectLst/>
              </a:rPr>
              <a:t>- confirm </a:t>
            </a:r>
            <a:r>
              <a:rPr lang="en-CA" sz="2400" dirty="0">
                <a:solidFill>
                  <a:schemeClr val="tx2"/>
                </a:solidFill>
                <a:effectLst/>
              </a:rPr>
              <a:t>elevation suitability from table</a:t>
            </a:r>
            <a:r>
              <a:rPr lang="en-CA" sz="2400" dirty="0" smtClean="0">
                <a:solidFill>
                  <a:schemeClr val="tx2"/>
                </a:solidFill>
                <a:effectLst/>
              </a:rPr>
              <a:t>.</a:t>
            </a:r>
            <a:br>
              <a:rPr lang="en-CA" sz="2400" dirty="0" smtClean="0">
                <a:solidFill>
                  <a:schemeClr val="tx2"/>
                </a:solidFill>
                <a:effectLst/>
              </a:rPr>
            </a:br>
            <a:endParaRPr lang="en-CA" sz="1600" dirty="0" smtClean="0">
              <a:solidFill>
                <a:schemeClr val="tx2"/>
              </a:solidFill>
              <a:effectLst/>
            </a:endParaRPr>
          </a:p>
          <a:p>
            <a:pPr marL="514350" indent="-514350" eaLnBrk="1" hangingPunct="1">
              <a:defRPr/>
            </a:pPr>
            <a:r>
              <a:rPr lang="en-CA" sz="2400" dirty="0" smtClean="0">
                <a:solidFill>
                  <a:schemeClr val="tx2"/>
                </a:solidFill>
                <a:effectLst/>
              </a:rPr>
              <a:t>Ecotype (seed zone) polygons suitable for GIS mapping and analyses</a:t>
            </a:r>
            <a:endParaRPr lang="en-CA" sz="2400" dirty="0">
              <a:solidFill>
                <a:schemeClr val="tx2"/>
              </a:solidFill>
              <a:effectLst/>
            </a:endParaRPr>
          </a:p>
          <a:p>
            <a:pPr marL="514350" indent="-514350" eaLnBrk="1" hangingPunct="1">
              <a:buFont typeface="Calibri" pitchFamily="34" charset="0"/>
              <a:buAutoNum type="arabicPeriod"/>
              <a:defRPr/>
            </a:pPr>
            <a:endParaRPr lang="en-CA" sz="2800" dirty="0"/>
          </a:p>
        </p:txBody>
      </p:sp>
      <p:sp>
        <p:nvSpPr>
          <p:cNvPr id="40965" name="Line 4"/>
          <p:cNvSpPr>
            <a:spLocks noChangeShapeType="1"/>
          </p:cNvSpPr>
          <p:nvPr/>
        </p:nvSpPr>
        <p:spPr bwMode="auto">
          <a:xfrm>
            <a:off x="609600" y="1447800"/>
            <a:ext cx="777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ipple">
  <a:themeElements>
    <a:clrScheme name="Ripple 3">
      <a:dk1>
        <a:srgbClr val="008AE8"/>
      </a:dk1>
      <a:lt1>
        <a:srgbClr val="FFFFFF"/>
      </a:lt1>
      <a:dk2>
        <a:srgbClr val="0068AE"/>
      </a:dk2>
      <a:lt2>
        <a:srgbClr val="CCECFF"/>
      </a:lt2>
      <a:accent1>
        <a:srgbClr val="009999"/>
      </a:accent1>
      <a:accent2>
        <a:srgbClr val="0088E4"/>
      </a:accent2>
      <a:accent3>
        <a:srgbClr val="AAB9D3"/>
      </a:accent3>
      <a:accent4>
        <a:srgbClr val="DADADA"/>
      </a:accent4>
      <a:accent5>
        <a:srgbClr val="AACACA"/>
      </a:accent5>
      <a:accent6>
        <a:srgbClr val="007BCF"/>
      </a:accent6>
      <a:hlink>
        <a:srgbClr val="99FF99"/>
      </a:hlink>
      <a:folHlink>
        <a:srgbClr val="AFE1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Ripple 1">
        <a:dk1>
          <a:srgbClr val="2B2B85"/>
        </a:dk1>
        <a:lt1>
          <a:srgbClr val="FFFFFF"/>
        </a:lt1>
        <a:dk2>
          <a:srgbClr val="00254A"/>
        </a:dk2>
        <a:lt2>
          <a:srgbClr val="C0C0C0"/>
        </a:lt2>
        <a:accent1>
          <a:srgbClr val="0099FF"/>
        </a:accent1>
        <a:accent2>
          <a:srgbClr val="006699"/>
        </a:accent2>
        <a:accent3>
          <a:srgbClr val="AAACB1"/>
        </a:accent3>
        <a:accent4>
          <a:srgbClr val="DADADA"/>
        </a:accent4>
        <a:accent5>
          <a:srgbClr val="AACAFF"/>
        </a:accent5>
        <a:accent6>
          <a:srgbClr val="005C8A"/>
        </a:accent6>
        <a:hlink>
          <a:srgbClr val="99CCFF"/>
        </a:hlink>
        <a:folHlink>
          <a:srgbClr val="8F8FB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2">
        <a:dk1>
          <a:srgbClr val="3B4B5D"/>
        </a:dk1>
        <a:lt1>
          <a:srgbClr val="FFFFFF"/>
        </a:lt1>
        <a:dk2>
          <a:srgbClr val="466886"/>
        </a:dk2>
        <a:lt2>
          <a:srgbClr val="CCECFF"/>
        </a:lt2>
        <a:accent1>
          <a:srgbClr val="6D9D97"/>
        </a:accent1>
        <a:accent2>
          <a:srgbClr val="53718C"/>
        </a:accent2>
        <a:accent3>
          <a:srgbClr val="B0B9C3"/>
        </a:accent3>
        <a:accent4>
          <a:srgbClr val="DADADA"/>
        </a:accent4>
        <a:accent5>
          <a:srgbClr val="BACCC9"/>
        </a:accent5>
        <a:accent6>
          <a:srgbClr val="4A667E"/>
        </a:accent6>
        <a:hlink>
          <a:srgbClr val="99CCFF"/>
        </a:hlink>
        <a:folHlink>
          <a:srgbClr val="A97C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3">
        <a:dk1>
          <a:srgbClr val="008AE8"/>
        </a:dk1>
        <a:lt1>
          <a:srgbClr val="FFFFFF"/>
        </a:lt1>
        <a:dk2>
          <a:srgbClr val="0068AE"/>
        </a:dk2>
        <a:lt2>
          <a:srgbClr val="CCECFF"/>
        </a:lt2>
        <a:accent1>
          <a:srgbClr val="009999"/>
        </a:accent1>
        <a:accent2>
          <a:srgbClr val="0088E4"/>
        </a:accent2>
        <a:accent3>
          <a:srgbClr val="AAB9D3"/>
        </a:accent3>
        <a:accent4>
          <a:srgbClr val="DADADA"/>
        </a:accent4>
        <a:accent5>
          <a:srgbClr val="AACACA"/>
        </a:accent5>
        <a:accent6>
          <a:srgbClr val="007BCF"/>
        </a:accent6>
        <a:hlink>
          <a:srgbClr val="99FF99"/>
        </a:hlink>
        <a:folHlink>
          <a:srgbClr val="AFE1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4">
        <a:dk1>
          <a:srgbClr val="9B69FF"/>
        </a:dk1>
        <a:lt1>
          <a:srgbClr val="FFFFFF"/>
        </a:lt1>
        <a:dk2>
          <a:srgbClr val="666699"/>
        </a:dk2>
        <a:lt2>
          <a:srgbClr val="D9D9FF"/>
        </a:lt2>
        <a:accent1>
          <a:srgbClr val="66CCFF"/>
        </a:accent1>
        <a:accent2>
          <a:srgbClr val="9966FF"/>
        </a:accent2>
        <a:accent3>
          <a:srgbClr val="B8B8CA"/>
        </a:accent3>
        <a:accent4>
          <a:srgbClr val="DADADA"/>
        </a:accent4>
        <a:accent5>
          <a:srgbClr val="B8E2FF"/>
        </a:accent5>
        <a:accent6>
          <a:srgbClr val="8A5CE7"/>
        </a:accent6>
        <a:hlink>
          <a:srgbClr val="0099CC"/>
        </a:hlink>
        <a:folHlink>
          <a:srgbClr val="00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5">
        <a:dk1>
          <a:srgbClr val="008080"/>
        </a:dk1>
        <a:lt1>
          <a:srgbClr val="FFFFFF"/>
        </a:lt1>
        <a:dk2>
          <a:srgbClr val="006666"/>
        </a:dk2>
        <a:lt2>
          <a:srgbClr val="FFFFCC"/>
        </a:lt2>
        <a:accent1>
          <a:srgbClr val="0099FF"/>
        </a:accent1>
        <a:accent2>
          <a:srgbClr val="008080"/>
        </a:accent2>
        <a:accent3>
          <a:srgbClr val="AAB8B8"/>
        </a:accent3>
        <a:accent4>
          <a:srgbClr val="DADADA"/>
        </a:accent4>
        <a:accent5>
          <a:srgbClr val="AACAFF"/>
        </a:accent5>
        <a:accent6>
          <a:srgbClr val="007373"/>
        </a:accent6>
        <a:hlink>
          <a:srgbClr val="1ACE9F"/>
        </a:hlink>
        <a:folHlink>
          <a:srgbClr val="A5B5C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6">
        <a:dk1>
          <a:srgbClr val="CDD9D1"/>
        </a:dk1>
        <a:lt1>
          <a:srgbClr val="FFFFFF"/>
        </a:lt1>
        <a:dk2>
          <a:srgbClr val="A3BBA9"/>
        </a:dk2>
        <a:lt2>
          <a:srgbClr val="007D80"/>
        </a:lt2>
        <a:accent1>
          <a:srgbClr val="9CA8A4"/>
        </a:accent1>
        <a:accent2>
          <a:srgbClr val="CBD7CE"/>
        </a:accent2>
        <a:accent3>
          <a:srgbClr val="CEDAD1"/>
        </a:accent3>
        <a:accent4>
          <a:srgbClr val="DADADA"/>
        </a:accent4>
        <a:accent5>
          <a:srgbClr val="CBD1CF"/>
        </a:accent5>
        <a:accent6>
          <a:srgbClr val="B8C3BA"/>
        </a:accent6>
        <a:hlink>
          <a:srgbClr val="0099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7">
        <a:dk1>
          <a:srgbClr val="686B5D"/>
        </a:dk1>
        <a:lt1>
          <a:srgbClr val="DCDAD0"/>
        </a:lt1>
        <a:dk2>
          <a:srgbClr val="525040"/>
        </a:dk2>
        <a:lt2>
          <a:srgbClr val="D3D2A6"/>
        </a:lt2>
        <a:accent1>
          <a:srgbClr val="5D8770"/>
        </a:accent1>
        <a:accent2>
          <a:srgbClr val="686B5D"/>
        </a:accent2>
        <a:accent3>
          <a:srgbClr val="B3B3AF"/>
        </a:accent3>
        <a:accent4>
          <a:srgbClr val="BCBAB1"/>
        </a:accent4>
        <a:accent5>
          <a:srgbClr val="B6C3BB"/>
        </a:accent5>
        <a:accent6>
          <a:srgbClr val="5E6053"/>
        </a:accent6>
        <a:hlink>
          <a:srgbClr val="85B7A9"/>
        </a:hlink>
        <a:folHlink>
          <a:srgbClr val="B8936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8">
        <a:dk1>
          <a:srgbClr val="000000"/>
        </a:dk1>
        <a:lt1>
          <a:srgbClr val="EAEAEA"/>
        </a:lt1>
        <a:dk2>
          <a:srgbClr val="000000"/>
        </a:dk2>
        <a:lt2>
          <a:srgbClr val="B2B2B2"/>
        </a:lt2>
        <a:accent1>
          <a:srgbClr val="A4BCC4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CFDADE"/>
        </a:accent5>
        <a:accent6>
          <a:srgbClr val="E7E7E7"/>
        </a:accent6>
        <a:hlink>
          <a:srgbClr val="0066FF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pple 9">
        <a:dk1>
          <a:srgbClr val="000000"/>
        </a:dk1>
        <a:lt1>
          <a:srgbClr val="D7D1B9"/>
        </a:lt1>
        <a:dk2>
          <a:srgbClr val="B39257"/>
        </a:dk2>
        <a:lt2>
          <a:srgbClr val="B1A887"/>
        </a:lt2>
        <a:accent1>
          <a:srgbClr val="FFCC66"/>
        </a:accent1>
        <a:accent2>
          <a:srgbClr val="E6E3AC"/>
        </a:accent2>
        <a:accent3>
          <a:srgbClr val="E8E5D9"/>
        </a:accent3>
        <a:accent4>
          <a:srgbClr val="000000"/>
        </a:accent4>
        <a:accent5>
          <a:srgbClr val="FFE2B8"/>
        </a:accent5>
        <a:accent6>
          <a:srgbClr val="D0CE9B"/>
        </a:accent6>
        <a:hlink>
          <a:srgbClr val="666633"/>
        </a:hlink>
        <a:folHlink>
          <a:srgbClr val="9C9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2456</TotalTime>
  <Words>845</Words>
  <Application>Microsoft Office PowerPoint</Application>
  <PresentationFormat>On-screen Show (4:3)</PresentationFormat>
  <Paragraphs>250</Paragraphs>
  <Slides>45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7" baseType="lpstr">
      <vt:lpstr>Ripple</vt:lpstr>
      <vt:lpstr>CorelDRAW</vt:lpstr>
      <vt:lpstr>Ecological impacts and associated management strategies for western larch in the face of climate change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Introduction</vt:lpstr>
      <vt:lpstr>Slide 21</vt:lpstr>
      <vt:lpstr>Slide 22</vt:lpstr>
      <vt:lpstr>Introduction</vt:lpstr>
      <vt:lpstr>Objectives</vt:lpstr>
      <vt:lpstr>Methods</vt:lpstr>
      <vt:lpstr>Slide 26</vt:lpstr>
      <vt:lpstr>Slide 27</vt:lpstr>
      <vt:lpstr>Methods</vt:lpstr>
      <vt:lpstr>Results</vt:lpstr>
      <vt:lpstr>Slide 30</vt:lpstr>
      <vt:lpstr>Slide 31</vt:lpstr>
      <vt:lpstr>Slide 32</vt:lpstr>
      <vt:lpstr>Slide 33</vt:lpstr>
      <vt:lpstr>Results</vt:lpstr>
      <vt:lpstr>Slide 35</vt:lpstr>
      <vt:lpstr>Slide 36</vt:lpstr>
      <vt:lpstr>Slide 37</vt:lpstr>
      <vt:lpstr>Slide 38</vt:lpstr>
      <vt:lpstr>Slide 39</vt:lpstr>
      <vt:lpstr>Slide 40</vt:lpstr>
      <vt:lpstr>Elevation bands (m) for western larch seed sources for six B.C. quadrants</vt:lpstr>
      <vt:lpstr>Slide 42</vt:lpstr>
      <vt:lpstr>Conclusions</vt:lpstr>
      <vt:lpstr>Slide 44</vt:lpstr>
      <vt:lpstr>Options for western larch climate  based seed transfer</vt:lpstr>
    </vt:vector>
  </TitlesOfParts>
  <Company>Province of British Columbia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bjaquish</dc:creator>
  <cp:lastModifiedBy>rscharf</cp:lastModifiedBy>
  <cp:revision>210</cp:revision>
  <dcterms:created xsi:type="dcterms:W3CDTF">2010-01-12T18:05:43Z</dcterms:created>
  <dcterms:modified xsi:type="dcterms:W3CDTF">2010-01-19T20:17:33Z</dcterms:modified>
</cp:coreProperties>
</file>