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0" r:id="rId1"/>
  </p:sldMasterIdLst>
  <p:notesMasterIdLst>
    <p:notesMasterId r:id="rId68"/>
  </p:notesMasterIdLst>
  <p:handoutMasterIdLst>
    <p:handoutMasterId r:id="rId69"/>
  </p:handoutMasterIdLst>
  <p:sldIdLst>
    <p:sldId id="339" r:id="rId2"/>
    <p:sldId id="349" r:id="rId3"/>
    <p:sldId id="358" r:id="rId4"/>
    <p:sldId id="351" r:id="rId5"/>
    <p:sldId id="352" r:id="rId6"/>
    <p:sldId id="277" r:id="rId7"/>
    <p:sldId id="278" r:id="rId8"/>
    <p:sldId id="279" r:id="rId9"/>
    <p:sldId id="281" r:id="rId10"/>
    <p:sldId id="282" r:id="rId11"/>
    <p:sldId id="283" r:id="rId12"/>
    <p:sldId id="325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353" r:id="rId21"/>
    <p:sldId id="292" r:id="rId22"/>
    <p:sldId id="293" r:id="rId23"/>
    <p:sldId id="294" r:id="rId24"/>
    <p:sldId id="295" r:id="rId25"/>
    <p:sldId id="297" r:id="rId26"/>
    <p:sldId id="298" r:id="rId27"/>
    <p:sldId id="299" r:id="rId28"/>
    <p:sldId id="355" r:id="rId29"/>
    <p:sldId id="370" r:id="rId30"/>
    <p:sldId id="300" r:id="rId31"/>
    <p:sldId id="354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11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57" r:id="rId49"/>
    <p:sldId id="359" r:id="rId50"/>
    <p:sldId id="320" r:id="rId51"/>
    <p:sldId id="344" r:id="rId52"/>
    <p:sldId id="360" r:id="rId53"/>
    <p:sldId id="362" r:id="rId54"/>
    <p:sldId id="366" r:id="rId55"/>
    <p:sldId id="364" r:id="rId56"/>
    <p:sldId id="365" r:id="rId57"/>
    <p:sldId id="345" r:id="rId58"/>
    <p:sldId id="367" r:id="rId59"/>
    <p:sldId id="346" r:id="rId60"/>
    <p:sldId id="347" r:id="rId61"/>
    <p:sldId id="326" r:id="rId62"/>
    <p:sldId id="327" r:id="rId63"/>
    <p:sldId id="273" r:id="rId64"/>
    <p:sldId id="338" r:id="rId65"/>
    <p:sldId id="368" r:id="rId66"/>
    <p:sldId id="369" r:id="rId67"/>
  </p:sldIdLst>
  <p:sldSz cx="10287000" cy="6858000" type="35mm"/>
  <p:notesSz cx="7010400" cy="9296400"/>
  <p:embeddedFontLst>
    <p:embeddedFont>
      <p:font typeface="Calibri" pitchFamily="34" charset="0"/>
      <p:regular r:id="rId70"/>
      <p:bold r:id="rId71"/>
      <p:italic r:id="rId72"/>
      <p:boldItalic r:id="rId73"/>
    </p:embeddedFont>
    <p:embeddedFont>
      <p:font typeface="Tahoma" pitchFamily="34" charset="0"/>
      <p:regular r:id="rId74"/>
      <p:bold r:id="rId75"/>
    </p:embeddedFont>
    <p:embeddedFont>
      <p:font typeface="Verdana" pitchFamily="34" charset="0"/>
      <p:regular r:id="rId76"/>
      <p:bold r:id="rId77"/>
      <p:italic r:id="rId78"/>
      <p:boldItalic r:id="rId79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chemeClr val="tx1"/>
    </p:penClr>
  </p:showPr>
  <p:clrMru>
    <a:srgbClr val="FFFFFF"/>
    <a:srgbClr val="FFFF00"/>
    <a:srgbClr val="000000"/>
    <a:srgbClr val="00AE00"/>
    <a:srgbClr val="FAFD00"/>
    <a:srgbClr val="EAEC5E"/>
    <a:srgbClr val="A7F7FF"/>
    <a:srgbClr val="63F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46" autoAdjust="0"/>
    <p:restoredTop sz="94621" autoAdjust="0"/>
  </p:normalViewPr>
  <p:slideViewPr>
    <p:cSldViewPr snapToGrid="0">
      <p:cViewPr>
        <p:scale>
          <a:sx n="100" d="100"/>
          <a:sy n="100" d="100"/>
        </p:scale>
        <p:origin x="-1686" y="-354"/>
      </p:cViewPr>
      <p:guideLst>
        <p:guide orient="horz" pos="261"/>
        <p:guide orient="horz" pos="970"/>
        <p:guide orient="horz" pos="1371"/>
        <p:guide orient="horz" pos="3618"/>
        <p:guide pos="225"/>
        <p:guide pos="6182"/>
        <p:guide pos="1540"/>
        <p:guide pos="1748"/>
        <p:guide pos="2639"/>
        <p:guide pos="2837"/>
        <p:guide pos="8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22"/>
    </p:cViewPr>
  </p:sorterViewPr>
  <p:notesViewPr>
    <p:cSldViewPr snapToGrid="0">
      <p:cViewPr varScale="1">
        <p:scale>
          <a:sx n="83" d="100"/>
          <a:sy n="83" d="100"/>
        </p:scale>
        <p:origin x="-3156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4838"/>
            <a:ext cx="5143500" cy="4184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963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7263" y="741363"/>
            <a:ext cx="5095875" cy="3397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1313" y="1676400"/>
            <a:ext cx="3543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7013" y="1676400"/>
            <a:ext cx="3544887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6200" y="100013"/>
            <a:ext cx="2552700" cy="53101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" y="100013"/>
            <a:ext cx="7505700" cy="5310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" y="100013"/>
            <a:ext cx="102108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1313" y="1676400"/>
            <a:ext cx="7240587" cy="373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	Second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lr>
          <a:srgbClr val="FAFD00"/>
        </a:buClr>
        <a:buSzPct val="100000"/>
        <a:buFont typeface="CommonBullets" pitchFamily="34" charset="2"/>
        <a:buChar char="6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lr>
          <a:srgbClr val="FFFFFF"/>
        </a:buClr>
        <a:buFont typeface="CommonBullets" pitchFamily="34" charset="2"/>
        <a:buChar char="!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3074"/>
          <p:cNvSpPr>
            <a:spLocks noGrp="1" noChangeArrowheads="1"/>
          </p:cNvSpPr>
          <p:nvPr>
            <p:ph type="title"/>
          </p:nvPr>
        </p:nvSpPr>
        <p:spPr>
          <a:xfrm>
            <a:off x="261938" y="457200"/>
            <a:ext cx="9682162" cy="1876425"/>
          </a:xfrm>
        </p:spPr>
        <p:txBody>
          <a:bodyPr/>
          <a:lstStyle/>
          <a:p>
            <a:pPr>
              <a:defRPr/>
            </a:pPr>
            <a:r>
              <a:rPr lang="en-CA" sz="4400" dirty="0" smtClean="0">
                <a:latin typeface="Calibri" pitchFamily="34" charset="0"/>
              </a:rPr>
              <a:t>The Carnation Creek</a:t>
            </a:r>
            <a:br>
              <a:rPr lang="en-CA" sz="4400" dirty="0" smtClean="0">
                <a:latin typeface="Calibri" pitchFamily="34" charset="0"/>
              </a:rPr>
            </a:br>
            <a:r>
              <a:rPr lang="en-CA" sz="4400" dirty="0" smtClean="0">
                <a:latin typeface="Calibri" pitchFamily="34" charset="0"/>
              </a:rPr>
              <a:t>Fish-Forestry Interaction Project</a:t>
            </a:r>
            <a:endParaRPr lang="en-US" sz="4400" dirty="0" smtClean="0">
              <a:latin typeface="Calibri" pitchFamily="34" charset="0"/>
            </a:endParaRPr>
          </a:p>
        </p:txBody>
      </p:sp>
      <p:pic>
        <p:nvPicPr>
          <p:cNvPr id="100355" name="Picture 3075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2900" y="2543175"/>
            <a:ext cx="1924050" cy="1733550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100356" name="Rectangle 3076"/>
          <p:cNvSpPr>
            <a:spLocks noChangeArrowheads="1"/>
          </p:cNvSpPr>
          <p:nvPr/>
        </p:nvSpPr>
        <p:spPr bwMode="auto">
          <a:xfrm>
            <a:off x="331788" y="4572000"/>
            <a:ext cx="9618662" cy="173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defTabSz="762000">
              <a:defRPr/>
            </a:pPr>
            <a: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by</a:t>
            </a:r>
            <a:b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Peter J. Tschaplinski</a:t>
            </a:r>
            <a:b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Research &amp; Knowledge Management Branch</a:t>
            </a:r>
            <a:b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en-CA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BC Ministry of Forests and Range</a:t>
            </a:r>
            <a:endParaRPr lang="en-US" b="1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328613"/>
            <a:ext cx="8629650" cy="685800"/>
          </a:xfrm>
        </p:spPr>
        <p:txBody>
          <a:bodyPr/>
          <a:lstStyle/>
          <a:p>
            <a:pPr>
              <a:defRPr/>
            </a:pPr>
            <a:r>
              <a:rPr lang="en-CA" sz="4000" dirty="0">
                <a:latin typeface="Calibri" pitchFamily="34" charset="0"/>
              </a:rPr>
              <a:t>Carnation Creek Background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013" y="1390650"/>
            <a:ext cx="9659937" cy="5181600"/>
          </a:xfrm>
        </p:spPr>
        <p:txBody>
          <a:bodyPr/>
          <a:lstStyle/>
          <a:p>
            <a:pPr>
              <a:spcAft>
                <a:spcPct val="30000"/>
              </a:spcAft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Basin-scale case study of the effects of forestry practices on watershed processes and fish populations</a:t>
            </a:r>
          </a:p>
          <a:p>
            <a:pPr>
              <a:spcAft>
                <a:spcPct val="30000"/>
              </a:spcAft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Now in </a:t>
            </a:r>
            <a:r>
              <a:rPr lang="en-CA" sz="2800" dirty="0" smtClean="0">
                <a:latin typeface="Calibri" pitchFamily="34" charset="0"/>
              </a:rPr>
              <a:t>its 40</a:t>
            </a:r>
            <a:r>
              <a:rPr lang="en-CA" sz="2800" baseline="30000" dirty="0" smtClean="0">
                <a:latin typeface="Calibri" pitchFamily="34" charset="0"/>
              </a:rPr>
              <a:t>th</a:t>
            </a:r>
            <a:r>
              <a:rPr lang="en-CA" sz="2800" dirty="0" smtClean="0">
                <a:latin typeface="Calibri" pitchFamily="34" charset="0"/>
              </a:rPr>
              <a:t> </a:t>
            </a:r>
            <a:r>
              <a:rPr lang="en-CA" sz="2800" dirty="0">
                <a:latin typeface="Calibri" pitchFamily="34" charset="0"/>
              </a:rPr>
              <a:t>Year</a:t>
            </a:r>
          </a:p>
          <a:p>
            <a:pPr>
              <a:spcAft>
                <a:spcPct val="30000"/>
              </a:spcAft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Has generated the longest-term continuous datasets on fish-forestry interactions</a:t>
            </a:r>
          </a:p>
          <a:p>
            <a:pPr>
              <a:spcAft>
                <a:spcPct val="30000"/>
              </a:spcAft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Initiated in mid 1970 by Fisheries and Oceans Canada &amp; key industry and government partners</a:t>
            </a:r>
          </a:p>
          <a:p>
            <a:pPr>
              <a:spcAft>
                <a:spcPct val="30000"/>
              </a:spcAft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Initiated because of lack of local BC information on the effects of harvesting on fish populations  </a:t>
            </a:r>
          </a:p>
          <a:p>
            <a:pPr>
              <a:buSzTx/>
              <a:buFont typeface="CommonBullets" pitchFamily="34" charset="2"/>
              <a:buChar char="w"/>
              <a:defRPr/>
            </a:pPr>
            <a:endParaRPr lang="en-CA" sz="2800" dirty="0"/>
          </a:p>
          <a:p>
            <a:pPr>
              <a:buSzTx/>
              <a:buFont typeface="CommonBullets" pitchFamily="34" charset="2"/>
              <a:buChar char="w"/>
              <a:defRPr/>
            </a:pPr>
            <a:endParaRPr lang="en-CA" sz="2800" dirty="0"/>
          </a:p>
          <a:p>
            <a:pPr>
              <a:defRPr/>
            </a:pPr>
            <a:endParaRPr lang="en-CA" sz="2800" dirty="0"/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582150" y="6229350"/>
            <a:ext cx="31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2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1" y="147638"/>
            <a:ext cx="6924674" cy="1143000"/>
          </a:xfrm>
        </p:spPr>
        <p:txBody>
          <a:bodyPr/>
          <a:lstStyle/>
          <a:p>
            <a:r>
              <a:rPr lang="en-CA" dirty="0" smtClean="0">
                <a:latin typeface="Calibri" pitchFamily="34" charset="0"/>
              </a:rPr>
              <a:t>Research &amp; Monitoring Objectives</a:t>
            </a:r>
            <a:endParaRPr lang="en-CA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181099"/>
            <a:ext cx="9486900" cy="5381625"/>
          </a:xfrm>
        </p:spPr>
        <p:txBody>
          <a:bodyPr/>
          <a:lstStyle/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What is the cumulative effect of watershed-scale harvesting beyond specific levels (e.g., 65% harvest)?</a:t>
            </a:r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What is the effect on channel morphology and aquatic (e.g., salmon) habitats in both larger streams and their smaller tributaries when the riparian vegetation is removed or modified?</a:t>
            </a:r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What biological changes result from these altered stream habitats?</a:t>
            </a:r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How long do these physical and biological changes persist?</a:t>
            </a:r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What has been the contribution of climate variability to observed physical and biological changes?</a:t>
            </a:r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r>
              <a:rPr lang="en-CA" sz="2400" dirty="0" smtClean="0">
                <a:latin typeface="Calibri" pitchFamily="34" charset="0"/>
              </a:rPr>
              <a:t>What are the implications of climate change for watershed processes and Pacific salmon? </a:t>
            </a:r>
            <a:endParaRPr lang="en-CA" sz="2400" dirty="0" smtClean="0"/>
          </a:p>
          <a:p>
            <a:pPr marL="609600" indent="-609600">
              <a:spcAft>
                <a:spcPct val="50000"/>
              </a:spcAft>
              <a:buSzTx/>
              <a:buFont typeface="CommonBullets" pitchFamily="34" charset="2"/>
              <a:buAutoNum type="arabicPeriod"/>
              <a:defRPr/>
            </a:pPr>
            <a:endParaRPr lang="en-CA" sz="2400" dirty="0">
              <a:latin typeface="Calibri" pitchFamily="34" charset="0"/>
            </a:endParaRPr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689098" y="622711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51275"/>
            <a:ext cx="10210800" cy="1143000"/>
          </a:xfrm>
        </p:spPr>
        <p:txBody>
          <a:bodyPr/>
          <a:lstStyle/>
          <a:p>
            <a:pPr>
              <a:defRPr/>
            </a:pPr>
            <a:r>
              <a:rPr lang="en-CA" sz="4000" dirty="0">
                <a:latin typeface="Calibri" pitchFamily="34" charset="0"/>
              </a:rPr>
              <a:t>Presentation Objectives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895" y="2127663"/>
            <a:ext cx="9013370" cy="3733800"/>
          </a:xfrm>
        </p:spPr>
        <p:txBody>
          <a:bodyPr/>
          <a:lstStyle/>
          <a:p>
            <a:pPr marL="465138" indent="-465138">
              <a:lnSpc>
                <a:spcPct val="90000"/>
              </a:lnSpc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Illustrate changes in salmon populations in Carnation Creek over 5 Pre-Logging</a:t>
            </a:r>
            <a:r>
              <a:rPr lang="en-CA" sz="2800" dirty="0" smtClean="0">
                <a:latin typeface="Calibri" pitchFamily="34" charset="0"/>
              </a:rPr>
              <a:t>, 6 </a:t>
            </a:r>
            <a:r>
              <a:rPr lang="en-CA" sz="2800" dirty="0">
                <a:latin typeface="Calibri" pitchFamily="34" charset="0"/>
              </a:rPr>
              <a:t>During-Logging</a:t>
            </a:r>
            <a:r>
              <a:rPr lang="en-CA" sz="2800" dirty="0" smtClean="0">
                <a:latin typeface="Calibri" pitchFamily="34" charset="0"/>
              </a:rPr>
              <a:t>, and</a:t>
            </a:r>
            <a:br>
              <a:rPr lang="en-CA" sz="2800" dirty="0" smtClean="0">
                <a:latin typeface="Calibri" pitchFamily="34" charset="0"/>
              </a:rPr>
            </a:br>
            <a:r>
              <a:rPr lang="en-CA" sz="2800" dirty="0" smtClean="0">
                <a:latin typeface="Calibri" pitchFamily="34" charset="0"/>
              </a:rPr>
              <a:t>28 </a:t>
            </a:r>
            <a:r>
              <a:rPr lang="en-CA" sz="2800" dirty="0">
                <a:latin typeface="Calibri" pitchFamily="34" charset="0"/>
              </a:rPr>
              <a:t>Post-Logging Years (1970 </a:t>
            </a:r>
            <a:r>
              <a:rPr lang="en-CA" sz="2800" dirty="0">
                <a:latin typeface="Calibri" pitchFamily="34" charset="0"/>
                <a:cs typeface="Times New Roman" pitchFamily="18" charset="0"/>
              </a:rPr>
              <a:t>−</a:t>
            </a:r>
            <a:r>
              <a:rPr lang="en-CA" sz="2800" dirty="0">
                <a:latin typeface="Calibri" pitchFamily="34" charset="0"/>
              </a:rPr>
              <a:t> </a:t>
            </a:r>
            <a:r>
              <a:rPr lang="en-CA" sz="2800" dirty="0" smtClean="0">
                <a:latin typeface="Calibri" pitchFamily="34" charset="0"/>
              </a:rPr>
              <a:t>2009)</a:t>
            </a:r>
            <a:endParaRPr lang="en-CA" sz="2800" dirty="0">
              <a:latin typeface="Calibri" pitchFamily="34" charset="0"/>
            </a:endParaRPr>
          </a:p>
          <a:p>
            <a:pPr marL="465138" indent="-465138">
              <a:lnSpc>
                <a:spcPct val="90000"/>
              </a:lnSpc>
              <a:buClr>
                <a:srgbClr val="FFFF00"/>
              </a:buClr>
              <a:buSzTx/>
              <a:defRPr/>
            </a:pPr>
            <a:endParaRPr lang="en-CA" sz="2800" dirty="0">
              <a:latin typeface="Calibri" pitchFamily="34" charset="0"/>
            </a:endParaRPr>
          </a:p>
          <a:p>
            <a:pPr marL="465138" indent="-465138">
              <a:lnSpc>
                <a:spcPct val="90000"/>
              </a:lnSpc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Demonstrate that the effects of forest harvesting are complex</a:t>
            </a:r>
          </a:p>
          <a:p>
            <a:pPr marL="911225" lvl="1" indent="-276225">
              <a:lnSpc>
                <a:spcPct val="90000"/>
              </a:lnSpc>
              <a:buFont typeface="Times New Roman" pitchFamily="18" charset="0"/>
              <a:buChar char="●"/>
              <a:defRPr/>
            </a:pPr>
            <a:r>
              <a:rPr lang="en-US" sz="2400" b="1" dirty="0">
                <a:latin typeface="Calibri" pitchFamily="34" charset="0"/>
              </a:rPr>
              <a:t>vary by species (coho, chum, trout)</a:t>
            </a:r>
          </a:p>
          <a:p>
            <a:pPr marL="911225" lvl="1" indent="-276225">
              <a:lnSpc>
                <a:spcPct val="90000"/>
              </a:lnSpc>
              <a:buFont typeface="Times New Roman" pitchFamily="18" charset="0"/>
              <a:buChar char="●"/>
              <a:defRPr/>
            </a:pPr>
            <a:r>
              <a:rPr lang="en-US" sz="2400" b="1" dirty="0">
                <a:latin typeface="Calibri" pitchFamily="34" charset="0"/>
              </a:rPr>
              <a:t>vary by life stage (eggs, fry, smolts, adults)</a:t>
            </a:r>
          </a:p>
        </p:txBody>
      </p:sp>
      <p:pic>
        <p:nvPicPr>
          <p:cNvPr id="119812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667875" y="6200775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4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sz="3600" dirty="0">
                <a:latin typeface="Calibri" pitchFamily="34" charset="0"/>
              </a:rPr>
              <a:t>Presentation Objectives (cont’d)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915400" cy="5048250"/>
          </a:xfrm>
        </p:spPr>
        <p:txBody>
          <a:bodyPr/>
          <a:lstStyle/>
          <a:p>
            <a:pPr>
              <a:buSzTx/>
              <a:buFont typeface="CommonBullets" pitchFamily="34" charset="2"/>
              <a:buChar char="w"/>
              <a:defRPr/>
            </a:pPr>
            <a:r>
              <a:rPr lang="en-CA" sz="2800" dirty="0">
                <a:latin typeface="Calibri" pitchFamily="34" charset="0"/>
              </a:rPr>
              <a:t>Illustrate that salmon production from coastal streams depends </a:t>
            </a:r>
            <a:r>
              <a:rPr lang="en-CA" sz="2800" dirty="0" smtClean="0">
                <a:latin typeface="Calibri" pitchFamily="34" charset="0"/>
              </a:rPr>
              <a:t>on</a:t>
            </a:r>
            <a:endParaRPr lang="en-CA" sz="2800" dirty="0">
              <a:latin typeface="Calibri" pitchFamily="34" charset="0"/>
            </a:endParaRPr>
          </a:p>
          <a:p>
            <a:pPr marL="911225" lvl="1" indent="-276225">
              <a:buFont typeface="Times New Roman" pitchFamily="18" charset="0"/>
              <a:buChar char="●"/>
              <a:defRPr/>
            </a:pPr>
            <a:r>
              <a:rPr lang="en-CA" sz="2600" b="1" dirty="0">
                <a:latin typeface="Calibri" pitchFamily="34" charset="0"/>
              </a:rPr>
              <a:t>Watershed </a:t>
            </a:r>
            <a:r>
              <a:rPr lang="en-CA" sz="2600" b="1" dirty="0" smtClean="0">
                <a:latin typeface="Calibri" pitchFamily="34" charset="0"/>
              </a:rPr>
              <a:t>processes and land-use management</a:t>
            </a:r>
          </a:p>
          <a:p>
            <a:pPr marL="911225" lvl="1" indent="-276225">
              <a:buFont typeface="Times New Roman" pitchFamily="18" charset="0"/>
              <a:buChar char="●"/>
              <a:defRPr/>
            </a:pPr>
            <a:r>
              <a:rPr lang="en-CA" sz="2600" b="1" dirty="0" smtClean="0">
                <a:latin typeface="Calibri" pitchFamily="34" charset="0"/>
              </a:rPr>
              <a:t>Marine processes including fishing &amp; predation</a:t>
            </a:r>
          </a:p>
          <a:p>
            <a:pPr marL="911225" lvl="1" indent="-276225">
              <a:buFont typeface="Times New Roman" pitchFamily="18" charset="0"/>
              <a:buChar char="●"/>
              <a:defRPr/>
            </a:pPr>
            <a:r>
              <a:rPr lang="en-CA" sz="2600" b="1" dirty="0" smtClean="0">
                <a:latin typeface="Calibri" pitchFamily="34" charset="0"/>
              </a:rPr>
              <a:t>Interactions between freshwater and marine processes</a:t>
            </a:r>
          </a:p>
          <a:p>
            <a:pPr marL="911225" lvl="1" indent="-276225">
              <a:buFont typeface="Times New Roman" pitchFamily="18" charset="0"/>
              <a:buChar char="●"/>
              <a:defRPr/>
            </a:pPr>
            <a:r>
              <a:rPr lang="en-CA" sz="2600" b="1" dirty="0" smtClean="0">
                <a:latin typeface="Calibri" pitchFamily="34" charset="0"/>
              </a:rPr>
              <a:t>Climate variability</a:t>
            </a:r>
            <a:br>
              <a:rPr lang="en-CA" sz="2600" b="1" dirty="0" smtClean="0">
                <a:latin typeface="Calibri" pitchFamily="34" charset="0"/>
              </a:rPr>
            </a:br>
            <a:endParaRPr lang="en-CA" sz="2600" dirty="0" smtClean="0">
              <a:latin typeface="Calibri" pitchFamily="34" charset="0"/>
            </a:endParaRPr>
          </a:p>
          <a:p>
            <a:pPr>
              <a:buSzTx/>
              <a:buFont typeface="CommonBullets" pitchFamily="34" charset="2"/>
              <a:buChar char="w"/>
              <a:defRPr/>
            </a:pPr>
            <a:r>
              <a:rPr lang="en-CA" sz="2800" dirty="0" smtClean="0">
                <a:latin typeface="Calibri" pitchFamily="34" charset="0"/>
              </a:rPr>
              <a:t>Point to the value of long-term, multi-disciplinary studies for clarifying complex interactions among land-use practices, climate variations, watershed processes, and salmon populations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120836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658351" y="6229350"/>
            <a:ext cx="327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5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arn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5139" y="171450"/>
            <a:ext cx="7637462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744075" y="625792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6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arn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008" y="1009403"/>
            <a:ext cx="201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Barkley Sound</a:t>
            </a:r>
            <a:endParaRPr lang="en-CA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8161" y="3277590"/>
            <a:ext cx="3871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Carnation Creek ca. 1977</a:t>
            </a:r>
            <a:endParaRPr lang="en-CA" sz="20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" y="4838700"/>
            <a:ext cx="10144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Watershed</a:t>
            </a:r>
            <a:r>
              <a:rPr lang="en-CA" sz="1800" dirty="0" smtClean="0">
                <a:solidFill>
                  <a:srgbClr val="FFFF00"/>
                </a:solidFill>
              </a:rPr>
              <a:t> </a:t>
            </a: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area: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11 km</a:t>
            </a:r>
            <a:r>
              <a:rPr lang="en-CA" sz="1800" b="1" baseline="30000" dirty="0" smtClean="0">
                <a:solidFill>
                  <a:srgbClr val="FFFFFF"/>
                </a:solidFill>
                <a:latin typeface="Calibri" pitchFamily="34" charset="0"/>
              </a:rPr>
              <a:t>2 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Elevation: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Sea level to 800 m</a:t>
            </a: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Hillslopes: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40 – 80% gradients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Creek length: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7.8 km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Anadromous salmon habitat: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3.1 km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Annual precipitation (rain-dominated): 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2,900 mm at low elevation, up to 4,800 mm at high elevation</a:t>
            </a:r>
            <a:endParaRPr lang="en-CA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82175" y="6396335"/>
            <a:ext cx="266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7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arn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8127" y="178130"/>
            <a:ext cx="599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Summer low flow – 0.02 m</a:t>
            </a:r>
            <a:r>
              <a:rPr lang="en-CA" b="1" baseline="30000" dirty="0" smtClean="0">
                <a:solidFill>
                  <a:srgbClr val="FFFFFF"/>
                </a:solidFill>
                <a:latin typeface="Calibri" pitchFamily="34" charset="0"/>
              </a:rPr>
              <a:t>3</a:t>
            </a: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/s</a:t>
            </a:r>
            <a:b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Station B streamflow weir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44075" y="6353175"/>
            <a:ext cx="35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8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arn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1880" y="142504"/>
            <a:ext cx="6808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Autumn freshet at Station B streamflow weir</a:t>
            </a:r>
          </a:p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Storm discharges up to 65 m</a:t>
            </a:r>
            <a:r>
              <a:rPr lang="en-CA" b="1" baseline="30000" dirty="0" smtClean="0">
                <a:solidFill>
                  <a:srgbClr val="FFFFFF"/>
                </a:solidFill>
                <a:latin typeface="Calibri" pitchFamily="34" charset="0"/>
              </a:rPr>
              <a:t>3</a:t>
            </a: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/s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05975" y="627697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9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arn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4900" y="0"/>
            <a:ext cx="53721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01882" y="339684"/>
            <a:ext cx="3127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Carnation Creek Camp,</a:t>
            </a:r>
            <a:b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late 1970s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13665" name="Picture 1" descr="C:\Users\ptschapl\PJT\CARN-CR\PHOTOS-CC\MiscPics\CampJune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67100"/>
            <a:ext cx="5267325" cy="33908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408314" y="6141393"/>
            <a:ext cx="4461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Carnation Creek Camp, June 2010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6" name="Picture 3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5" y="155575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763125" y="6396335"/>
            <a:ext cx="52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10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974" y="6519446"/>
            <a:ext cx="1828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>
                <a:latin typeface="+mj-lt"/>
              </a:rPr>
              <a:t>Steve Voller photo</a:t>
            </a:r>
            <a:endParaRPr lang="en-CA" sz="1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arn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4383" y="5735782"/>
            <a:ext cx="5913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Carnation Creek mature forest and ground cover near new harvest opening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05950" y="6324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11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arn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77550" cy="727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92634" y="154386"/>
            <a:ext cx="6840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Research site access by valley-bottom boardwalk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34600" y="6627167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12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26" descr="Carn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75780" y="182831"/>
            <a:ext cx="2849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Road building,  1975 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20250" y="62103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13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050" descr="Carn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97394" y="192364"/>
            <a:ext cx="1936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Road to camp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850" y="6396335"/>
            <a:ext cx="52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14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26" descr="Carn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1066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9292" y="161306"/>
            <a:ext cx="611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Fine sediment mobilization from road surface 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850" y="6267450"/>
            <a:ext cx="54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15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026" descr="Carn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30654" y="187655"/>
            <a:ext cx="7030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Fine sediment runoff downslope from stream crossing 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53575" y="6198453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16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arn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637" y="0"/>
            <a:ext cx="4799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66255" y="1603168"/>
            <a:ext cx="526778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Harvesting initiated in winter 1975-76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progressive clearcuts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>
                <a:solidFill>
                  <a:srgbClr val="FFFFFF"/>
                </a:solidFill>
              </a:rPr>
              <a:t> </a:t>
            </a: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 riparian management treatments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 main harvest phase complete by 1981</a:t>
            </a:r>
          </a:p>
          <a:p>
            <a:pPr lvl="1">
              <a:buFont typeface="Arial" pitchFamily="34" charset="0"/>
              <a:buChar char="•"/>
            </a:pPr>
            <a:r>
              <a:rPr lang="en-CA" b="1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CA" sz="2200" b="1" dirty="0" smtClean="0">
                <a:solidFill>
                  <a:srgbClr val="FFFFFF"/>
                </a:solidFill>
                <a:latin typeface="Calibri" pitchFamily="34" charset="0"/>
              </a:rPr>
              <a:t>41% of watershed area harvested</a:t>
            </a:r>
          </a:p>
          <a:p>
            <a:pPr lvl="1">
              <a:buFont typeface="Arial" pitchFamily="34" charset="0"/>
              <a:buChar char="•"/>
            </a:pPr>
            <a:r>
              <a:rPr lang="en-CA" sz="2200" b="1" dirty="0" smtClean="0">
                <a:solidFill>
                  <a:srgbClr val="FFFFFF"/>
                </a:solidFill>
                <a:latin typeface="Calibri" pitchFamily="34" charset="0"/>
              </a:rPr>
              <a:t> Additional 25 % later under CFFG</a:t>
            </a:r>
            <a:br>
              <a:rPr lang="en-CA" sz="22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2200" b="1" dirty="0" smtClean="0">
                <a:solidFill>
                  <a:srgbClr val="FFFFFF"/>
                </a:solidFill>
                <a:latin typeface="Calibri" pitchFamily="34" charset="0"/>
              </a:rPr>
              <a:t>  </a:t>
            </a:r>
            <a:r>
              <a:rPr lang="en-CA" sz="2000" b="1" dirty="0" smtClean="0">
                <a:solidFill>
                  <a:srgbClr val="FFFFFF"/>
                </a:solidFill>
                <a:latin typeface="Calibri" pitchFamily="34" charset="0"/>
              </a:rPr>
              <a:t>(Coastal Fishery Forestry Guidelines</a:t>
            </a:r>
            <a:r>
              <a:rPr lang="en-CA" sz="2000" b="1" dirty="0" smtClean="0">
                <a:solidFill>
                  <a:srgbClr val="FFFFFF"/>
                </a:solidFill>
              </a:rPr>
              <a:t>) </a:t>
            </a:r>
            <a:endParaRPr lang="en-CA" sz="2000" b="1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82150" y="626745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17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rn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80654" y="166254"/>
            <a:ext cx="3931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Tree felling on valley bottom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10725" y="6248400"/>
            <a:ext cx="50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18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26" descr="Carn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6605" y="5761855"/>
            <a:ext cx="4180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Carnation Creek 1981</a:t>
            </a:r>
            <a:b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Main harvest phase complete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82150" y="6396335"/>
            <a:ext cx="59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19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ptschapl\PJT\CARN-CR\PHOTOS-CC\MiscPics\9924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0286999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008" y="5842660"/>
            <a:ext cx="412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Carnation Creek 2004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72626" y="6276975"/>
            <a:ext cx="51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20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arn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69037" y="204619"/>
            <a:ext cx="4815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Intensive riparian harvest treatment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05950" y="6248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21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arn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436301" y="6222102"/>
            <a:ext cx="3681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Cross-stream cable yarding</a:t>
            </a:r>
            <a:endParaRPr lang="en-CA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29750" y="6396335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22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arn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755" y="237507"/>
            <a:ext cx="3716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In-stream wood salvage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44050" y="6267450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23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Carn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49381" y="154379"/>
            <a:ext cx="8680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Riparian clearcut harvesting</a:t>
            </a:r>
          </a:p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Two treatments:  intensive (with in-stream activity), 900 m long</a:t>
            </a:r>
            <a:b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                                 careful  (no in-stream activity), 900 m long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7375" y="6248400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24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arn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685808" y="201881"/>
            <a:ext cx="3408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Variable-width riparian buffer, &lt; 5 – 70 m wide, 1.3 km long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91675" y="6236553"/>
            <a:ext cx="51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25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arn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6255" y="142504"/>
            <a:ext cx="4297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Station B Main Streamflow Weir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34525" y="620077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26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arn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3975" y="0"/>
            <a:ext cx="5153024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1421081"/>
            <a:ext cx="4921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Tributary C (control sub-basin) Weir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01076" y="0"/>
            <a:ext cx="866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1973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8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pic>
        <p:nvPicPr>
          <p:cNvPr id="2" name="Picture 1" descr="C:\Users\ptschapl\PJT\CARN-CR\PHOTOS-CC\MiscPics\IMGP03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38525"/>
            <a:ext cx="5157012" cy="34194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95375" y="3448050"/>
            <a:ext cx="89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2008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05950" y="6210300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27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114675"/>
            <a:ext cx="1533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>
                <a:solidFill>
                  <a:srgbClr val="FFFFFF"/>
                </a:solidFill>
                <a:latin typeface="+mj-lt"/>
              </a:rPr>
              <a:t>Robin Pike photo</a:t>
            </a:r>
            <a:endParaRPr lang="en-CA" sz="1400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ptschapl\PJT\CARN-CR\PHOTOS-CC\DLSphotos\CC-Stations\CC_St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5766" y="166255"/>
            <a:ext cx="4999045" cy="642777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1880" y="1520042"/>
            <a:ext cx="4785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Low elevation Climate Station A</a:t>
            </a:r>
            <a:br>
              <a:rPr lang="en-CA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near Camp</a:t>
            </a:r>
            <a:endParaRPr lang="en-CA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525001" y="6134100"/>
            <a:ext cx="51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28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arn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5634" y="190014"/>
            <a:ext cx="634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Mt. Blenheim, high-elevation Climate Station D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53575" y="6396335"/>
            <a:ext cx="51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29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026" descr="Carn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8757" y="6103917"/>
            <a:ext cx="9405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Cumulative precipitation measurements the old-fashioned way, 1970s</a:t>
            </a:r>
            <a:endParaRPr lang="en-CA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82150" y="622935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30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ptschapl\PJT\CARN-CR\PHOTOS-CC\DLSphotos\CC-Stations\CC_Stn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7505" y="201880"/>
            <a:ext cx="279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Climate station N</a:t>
            </a:r>
            <a:endParaRPr lang="en-CA" b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351" y="605642"/>
            <a:ext cx="2319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latin typeface="Calibri" pitchFamily="34" charset="0"/>
              </a:rPr>
              <a:t>David </a:t>
            </a:r>
            <a:r>
              <a:rPr lang="en-CA" sz="1600" b="1" dirty="0" smtClean="0">
                <a:latin typeface="Calibri" pitchFamily="34" charset="0"/>
              </a:rPr>
              <a:t>Spittlehouse photo</a:t>
            </a:r>
            <a:endParaRPr lang="en-CA" sz="16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3575" y="6067425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31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C:\Users\ptschapl\PJT\CARN-CR\PHOTOS-CC\DLSphotos\CC-RainIntercept\CC_Youn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3755" y="201880"/>
            <a:ext cx="5759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Canopy rainfall interception, runoff, &amp; stemflow – young forest stands</a:t>
            </a:r>
            <a:r>
              <a:rPr lang="en-CA" b="1" dirty="0" smtClean="0">
                <a:solidFill>
                  <a:srgbClr val="FFFFFF"/>
                </a:solidFill>
              </a:rPr>
              <a:t> </a:t>
            </a:r>
            <a:endParaRPr lang="en-CA" b="1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503" y="6353299"/>
            <a:ext cx="2324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David </a:t>
            </a: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Spittlehouse photo</a:t>
            </a:r>
            <a:endParaRPr lang="en-CA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96426" y="627697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32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arn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4763" y="161924"/>
            <a:ext cx="4964112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2974" y="1635332"/>
            <a:ext cx="47434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Streambed sediment samples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frozen-core techniques</a:t>
            </a:r>
          </a:p>
          <a:p>
            <a:pPr>
              <a:buFont typeface="Arial" pitchFamily="34" charset="0"/>
              <a:buChar char="•"/>
            </a:pPr>
            <a: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track changes in amount &amp;</a:t>
            </a:r>
            <a:b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distribution of fine particles</a:t>
            </a:r>
            <a:b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200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(e.g., sand)</a:t>
            </a:r>
          </a:p>
          <a:p>
            <a:endParaRPr lang="en-CA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CA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572625" y="61341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Calibri" pitchFamily="34" charset="0"/>
              </a:rPr>
              <a:t>33</a:t>
            </a:r>
            <a:endParaRPr lang="en-CA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arn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75" y="123825"/>
            <a:ext cx="53054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Benthic invertebrate sampling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streambed insects and other species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important food source</a:t>
            </a:r>
            <a:b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for juvenile salmon</a:t>
            </a:r>
            <a:endParaRPr lang="en-CA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34525" y="6276977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Calibri" pitchFamily="34" charset="0"/>
              </a:rPr>
              <a:t>34</a:t>
            </a:r>
            <a:endParaRPr lang="en-CA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arn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2899" y="142875"/>
            <a:ext cx="6229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Fish fence </a:t>
            </a:r>
            <a: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 head of tidal influence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2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configured for monitoring seaward migrations</a:t>
            </a:r>
            <a:br>
              <a:rPr lang="en-CA" sz="22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2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(juvenile salmon in spring &amp; early summer) </a:t>
            </a:r>
            <a:endParaRPr lang="en-CA" sz="2200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86925" y="6396335"/>
            <a:ext cx="600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35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arn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12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108450" y="120650"/>
            <a:ext cx="2190750" cy="59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Fan traps</a:t>
            </a:r>
            <a:endParaRPr lang="en-CA" sz="32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58376" y="6238876"/>
            <a:ext cx="561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+mj-lt"/>
              </a:rPr>
              <a:t>36</a:t>
            </a:r>
            <a:endParaRPr lang="en-CA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arn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451351" y="4598926"/>
            <a:ext cx="583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Sampling juvenile salmon</a:t>
            </a:r>
            <a:endParaRPr lang="en-CA" sz="32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3101" y="6257926"/>
            <a:ext cx="514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+mj-lt"/>
              </a:rPr>
              <a:t>37</a:t>
            </a:r>
            <a:endParaRPr lang="en-CA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C:\Users\ptschapl\PJT\CARN-CR\PHOTOS-CC\MiscPics\IMGP0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0764" y="3431969"/>
            <a:ext cx="5216236" cy="3426031"/>
          </a:xfrm>
          <a:prstGeom prst="rect">
            <a:avLst/>
          </a:prstGeom>
          <a:noFill/>
        </p:spPr>
      </p:pic>
      <p:pic>
        <p:nvPicPr>
          <p:cNvPr id="45058" name="Picture 2" descr="Carn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5076826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arn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0"/>
            <a:ext cx="52101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arn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38525"/>
            <a:ext cx="5073649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53025" y="92075"/>
            <a:ext cx="4676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Coho salmon smolt – Age 1; </a:t>
            </a:r>
            <a:b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90 mm long </a:t>
            </a:r>
            <a:endParaRPr lang="en-CA" sz="18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550" y="104775"/>
            <a:ext cx="4641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Coho salmon fry (young of the year + Age 0); 60 mm long </a:t>
            </a:r>
            <a:b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Late summer </a:t>
            </a:r>
            <a:endParaRPr lang="en-CA" sz="18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3492500"/>
            <a:ext cx="503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Steelhead (sea-going rainbow) trout smolt – Age 3; 190 mm long</a:t>
            </a:r>
            <a:endParaRPr lang="en-CA" sz="18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1393" y="3517487"/>
            <a:ext cx="4904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Sea-going (anadromous) Cutthroat trout – Age 2 </a:t>
            </a:r>
            <a:endParaRPr lang="en-CA" sz="18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01200" y="6238875"/>
            <a:ext cx="52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38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arn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1879" y="570016"/>
            <a:ext cx="7113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Chum salmon spawners – Estuary pool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96426" y="6257926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39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arn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0634" y="190006"/>
            <a:ext cx="61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Marking adult salmon with disc tags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53574" y="6276975"/>
            <a:ext cx="609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40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arn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93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7348" y="201880"/>
            <a:ext cx="1012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Summer assessments – resident fish population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Multi-pass electro-fishing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15550" y="6396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41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arn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84810" y="168764"/>
            <a:ext cx="7771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Summer assessments – resident fish populations 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Multi-pass seining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72625" y="6248400"/>
            <a:ext cx="54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42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arn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8129" y="154379"/>
            <a:ext cx="7825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Overwinter fish population surveys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Snorkel counts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851" y="6276975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43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arn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0004" y="166255"/>
            <a:ext cx="851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Winter storm flows – Carnation Creek main channel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3251" y="5356432"/>
            <a:ext cx="54507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Survival impacts for overwintering fish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Many coho salmon and cutthroat trout leave the</a:t>
            </a:r>
            <a:b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main channel in autumn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CA" sz="16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Steelhead (rainbow) remain</a:t>
            </a:r>
            <a:b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16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CA" sz="16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10700" y="6276975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44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arn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19502" y="5818911"/>
            <a:ext cx="5477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Valley-bottom</a:t>
            </a: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overwinter habitat</a:t>
            </a:r>
            <a:br>
              <a:rPr lang="en-CA" sz="2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2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coho salmon &amp; cutthroat trout</a:t>
            </a:r>
            <a:endParaRPr lang="en-CA" sz="22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91675" y="6219825"/>
            <a:ext cx="50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45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arn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71156" y="190005"/>
            <a:ext cx="7775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This is fish habitat?</a:t>
            </a:r>
            <a:br>
              <a:rPr lang="en-CA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Winter habitat can look like this in summer</a:t>
            </a:r>
            <a:endParaRPr lang="en-CA" b="1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850" y="6276975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46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arn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9223" y="261257"/>
            <a:ext cx="967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Valley-bottom ponds and puddles – this too is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important winter habitat – Fisheries Sensitive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Zones (FSZs) or “Features” under </a:t>
            </a:r>
            <a:r>
              <a:rPr lang="en-CA" b="1" i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FRPA</a:t>
            </a:r>
            <a:endParaRPr lang="en-CA" b="1" i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3100" y="6276975"/>
            <a:ext cx="600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47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4"/>
          <p:cNvGraphicFramePr>
            <a:graphicFrameLocks noChangeAspect="1"/>
          </p:cNvGraphicFramePr>
          <p:nvPr/>
        </p:nvGraphicFramePr>
        <p:xfrm>
          <a:off x="87313" y="61913"/>
          <a:ext cx="10201275" cy="6800850"/>
        </p:xfrm>
        <a:graphic>
          <a:graphicData uri="http://schemas.openxmlformats.org/presentationml/2006/ole">
            <p:oleObj spid="_x0000_s74754" name="Slide" r:id="rId3" imgW="5145193" imgH="3428904" progId="PowerPoint.Slide.8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496426" y="6276975"/>
            <a:ext cx="552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48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www.zoology.ubc.ca/~keeley/chu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4299"/>
            <a:ext cx="10287001" cy="69723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14625" y="0"/>
            <a:ext cx="7572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rgbClr val="FFFF00"/>
                </a:solidFill>
                <a:latin typeface="Calibri" pitchFamily="34" charset="0"/>
              </a:rPr>
              <a:t>Forestry-related effects: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45% decline in egg survival  (20% to 11%)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Post-harvest fine sediment accumulation in spawning &amp; egg incubation areas of</a:t>
            </a:r>
            <a:b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  streambed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Thermal effects in stream affected marine survival:  earlier egg hatch, fry emergence,</a:t>
            </a:r>
            <a:b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                 seaward migration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00"/>
                </a:solidFill>
                <a:latin typeface="Calibri" pitchFamily="34" charset="0"/>
              </a:rPr>
              <a:t> Account for 25% of interannual variability in chum spawner returns</a:t>
            </a:r>
            <a:endParaRPr lang="en-CA" sz="1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6" y="0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Chum salmon</a:t>
            </a:r>
            <a:endParaRPr lang="en-CA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4149" y="5657849"/>
            <a:ext cx="721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rgbClr val="FFFF00"/>
                </a:solidFill>
                <a:latin typeface="Calibri" pitchFamily="34" charset="0"/>
              </a:rPr>
              <a:t>Dominant effects:  Climate-related (~equal fresh water vs. ocean)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freshwater:  increased water temperatures </a:t>
            </a:r>
          </a:p>
          <a:p>
            <a:pPr>
              <a:buFont typeface="Arial" pitchFamily="34" charset="0"/>
              <a:buChar char="•"/>
            </a:pPr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 ocean:  lowered salinities, increased water temperatures, increased predation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63100" y="626745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49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rn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25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766" y="213764"/>
            <a:ext cx="10073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Chum salmon spawning area – lower Carnation Creek &amp; estuary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254" y="6139535"/>
            <a:ext cx="7505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Fish fence configured for adult salmon</a:t>
            </a:r>
            <a:br>
              <a:rPr lang="en-CA" sz="2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migration monitoring</a:t>
            </a:r>
            <a:endParaRPr lang="en-CA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9848851" y="6276975"/>
            <a:ext cx="561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+mj-lt"/>
              </a:rPr>
              <a:t>50</a:t>
            </a:r>
            <a:endParaRPr lang="en-CA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0" y="-201859"/>
          <a:ext cx="11420475" cy="8021884"/>
        </p:xfrm>
        <a:graphic>
          <a:graphicData uri="http://schemas.openxmlformats.org/presentationml/2006/ole">
            <p:oleObj spid="_x0000_s2050" name="Slide" r:id="rId3" imgW="5155619" imgH="3436452" progId="PowerPoint.Slide.8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7507" y="2638425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5305" y="2599994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7710" y="2604467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8869" y="2610845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73009" y="2567279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4517253" y="3263349"/>
            <a:ext cx="111317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5331102" y="3269396"/>
            <a:ext cx="102041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6323607" y="3229721"/>
            <a:ext cx="109992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6819819" y="3241069"/>
            <a:ext cx="111317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7789629" y="3148303"/>
            <a:ext cx="111317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4429125" y="1721922"/>
            <a:ext cx="5686425" cy="259278"/>
          </a:xfrm>
          <a:prstGeom prst="rightArrow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8827854" y="3100678"/>
            <a:ext cx="111317" cy="572493"/>
          </a:xfrm>
          <a:prstGeom prst="downArrow">
            <a:avLst/>
          </a:prstGeom>
          <a:solidFill>
            <a:srgbClr val="C0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2184" y="2510129"/>
            <a:ext cx="369332" cy="5724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El Ni</a:t>
            </a:r>
            <a:r>
              <a:rPr lang="en-CA" sz="12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</a:rPr>
              <a:t>o</a:t>
            </a:r>
            <a:endParaRPr lang="en-CA" sz="1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7010400" y="1466850"/>
            <a:ext cx="3114675" cy="161925"/>
          </a:xfrm>
          <a:prstGeom prst="rightArrow">
            <a:avLst/>
          </a:prstGeom>
          <a:solidFill>
            <a:srgbClr val="FF0000"/>
          </a:solidFill>
          <a:ln w="158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05675" y="1143000"/>
            <a:ext cx="2533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rgbClr val="FFFFFF"/>
                </a:solidFill>
                <a:latin typeface="Calibri" pitchFamily="34" charset="0"/>
              </a:rPr>
              <a:t>Fishery Restricted/Closed</a:t>
            </a:r>
            <a:endParaRPr lang="en-CA" sz="1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87000" y="721042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51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http://www.zoology.ubc.ca/~keeley/coh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0975" y="123825"/>
            <a:ext cx="185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Coho salmon</a:t>
            </a:r>
            <a:r>
              <a:rPr lang="en-CA" dirty="0" smtClean="0">
                <a:solidFill>
                  <a:srgbClr val="FFFF00"/>
                </a:solidFill>
              </a:rPr>
              <a:t>  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2650" y="114300"/>
            <a:ext cx="8134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Forestry-related effects mixed: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Habitat alterations have reduced stream rearing capacity and juvenile population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abundance 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Thermal effects have increased growth, overwinter survival, and smolt production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5999" y="1285875"/>
            <a:ext cx="774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&lt; 10% of interannual variability in coho spawner returns attributable to forestry</a:t>
            </a:r>
            <a:endParaRPr lang="en-CA" sz="1800" dirty="0"/>
          </a:p>
        </p:txBody>
      </p:sp>
      <p:sp>
        <p:nvSpPr>
          <p:cNvPr id="7" name="Rectangle 6"/>
          <p:cNvSpPr/>
          <p:nvPr/>
        </p:nvSpPr>
        <p:spPr>
          <a:xfrm>
            <a:off x="190500" y="5042922"/>
            <a:ext cx="9829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Pre-dominant effects:  Climate-related with ocean changes outweighing freshwater changes</a:t>
            </a:r>
          </a:p>
          <a:p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Ocean effects:  (1) Long-term temperature increases associated with global warming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                         (2) Periodic cycles of lowered salinities, increased water temperatures, lowered 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                               productivity, increased predation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1675" y="6267450"/>
            <a:ext cx="51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52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arn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06628" y="6027003"/>
            <a:ext cx="6094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Diverse salmon rearing and spawning habitats:</a:t>
            </a:r>
            <a:b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pools, shallow riffles, &amp; stable in-stream </a:t>
            </a:r>
            <a:r>
              <a:rPr lang="en-CA" b="1" dirty="0" smtClean="0">
                <a:solidFill>
                  <a:srgbClr val="FFFF00"/>
                </a:solidFill>
              </a:rPr>
              <a:t>wood</a:t>
            </a:r>
            <a:endParaRPr lang="en-CA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63100" y="62484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53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arn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0753" y="76200"/>
            <a:ext cx="5398099" cy="660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756" y="2030681"/>
            <a:ext cx="403761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Prime pool habitat</a:t>
            </a:r>
            <a:br>
              <a:rPr lang="en-CA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CA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CA" sz="20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stable undercut banks</a:t>
            </a:r>
            <a:b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CA" sz="20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overhanging vegetation</a:t>
            </a:r>
            <a:b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CA" sz="20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provides shade, cover &amp;</a:t>
            </a:r>
            <a:b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terrestrial invertebrate food</a:t>
            </a:r>
            <a:b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0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source </a:t>
            </a:r>
            <a:r>
              <a:rPr lang="en-CA" dirty="0" smtClean="0">
                <a:solidFill>
                  <a:srgbClr val="FFFFFF"/>
                </a:solidFill>
              </a:rPr>
              <a:t/>
            </a:r>
            <a:br>
              <a:rPr lang="en-CA" dirty="0" smtClean="0">
                <a:solidFill>
                  <a:srgbClr val="FFFFFF"/>
                </a:solidFill>
              </a:rPr>
            </a:br>
            <a:r>
              <a:rPr lang="en-CA" dirty="0" smtClean="0">
                <a:solidFill>
                  <a:srgbClr val="FFFFFF"/>
                </a:solidFill>
              </a:rPr>
              <a:t> </a:t>
            </a:r>
            <a:endParaRPr lang="en-CA" dirty="0">
              <a:solidFill>
                <a:srgbClr val="FFFFFF"/>
              </a:solidFill>
            </a:endParaRPr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934450" y="6248400"/>
            <a:ext cx="59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54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arn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669476" y="4488873"/>
            <a:ext cx="61632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Post-harvest habitat changes</a:t>
            </a:r>
          </a:p>
          <a:p>
            <a:pPr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loss of structural diversity &amp; in-stream functional </a:t>
            </a:r>
            <a:b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wood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accelerated bedload movements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channel 2-3 X wider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unstable, mid-channel bars and sediment wedges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changes persist today</a:t>
            </a:r>
            <a:endParaRPr lang="en-CA" sz="18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7375" y="6396335"/>
            <a:ext cx="54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55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arn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66254" y="522514"/>
            <a:ext cx="441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Landslides, logjams, &amp;</a:t>
            </a:r>
            <a:b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long-term channel changes</a:t>
            </a:r>
            <a:endParaRPr lang="en-CA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3549" y="590550"/>
            <a:ext cx="46863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CA" sz="1800" b="1" dirty="0" smtClean="0">
                <a:solidFill>
                  <a:srgbClr val="FFFF00"/>
                </a:solidFill>
                <a:latin typeface="+mj-lt"/>
              </a:rPr>
              <a:t>Channel instability; lateral erosion; bedload</a:t>
            </a:r>
            <a:br>
              <a:rPr lang="en-CA" sz="1800" b="1" dirty="0" smtClean="0">
                <a:solidFill>
                  <a:srgbClr val="FFFF00"/>
                </a:solidFill>
                <a:latin typeface="+mj-lt"/>
              </a:rPr>
            </a:br>
            <a:r>
              <a:rPr lang="en-CA" sz="1800" b="1" dirty="0" smtClean="0">
                <a:solidFill>
                  <a:srgbClr val="FFFF00"/>
                </a:solidFill>
                <a:latin typeface="+mj-lt"/>
              </a:rPr>
              <a:t>   &amp; woody debris movements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00"/>
                </a:solidFill>
                <a:latin typeface="+mj-lt"/>
              </a:rPr>
              <a:t> Coho salmon egg survival reduced by nearly</a:t>
            </a:r>
            <a:br>
              <a:rPr lang="en-CA" sz="1800" b="1" dirty="0" smtClean="0">
                <a:solidFill>
                  <a:srgbClr val="FFFF00"/>
                </a:solidFill>
                <a:latin typeface="+mj-lt"/>
              </a:rPr>
            </a:br>
            <a:r>
              <a:rPr lang="en-CA" sz="1800" b="1" dirty="0" smtClean="0">
                <a:solidFill>
                  <a:srgbClr val="FFFF00"/>
                </a:solidFill>
                <a:latin typeface="+mj-lt"/>
              </a:rPr>
              <a:t>  ½ from 29% to 16% </a:t>
            </a:r>
            <a:endParaRPr lang="en-CA" sz="18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39275" y="6257925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56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0" y="0"/>
          <a:ext cx="10287000" cy="6858000"/>
        </p:xfrm>
        <a:graphic>
          <a:graphicData uri="http://schemas.openxmlformats.org/presentationml/2006/ole">
            <p:oleObj spid="_x0000_s3074" name="Slide" r:id="rId3" imgW="5141958" imgH="3427466" progId="PowerPoint.Slide.8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515476" y="6238875"/>
            <a:ext cx="57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57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4533901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Thermal Effects on Coho Salmon</a:t>
            </a:r>
          </a:p>
          <a:p>
            <a:pPr>
              <a:buFont typeface="Arial" pitchFamily="34" charset="0"/>
              <a:buChar char="•"/>
            </a:pPr>
            <a:r>
              <a:rPr lang="en-CA" sz="1800" dirty="0" smtClean="0">
                <a:solidFill>
                  <a:srgbClr val="FFFFFF"/>
                </a:solidFill>
              </a:rPr>
              <a:t>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forestry and climate components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riparian harvesting increased mean water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temperatures in all seasons: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0.7</a:t>
            </a:r>
            <a:r>
              <a:rPr lang="en-CA" sz="1800" b="1" dirty="0" smtClean="0">
                <a:solidFill>
                  <a:srgbClr val="FFFFFF"/>
                </a:solidFill>
                <a:latin typeface="Calibri"/>
              </a:rPr>
              <a:t>°C in winter</a:t>
            </a:r>
          </a:p>
          <a:p>
            <a:pPr lvl="1"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/>
              </a:rPr>
              <a:t> 3.2°C in summer</a:t>
            </a:r>
          </a:p>
          <a:p>
            <a:endParaRPr lang="en-CA" sz="18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endParaRPr lang="en-CA" sz="18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endParaRPr lang="en-CA" sz="18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endParaRPr lang="en-CA" sz="18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endParaRPr lang="en-CA" sz="18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CA" sz="2000" b="1" dirty="0" smtClean="0">
                <a:solidFill>
                  <a:srgbClr val="FFFF00"/>
                </a:solidFill>
                <a:latin typeface="Calibri" pitchFamily="34" charset="0"/>
              </a:rPr>
              <a:t>Outcomes of Winter Thermal Changes: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- Accelerated egg development</a:t>
            </a:r>
          </a:p>
          <a:p>
            <a:pPr>
              <a:buFontTx/>
              <a:buChar char="-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Earlier fry emergence in spring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(up to 6 weeks)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Longer period of summer growth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Larger size  by autumn (11 mm longer)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Better overwinter survival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1.6X increase in post-logging smolt numbers  </a:t>
            </a:r>
            <a:endParaRPr lang="en-CA" sz="1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41313" name="Picture 1" descr="C:\Users\ptschapl\PJT\CARN-CR\PRESENTATIONS\Cap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0550" y="0"/>
            <a:ext cx="5886450" cy="3790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57750" y="4210050"/>
            <a:ext cx="531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FFFFFF"/>
                </a:solidFill>
                <a:latin typeface="Calibri" pitchFamily="34" charset="0"/>
              </a:rPr>
              <a:t>Coho salmon fry populations reduced by nearly ½ in post-logging period producing 1.6 X more smolts.</a:t>
            </a:r>
            <a:endParaRPr lang="en-CA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9750" y="6191250"/>
            <a:ext cx="56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58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0" y="0"/>
          <a:ext cx="10287000" cy="6858000"/>
        </p:xfrm>
        <a:graphic>
          <a:graphicData uri="http://schemas.openxmlformats.org/presentationml/2006/ole">
            <p:oleObj spid="_x0000_s4098" name="Slide" r:id="rId3" imgW="5141958" imgH="3427466" progId="PowerPoint.Slide.8">
              <p:embed/>
            </p:oleObj>
          </a:graphicData>
        </a:graphic>
      </p:graphicFrame>
      <p:sp>
        <p:nvSpPr>
          <p:cNvPr id="3" name="Down Arrow 2"/>
          <p:cNvSpPr/>
          <p:nvPr/>
        </p:nvSpPr>
        <p:spPr bwMode="auto">
          <a:xfrm>
            <a:off x="2486025" y="2276475"/>
            <a:ext cx="142875" cy="923925"/>
          </a:xfrm>
          <a:prstGeom prst="downArrow">
            <a:avLst/>
          </a:prstGeom>
          <a:solidFill>
            <a:srgbClr val="FF0000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7350" y="2362200"/>
            <a:ext cx="79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CA" sz="1400" b="1" dirty="0" smtClean="0">
                <a:solidFill>
                  <a:srgbClr val="FFFFFF"/>
                </a:solidFill>
                <a:latin typeface="Calibri" pitchFamily="34" charset="0"/>
              </a:rPr>
              <a:t>Start of</a:t>
            </a:r>
            <a:br>
              <a:rPr lang="en-CA" sz="14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400" b="1" dirty="0" smtClean="0">
                <a:solidFill>
                  <a:srgbClr val="FFFFFF"/>
                </a:solidFill>
                <a:latin typeface="Calibri" pitchFamily="34" charset="0"/>
              </a:rPr>
              <a:t>riparian</a:t>
            </a:r>
            <a:br>
              <a:rPr lang="en-CA" sz="14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400" b="1" dirty="0" smtClean="0">
                <a:solidFill>
                  <a:srgbClr val="FFFFFF"/>
                </a:solidFill>
                <a:latin typeface="Calibri" pitchFamily="34" charset="0"/>
              </a:rPr>
              <a:t> harvest</a:t>
            </a:r>
            <a:endParaRPr lang="en-CA" sz="1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2950" y="819150"/>
            <a:ext cx="166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Thermal Effects</a:t>
            </a:r>
            <a:endParaRPr lang="en-CA" sz="1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58326" y="621982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59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0" y="0"/>
          <a:ext cx="10287000" cy="6858000"/>
        </p:xfrm>
        <a:graphic>
          <a:graphicData uri="http://schemas.openxmlformats.org/presentationml/2006/ole">
            <p:oleObj spid="_x0000_s5122" name="Slide" r:id="rId3" imgW="5141958" imgH="3427466" progId="PowerPoint.Slide.8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00225" y="1609725"/>
            <a:ext cx="382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Thermal Effects of Riparian Harvesting</a:t>
            </a:r>
            <a:endParaRPr lang="en-CA" sz="1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7375" y="6257925"/>
            <a:ext cx="65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60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arn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9675" y="304800"/>
            <a:ext cx="512445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1390650"/>
            <a:ext cx="46577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CA" sz="18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More smolts going seaward do not mean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more adult spawners returning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Decade-scale ocean survival reductions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appear widespread &amp; regional</a:t>
            </a:r>
            <a:endParaRPr lang="en-CA" sz="1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4475" y="2667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FFFF00"/>
                </a:solidFill>
                <a:latin typeface="Calibri" pitchFamily="34" charset="0"/>
              </a:rPr>
              <a:t>Ocean Survival Declines</a:t>
            </a:r>
            <a:endParaRPr lang="en-CA" sz="2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3409951"/>
            <a:ext cx="4914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Freshwater-marine linkages: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shifts warmer stream temperatures mean shifts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in smolt migration timing – up to 1 month 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earlier in spring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survival-related implications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migrations occurring  during period of low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 marine productivity </a:t>
            </a:r>
            <a:endParaRPr lang="en-CA" sz="1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1650" y="6191250"/>
            <a:ext cx="600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61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arn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476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1676400"/>
            <a:ext cx="51773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FFFF00"/>
                </a:solidFill>
                <a:latin typeface="Calibri" pitchFamily="34" charset="0"/>
              </a:rPr>
              <a:t>Winter marine conditions</a:t>
            </a:r>
            <a:endParaRPr lang="en-CA" sz="20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northwest-flowing currents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warm, low salinity, low productivity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poor conditions for smolt survival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long-term climate warming  to emphasize these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patterns?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El Ni</a:t>
            </a:r>
            <a:r>
              <a:rPr lang="en-CA" sz="1800" b="1" dirty="0" smtClean="0">
                <a:solidFill>
                  <a:srgbClr val="FFFFFF"/>
                </a:solidFill>
                <a:latin typeface="Calibri"/>
              </a:rPr>
              <a:t>ñ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o prolongs patterns into summer </a:t>
            </a:r>
          </a:p>
          <a:p>
            <a:pPr lvl="1"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moves zone of upwelling away from coast and</a:t>
            </a:r>
            <a:b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 to the north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More coho smolts entering the ocean in conditions</a:t>
            </a:r>
            <a:b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unfavourable for survival</a:t>
            </a:r>
            <a:endParaRPr lang="en-CA" sz="1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99" y="4895850"/>
            <a:ext cx="5076825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 smtClean="0">
                <a:solidFill>
                  <a:srgbClr val="FFFF00"/>
                </a:solidFill>
                <a:latin typeface="Calibri" pitchFamily="34" charset="0"/>
              </a:rPr>
              <a:t>Summer marine conditions</a:t>
            </a:r>
            <a:endParaRPr lang="en-CA" sz="2000" b="1" dirty="0" smtClean="0">
              <a:solidFill>
                <a:srgbClr val="FFFFFF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counter-current  coastal flow generates upwelling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Cold, nutrient-rich water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high biological productivity (e.g., zooplankton)</a:t>
            </a:r>
          </a:p>
          <a:p>
            <a:pPr>
              <a:buFont typeface="Arial" pitchFamily="34" charset="0"/>
              <a:buChar char="•"/>
            </a:pPr>
            <a:r>
              <a:rPr lang="en-CA" sz="1800" b="1" dirty="0" smtClean="0">
                <a:solidFill>
                  <a:srgbClr val="FFFFFF"/>
                </a:solidFill>
                <a:latin typeface="Calibri" pitchFamily="34" charset="0"/>
              </a:rPr>
              <a:t> excellent conditions for smolt survival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88239" y="178743"/>
            <a:ext cx="41063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smtClean="0">
                <a:solidFill>
                  <a:srgbClr val="FFFF00"/>
                </a:solidFill>
                <a:latin typeface="Calibri" pitchFamily="34" charset="0"/>
              </a:rPr>
              <a:t>Freshwater-Marine Linkages</a:t>
            </a:r>
          </a:p>
          <a:p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Consequences for early migrations linked</a:t>
            </a:r>
            <a:b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CA" sz="1800" b="1" dirty="0" smtClean="0">
                <a:solidFill>
                  <a:srgbClr val="FFFF00"/>
                </a:solidFill>
                <a:latin typeface="Calibri" pitchFamily="34" charset="0"/>
              </a:rPr>
              <a:t>to forestry and climate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91650" y="6243935"/>
            <a:ext cx="52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62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4450" y="228600"/>
            <a:ext cx="8286750" cy="914400"/>
          </a:xfrm>
        </p:spPr>
        <p:txBody>
          <a:bodyPr/>
          <a:lstStyle/>
          <a:p>
            <a:pPr>
              <a:defRPr/>
            </a:pPr>
            <a:r>
              <a:rPr lang="en-CA" dirty="0" smtClean="0">
                <a:latin typeface="Calibri" pitchFamily="34" charset="0"/>
              </a:rPr>
              <a:t>Future Implications for Watershed Conditions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6" y="1301750"/>
            <a:ext cx="9563100" cy="5365750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r>
              <a:rPr lang="en-CA" sz="2400" dirty="0" smtClean="0">
                <a:latin typeface="Calibri" pitchFamily="34" charset="0"/>
              </a:rPr>
              <a:t>Second-growth forest management will predominate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r>
              <a:rPr lang="en-CA" sz="2400" dirty="0" smtClean="0">
                <a:latin typeface="Calibri" pitchFamily="34" charset="0"/>
              </a:rPr>
              <a:t>Conditions at Carnation Creek will be common in many watersheds harvested decades ago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r>
              <a:rPr lang="en-CA" sz="2400" dirty="0" smtClean="0">
                <a:latin typeface="Calibri" pitchFamily="34" charset="0"/>
              </a:rPr>
              <a:t>Streams will have residual forestry-related alterations from 1</a:t>
            </a:r>
            <a:r>
              <a:rPr lang="en-CA" sz="2400" baseline="30000" dirty="0" smtClean="0">
                <a:latin typeface="Calibri" pitchFamily="34" charset="0"/>
              </a:rPr>
              <a:t>st</a:t>
            </a:r>
            <a:r>
              <a:rPr lang="en-CA" sz="2400" dirty="0" smtClean="0">
                <a:latin typeface="Calibri" pitchFamily="34" charset="0"/>
              </a:rPr>
              <a:t> harvest </a:t>
            </a:r>
          </a:p>
          <a:p>
            <a:pPr lvl="1">
              <a:buClr>
                <a:srgbClr val="FFFF00"/>
              </a:buClr>
              <a:buFont typeface="CommonBullets" pitchFamily="34" charset="2"/>
              <a:buChar char="l"/>
              <a:defRPr/>
            </a:pPr>
            <a:r>
              <a:rPr lang="en-CA" sz="2000" dirty="0" smtClean="0">
                <a:latin typeface="Calibri" pitchFamily="34" charset="0"/>
              </a:rPr>
              <a:t>Low abundance of functional in-stream wood (LWD)</a:t>
            </a:r>
          </a:p>
          <a:p>
            <a:pPr lvl="1">
              <a:buClr>
                <a:srgbClr val="FFFF00"/>
              </a:buClr>
              <a:buFont typeface="CommonBullets" pitchFamily="34" charset="2"/>
              <a:buChar char="l"/>
              <a:defRPr/>
            </a:pPr>
            <a:r>
              <a:rPr lang="en-CA" sz="2000" dirty="0" smtClean="0">
                <a:latin typeface="Calibri" pitchFamily="34" charset="0"/>
              </a:rPr>
              <a:t>Low levels of LWD input for several decades</a:t>
            </a:r>
          </a:p>
          <a:p>
            <a:pPr lvl="1">
              <a:buClr>
                <a:srgbClr val="FFFF00"/>
              </a:buClr>
              <a:buFont typeface="CommonBullets" pitchFamily="34" charset="2"/>
              <a:buChar char="l"/>
              <a:defRPr/>
            </a:pPr>
            <a:r>
              <a:rPr lang="en-CA" sz="2000" dirty="0" smtClean="0">
                <a:latin typeface="Calibri" pitchFamily="34" charset="0"/>
              </a:rPr>
              <a:t>Channel habitat quality alterations:  wider, shallower, more bedload</a:t>
            </a:r>
          </a:p>
          <a:p>
            <a:pPr lvl="1">
              <a:buClr>
                <a:srgbClr val="FFFF00"/>
              </a:buClr>
              <a:buFont typeface="CommonBullets" pitchFamily="34" charset="2"/>
              <a:buChar char="l"/>
              <a:defRPr/>
            </a:pPr>
            <a:r>
              <a:rPr lang="en-CA" sz="2000" dirty="0" smtClean="0">
                <a:latin typeface="Calibri" pitchFamily="34" charset="0"/>
              </a:rPr>
              <a:t>Reduced capacity to support juvenile salmon  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r>
              <a:rPr lang="en-CA" sz="2400" dirty="0" smtClean="0">
                <a:latin typeface="Calibri" pitchFamily="34" charset="0"/>
              </a:rPr>
              <a:t>Climate-linked shifts progressing with implications for water temperatures and salmon thermal preferences and tolerances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r>
              <a:rPr lang="en-CA" sz="2400" dirty="0" smtClean="0">
                <a:latin typeface="Calibri" pitchFamily="34" charset="0"/>
              </a:rPr>
              <a:t>Implications for riparian and watershed management for professionals in a result-based </a:t>
            </a:r>
            <a:r>
              <a:rPr lang="en-CA" sz="2400" i="1" dirty="0" smtClean="0">
                <a:latin typeface="Calibri" pitchFamily="34" charset="0"/>
              </a:rPr>
              <a:t>FRPA 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Tx/>
              <a:buFont typeface="CommonBullets" pitchFamily="34" charset="2"/>
              <a:buChar char="l"/>
              <a:defRPr/>
            </a:pPr>
            <a:endParaRPr lang="en-CA" sz="2400" i="1" dirty="0" smtClean="0">
              <a:latin typeface="Calibri" pitchFamily="34" charset="0"/>
            </a:endParaRPr>
          </a:p>
        </p:txBody>
      </p:sp>
      <p:pic>
        <p:nvPicPr>
          <p:cNvPr id="23557" name="Picture 5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458326" y="626745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63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266700"/>
            <a:ext cx="8286750" cy="914400"/>
          </a:xfrm>
        </p:spPr>
        <p:txBody>
          <a:bodyPr/>
          <a:lstStyle/>
          <a:p>
            <a:pPr>
              <a:defRPr/>
            </a:pPr>
            <a:r>
              <a:rPr lang="en-CA" dirty="0" smtClean="0">
                <a:latin typeface="Calibri" pitchFamily="34" charset="0"/>
              </a:rPr>
              <a:t>Future Implications for Research &amp; Monitoring</a:t>
            </a:r>
            <a:endParaRPr lang="en-US" b="0" dirty="0" smtClean="0">
              <a:solidFill>
                <a:srgbClr val="FFFF00"/>
              </a:solidFill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5" y="1485900"/>
            <a:ext cx="9534525" cy="5067300"/>
          </a:xfrm>
        </p:spPr>
        <p:txBody>
          <a:bodyPr/>
          <a:lstStyle/>
          <a:p>
            <a:pPr marL="511175" indent="-276225">
              <a:buClr>
                <a:srgbClr val="FFFF00"/>
              </a:buClr>
              <a:buNone/>
              <a:defRPr/>
            </a:pPr>
            <a:r>
              <a:rPr lang="en-CA" sz="2400" b="1" dirty="0" smtClean="0">
                <a:solidFill>
                  <a:srgbClr val="FFFF00"/>
                </a:solidFill>
                <a:latin typeface="Calibri" pitchFamily="34" charset="0"/>
              </a:rPr>
              <a:t>Future Thermal Regimes and Effects on Salmon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Thermal regimes in Carnation Creek main channel have not recovered to pre-harvest levels 29-34 years after riparian harvesting 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Residual forestry effects:  channel remains 2-3X wider – affecting shade available from 2</a:t>
            </a:r>
            <a:r>
              <a:rPr lang="en-CA" sz="2400" baseline="30000" dirty="0" smtClean="0">
                <a:latin typeface="Calibri" pitchFamily="34" charset="0"/>
              </a:rPr>
              <a:t>nd</a:t>
            </a:r>
            <a:r>
              <a:rPr lang="en-CA" sz="2400" dirty="0" smtClean="0">
                <a:latin typeface="Calibri" pitchFamily="34" charset="0"/>
              </a:rPr>
              <a:t> growth riparian canopy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Long-term climatic warming – differential effects on main channel and tributaries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Can monitor changes in Carnation Creek with changes in unharvested, control Tributary C 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Monitor consequences for salmon population parameters, habitat use</a:t>
            </a:r>
          </a:p>
          <a:p>
            <a:pPr marL="511175" indent="-276225"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lang="en-CA" sz="2400" dirty="0" smtClean="0">
                <a:latin typeface="Calibri" pitchFamily="34" charset="0"/>
              </a:rPr>
              <a:t>Distinguish climate-related &amp; forest management effects </a:t>
            </a:r>
          </a:p>
          <a:p>
            <a:pPr marL="911225" lvl="1" indent="-276225">
              <a:buClr>
                <a:srgbClr val="FFFF00"/>
              </a:buClr>
              <a:buNone/>
              <a:defRPr/>
            </a:pPr>
            <a:endParaRPr lang="en-US" sz="2400" dirty="0" smtClean="0"/>
          </a:p>
        </p:txBody>
      </p:sp>
      <p:pic>
        <p:nvPicPr>
          <p:cNvPr id="96260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277350" y="623887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64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075" y="400050"/>
            <a:ext cx="8648699" cy="704850"/>
          </a:xfrm>
        </p:spPr>
        <p:txBody>
          <a:bodyPr/>
          <a:lstStyle/>
          <a:p>
            <a:r>
              <a:rPr lang="en-CA" dirty="0" smtClean="0">
                <a:latin typeface="Calibri" pitchFamily="34" charset="0"/>
              </a:rPr>
              <a:t>Future Implications for Research &amp; Monitoring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685925"/>
            <a:ext cx="9229725" cy="4314826"/>
          </a:xfrm>
        </p:spPr>
        <p:txBody>
          <a:bodyPr/>
          <a:lstStyle/>
          <a:p>
            <a:pPr marL="0">
              <a:spcBef>
                <a:spcPct val="35000"/>
              </a:spcBef>
              <a:buNone/>
            </a:pPr>
            <a:r>
              <a:rPr lang="en-CA" sz="2200" b="1" dirty="0" smtClean="0">
                <a:latin typeface="Calibri" pitchFamily="34" charset="0"/>
              </a:rPr>
              <a:t>Climate-related Disturbance Shifts in Rain-dominated Coastal BC Watersheds </a:t>
            </a:r>
          </a:p>
          <a:p>
            <a:pPr>
              <a:spcBef>
                <a:spcPct val="35000"/>
              </a:spcBef>
              <a:buSzPct val="150000"/>
              <a:buFont typeface="Arial" pitchFamily="34" charset="0"/>
              <a:buChar char="•"/>
            </a:pPr>
            <a:r>
              <a:rPr lang="en-CA" sz="2000" b="1" dirty="0" smtClean="0">
                <a:latin typeface="Calibri" pitchFamily="34" charset="0"/>
              </a:rPr>
              <a:t>Increased frequency and magnitude of winter storms, peak flows, and related disturbances</a:t>
            </a:r>
          </a:p>
          <a:p>
            <a:pPr lvl="1">
              <a:spcBef>
                <a:spcPct val="35000"/>
              </a:spcBef>
              <a:buSzPct val="150000"/>
              <a:buFont typeface="Arial" pitchFamily="34" charset="0"/>
              <a:buChar char="•"/>
            </a:pPr>
            <a:r>
              <a:rPr lang="en-CA" sz="1800" b="1" dirty="0" smtClean="0">
                <a:latin typeface="Calibri" pitchFamily="34" charset="0"/>
              </a:rPr>
              <a:t>Landslide frequency, channel disturbances, aquatic habitats</a:t>
            </a:r>
          </a:p>
          <a:p>
            <a:pPr lvl="1">
              <a:spcBef>
                <a:spcPct val="35000"/>
              </a:spcBef>
              <a:buSzPct val="150000"/>
              <a:buFont typeface="Arial" pitchFamily="34" charset="0"/>
              <a:buChar char="•"/>
            </a:pPr>
            <a:r>
              <a:rPr lang="en-CA" sz="1800" b="1" dirty="0" smtClean="0">
                <a:latin typeface="Calibri" pitchFamily="34" charset="0"/>
              </a:rPr>
              <a:t>Impacts on fish egg survival, juvenile overwinter survival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</a:pPr>
            <a:endParaRPr lang="en-CA" sz="1600" dirty="0" smtClean="0">
              <a:latin typeface="Calibri" pitchFamily="34" charset="0"/>
            </a:endParaRPr>
          </a:p>
          <a:p>
            <a:pPr>
              <a:spcBef>
                <a:spcPct val="35000"/>
              </a:spcBef>
              <a:buNone/>
            </a:pPr>
            <a:r>
              <a:rPr lang="en-CA" sz="2200" b="1" dirty="0" smtClean="0">
                <a:latin typeface="Calibri" pitchFamily="34" charset="0"/>
              </a:rPr>
              <a:t>Drier summers &amp; more low-flow days</a:t>
            </a:r>
          </a:p>
          <a:p>
            <a:pPr>
              <a:spcAft>
                <a:spcPct val="10000"/>
              </a:spcAft>
              <a:buSzPct val="150000"/>
              <a:buFont typeface="Arial" pitchFamily="34" charset="0"/>
              <a:buChar char="•"/>
            </a:pPr>
            <a:r>
              <a:rPr lang="en-CA" sz="1800" b="1" dirty="0" smtClean="0">
                <a:latin typeface="Calibri" pitchFamily="34" charset="0"/>
              </a:rPr>
              <a:t>Egg mortality for spring spawners (trout); habitat reduction for juveniles and</a:t>
            </a:r>
            <a:br>
              <a:rPr lang="en-CA" sz="1800" b="1" dirty="0" smtClean="0">
                <a:latin typeface="Calibri" pitchFamily="34" charset="0"/>
              </a:rPr>
            </a:br>
            <a:r>
              <a:rPr lang="en-CA" sz="1800" b="1" dirty="0" smtClean="0">
                <a:latin typeface="Calibri" pitchFamily="34" charset="0"/>
              </a:rPr>
              <a:t>resident adults for all species; thermal stress; thermal optima reached</a:t>
            </a:r>
          </a:p>
          <a:p>
            <a:pPr>
              <a:spcAft>
                <a:spcPct val="15000"/>
              </a:spcAft>
              <a:buSzPct val="150000"/>
              <a:buFont typeface="Arial" pitchFamily="34" charset="0"/>
              <a:buChar char="•"/>
            </a:pPr>
            <a:r>
              <a:rPr lang="en-CA" sz="1800" b="1" dirty="0" smtClean="0">
                <a:latin typeface="Calibri" pitchFamily="34" charset="0"/>
              </a:rPr>
              <a:t>Impacts to small-stream communities:   benthic invertebrate production &amp; implications for fish food resources </a:t>
            </a:r>
            <a:endParaRPr lang="en-CA" sz="2000" dirty="0" smtClean="0">
              <a:latin typeface="Calibri" pitchFamily="34" charset="0"/>
            </a:endParaRPr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324976" y="6172200"/>
            <a:ext cx="57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65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025" y="100013"/>
            <a:ext cx="8905875" cy="1147762"/>
          </a:xfrm>
        </p:spPr>
        <p:txBody>
          <a:bodyPr/>
          <a:lstStyle/>
          <a:p>
            <a:r>
              <a:rPr lang="en-CA" dirty="0" smtClean="0">
                <a:latin typeface="Calibri" pitchFamily="34" charset="0"/>
              </a:rPr>
              <a:t>Carnation Creek Research Team &amp; Project Partners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263" y="1419224"/>
            <a:ext cx="7240587" cy="4791075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BC Ministry of Forests and Range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BC Ministry of Environment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Environment Canada – Water Survey of Canada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Fisheries and Oceans Canada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FORREX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Huu Ay Aht First Nation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University of British Columbia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University of Texas, San Antonio</a:t>
            </a:r>
          </a:p>
          <a:p>
            <a:pPr>
              <a:buNone/>
            </a:pPr>
            <a:r>
              <a:rPr lang="en-CA" sz="2800" b="1" dirty="0" smtClean="0">
                <a:latin typeface="Calibri" pitchFamily="34" charset="0"/>
              </a:rPr>
              <a:t>Western Forest Products Ltd.</a:t>
            </a:r>
          </a:p>
          <a:p>
            <a:pPr>
              <a:buNone/>
            </a:pPr>
            <a:endParaRPr lang="en-CA" sz="2800" b="1" dirty="0" smtClean="0">
              <a:latin typeface="Calibri" pitchFamily="34" charset="0"/>
            </a:endParaRPr>
          </a:p>
          <a:p>
            <a:pPr>
              <a:buNone/>
            </a:pPr>
            <a:endParaRPr lang="en-CA" sz="2000" b="1" dirty="0" smtClean="0">
              <a:latin typeface="Calibri" pitchFamily="34" charset="0"/>
            </a:endParaRPr>
          </a:p>
          <a:p>
            <a:endParaRPr lang="en-CA" dirty="0"/>
          </a:p>
        </p:txBody>
      </p:sp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88900"/>
            <a:ext cx="1127125" cy="1127125"/>
          </a:xfrm>
          <a:prstGeom prst="rect">
            <a:avLst/>
          </a:prstGeom>
          <a:noFill/>
          <a:effectLst>
            <a:outerShdw dist="35921" dir="2700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344025" y="62103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FFFF"/>
                </a:solidFill>
                <a:latin typeface="+mj-lt"/>
              </a:rPr>
              <a:t>66</a:t>
            </a:r>
            <a:endParaRPr lang="en-CA" b="1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T-Salmon - Carnation Creek">
  <a:themeElements>
    <a:clrScheme name="">
      <a:dk1>
        <a:srgbClr val="000000"/>
      </a:dk1>
      <a:lt1>
        <a:srgbClr val="00279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AACC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T-Salmon - Carnation Cree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-Salmon - Carnation Cree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-Salmon - Carnation Cree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-Salmon - Carnation Cree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-Salmon - Carnation Cree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-Salmon - Carnation Cree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-Salmon - Carnation Cree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Settings\gclement\Application Data\Microsoft\Templates\PT-Salmon - Carnation Creek.pot</Template>
  <TotalTime>3859</TotalTime>
  <Pages>11</Pages>
  <Words>1268</Words>
  <Application>Microsoft Office PowerPoint</Application>
  <PresentationFormat>35mm Slides</PresentationFormat>
  <Paragraphs>285</Paragraphs>
  <Slides>66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Arial</vt:lpstr>
      <vt:lpstr>Calibri</vt:lpstr>
      <vt:lpstr>CommonBullets</vt:lpstr>
      <vt:lpstr>Times New Roman</vt:lpstr>
      <vt:lpstr>Tahoma</vt:lpstr>
      <vt:lpstr>Verdana</vt:lpstr>
      <vt:lpstr>PT-Salmon - Carnation Creek</vt:lpstr>
      <vt:lpstr>Slide</vt:lpstr>
      <vt:lpstr>Microsoft Office PowerPoint 97-2003 Slide</vt:lpstr>
      <vt:lpstr>The Carnation Creek Fish-Forestry Interaction Project</vt:lpstr>
      <vt:lpstr>Carnation Creek Background</vt:lpstr>
      <vt:lpstr>Research &amp; Monitoring Objectives</vt:lpstr>
      <vt:lpstr>Presentation Objectives</vt:lpstr>
      <vt:lpstr>Presentation Objectives (cont’d)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Future Implications for Watershed Conditions</vt:lpstr>
      <vt:lpstr>Future Implications for Research &amp; Monitoring</vt:lpstr>
      <vt:lpstr>Future Implications for Research &amp; Monitoring</vt:lpstr>
      <vt:lpstr>Carnation Creek Research Team &amp; Project Partners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Salmon Population Trends In Carnation Creek: A 25-Year Study</dc:title>
  <dc:creator>Peter Tschaplinksi</dc:creator>
  <cp:lastModifiedBy>ptschapl</cp:lastModifiedBy>
  <cp:revision>476</cp:revision>
  <cp:lastPrinted>2004-03-01T17:31:47Z</cp:lastPrinted>
  <dcterms:created xsi:type="dcterms:W3CDTF">1996-03-19T23:56:30Z</dcterms:created>
  <dcterms:modified xsi:type="dcterms:W3CDTF">2010-06-08T20:07:34Z</dcterms:modified>
</cp:coreProperties>
</file>