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rawings/drawing2.xml" ContentType="application/vnd.openxmlformats-officedocument.drawingml.chartshape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charts/chart17.xml" ContentType="application/vnd.openxmlformats-officedocument.drawingml.char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charts/chart13.xml" ContentType="application/vnd.openxmlformats-officedocument.drawingml.char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charts/chart7.xml" ContentType="application/vnd.openxmlformats-officedocument.drawingml.chart+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Override PartName="/ppt/drawings/drawing7.xml" ContentType="application/vnd.openxmlformats-officedocument.drawingml.chartshapes+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drawings/drawing3.xml" ContentType="application/vnd.openxmlformats-officedocument.drawingml.chartshap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notesSlides/notesSlide19.xml" ContentType="application/vnd.openxmlformats-officedocument.presentationml.notesSlide+xml"/>
  <Override PartName="/ppt/charts/chart18.xml" ContentType="application/vnd.openxmlformats-officedocument.drawingml.char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charts/chart16.xml" ContentType="application/vnd.openxmlformats-officedocument.drawingml.char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charts/chart14.xml" ContentType="application/vnd.openxmlformats-officedocument.drawingml.chart+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charts/chart8.xml" ContentType="application/vnd.openxmlformats-officedocument.drawingml.chart+xml"/>
  <Override PartName="/ppt/notesSlides/notesSlide13.xml" ContentType="application/vnd.openxmlformats-officedocument.presentationml.notesSlide+xml"/>
  <Override PartName="/ppt/charts/chart12.xml" ContentType="application/vnd.openxmlformats-officedocument.drawingml.char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charts/chart6.xml" ContentType="application/vnd.openxmlformats-officedocument.drawingml.chart+xml"/>
  <Override PartName="/ppt/notesSlides/notesSlide8.xml" ContentType="application/vnd.openxmlformats-officedocument.presentationml.notesSlide+xml"/>
  <Override PartName="/ppt/charts/chart10.xml" ContentType="application/vnd.openxmlformats-officedocument.drawingml.chart+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31.xml" ContentType="application/vnd.openxmlformats-officedocument.presentationml.notesSlide+xml"/>
  <Override PartName="/ppt/charts/chart4.xml" ContentType="application/vnd.openxmlformats-officedocument.drawingml.chart+xml"/>
  <Override PartName="/ppt/notesSlides/notesSlide6.xml" ContentType="application/vnd.openxmlformats-officedocument.presentationml.notesSlide+xml"/>
  <Override PartName="/ppt/drawings/drawing8.xml" ContentType="application/vnd.openxmlformats-officedocument.drawingml.chartshapes+xml"/>
  <Override PartName="/ppt/drawings/drawing12.xml" ContentType="application/vnd.openxmlformats-officedocument.drawingml.chartshapes+xml"/>
  <Override PartName="/ppt/slides/slide8.xml" ContentType="application/vnd.openxmlformats-officedocument.presentationml.slide+xml"/>
  <Override PartName="/ppt/charts/chart2.xml" ContentType="application/vnd.openxmlformats-officedocument.drawingml.chart+xml"/>
  <Override PartName="/ppt/notesSlides/notesSlide4.xml" ContentType="application/vnd.openxmlformats-officedocument.presentationml.notesSlide+xml"/>
  <Override PartName="/ppt/drawings/drawing6.xml" ContentType="application/vnd.openxmlformats-officedocument.drawingml.chartshapes+xml"/>
  <Override PartName="/ppt/drawings/drawing10.xml" ContentType="application/vnd.openxmlformats-officedocument.drawingml.chartshape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rawings/drawing4.xml" ContentType="application/vnd.openxmlformats-officedocument.drawingml.chartshape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charts/chart15.xml" ContentType="application/vnd.openxmlformats-officedocument.drawingml.char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charts/chart9.xml" ContentType="application/vnd.openxmlformats-officedocument.drawingml.chart+xml"/>
  <Override PartName="/ppt/notesSlides/notesSlide14.xml" ContentType="application/vnd.openxmlformats-officedocument.presentationml.notesSlide+xml"/>
  <Override PartName="/ppt/charts/chart11.xml" ContentType="application/vnd.openxmlformats-officedocument.drawingml.chart+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rawings/drawing9.xml" ContentType="application/vnd.openxmlformats-officedocument.drawingml.chartshapes+xml"/>
  <Override PartName="/ppt/charts/chart5.xml" ContentType="application/vnd.openxmlformats-officedocument.drawingml.chart+xml"/>
  <Override PartName="/ppt/notesSlides/notesSlide10.xml" ContentType="application/vnd.openxmlformats-officedocument.presentationml.notesSlide+xml"/>
  <Override PartName="/ppt/drawings/drawing11.xml" ContentType="application/vnd.openxmlformats-officedocument.drawingml.chartshapes+xml"/>
  <Override PartName="/ppt/slides/slide7.xml" ContentType="application/vnd.openxmlformats-officedocument.presentationml.slide+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drawings/drawing5.xml" ContentType="application/vnd.openxmlformats-officedocument.drawingml.chartshap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303" r:id="rId2"/>
    <p:sldId id="256" r:id="rId3"/>
    <p:sldId id="259" r:id="rId4"/>
    <p:sldId id="258" r:id="rId5"/>
    <p:sldId id="262" r:id="rId6"/>
    <p:sldId id="266" r:id="rId7"/>
    <p:sldId id="260" r:id="rId8"/>
    <p:sldId id="267" r:id="rId9"/>
    <p:sldId id="265" r:id="rId10"/>
    <p:sldId id="263" r:id="rId11"/>
    <p:sldId id="264" r:id="rId12"/>
    <p:sldId id="268" r:id="rId13"/>
    <p:sldId id="269" r:id="rId14"/>
    <p:sldId id="273" r:id="rId15"/>
    <p:sldId id="272" r:id="rId16"/>
    <p:sldId id="271" r:id="rId17"/>
    <p:sldId id="274" r:id="rId18"/>
    <p:sldId id="275" r:id="rId19"/>
    <p:sldId id="276" r:id="rId20"/>
    <p:sldId id="277" r:id="rId21"/>
    <p:sldId id="280" r:id="rId22"/>
    <p:sldId id="278" r:id="rId23"/>
    <p:sldId id="279" r:id="rId24"/>
    <p:sldId id="281" r:id="rId25"/>
    <p:sldId id="282" r:id="rId26"/>
    <p:sldId id="283" r:id="rId27"/>
    <p:sldId id="284" r:id="rId28"/>
    <p:sldId id="285" r:id="rId29"/>
    <p:sldId id="295" r:id="rId30"/>
    <p:sldId id="304" r:id="rId31"/>
    <p:sldId id="286" r:id="rId32"/>
    <p:sldId id="287" r:id="rId33"/>
    <p:sldId id="288" r:id="rId34"/>
    <p:sldId id="294" r:id="rId35"/>
    <p:sldId id="289" r:id="rId36"/>
    <p:sldId id="290" r:id="rId37"/>
    <p:sldId id="291" r:id="rId38"/>
    <p:sldId id="292" r:id="rId39"/>
    <p:sldId id="293" r:id="rId40"/>
    <p:sldId id="296" r:id="rId41"/>
    <p:sldId id="297" r:id="rId42"/>
    <p:sldId id="299" r:id="rId43"/>
    <p:sldId id="298" r:id="rId44"/>
    <p:sldId id="302" r:id="rId45"/>
    <p:sldId id="300" r:id="rId46"/>
    <p:sldId id="301"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85176" autoAdjust="0"/>
  </p:normalViewPr>
  <p:slideViewPr>
    <p:cSldViewPr>
      <p:cViewPr varScale="1">
        <p:scale>
          <a:sx n="96" d="100"/>
          <a:sy n="96" d="100"/>
        </p:scale>
        <p:origin x="-1416"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SPECTRUM\POTT$\TEMP\nonparametric%20graph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SPECTRUM\POTT$\TEMP\nonparametric%20graphs.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SPECTRUM\POTT$\TEMP\nonparametric%20graph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SPECTRUM\POTT$\TEMP\nonparametric%20graphs.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SPECTRUM\POTT$\TEMP\nonparametric%20graph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SPECTRUM\POTT$\TEMP\nonparametric%20graphs.xlsx" TargetMode="Externa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SPECTRUM\POTT$\TEMP\nonparametric%20graph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SPECTRUM\POTT$\TEMP\nonparametric%20graphs.xlsx" TargetMode="External"/></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file:///\\SPECTRUM\POTT$\TEMP\nonparametric%20graphs.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SPECTRUM\POTT$\TEMP\nonparametric%20graphs.xlsx" TargetMode="External"/></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oleObject" Target="file:///\\SPECTRUM\POTT$\TEMP\nonparametric%20graphs.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SPECTRUM\POTT$\TEMP\nonparametric%20graphs.xlsx" TargetMode="External"/></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oleObject" Target="file:///\\SPECTRUM\POTT$\TEMP\nonparametric%20graphs.xlsx" TargetMode="External"/></Relationships>
</file>

<file path=ppt/charts/_rels/chart14.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oleObject" Target="file:///\\SPECTRUM\POTT$\TEMP\nonparametric%20graphs.xlsx" TargetMode="External"/></Relationships>
</file>

<file path=ppt/charts/_rels/chart15.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oleObject" Target="file:///\\SPECTRUM\POTT$\TEMP\nonparametric%20graphs.xlsx" TargetMode="External"/></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oleObject" Target="file:///\\SPECTRUM\POTT$\TEMP\nonparametric%20graphs.xlsx" TargetMode="External"/></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11.xml"/><Relationship Id="rId1" Type="http://schemas.openxmlformats.org/officeDocument/2006/relationships/oleObject" Target="file:///\\SPECTRUM\POTT$\TEMP\nonparametric%20graphs.xlsx" TargetMode="External"/></Relationships>
</file>

<file path=ppt/charts/_rels/chart18.xml.rels><?xml version="1.0" encoding="UTF-8" standalone="yes"?>
<Relationships xmlns="http://schemas.openxmlformats.org/package/2006/relationships"><Relationship Id="rId2" Type="http://schemas.openxmlformats.org/officeDocument/2006/relationships/chartUserShapes" Target="../drawings/drawing12.xml"/><Relationship Id="rId1" Type="http://schemas.openxmlformats.org/officeDocument/2006/relationships/oleObject" Target="file:///\\SPECTRUM\POTT$\TEMP\nonparametric%20graph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CA"/>
  <c:chart>
    <c:autoTitleDeleted val="1"/>
    <c:plotArea>
      <c:layout>
        <c:manualLayout>
          <c:layoutTarget val="inner"/>
          <c:xMode val="edge"/>
          <c:yMode val="edge"/>
          <c:x val="7.1535542250230372E-2"/>
          <c:y val="3.5807896894244219E-2"/>
          <c:w val="0.89530450124682859"/>
          <c:h val="0.85901558915305076"/>
        </c:manualLayout>
      </c:layout>
      <c:scatterChart>
        <c:scatterStyle val="lineMarker"/>
        <c:ser>
          <c:idx val="0"/>
          <c:order val="0"/>
          <c:tx>
            <c:strRef>
              <c:f>runge!$B$2</c:f>
              <c:strCache>
                <c:ptCount val="1"/>
                <c:pt idx="0">
                  <c:v>y</c:v>
                </c:pt>
              </c:strCache>
            </c:strRef>
          </c:tx>
          <c:spPr>
            <a:ln w="28575">
              <a:noFill/>
            </a:ln>
          </c:spPr>
          <c:marker>
            <c:symbol val="circle"/>
            <c:size val="5"/>
            <c:spPr>
              <a:solidFill>
                <a:schemeClr val="tx2"/>
              </a:solidFill>
            </c:spPr>
          </c:marker>
          <c:trendline>
            <c:spPr>
              <a:ln>
                <a:solidFill>
                  <a:srgbClr val="9BBB59">
                    <a:lumMod val="50000"/>
                    <a:alpha val="90000"/>
                  </a:srgbClr>
                </a:solidFill>
              </a:ln>
            </c:spPr>
            <c:trendlineType val="poly"/>
            <c:order val="5"/>
          </c:trendline>
          <c:xVal>
            <c:numRef>
              <c:f>runge!$A$3:$A$8</c:f>
              <c:numCache>
                <c:formatCode>0.00</c:formatCode>
                <c:ptCount val="6"/>
                <c:pt idx="0">
                  <c:v>-1</c:v>
                </c:pt>
                <c:pt idx="1">
                  <c:v>-0.6000000000000002</c:v>
                </c:pt>
                <c:pt idx="2">
                  <c:v>-0.2</c:v>
                </c:pt>
                <c:pt idx="3">
                  <c:v>0.20000000000000009</c:v>
                </c:pt>
                <c:pt idx="4">
                  <c:v>0.60000000000000031</c:v>
                </c:pt>
                <c:pt idx="5">
                  <c:v>1</c:v>
                </c:pt>
              </c:numCache>
            </c:numRef>
          </c:xVal>
          <c:yVal>
            <c:numRef>
              <c:f>runge!$B$3:$B$8</c:f>
              <c:numCache>
                <c:formatCode>0.0</c:formatCode>
                <c:ptCount val="6"/>
                <c:pt idx="0">
                  <c:v>-0.15384615384615394</c:v>
                </c:pt>
                <c:pt idx="1">
                  <c:v>-0.2</c:v>
                </c:pt>
                <c:pt idx="2">
                  <c:v>1.1102230246251593E-16</c:v>
                </c:pt>
                <c:pt idx="3">
                  <c:v>0.99999999999999978</c:v>
                </c:pt>
                <c:pt idx="4">
                  <c:v>0.4</c:v>
                </c:pt>
                <c:pt idx="5">
                  <c:v>0.23076923076923089</c:v>
                </c:pt>
              </c:numCache>
            </c:numRef>
          </c:yVal>
        </c:ser>
        <c:axId val="113152768"/>
        <c:axId val="113154688"/>
      </c:scatterChart>
      <c:valAx>
        <c:axId val="113152768"/>
        <c:scaling>
          <c:orientation val="minMax"/>
          <c:max val="1"/>
          <c:min val="-1"/>
        </c:scaling>
        <c:axPos val="b"/>
        <c:numFmt formatCode="0.00" sourceLinked="1"/>
        <c:tickLblPos val="nextTo"/>
        <c:crossAx val="113154688"/>
        <c:crossesAt val="-0.4"/>
        <c:crossBetween val="midCat"/>
        <c:majorUnit val="0.25"/>
      </c:valAx>
      <c:valAx>
        <c:axId val="113154688"/>
        <c:scaling>
          <c:orientation val="minMax"/>
          <c:max val="1.2"/>
          <c:min val="-0.4"/>
        </c:scaling>
        <c:axPos val="l"/>
        <c:majorGridlines/>
        <c:numFmt formatCode="0.0" sourceLinked="1"/>
        <c:tickLblPos val="nextTo"/>
        <c:crossAx val="113152768"/>
        <c:crossesAt val="-1"/>
        <c:crossBetween val="midCat"/>
        <c:majorUnit val="0.4"/>
      </c:valAx>
    </c:plotArea>
    <c:plotVisOnly val="1"/>
  </c:chart>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CA"/>
  <c:chart>
    <c:autoTitleDeleted val="1"/>
    <c:plotArea>
      <c:layout>
        <c:manualLayout>
          <c:layoutTarget val="inner"/>
          <c:xMode val="edge"/>
          <c:yMode val="edge"/>
          <c:x val="7.2489546714403705E-2"/>
          <c:y val="1.8705041180197307E-2"/>
          <c:w val="0.89118983685523667"/>
          <c:h val="0.8909321507225374"/>
        </c:manualLayout>
      </c:layout>
      <c:scatterChart>
        <c:scatterStyle val="lineMarker"/>
        <c:ser>
          <c:idx val="0"/>
          <c:order val="0"/>
          <c:tx>
            <c:strRef>
              <c:f>Dataset!$B$1</c:f>
              <c:strCache>
                <c:ptCount val="1"/>
                <c:pt idx="0">
                  <c:v>y</c:v>
                </c:pt>
              </c:strCache>
            </c:strRef>
          </c:tx>
          <c:spPr>
            <a:ln w="28575">
              <a:noFill/>
            </a:ln>
          </c:spPr>
          <c:marker>
            <c:symbol val="circle"/>
            <c:size val="4"/>
            <c:spPr>
              <a:solidFill>
                <a:schemeClr val="accent1"/>
              </a:solidFill>
            </c:spPr>
          </c:marker>
          <c:xVal>
            <c:numRef>
              <c:f>Dataset!$A$2:$A$101</c:f>
              <c:numCache>
                <c:formatCode>0.00</c:formatCode>
                <c:ptCount val="100"/>
                <c:pt idx="0">
                  <c:v>0.36988000000000026</c:v>
                </c:pt>
                <c:pt idx="1">
                  <c:v>-0.98514999999999997</c:v>
                </c:pt>
                <c:pt idx="2">
                  <c:v>-0.6622800000000002</c:v>
                </c:pt>
                <c:pt idx="3">
                  <c:v>0.73582000000000025</c:v>
                </c:pt>
                <c:pt idx="4">
                  <c:v>-9.1670000000000001E-2</c:v>
                </c:pt>
                <c:pt idx="5">
                  <c:v>0.72148000000000001</c:v>
                </c:pt>
                <c:pt idx="6">
                  <c:v>0.33179000000000008</c:v>
                </c:pt>
                <c:pt idx="7">
                  <c:v>0.29631000000000013</c:v>
                </c:pt>
                <c:pt idx="8">
                  <c:v>0.54991999999999996</c:v>
                </c:pt>
                <c:pt idx="9">
                  <c:v>0.47727000000000008</c:v>
                </c:pt>
                <c:pt idx="10">
                  <c:v>-0.70813999999999999</c:v>
                </c:pt>
                <c:pt idx="11">
                  <c:v>0.90498999999999996</c:v>
                </c:pt>
                <c:pt idx="12">
                  <c:v>-0.83226</c:v>
                </c:pt>
                <c:pt idx="13">
                  <c:v>-0.3375700000000002</c:v>
                </c:pt>
                <c:pt idx="14">
                  <c:v>0.39591000000000021</c:v>
                </c:pt>
                <c:pt idx="15">
                  <c:v>-0.40077000000000002</c:v>
                </c:pt>
                <c:pt idx="16">
                  <c:v>-0.63046000000000002</c:v>
                </c:pt>
                <c:pt idx="17">
                  <c:v>-2.2640000000000011E-2</c:v>
                </c:pt>
                <c:pt idx="18">
                  <c:v>0.56245000000000001</c:v>
                </c:pt>
                <c:pt idx="19">
                  <c:v>0.16409000000000001</c:v>
                </c:pt>
                <c:pt idx="20">
                  <c:v>0.56940000000000002</c:v>
                </c:pt>
                <c:pt idx="21">
                  <c:v>0.69298999999999999</c:v>
                </c:pt>
                <c:pt idx="22">
                  <c:v>-0.10697000000000002</c:v>
                </c:pt>
                <c:pt idx="23">
                  <c:v>0.2636</c:v>
                </c:pt>
                <c:pt idx="24">
                  <c:v>0.40798000000000012</c:v>
                </c:pt>
                <c:pt idx="25">
                  <c:v>-0.94752000000000003</c:v>
                </c:pt>
                <c:pt idx="26">
                  <c:v>0.19461000000000001</c:v>
                </c:pt>
                <c:pt idx="27">
                  <c:v>0.64841000000000004</c:v>
                </c:pt>
                <c:pt idx="28">
                  <c:v>-0.70340999999999998</c:v>
                </c:pt>
                <c:pt idx="29">
                  <c:v>-0.72693000000000019</c:v>
                </c:pt>
                <c:pt idx="30">
                  <c:v>-0.80125000000000002</c:v>
                </c:pt>
                <c:pt idx="31">
                  <c:v>-0.87548000000000004</c:v>
                </c:pt>
                <c:pt idx="32">
                  <c:v>0.24685000000000001</c:v>
                </c:pt>
                <c:pt idx="33">
                  <c:v>-0.63110999999999995</c:v>
                </c:pt>
                <c:pt idx="34">
                  <c:v>-0.47283000000000008</c:v>
                </c:pt>
                <c:pt idx="35">
                  <c:v>0.53844000000000003</c:v>
                </c:pt>
                <c:pt idx="36">
                  <c:v>3.3059999999999999E-2</c:v>
                </c:pt>
                <c:pt idx="37">
                  <c:v>-0.87141000000000002</c:v>
                </c:pt>
                <c:pt idx="38">
                  <c:v>0.14959000000000006</c:v>
                </c:pt>
                <c:pt idx="39">
                  <c:v>0.24084000000000005</c:v>
                </c:pt>
                <c:pt idx="40">
                  <c:v>0.8609300000000002</c:v>
                </c:pt>
                <c:pt idx="41">
                  <c:v>-0.10555</c:v>
                </c:pt>
                <c:pt idx="42">
                  <c:v>0.14454000000000006</c:v>
                </c:pt>
                <c:pt idx="43">
                  <c:v>0.30985000000000013</c:v>
                </c:pt>
                <c:pt idx="44">
                  <c:v>0.52942999999999996</c:v>
                </c:pt>
                <c:pt idx="45">
                  <c:v>0.64656000000000002</c:v>
                </c:pt>
                <c:pt idx="46">
                  <c:v>8.7370000000000031E-2</c:v>
                </c:pt>
                <c:pt idx="47">
                  <c:v>-0.99089000000000005</c:v>
                </c:pt>
                <c:pt idx="48">
                  <c:v>-0.90876999999999997</c:v>
                </c:pt>
                <c:pt idx="49">
                  <c:v>9.2770000000000005E-2</c:v>
                </c:pt>
                <c:pt idx="50">
                  <c:v>-6.8790000000000032E-2</c:v>
                </c:pt>
                <c:pt idx="51">
                  <c:v>0.16936000000000001</c:v>
                </c:pt>
                <c:pt idx="52">
                  <c:v>0.10460999999999998</c:v>
                </c:pt>
                <c:pt idx="53">
                  <c:v>0.6469600000000002</c:v>
                </c:pt>
                <c:pt idx="54">
                  <c:v>0.38937000000000027</c:v>
                </c:pt>
                <c:pt idx="55">
                  <c:v>0.23269000000000001</c:v>
                </c:pt>
                <c:pt idx="56">
                  <c:v>0.25573000000000001</c:v>
                </c:pt>
                <c:pt idx="57">
                  <c:v>-0.60951</c:v>
                </c:pt>
                <c:pt idx="58">
                  <c:v>0.91144999999999998</c:v>
                </c:pt>
                <c:pt idx="59">
                  <c:v>0.37178000000000011</c:v>
                </c:pt>
                <c:pt idx="60">
                  <c:v>2.769000000000001E-2</c:v>
                </c:pt>
                <c:pt idx="61">
                  <c:v>-0.19270999999999999</c:v>
                </c:pt>
                <c:pt idx="62">
                  <c:v>0.6730400000000003</c:v>
                </c:pt>
                <c:pt idx="63">
                  <c:v>0.86861000000000022</c:v>
                </c:pt>
                <c:pt idx="64">
                  <c:v>0.37065000000000009</c:v>
                </c:pt>
                <c:pt idx="65">
                  <c:v>0.10287</c:v>
                </c:pt>
                <c:pt idx="66">
                  <c:v>-0.7688400000000003</c:v>
                </c:pt>
                <c:pt idx="67">
                  <c:v>-0.15112</c:v>
                </c:pt>
                <c:pt idx="68">
                  <c:v>0.13769000000000001</c:v>
                </c:pt>
                <c:pt idx="69">
                  <c:v>-0.37273000000000001</c:v>
                </c:pt>
                <c:pt idx="70">
                  <c:v>-0.52493000000000001</c:v>
                </c:pt>
                <c:pt idx="71">
                  <c:v>0.34668000000000015</c:v>
                </c:pt>
                <c:pt idx="72">
                  <c:v>-0.70513999999999999</c:v>
                </c:pt>
                <c:pt idx="73">
                  <c:v>-0.47886000000000012</c:v>
                </c:pt>
                <c:pt idx="74">
                  <c:v>0.42326000000000008</c:v>
                </c:pt>
                <c:pt idx="75">
                  <c:v>-5.3900000000000003E-2</c:v>
                </c:pt>
                <c:pt idx="76">
                  <c:v>0.74285000000000023</c:v>
                </c:pt>
                <c:pt idx="77">
                  <c:v>0.80227000000000004</c:v>
                </c:pt>
                <c:pt idx="78">
                  <c:v>0.42570000000000002</c:v>
                </c:pt>
                <c:pt idx="79">
                  <c:v>-0.86041999999999996</c:v>
                </c:pt>
                <c:pt idx="80">
                  <c:v>0.25458000000000008</c:v>
                </c:pt>
                <c:pt idx="81">
                  <c:v>-0.20019999999999999</c:v>
                </c:pt>
                <c:pt idx="82">
                  <c:v>0.11260000000000002</c:v>
                </c:pt>
                <c:pt idx="83">
                  <c:v>0.46658000000000016</c:v>
                </c:pt>
                <c:pt idx="84">
                  <c:v>0.75239000000000023</c:v>
                </c:pt>
                <c:pt idx="85">
                  <c:v>0.91274000000000022</c:v>
                </c:pt>
                <c:pt idx="86">
                  <c:v>0.92155999999999982</c:v>
                </c:pt>
                <c:pt idx="87">
                  <c:v>0.33566000000000012</c:v>
                </c:pt>
                <c:pt idx="88">
                  <c:v>0.50983000000000001</c:v>
                </c:pt>
                <c:pt idx="89">
                  <c:v>-0.57745999999999997</c:v>
                </c:pt>
                <c:pt idx="90">
                  <c:v>0.94247000000000003</c:v>
                </c:pt>
                <c:pt idx="91">
                  <c:v>0.39627000000000012</c:v>
                </c:pt>
                <c:pt idx="92">
                  <c:v>-0.91215000000000002</c:v>
                </c:pt>
                <c:pt idx="93">
                  <c:v>3.3259999999999998E-2</c:v>
                </c:pt>
                <c:pt idx="94">
                  <c:v>0.95262000000000024</c:v>
                </c:pt>
                <c:pt idx="95">
                  <c:v>-0.49562000000000012</c:v>
                </c:pt>
                <c:pt idx="96">
                  <c:v>-0.55683000000000005</c:v>
                </c:pt>
                <c:pt idx="97">
                  <c:v>0.41500000000000009</c:v>
                </c:pt>
                <c:pt idx="98">
                  <c:v>0.16949000000000006</c:v>
                </c:pt>
                <c:pt idx="99">
                  <c:v>9.5100000000000004E-2</c:v>
                </c:pt>
              </c:numCache>
            </c:numRef>
          </c:xVal>
          <c:yVal>
            <c:numRef>
              <c:f>Dataset!$B$2:$B$101</c:f>
              <c:numCache>
                <c:formatCode>General</c:formatCode>
                <c:ptCount val="100"/>
                <c:pt idx="0">
                  <c:v>0.68086000000000002</c:v>
                </c:pt>
                <c:pt idx="1">
                  <c:v>-0.11652000000000003</c:v>
                </c:pt>
                <c:pt idx="2">
                  <c:v>-0.10400000000000002</c:v>
                </c:pt>
                <c:pt idx="3">
                  <c:v>0.3200800000000002</c:v>
                </c:pt>
                <c:pt idx="4">
                  <c:v>0.46724000000000004</c:v>
                </c:pt>
                <c:pt idx="5">
                  <c:v>0.30077000000000009</c:v>
                </c:pt>
                <c:pt idx="6">
                  <c:v>0.73093000000000019</c:v>
                </c:pt>
                <c:pt idx="7">
                  <c:v>0.77347999999999995</c:v>
                </c:pt>
                <c:pt idx="8">
                  <c:v>0.33821000000000012</c:v>
                </c:pt>
                <c:pt idx="9">
                  <c:v>0.50444999999999973</c:v>
                </c:pt>
                <c:pt idx="10">
                  <c:v>-0.18878000000000006</c:v>
                </c:pt>
                <c:pt idx="11">
                  <c:v>0.18532999999999999</c:v>
                </c:pt>
                <c:pt idx="12">
                  <c:v>-0.12741000000000005</c:v>
                </c:pt>
                <c:pt idx="13">
                  <c:v>-0.2006</c:v>
                </c:pt>
                <c:pt idx="14">
                  <c:v>0.58743999999999963</c:v>
                </c:pt>
                <c:pt idx="15">
                  <c:v>-0.18634000000000006</c:v>
                </c:pt>
                <c:pt idx="16">
                  <c:v>-0.26795000000000002</c:v>
                </c:pt>
                <c:pt idx="17">
                  <c:v>0.88444999999999996</c:v>
                </c:pt>
                <c:pt idx="18">
                  <c:v>0.46015</c:v>
                </c:pt>
                <c:pt idx="19">
                  <c:v>1.1224499999999999</c:v>
                </c:pt>
                <c:pt idx="20">
                  <c:v>0.45807000000000009</c:v>
                </c:pt>
                <c:pt idx="21">
                  <c:v>0.29430000000000012</c:v>
                </c:pt>
                <c:pt idx="22">
                  <c:v>0.41477000000000008</c:v>
                </c:pt>
                <c:pt idx="23">
                  <c:v>0.79066000000000003</c:v>
                </c:pt>
                <c:pt idx="24">
                  <c:v>0.55547999999999997</c:v>
                </c:pt>
                <c:pt idx="25">
                  <c:v>-0.19641000000000006</c:v>
                </c:pt>
                <c:pt idx="26">
                  <c:v>1.0659799999999995</c:v>
                </c:pt>
                <c:pt idx="27">
                  <c:v>0.39655000000000012</c:v>
                </c:pt>
                <c:pt idx="28">
                  <c:v>-0.18607000000000001</c:v>
                </c:pt>
                <c:pt idx="29">
                  <c:v>-0.20591000000000007</c:v>
                </c:pt>
                <c:pt idx="30">
                  <c:v>-0.15144000000000007</c:v>
                </c:pt>
                <c:pt idx="31">
                  <c:v>-0.12476000000000004</c:v>
                </c:pt>
                <c:pt idx="32">
                  <c:v>0.77307000000000026</c:v>
                </c:pt>
                <c:pt idx="33">
                  <c:v>-0.25068000000000001</c:v>
                </c:pt>
                <c:pt idx="34">
                  <c:v>-0.20175000000000001</c:v>
                </c:pt>
                <c:pt idx="35">
                  <c:v>0.45744000000000001</c:v>
                </c:pt>
                <c:pt idx="36">
                  <c:v>1.1462399999999999</c:v>
                </c:pt>
                <c:pt idx="37">
                  <c:v>-0.18156000000000005</c:v>
                </c:pt>
                <c:pt idx="38">
                  <c:v>1.12558</c:v>
                </c:pt>
                <c:pt idx="39">
                  <c:v>0.89061000000000001</c:v>
                </c:pt>
                <c:pt idx="40">
                  <c:v>0.28781000000000012</c:v>
                </c:pt>
                <c:pt idx="41">
                  <c:v>0.37096000000000012</c:v>
                </c:pt>
                <c:pt idx="42">
                  <c:v>1.0979599999999998</c:v>
                </c:pt>
                <c:pt idx="43">
                  <c:v>0.68391999999999997</c:v>
                </c:pt>
                <c:pt idx="44">
                  <c:v>0.4535300000000001</c:v>
                </c:pt>
                <c:pt idx="45">
                  <c:v>0.35185000000000011</c:v>
                </c:pt>
                <c:pt idx="46">
                  <c:v>1.2618099999999997</c:v>
                </c:pt>
                <c:pt idx="47">
                  <c:v>-0.12745000000000001</c:v>
                </c:pt>
                <c:pt idx="48">
                  <c:v>-0.19916999999999999</c:v>
                </c:pt>
                <c:pt idx="49">
                  <c:v>1.2563199999999999</c:v>
                </c:pt>
                <c:pt idx="50">
                  <c:v>0.65963000000000038</c:v>
                </c:pt>
                <c:pt idx="51">
                  <c:v>1.0965800000000001</c:v>
                </c:pt>
                <c:pt idx="52">
                  <c:v>1.2557099999999997</c:v>
                </c:pt>
                <c:pt idx="53">
                  <c:v>0.3103700000000002</c:v>
                </c:pt>
                <c:pt idx="54">
                  <c:v>0.57015000000000005</c:v>
                </c:pt>
                <c:pt idx="55">
                  <c:v>0.86021999999999998</c:v>
                </c:pt>
                <c:pt idx="56">
                  <c:v>0.86497000000000024</c:v>
                </c:pt>
                <c:pt idx="57">
                  <c:v>-0.15004000000000006</c:v>
                </c:pt>
                <c:pt idx="58">
                  <c:v>0.19622999999999999</c:v>
                </c:pt>
                <c:pt idx="59">
                  <c:v>0.62710999999999995</c:v>
                </c:pt>
                <c:pt idx="60">
                  <c:v>1.06487</c:v>
                </c:pt>
                <c:pt idx="61">
                  <c:v>3.449E-2</c:v>
                </c:pt>
                <c:pt idx="62">
                  <c:v>0.40160000000000001</c:v>
                </c:pt>
                <c:pt idx="63">
                  <c:v>0.30206000000000011</c:v>
                </c:pt>
                <c:pt idx="64">
                  <c:v>0.56596000000000002</c:v>
                </c:pt>
                <c:pt idx="65">
                  <c:v>1.14503</c:v>
                </c:pt>
                <c:pt idx="66">
                  <c:v>-0.15017</c:v>
                </c:pt>
                <c:pt idx="67">
                  <c:v>0.16547999999999999</c:v>
                </c:pt>
                <c:pt idx="68">
                  <c:v>1.1513800000000001</c:v>
                </c:pt>
                <c:pt idx="69">
                  <c:v>-0.19075</c:v>
                </c:pt>
                <c:pt idx="70">
                  <c:v>-0.17266999999999999</c:v>
                </c:pt>
                <c:pt idx="71">
                  <c:v>0.64659999999999995</c:v>
                </c:pt>
                <c:pt idx="72">
                  <c:v>-0.17978000000000005</c:v>
                </c:pt>
                <c:pt idx="73">
                  <c:v>-0.24815000000000001</c:v>
                </c:pt>
                <c:pt idx="74">
                  <c:v>0.59419</c:v>
                </c:pt>
                <c:pt idx="75">
                  <c:v>0.65137000000000023</c:v>
                </c:pt>
                <c:pt idx="76">
                  <c:v>0.35822000000000009</c:v>
                </c:pt>
                <c:pt idx="77">
                  <c:v>0.2599200000000001</c:v>
                </c:pt>
                <c:pt idx="78">
                  <c:v>0.6247400000000003</c:v>
                </c:pt>
                <c:pt idx="79">
                  <c:v>-0.16446000000000005</c:v>
                </c:pt>
                <c:pt idx="80">
                  <c:v>0.86748999999999998</c:v>
                </c:pt>
                <c:pt idx="81">
                  <c:v>-5.7820000000000003E-2</c:v>
                </c:pt>
                <c:pt idx="82">
                  <c:v>1.1926600000000001</c:v>
                </c:pt>
                <c:pt idx="83">
                  <c:v>0.51130999999999982</c:v>
                </c:pt>
                <c:pt idx="84">
                  <c:v>0.35658000000000012</c:v>
                </c:pt>
                <c:pt idx="85">
                  <c:v>0.26288000000000011</c:v>
                </c:pt>
                <c:pt idx="86">
                  <c:v>0.36154000000000008</c:v>
                </c:pt>
                <c:pt idx="87">
                  <c:v>0.61955000000000005</c:v>
                </c:pt>
                <c:pt idx="88">
                  <c:v>0.47455000000000008</c:v>
                </c:pt>
                <c:pt idx="89">
                  <c:v>-0.20695000000000005</c:v>
                </c:pt>
                <c:pt idx="90">
                  <c:v>0.22275</c:v>
                </c:pt>
                <c:pt idx="91">
                  <c:v>0.52044999999999997</c:v>
                </c:pt>
                <c:pt idx="92">
                  <c:v>-0.26370000000000005</c:v>
                </c:pt>
                <c:pt idx="93">
                  <c:v>1.1704699999999999</c:v>
                </c:pt>
                <c:pt idx="94">
                  <c:v>0.21118999999999999</c:v>
                </c:pt>
                <c:pt idx="95">
                  <c:v>-0.20085</c:v>
                </c:pt>
                <c:pt idx="96">
                  <c:v>-0.26789000000000002</c:v>
                </c:pt>
                <c:pt idx="97">
                  <c:v>0.59551999999999972</c:v>
                </c:pt>
                <c:pt idx="98">
                  <c:v>1.0909500000000001</c:v>
                </c:pt>
                <c:pt idx="99">
                  <c:v>1.18452</c:v>
                </c:pt>
              </c:numCache>
            </c:numRef>
          </c:yVal>
        </c:ser>
        <c:axId val="114034560"/>
        <c:axId val="114040832"/>
      </c:scatterChart>
      <c:valAx>
        <c:axId val="114034560"/>
        <c:scaling>
          <c:orientation val="minMax"/>
          <c:max val="1"/>
          <c:min val="-1"/>
        </c:scaling>
        <c:axPos val="b"/>
        <c:numFmt formatCode="0.00" sourceLinked="1"/>
        <c:tickLblPos val="nextTo"/>
        <c:spPr>
          <a:ln>
            <a:solidFill>
              <a:schemeClr val="bg1">
                <a:lumMod val="50000"/>
              </a:schemeClr>
            </a:solidFill>
          </a:ln>
        </c:spPr>
        <c:crossAx val="114040832"/>
        <c:crossesAt val="-0.4"/>
        <c:crossBetween val="midCat"/>
        <c:majorUnit val="0.25"/>
      </c:valAx>
      <c:valAx>
        <c:axId val="114040832"/>
        <c:scaling>
          <c:orientation val="minMax"/>
          <c:max val="1.4"/>
          <c:min val="-0.4"/>
        </c:scaling>
        <c:axPos val="l"/>
        <c:majorGridlines>
          <c:spPr>
            <a:ln>
              <a:solidFill>
                <a:schemeClr val="bg1">
                  <a:lumMod val="50000"/>
                </a:schemeClr>
              </a:solidFill>
            </a:ln>
          </c:spPr>
        </c:majorGridlines>
        <c:numFmt formatCode="General" sourceLinked="1"/>
        <c:tickLblPos val="nextTo"/>
        <c:spPr>
          <a:ln>
            <a:solidFill>
              <a:schemeClr val="bg1">
                <a:lumMod val="50000"/>
              </a:schemeClr>
            </a:solidFill>
          </a:ln>
        </c:spPr>
        <c:crossAx val="114034560"/>
        <c:crossesAt val="-1"/>
        <c:crossBetween val="midCat"/>
        <c:majorUnit val="0.4"/>
      </c:valAx>
    </c:plotArea>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CA"/>
  <c:chart>
    <c:plotArea>
      <c:layout/>
      <c:scatterChart>
        <c:scatterStyle val="lineMarker"/>
        <c:ser>
          <c:idx val="0"/>
          <c:order val="0"/>
          <c:tx>
            <c:strRef>
              <c:f>'poly basis'!$B$3</c:f>
              <c:strCache>
                <c:ptCount val="1"/>
                <c:pt idx="0">
                  <c:v>y</c:v>
                </c:pt>
              </c:strCache>
            </c:strRef>
          </c:tx>
          <c:spPr>
            <a:ln w="28575">
              <a:noFill/>
            </a:ln>
          </c:spPr>
          <c:marker>
            <c:symbol val="circle"/>
            <c:size val="4"/>
          </c:marker>
          <c:xVal>
            <c:numRef>
              <c:f>'poly basis'!$A$4:$A$103</c:f>
              <c:numCache>
                <c:formatCode>0.00</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'poly basis'!$B$4:$B$103</c:f>
              <c:numCache>
                <c:formatCode>General</c:formatCode>
                <c:ptCount val="100"/>
                <c:pt idx="0">
                  <c:v>-0.12745000000000001</c:v>
                </c:pt>
                <c:pt idx="1">
                  <c:v>-0.11652000000000003</c:v>
                </c:pt>
                <c:pt idx="2">
                  <c:v>-0.19641000000000006</c:v>
                </c:pt>
                <c:pt idx="3">
                  <c:v>-0.26370000000000005</c:v>
                </c:pt>
                <c:pt idx="4">
                  <c:v>-0.19916999999999999</c:v>
                </c:pt>
                <c:pt idx="5">
                  <c:v>-0.12476000000000004</c:v>
                </c:pt>
                <c:pt idx="6">
                  <c:v>-0.18156000000000005</c:v>
                </c:pt>
                <c:pt idx="7">
                  <c:v>-0.16446000000000005</c:v>
                </c:pt>
                <c:pt idx="8">
                  <c:v>-0.12741000000000005</c:v>
                </c:pt>
                <c:pt idx="9">
                  <c:v>-0.15144000000000007</c:v>
                </c:pt>
                <c:pt idx="10">
                  <c:v>-0.15017</c:v>
                </c:pt>
                <c:pt idx="11">
                  <c:v>-0.20591000000000007</c:v>
                </c:pt>
                <c:pt idx="12">
                  <c:v>-0.18878000000000006</c:v>
                </c:pt>
                <c:pt idx="13">
                  <c:v>-0.17978000000000005</c:v>
                </c:pt>
                <c:pt idx="14">
                  <c:v>-0.18607000000000001</c:v>
                </c:pt>
                <c:pt idx="15">
                  <c:v>-0.10400000000000002</c:v>
                </c:pt>
                <c:pt idx="16">
                  <c:v>-0.25068000000000001</c:v>
                </c:pt>
                <c:pt idx="17">
                  <c:v>-0.26795000000000002</c:v>
                </c:pt>
                <c:pt idx="18">
                  <c:v>-0.15004000000000006</c:v>
                </c:pt>
                <c:pt idx="19">
                  <c:v>-0.20695000000000005</c:v>
                </c:pt>
                <c:pt idx="20">
                  <c:v>-0.26789000000000002</c:v>
                </c:pt>
                <c:pt idx="21">
                  <c:v>-0.17266999999999999</c:v>
                </c:pt>
                <c:pt idx="22">
                  <c:v>-0.20085</c:v>
                </c:pt>
                <c:pt idx="23">
                  <c:v>-0.24815000000000001</c:v>
                </c:pt>
                <c:pt idx="24">
                  <c:v>-0.20175000000000001</c:v>
                </c:pt>
                <c:pt idx="25">
                  <c:v>-0.18634000000000006</c:v>
                </c:pt>
                <c:pt idx="26">
                  <c:v>-0.19075</c:v>
                </c:pt>
                <c:pt idx="27">
                  <c:v>-0.2006</c:v>
                </c:pt>
                <c:pt idx="28">
                  <c:v>-5.7820000000000003E-2</c:v>
                </c:pt>
                <c:pt idx="29">
                  <c:v>3.449E-2</c:v>
                </c:pt>
                <c:pt idx="30">
                  <c:v>0.16547999999999999</c:v>
                </c:pt>
                <c:pt idx="31">
                  <c:v>0.41477000000000008</c:v>
                </c:pt>
                <c:pt idx="32">
                  <c:v>0.37096000000000012</c:v>
                </c:pt>
                <c:pt idx="33">
                  <c:v>0.46724000000000004</c:v>
                </c:pt>
                <c:pt idx="34">
                  <c:v>0.65963000000000038</c:v>
                </c:pt>
                <c:pt idx="35">
                  <c:v>0.65137000000000023</c:v>
                </c:pt>
                <c:pt idx="36">
                  <c:v>0.88444999999999996</c:v>
                </c:pt>
                <c:pt idx="37">
                  <c:v>1.06487</c:v>
                </c:pt>
                <c:pt idx="38">
                  <c:v>1.1462399999999999</c:v>
                </c:pt>
                <c:pt idx="39">
                  <c:v>1.1704699999999999</c:v>
                </c:pt>
                <c:pt idx="40">
                  <c:v>1.2618099999999997</c:v>
                </c:pt>
                <c:pt idx="41">
                  <c:v>1.2563199999999999</c:v>
                </c:pt>
                <c:pt idx="42">
                  <c:v>1.18452</c:v>
                </c:pt>
                <c:pt idx="43">
                  <c:v>1.14503</c:v>
                </c:pt>
                <c:pt idx="44">
                  <c:v>1.2557099999999997</c:v>
                </c:pt>
                <c:pt idx="45">
                  <c:v>1.1926600000000001</c:v>
                </c:pt>
                <c:pt idx="46">
                  <c:v>1.1513800000000001</c:v>
                </c:pt>
                <c:pt idx="47">
                  <c:v>1.0979599999999998</c:v>
                </c:pt>
                <c:pt idx="48">
                  <c:v>1.12558</c:v>
                </c:pt>
                <c:pt idx="49">
                  <c:v>1.1224499999999999</c:v>
                </c:pt>
                <c:pt idx="50">
                  <c:v>1.0965800000000001</c:v>
                </c:pt>
                <c:pt idx="51">
                  <c:v>1.0909500000000001</c:v>
                </c:pt>
                <c:pt idx="52">
                  <c:v>1.0659799999999995</c:v>
                </c:pt>
                <c:pt idx="53">
                  <c:v>0.86021999999999998</c:v>
                </c:pt>
                <c:pt idx="54">
                  <c:v>0.89061000000000001</c:v>
                </c:pt>
                <c:pt idx="55">
                  <c:v>0.77307000000000026</c:v>
                </c:pt>
                <c:pt idx="56">
                  <c:v>0.86748999999999998</c:v>
                </c:pt>
                <c:pt idx="57">
                  <c:v>0.86497000000000024</c:v>
                </c:pt>
                <c:pt idx="58">
                  <c:v>0.79066000000000003</c:v>
                </c:pt>
                <c:pt idx="59">
                  <c:v>0.77347999999999995</c:v>
                </c:pt>
                <c:pt idx="60">
                  <c:v>0.68391999999999997</c:v>
                </c:pt>
                <c:pt idx="61">
                  <c:v>0.73093000000000019</c:v>
                </c:pt>
                <c:pt idx="62">
                  <c:v>0.61955000000000005</c:v>
                </c:pt>
                <c:pt idx="63">
                  <c:v>0.64659999999999995</c:v>
                </c:pt>
                <c:pt idx="64">
                  <c:v>0.68086000000000002</c:v>
                </c:pt>
                <c:pt idx="65">
                  <c:v>0.56596000000000002</c:v>
                </c:pt>
                <c:pt idx="66">
                  <c:v>0.62710999999999995</c:v>
                </c:pt>
                <c:pt idx="67">
                  <c:v>0.57015000000000005</c:v>
                </c:pt>
                <c:pt idx="68">
                  <c:v>0.58743999999999963</c:v>
                </c:pt>
                <c:pt idx="69">
                  <c:v>0.52044999999999997</c:v>
                </c:pt>
                <c:pt idx="70">
                  <c:v>0.55547999999999997</c:v>
                </c:pt>
                <c:pt idx="71">
                  <c:v>0.59551999999999972</c:v>
                </c:pt>
                <c:pt idx="72">
                  <c:v>0.59419</c:v>
                </c:pt>
                <c:pt idx="73">
                  <c:v>0.6247400000000003</c:v>
                </c:pt>
                <c:pt idx="74">
                  <c:v>0.51130999999999982</c:v>
                </c:pt>
                <c:pt idx="75">
                  <c:v>0.50444999999999973</c:v>
                </c:pt>
                <c:pt idx="76">
                  <c:v>0.47455000000000008</c:v>
                </c:pt>
                <c:pt idx="77">
                  <c:v>0.4535300000000001</c:v>
                </c:pt>
                <c:pt idx="78">
                  <c:v>0.45744000000000001</c:v>
                </c:pt>
                <c:pt idx="79">
                  <c:v>0.33821000000000012</c:v>
                </c:pt>
                <c:pt idx="80">
                  <c:v>0.46015</c:v>
                </c:pt>
                <c:pt idx="81">
                  <c:v>0.45807000000000009</c:v>
                </c:pt>
                <c:pt idx="82">
                  <c:v>0.35185000000000011</c:v>
                </c:pt>
                <c:pt idx="83">
                  <c:v>0.3103700000000002</c:v>
                </c:pt>
                <c:pt idx="84">
                  <c:v>0.39655000000000012</c:v>
                </c:pt>
                <c:pt idx="85">
                  <c:v>0.40160000000000001</c:v>
                </c:pt>
                <c:pt idx="86">
                  <c:v>0.29430000000000012</c:v>
                </c:pt>
                <c:pt idx="87">
                  <c:v>0.30077000000000009</c:v>
                </c:pt>
                <c:pt idx="88">
                  <c:v>0.3200800000000002</c:v>
                </c:pt>
                <c:pt idx="89">
                  <c:v>0.35822000000000009</c:v>
                </c:pt>
                <c:pt idx="90">
                  <c:v>0.35658000000000012</c:v>
                </c:pt>
                <c:pt idx="91">
                  <c:v>0.2599200000000001</c:v>
                </c:pt>
                <c:pt idx="92">
                  <c:v>0.28781000000000012</c:v>
                </c:pt>
                <c:pt idx="93">
                  <c:v>0.30206000000000011</c:v>
                </c:pt>
                <c:pt idx="94">
                  <c:v>0.18532999999999999</c:v>
                </c:pt>
                <c:pt idx="95">
                  <c:v>0.19622999999999999</c:v>
                </c:pt>
                <c:pt idx="96">
                  <c:v>0.26288000000000011</c:v>
                </c:pt>
                <c:pt idx="97">
                  <c:v>0.36154000000000008</c:v>
                </c:pt>
                <c:pt idx="98">
                  <c:v>0.22275</c:v>
                </c:pt>
                <c:pt idx="99">
                  <c:v>0.21118999999999999</c:v>
                </c:pt>
              </c:numCache>
            </c:numRef>
          </c:yVal>
        </c:ser>
        <c:ser>
          <c:idx val="1"/>
          <c:order val="1"/>
          <c:tx>
            <c:strRef>
              <c:f>'poly basis'!$I$3</c:f>
              <c:strCache>
                <c:ptCount val="1"/>
                <c:pt idx="0">
                  <c:v>pred</c:v>
                </c:pt>
              </c:strCache>
            </c:strRef>
          </c:tx>
          <c:spPr>
            <a:ln w="15875">
              <a:solidFill>
                <a:schemeClr val="accent3">
                  <a:lumMod val="50000"/>
                </a:schemeClr>
              </a:solidFill>
            </a:ln>
          </c:spPr>
          <c:marker>
            <c:symbol val="none"/>
          </c:marker>
          <c:xVal>
            <c:numRef>
              <c:f>'poly basis'!$A$4:$A$103</c:f>
              <c:numCache>
                <c:formatCode>0.00</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'poly basis'!$I$4:$I$103</c:f>
              <c:numCache>
                <c:formatCode>0.00</c:formatCode>
                <c:ptCount val="100"/>
                <c:pt idx="0">
                  <c:v>-8.4918831341069881E-2</c:v>
                </c:pt>
                <c:pt idx="1">
                  <c:v>-8.8056109321429682E-2</c:v>
                </c:pt>
                <c:pt idx="2">
                  <c:v>-0.11299679080912696</c:v>
                </c:pt>
                <c:pt idx="3">
                  <c:v>-0.14103065113284591</c:v>
                </c:pt>
                <c:pt idx="4">
                  <c:v>-0.14383633039472643</c:v>
                </c:pt>
                <c:pt idx="5">
                  <c:v>-0.17181343065534771</c:v>
                </c:pt>
                <c:pt idx="6">
                  <c:v>-0.17522222463536058</c:v>
                </c:pt>
                <c:pt idx="7">
                  <c:v>-0.18434764975038473</c:v>
                </c:pt>
                <c:pt idx="8">
                  <c:v>-0.20684039998661002</c:v>
                </c:pt>
                <c:pt idx="9">
                  <c:v>-0.22923498557221553</c:v>
                </c:pt>
                <c:pt idx="10">
                  <c:v>-0.24883936182492872</c:v>
                </c:pt>
                <c:pt idx="11">
                  <c:v>-0.26680070790356536</c:v>
                </c:pt>
                <c:pt idx="12">
                  <c:v>-0.27172326113133671</c:v>
                </c:pt>
                <c:pt idx="13">
                  <c:v>-0.27231613208672045</c:v>
                </c:pt>
                <c:pt idx="14">
                  <c:v>-0.27263331378826061</c:v>
                </c:pt>
                <c:pt idx="15">
                  <c:v>-0.27466081273349652</c:v>
                </c:pt>
                <c:pt idx="16">
                  <c:v>-0.26884124182894681</c:v>
                </c:pt>
                <c:pt idx="17">
                  <c:v>-0.26865031531179107</c:v>
                </c:pt>
                <c:pt idx="18">
                  <c:v>-0.2609559016359238</c:v>
                </c:pt>
                <c:pt idx="19">
                  <c:v>-0.24337562099088747</c:v>
                </c:pt>
                <c:pt idx="20">
                  <c:v>-0.2283535492930561</c:v>
                </c:pt>
                <c:pt idx="21">
                  <c:v>-0.19950914226586824</c:v>
                </c:pt>
                <c:pt idx="22">
                  <c:v>-0.16717863480797721</c:v>
                </c:pt>
                <c:pt idx="23">
                  <c:v>-0.1462861499852405</c:v>
                </c:pt>
                <c:pt idx="24">
                  <c:v>-0.13835609273690846</c:v>
                </c:pt>
                <c:pt idx="25">
                  <c:v>-2.803355856003429E-2</c:v>
                </c:pt>
                <c:pt idx="26">
                  <c:v>2.1764636594522237E-2</c:v>
                </c:pt>
                <c:pt idx="27">
                  <c:v>8.8617617429725432E-2</c:v>
                </c:pt>
                <c:pt idx="28">
                  <c:v>0.37755575587082224</c:v>
                </c:pt>
                <c:pt idx="29">
                  <c:v>0.39372293009023007</c:v>
                </c:pt>
                <c:pt idx="30">
                  <c:v>0.48252446839507279</c:v>
                </c:pt>
                <c:pt idx="31">
                  <c:v>0.57335457490713149</c:v>
                </c:pt>
                <c:pt idx="32">
                  <c:v>0.57619123601413658</c:v>
                </c:pt>
                <c:pt idx="33">
                  <c:v>0.60358337505095816</c:v>
                </c:pt>
                <c:pt idx="34">
                  <c:v>0.64726654305742781</c:v>
                </c:pt>
                <c:pt idx="35">
                  <c:v>0.6745845543379474</c:v>
                </c:pt>
                <c:pt idx="36">
                  <c:v>0.72866393135555718</c:v>
                </c:pt>
                <c:pt idx="37">
                  <c:v>0.80482420493893703</c:v>
                </c:pt>
                <c:pt idx="38">
                  <c:v>0.81205652738177114</c:v>
                </c:pt>
                <c:pt idx="39">
                  <c:v>0.81232233571550816</c:v>
                </c:pt>
                <c:pt idx="40">
                  <c:v>0.8742922484224942</c:v>
                </c:pt>
                <c:pt idx="41">
                  <c:v>0.87933025952124444</c:v>
                </c:pt>
                <c:pt idx="42">
                  <c:v>0.88143662684035773</c:v>
                </c:pt>
                <c:pt idx="43">
                  <c:v>0.88816382482725453</c:v>
                </c:pt>
                <c:pt idx="44">
                  <c:v>0.88960716823459585</c:v>
                </c:pt>
                <c:pt idx="45">
                  <c:v>0.8959349490273768</c:v>
                </c:pt>
                <c:pt idx="46">
                  <c:v>0.91253579259084405</c:v>
                </c:pt>
                <c:pt idx="47">
                  <c:v>0.91618749603215466</c:v>
                </c:pt>
                <c:pt idx="48">
                  <c:v>0.91863339557729817</c:v>
                </c:pt>
                <c:pt idx="49">
                  <c:v>0.92448177567891276</c:v>
                </c:pt>
                <c:pt idx="50">
                  <c:v>0.92617156156812963</c:v>
                </c:pt>
                <c:pt idx="51">
                  <c:v>0.92621028806810934</c:v>
                </c:pt>
                <c:pt idx="52">
                  <c:v>0.93099708140518223</c:v>
                </c:pt>
                <c:pt idx="53">
                  <c:v>0.92788037067586571</c:v>
                </c:pt>
                <c:pt idx="54">
                  <c:v>0.92557408078110059</c:v>
                </c:pt>
                <c:pt idx="55">
                  <c:v>0.92350241846737968</c:v>
                </c:pt>
                <c:pt idx="56">
                  <c:v>0.92037531570864939</c:v>
                </c:pt>
                <c:pt idx="57">
                  <c:v>0.91986566627711053</c:v>
                </c:pt>
                <c:pt idx="58">
                  <c:v>0.91606958404237682</c:v>
                </c:pt>
                <c:pt idx="59">
                  <c:v>0.8945676195094544</c:v>
                </c:pt>
                <c:pt idx="60">
                  <c:v>0.88300274113624011</c:v>
                </c:pt>
                <c:pt idx="61">
                  <c:v>0.86103359333902485</c:v>
                </c:pt>
                <c:pt idx="62">
                  <c:v>0.85675198773886641</c:v>
                </c:pt>
                <c:pt idx="63">
                  <c:v>0.84390646209028131</c:v>
                </c:pt>
                <c:pt idx="64">
                  <c:v>0.81378562280776845</c:v>
                </c:pt>
                <c:pt idx="65">
                  <c:v>0.81271634528566583</c:v>
                </c:pt>
                <c:pt idx="66">
                  <c:v>0.81113923084575779</c:v>
                </c:pt>
                <c:pt idx="67">
                  <c:v>0.7853986534692512</c:v>
                </c:pt>
                <c:pt idx="68">
                  <c:v>0.77527288265252758</c:v>
                </c:pt>
                <c:pt idx="69">
                  <c:v>0.77470700340911725</c:v>
                </c:pt>
                <c:pt idx="70">
                  <c:v>0.75582800434573194</c:v>
                </c:pt>
                <c:pt idx="71">
                  <c:v>0.74408227754444078</c:v>
                </c:pt>
                <c:pt idx="72">
                  <c:v>0.72986700667421178</c:v>
                </c:pt>
                <c:pt idx="73">
                  <c:v>0.72558844186036819</c:v>
                </c:pt>
                <c:pt idx="74">
                  <c:v>0.64901548579175961</c:v>
                </c:pt>
                <c:pt idx="75">
                  <c:v>0.62764656869537139</c:v>
                </c:pt>
                <c:pt idx="76">
                  <c:v>0.55991501616673778</c:v>
                </c:pt>
                <c:pt idx="77">
                  <c:v>0.51771062494443354</c:v>
                </c:pt>
                <c:pt idx="78">
                  <c:v>0.49807852619163334</c:v>
                </c:pt>
                <c:pt idx="79">
                  <c:v>0.47293795828160989</c:v>
                </c:pt>
                <c:pt idx="80">
                  <c:v>0.44542990375884511</c:v>
                </c:pt>
                <c:pt idx="81">
                  <c:v>0.43018262883487579</c:v>
                </c:pt>
                <c:pt idx="82">
                  <c:v>0.26826109228342376</c:v>
                </c:pt>
                <c:pt idx="83">
                  <c:v>0.26748811671752981</c:v>
                </c:pt>
                <c:pt idx="84">
                  <c:v>0.26469454536248321</c:v>
                </c:pt>
                <c:pt idx="85">
                  <c:v>0.21950703683897416</c:v>
                </c:pt>
                <c:pt idx="86">
                  <c:v>0.18663457696555694</c:v>
                </c:pt>
                <c:pt idx="87">
                  <c:v>0.14702406960963219</c:v>
                </c:pt>
                <c:pt idx="88">
                  <c:v>0.13098163058473544</c:v>
                </c:pt>
                <c:pt idx="89">
                  <c:v>0.1241985814263217</c:v>
                </c:pt>
                <c:pt idx="90">
                  <c:v>0.11621931756234589</c:v>
                </c:pt>
                <c:pt idx="91">
                  <c:v>0.10120704332273356</c:v>
                </c:pt>
                <c:pt idx="92">
                  <c:v>0.15636028903551208</c:v>
                </c:pt>
                <c:pt idx="93">
                  <c:v>0.17072111453833322</c:v>
                </c:pt>
                <c:pt idx="94">
                  <c:v>0.26520573560417904</c:v>
                </c:pt>
                <c:pt idx="95">
                  <c:v>0.28691201232346186</c:v>
                </c:pt>
                <c:pt idx="96">
                  <c:v>0.29143630221230532</c:v>
                </c:pt>
                <c:pt idx="97">
                  <c:v>0.32410262975265153</c:v>
                </c:pt>
                <c:pt idx="98">
                  <c:v>0.41416374118597832</c:v>
                </c:pt>
                <c:pt idx="99">
                  <c:v>0.46463716275590933</c:v>
                </c:pt>
              </c:numCache>
            </c:numRef>
          </c:yVal>
          <c:smooth val="1"/>
        </c:ser>
        <c:axId val="114077696"/>
        <c:axId val="114079232"/>
      </c:scatterChart>
      <c:valAx>
        <c:axId val="114077696"/>
        <c:scaling>
          <c:orientation val="minMax"/>
          <c:max val="1"/>
          <c:min val="-1"/>
        </c:scaling>
        <c:axPos val="b"/>
        <c:numFmt formatCode="0.00" sourceLinked="1"/>
        <c:tickLblPos val="nextTo"/>
        <c:crossAx val="114079232"/>
        <c:crossesAt val="-0.4"/>
        <c:crossBetween val="midCat"/>
        <c:majorUnit val="0.25"/>
      </c:valAx>
      <c:valAx>
        <c:axId val="114079232"/>
        <c:scaling>
          <c:orientation val="minMax"/>
          <c:max val="1.4"/>
          <c:min val="-0.4"/>
        </c:scaling>
        <c:axPos val="l"/>
        <c:majorGridlines/>
        <c:numFmt formatCode="General" sourceLinked="1"/>
        <c:tickLblPos val="nextTo"/>
        <c:crossAx val="114077696"/>
        <c:crossesAt val="-1"/>
        <c:crossBetween val="midCat"/>
        <c:majorUnit val="0.4"/>
      </c:valAx>
    </c:plotArea>
    <c:plotVisOnly val="1"/>
  </c:chart>
  <c:externalData r:id="rId1"/>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CA"/>
  <c:chart>
    <c:plotArea>
      <c:layout>
        <c:manualLayout>
          <c:layoutTarget val="inner"/>
          <c:xMode val="edge"/>
          <c:yMode val="edge"/>
          <c:x val="8.3335171211572523E-2"/>
          <c:y val="4.7752772838879111E-2"/>
          <c:w val="0.88225519142884068"/>
          <c:h val="0.81254457708915462"/>
        </c:manualLayout>
      </c:layout>
      <c:scatterChart>
        <c:scatterStyle val="smoothMarker"/>
        <c:ser>
          <c:idx val="0"/>
          <c:order val="0"/>
          <c:tx>
            <c:strRef>
              <c:f>'poly basis'!$C$3</c:f>
              <c:strCache>
                <c:ptCount val="1"/>
                <c:pt idx="0">
                  <c:v>b0</c:v>
                </c:pt>
              </c:strCache>
            </c:strRef>
          </c:tx>
          <c:marker>
            <c:symbol val="none"/>
          </c:marker>
          <c:xVal>
            <c:numRef>
              <c:f>'poly basis'!$A$4:$A$103</c:f>
              <c:numCache>
                <c:formatCode>0.00</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'poly basis'!$C$4:$C$103</c:f>
              <c:numCache>
                <c:formatCode>0.00</c:formatCode>
                <c:ptCount val="100"/>
                <c:pt idx="0">
                  <c:v>0.76472000000000029</c:v>
                </c:pt>
                <c:pt idx="1">
                  <c:v>0.76472000000000029</c:v>
                </c:pt>
                <c:pt idx="2">
                  <c:v>0.76472000000000029</c:v>
                </c:pt>
                <c:pt idx="3">
                  <c:v>0.76472000000000029</c:v>
                </c:pt>
                <c:pt idx="4">
                  <c:v>0.76472000000000029</c:v>
                </c:pt>
                <c:pt idx="5">
                  <c:v>0.76472000000000029</c:v>
                </c:pt>
                <c:pt idx="6">
                  <c:v>0.76472000000000029</c:v>
                </c:pt>
                <c:pt idx="7">
                  <c:v>0.76472000000000029</c:v>
                </c:pt>
                <c:pt idx="8">
                  <c:v>0.76472000000000029</c:v>
                </c:pt>
                <c:pt idx="9">
                  <c:v>0.76472000000000029</c:v>
                </c:pt>
                <c:pt idx="10">
                  <c:v>0.76472000000000029</c:v>
                </c:pt>
                <c:pt idx="11">
                  <c:v>0.76472000000000029</c:v>
                </c:pt>
                <c:pt idx="12">
                  <c:v>0.76472000000000029</c:v>
                </c:pt>
                <c:pt idx="13">
                  <c:v>0.76472000000000029</c:v>
                </c:pt>
                <c:pt idx="14">
                  <c:v>0.76472000000000029</c:v>
                </c:pt>
                <c:pt idx="15">
                  <c:v>0.76472000000000029</c:v>
                </c:pt>
                <c:pt idx="16">
                  <c:v>0.76472000000000029</c:v>
                </c:pt>
                <c:pt idx="17">
                  <c:v>0.76472000000000029</c:v>
                </c:pt>
                <c:pt idx="18">
                  <c:v>0.76472000000000029</c:v>
                </c:pt>
                <c:pt idx="19">
                  <c:v>0.76472000000000029</c:v>
                </c:pt>
                <c:pt idx="20">
                  <c:v>0.76472000000000029</c:v>
                </c:pt>
                <c:pt idx="21">
                  <c:v>0.76472000000000029</c:v>
                </c:pt>
                <c:pt idx="22">
                  <c:v>0.76472000000000029</c:v>
                </c:pt>
                <c:pt idx="23">
                  <c:v>0.76472000000000029</c:v>
                </c:pt>
                <c:pt idx="24">
                  <c:v>0.76472000000000029</c:v>
                </c:pt>
                <c:pt idx="25">
                  <c:v>0.76472000000000029</c:v>
                </c:pt>
                <c:pt idx="26">
                  <c:v>0.76472000000000029</c:v>
                </c:pt>
                <c:pt idx="27">
                  <c:v>0.76472000000000029</c:v>
                </c:pt>
                <c:pt idx="28">
                  <c:v>0.76472000000000029</c:v>
                </c:pt>
                <c:pt idx="29">
                  <c:v>0.76472000000000029</c:v>
                </c:pt>
                <c:pt idx="30">
                  <c:v>0.76472000000000029</c:v>
                </c:pt>
                <c:pt idx="31">
                  <c:v>0.76472000000000029</c:v>
                </c:pt>
                <c:pt idx="32">
                  <c:v>0.76472000000000029</c:v>
                </c:pt>
                <c:pt idx="33">
                  <c:v>0.76472000000000029</c:v>
                </c:pt>
                <c:pt idx="34">
                  <c:v>0.76472000000000029</c:v>
                </c:pt>
                <c:pt idx="35">
                  <c:v>0.76472000000000029</c:v>
                </c:pt>
                <c:pt idx="36">
                  <c:v>0.76472000000000029</c:v>
                </c:pt>
                <c:pt idx="37">
                  <c:v>0.76472000000000029</c:v>
                </c:pt>
                <c:pt idx="38">
                  <c:v>0.76472000000000029</c:v>
                </c:pt>
                <c:pt idx="39">
                  <c:v>0.76472000000000029</c:v>
                </c:pt>
                <c:pt idx="40">
                  <c:v>0.76472000000000029</c:v>
                </c:pt>
                <c:pt idx="41">
                  <c:v>0.76472000000000029</c:v>
                </c:pt>
                <c:pt idx="42">
                  <c:v>0.76472000000000029</c:v>
                </c:pt>
                <c:pt idx="43">
                  <c:v>0.76472000000000029</c:v>
                </c:pt>
                <c:pt idx="44">
                  <c:v>0.76472000000000029</c:v>
                </c:pt>
                <c:pt idx="45">
                  <c:v>0.76472000000000029</c:v>
                </c:pt>
                <c:pt idx="46">
                  <c:v>0.76472000000000029</c:v>
                </c:pt>
                <c:pt idx="47">
                  <c:v>0.76472000000000029</c:v>
                </c:pt>
                <c:pt idx="48">
                  <c:v>0.76472000000000029</c:v>
                </c:pt>
                <c:pt idx="49">
                  <c:v>0.76472000000000029</c:v>
                </c:pt>
                <c:pt idx="50">
                  <c:v>0.76472000000000029</c:v>
                </c:pt>
                <c:pt idx="51">
                  <c:v>0.76472000000000029</c:v>
                </c:pt>
                <c:pt idx="52">
                  <c:v>0.76472000000000029</c:v>
                </c:pt>
                <c:pt idx="53">
                  <c:v>0.76472000000000029</c:v>
                </c:pt>
                <c:pt idx="54">
                  <c:v>0.76472000000000029</c:v>
                </c:pt>
                <c:pt idx="55">
                  <c:v>0.76472000000000029</c:v>
                </c:pt>
                <c:pt idx="56">
                  <c:v>0.76472000000000029</c:v>
                </c:pt>
                <c:pt idx="57">
                  <c:v>0.76472000000000029</c:v>
                </c:pt>
                <c:pt idx="58">
                  <c:v>0.76472000000000029</c:v>
                </c:pt>
                <c:pt idx="59">
                  <c:v>0.76472000000000029</c:v>
                </c:pt>
                <c:pt idx="60">
                  <c:v>0.76472000000000029</c:v>
                </c:pt>
                <c:pt idx="61">
                  <c:v>0.76472000000000029</c:v>
                </c:pt>
                <c:pt idx="62">
                  <c:v>0.76472000000000029</c:v>
                </c:pt>
                <c:pt idx="63">
                  <c:v>0.76472000000000029</c:v>
                </c:pt>
                <c:pt idx="64">
                  <c:v>0.76472000000000029</c:v>
                </c:pt>
                <c:pt idx="65">
                  <c:v>0.76472000000000029</c:v>
                </c:pt>
                <c:pt idx="66">
                  <c:v>0.76472000000000029</c:v>
                </c:pt>
                <c:pt idx="67">
                  <c:v>0.76472000000000029</c:v>
                </c:pt>
                <c:pt idx="68">
                  <c:v>0.76472000000000029</c:v>
                </c:pt>
                <c:pt idx="69">
                  <c:v>0.76472000000000029</c:v>
                </c:pt>
                <c:pt idx="70">
                  <c:v>0.76472000000000029</c:v>
                </c:pt>
                <c:pt idx="71">
                  <c:v>0.76472000000000029</c:v>
                </c:pt>
                <c:pt idx="72">
                  <c:v>0.76472000000000029</c:v>
                </c:pt>
                <c:pt idx="73">
                  <c:v>0.76472000000000029</c:v>
                </c:pt>
                <c:pt idx="74">
                  <c:v>0.76472000000000029</c:v>
                </c:pt>
                <c:pt idx="75">
                  <c:v>0.76472000000000029</c:v>
                </c:pt>
                <c:pt idx="76">
                  <c:v>0.76472000000000029</c:v>
                </c:pt>
                <c:pt idx="77">
                  <c:v>0.76472000000000029</c:v>
                </c:pt>
                <c:pt idx="78">
                  <c:v>0.76472000000000029</c:v>
                </c:pt>
                <c:pt idx="79">
                  <c:v>0.76472000000000029</c:v>
                </c:pt>
                <c:pt idx="80">
                  <c:v>0.76472000000000029</c:v>
                </c:pt>
                <c:pt idx="81">
                  <c:v>0.76472000000000029</c:v>
                </c:pt>
                <c:pt idx="82">
                  <c:v>0.76472000000000029</c:v>
                </c:pt>
                <c:pt idx="83">
                  <c:v>0.76472000000000029</c:v>
                </c:pt>
                <c:pt idx="84">
                  <c:v>0.76472000000000029</c:v>
                </c:pt>
                <c:pt idx="85">
                  <c:v>0.76472000000000029</c:v>
                </c:pt>
                <c:pt idx="86">
                  <c:v>0.76472000000000029</c:v>
                </c:pt>
                <c:pt idx="87">
                  <c:v>0.76472000000000029</c:v>
                </c:pt>
                <c:pt idx="88">
                  <c:v>0.76472000000000029</c:v>
                </c:pt>
                <c:pt idx="89">
                  <c:v>0.76472000000000029</c:v>
                </c:pt>
                <c:pt idx="90">
                  <c:v>0.76472000000000029</c:v>
                </c:pt>
                <c:pt idx="91">
                  <c:v>0.76472000000000029</c:v>
                </c:pt>
                <c:pt idx="92">
                  <c:v>0.76472000000000029</c:v>
                </c:pt>
                <c:pt idx="93">
                  <c:v>0.76472000000000029</c:v>
                </c:pt>
                <c:pt idx="94">
                  <c:v>0.76472000000000029</c:v>
                </c:pt>
                <c:pt idx="95">
                  <c:v>0.76472000000000029</c:v>
                </c:pt>
                <c:pt idx="96">
                  <c:v>0.76472000000000029</c:v>
                </c:pt>
                <c:pt idx="97">
                  <c:v>0.76472000000000029</c:v>
                </c:pt>
                <c:pt idx="98">
                  <c:v>0.76472000000000029</c:v>
                </c:pt>
                <c:pt idx="99">
                  <c:v>0.76472000000000029</c:v>
                </c:pt>
              </c:numCache>
            </c:numRef>
          </c:yVal>
          <c:smooth val="1"/>
        </c:ser>
        <c:ser>
          <c:idx val="1"/>
          <c:order val="1"/>
          <c:tx>
            <c:strRef>
              <c:f>'poly basis'!$D$3</c:f>
              <c:strCache>
                <c:ptCount val="1"/>
                <c:pt idx="0">
                  <c:v>b1</c:v>
                </c:pt>
              </c:strCache>
            </c:strRef>
          </c:tx>
          <c:marker>
            <c:symbol val="none"/>
          </c:marker>
          <c:xVal>
            <c:numRef>
              <c:f>'poly basis'!$A$4:$A$103</c:f>
              <c:numCache>
                <c:formatCode>0.00</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'poly basis'!$D$4:$D$103</c:f>
              <c:numCache>
                <c:formatCode>0.00</c:formatCode>
                <c:ptCount val="100"/>
                <c:pt idx="0">
                  <c:v>-1.5161112445</c:v>
                </c:pt>
                <c:pt idx="1">
                  <c:v>-1.507328757499999</c:v>
                </c:pt>
                <c:pt idx="2">
                  <c:v>-1.4497529759999999</c:v>
                </c:pt>
                <c:pt idx="3">
                  <c:v>-1.3956351075</c:v>
                </c:pt>
                <c:pt idx="4">
                  <c:v>-1.3904635384999999</c:v>
                </c:pt>
                <c:pt idx="5">
                  <c:v>-1.339528174</c:v>
                </c:pt>
                <c:pt idx="6">
                  <c:v>-1.3333008705</c:v>
                </c:pt>
                <c:pt idx="7">
                  <c:v>-1.3164856210000002</c:v>
                </c:pt>
                <c:pt idx="8">
                  <c:v>-1.273399412999999</c:v>
                </c:pt>
                <c:pt idx="9">
                  <c:v>-1.2259525625000001</c:v>
                </c:pt>
                <c:pt idx="10">
                  <c:v>-1.1763636419999999</c:v>
                </c:pt>
                <c:pt idx="11">
                  <c:v>-1.1122392464999995</c:v>
                </c:pt>
                <c:pt idx="12">
                  <c:v>-1.0834896069999995</c:v>
                </c:pt>
                <c:pt idx="13">
                  <c:v>-1.0788994569999995</c:v>
                </c:pt>
                <c:pt idx="14">
                  <c:v>-1.0762524705000003</c:v>
                </c:pt>
                <c:pt idx="15">
                  <c:v>-1.0133215139999994</c:v>
                </c:pt>
                <c:pt idx="16">
                  <c:v>-0.96562985550000036</c:v>
                </c:pt>
                <c:pt idx="17">
                  <c:v>-0.96463532300000021</c:v>
                </c:pt>
                <c:pt idx="18">
                  <c:v>-0.93258077549999996</c:v>
                </c:pt>
                <c:pt idx="19">
                  <c:v>-0.88354267299999989</c:v>
                </c:pt>
                <c:pt idx="20">
                  <c:v>-0.85197774150000005</c:v>
                </c:pt>
                <c:pt idx="21">
                  <c:v>-0.80316914649999993</c:v>
                </c:pt>
                <c:pt idx="22">
                  <c:v>-0.75832338099999996</c:v>
                </c:pt>
                <c:pt idx="23">
                  <c:v>-0.73267974300000016</c:v>
                </c:pt>
                <c:pt idx="24">
                  <c:v>-0.72345354149999996</c:v>
                </c:pt>
                <c:pt idx="25">
                  <c:v>-0.61319813850000016</c:v>
                </c:pt>
                <c:pt idx="26">
                  <c:v>-0.57029553650000042</c:v>
                </c:pt>
                <c:pt idx="27">
                  <c:v>-0.51649897849999993</c:v>
                </c:pt>
                <c:pt idx="28">
                  <c:v>-0.30631601000000014</c:v>
                </c:pt>
                <c:pt idx="29">
                  <c:v>-0.29485593550000005</c:v>
                </c:pt>
                <c:pt idx="30">
                  <c:v>-0.23122115599999998</c:v>
                </c:pt>
                <c:pt idx="31">
                  <c:v>-0.16366944850000004</c:v>
                </c:pt>
                <c:pt idx="32">
                  <c:v>-0.16149677749999999</c:v>
                </c:pt>
                <c:pt idx="33">
                  <c:v>-0.14025968350000004</c:v>
                </c:pt>
                <c:pt idx="34">
                  <c:v>-0.10525213949999999</c:v>
                </c:pt>
                <c:pt idx="35">
                  <c:v>-8.2469694999999996E-2</c:v>
                </c:pt>
                <c:pt idx="36">
                  <c:v>-3.4640331999999996E-2</c:v>
                </c:pt>
                <c:pt idx="37">
                  <c:v>4.236708450000002E-2</c:v>
                </c:pt>
                <c:pt idx="38">
                  <c:v>5.0583452999999987E-2</c:v>
                </c:pt>
                <c:pt idx="39">
                  <c:v>5.0889462999999996E-2</c:v>
                </c:pt>
                <c:pt idx="40">
                  <c:v>0.13368046850000001</c:v>
                </c:pt>
                <c:pt idx="41">
                  <c:v>0.14194273850000011</c:v>
                </c:pt>
                <c:pt idx="42">
                  <c:v>0.14550775499999999</c:v>
                </c:pt>
                <c:pt idx="43">
                  <c:v>0.15739624350000012</c:v>
                </c:pt>
                <c:pt idx="44">
                  <c:v>0.16005853049999999</c:v>
                </c:pt>
                <c:pt idx="45">
                  <c:v>0.17228362999999997</c:v>
                </c:pt>
                <c:pt idx="46">
                  <c:v>0.21067258450000001</c:v>
                </c:pt>
                <c:pt idx="47">
                  <c:v>0.22115342699999993</c:v>
                </c:pt>
                <c:pt idx="48">
                  <c:v>0.22888017949999998</c:v>
                </c:pt>
                <c:pt idx="49">
                  <c:v>0.25106590449999999</c:v>
                </c:pt>
                <c:pt idx="50">
                  <c:v>0.25912926800000002</c:v>
                </c:pt>
                <c:pt idx="51">
                  <c:v>0.25932817450000012</c:v>
                </c:pt>
                <c:pt idx="52">
                  <c:v>0.29776303049999986</c:v>
                </c:pt>
                <c:pt idx="53">
                  <c:v>0.35602733450000001</c:v>
                </c:pt>
                <c:pt idx="54">
                  <c:v>0.368497242</c:v>
                </c:pt>
                <c:pt idx="55">
                  <c:v>0.37769284250000001</c:v>
                </c:pt>
                <c:pt idx="56">
                  <c:v>0.38952012900000016</c:v>
                </c:pt>
                <c:pt idx="57">
                  <c:v>0.39127968650000011</c:v>
                </c:pt>
                <c:pt idx="58">
                  <c:v>0.40332118000000011</c:v>
                </c:pt>
                <c:pt idx="59">
                  <c:v>0.45336911549999998</c:v>
                </c:pt>
                <c:pt idx="60">
                  <c:v>0.47408599250000011</c:v>
                </c:pt>
                <c:pt idx="61">
                  <c:v>0.50765528949999994</c:v>
                </c:pt>
                <c:pt idx="62">
                  <c:v>0.51357658299999975</c:v>
                </c:pt>
                <c:pt idx="63">
                  <c:v>0.53043773399999972</c:v>
                </c:pt>
                <c:pt idx="64">
                  <c:v>0.56593489400000019</c:v>
                </c:pt>
                <c:pt idx="65">
                  <c:v>0.56711303250000011</c:v>
                </c:pt>
                <c:pt idx="66">
                  <c:v>0.56884198899999994</c:v>
                </c:pt>
                <c:pt idx="67">
                  <c:v>0.5957555685</c:v>
                </c:pt>
                <c:pt idx="68">
                  <c:v>0.60576209549999993</c:v>
                </c:pt>
                <c:pt idx="69">
                  <c:v>0.60631291349999994</c:v>
                </c:pt>
                <c:pt idx="70">
                  <c:v>0.6242297990000002</c:v>
                </c:pt>
                <c:pt idx="71">
                  <c:v>0.63497074999999992</c:v>
                </c:pt>
                <c:pt idx="72">
                  <c:v>0.64760896300000026</c:v>
                </c:pt>
                <c:pt idx="73">
                  <c:v>0.65134228500000002</c:v>
                </c:pt>
                <c:pt idx="74">
                  <c:v>0.71389072899999995</c:v>
                </c:pt>
                <c:pt idx="75">
                  <c:v>0.73024696350000018</c:v>
                </c:pt>
                <c:pt idx="76">
                  <c:v>0.78006539149999998</c:v>
                </c:pt>
                <c:pt idx="77">
                  <c:v>0.81005437149999993</c:v>
                </c:pt>
                <c:pt idx="78">
                  <c:v>0.82384012200000023</c:v>
                </c:pt>
                <c:pt idx="79">
                  <c:v>0.84140509599999991</c:v>
                </c:pt>
                <c:pt idx="80">
                  <c:v>0.86057662250000022</c:v>
                </c:pt>
                <c:pt idx="81">
                  <c:v>0.87121046999999996</c:v>
                </c:pt>
                <c:pt idx="82">
                  <c:v>0.98926912799999978</c:v>
                </c:pt>
                <c:pt idx="83">
                  <c:v>0.98988114799999971</c:v>
                </c:pt>
                <c:pt idx="84">
                  <c:v>0.99209972050000028</c:v>
                </c:pt>
                <c:pt idx="85">
                  <c:v>1.0297848519999995</c:v>
                </c:pt>
                <c:pt idx="86">
                  <c:v>1.0603093495</c:v>
                </c:pt>
                <c:pt idx="87">
                  <c:v>1.103900474</c:v>
                </c:pt>
                <c:pt idx="88">
                  <c:v>1.1258413909999996</c:v>
                </c:pt>
                <c:pt idx="89">
                  <c:v>1.1365976424999995</c:v>
                </c:pt>
                <c:pt idx="90">
                  <c:v>1.1511943194999994</c:v>
                </c:pt>
                <c:pt idx="91">
                  <c:v>1.2275132134999995</c:v>
                </c:pt>
                <c:pt idx="92">
                  <c:v>1.3172659464999998</c:v>
                </c:pt>
                <c:pt idx="93">
                  <c:v>1.3290167305</c:v>
                </c:pt>
                <c:pt idx="94">
                  <c:v>1.3846799495000004</c:v>
                </c:pt>
                <c:pt idx="95">
                  <c:v>1.3945640724999995</c:v>
                </c:pt>
                <c:pt idx="96">
                  <c:v>1.3965378370000001</c:v>
                </c:pt>
                <c:pt idx="97">
                  <c:v>1.410032878</c:v>
                </c:pt>
                <c:pt idx="98">
                  <c:v>1.4420262234999994</c:v>
                </c:pt>
                <c:pt idx="99">
                  <c:v>1.4575562309999994</c:v>
                </c:pt>
              </c:numCache>
            </c:numRef>
          </c:yVal>
          <c:smooth val="1"/>
        </c:ser>
        <c:ser>
          <c:idx val="2"/>
          <c:order val="2"/>
          <c:tx>
            <c:strRef>
              <c:f>'poly basis'!$E$3</c:f>
              <c:strCache>
                <c:ptCount val="1"/>
                <c:pt idx="0">
                  <c:v>b2</c:v>
                </c:pt>
              </c:strCache>
            </c:strRef>
          </c:tx>
          <c:marker>
            <c:symbol val="none"/>
          </c:marker>
          <c:xVal>
            <c:numRef>
              <c:f>'poly basis'!$A$4:$A$103</c:f>
              <c:numCache>
                <c:formatCode>0.00</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'poly basis'!$E$4:$E$103</c:f>
              <c:numCache>
                <c:formatCode>0.00</c:formatCode>
                <c:ptCount val="100"/>
                <c:pt idx="0">
                  <c:v>-2.7970429242251904</c:v>
                </c:pt>
                <c:pt idx="1">
                  <c:v>-2.7647315176509775</c:v>
                </c:pt>
                <c:pt idx="2">
                  <c:v>-2.5575551741859837</c:v>
                </c:pt>
                <c:pt idx="3">
                  <c:v>-2.370176921391975</c:v>
                </c:pt>
                <c:pt idx="4">
                  <c:v>-2.3526439386073581</c:v>
                </c:pt>
                <c:pt idx="5">
                  <c:v>-2.183437166492785</c:v>
                </c:pt>
                <c:pt idx="6">
                  <c:v>-2.1631832876343533</c:v>
                </c:pt>
                <c:pt idx="7">
                  <c:v>-2.1089643266164448</c:v>
                </c:pt>
                <c:pt idx="8">
                  <c:v>-1.973178089507196</c:v>
                </c:pt>
                <c:pt idx="9">
                  <c:v>-1.8288762711093749</c:v>
                </c:pt>
                <c:pt idx="10">
                  <c:v>-1.6839150566801759</c:v>
                </c:pt>
                <c:pt idx="11">
                  <c:v>-1.5053359198448788</c:v>
                </c:pt>
                <c:pt idx="12">
                  <c:v>-1.4285205535451158</c:v>
                </c:pt>
                <c:pt idx="13">
                  <c:v>-1.4164424789387164</c:v>
                </c:pt>
                <c:pt idx="14">
                  <c:v>-1.409500766624751</c:v>
                </c:pt>
                <c:pt idx="15">
                  <c:v>-1.2494863623500638</c:v>
                </c:pt>
                <c:pt idx="16">
                  <c:v>-1.1346407147015913</c:v>
                </c:pt>
                <c:pt idx="17">
                  <c:v>-1.132304714103036</c:v>
                </c:pt>
                <c:pt idx="18">
                  <c:v>-1.0583027161372711</c:v>
                </c:pt>
                <c:pt idx="19">
                  <c:v>-0.9499309835934362</c:v>
                </c:pt>
                <c:pt idx="20">
                  <c:v>-0.88327002241791919</c:v>
                </c:pt>
                <c:pt idx="21">
                  <c:v>-0.78496632752367912</c:v>
                </c:pt>
                <c:pt idx="22">
                  <c:v>-0.69975480099212428</c:v>
                </c:pt>
                <c:pt idx="23">
                  <c:v>-0.65322885795951646</c:v>
                </c:pt>
                <c:pt idx="24">
                  <c:v>-0.63688099237551943</c:v>
                </c:pt>
                <c:pt idx="25">
                  <c:v>-0.4575500943601592</c:v>
                </c:pt>
                <c:pt idx="26">
                  <c:v>-0.39576459409275927</c:v>
                </c:pt>
                <c:pt idx="27">
                  <c:v>-0.32462048894367918</c:v>
                </c:pt>
                <c:pt idx="28">
                  <c:v>-0.11417641074840003</c:v>
                </c:pt>
                <c:pt idx="29">
                  <c:v>-0.10579295376911105</c:v>
                </c:pt>
                <c:pt idx="30">
                  <c:v>-6.5056714981824026E-2</c:v>
                </c:pt>
                <c:pt idx="31">
                  <c:v>-3.2596594635638985E-2</c:v>
                </c:pt>
                <c:pt idx="32">
                  <c:v>-3.1736915489775031E-2</c:v>
                </c:pt>
                <c:pt idx="33">
                  <c:v>-2.3938817993319012E-2</c:v>
                </c:pt>
                <c:pt idx="34">
                  <c:v>-1.3480278322311008E-2</c:v>
                </c:pt>
                <c:pt idx="35">
                  <c:v>-8.2761007791000048E-3</c:v>
                </c:pt>
                <c:pt idx="36">
                  <c:v>-1.4601621452160006E-3</c:v>
                </c:pt>
                <c:pt idx="37">
                  <c:v>-2.184208795431001E-3</c:v>
                </c:pt>
                <c:pt idx="38">
                  <c:v>-3.1135363369560018E-3</c:v>
                </c:pt>
                <c:pt idx="39">
                  <c:v>-3.1513216263960009E-3</c:v>
                </c:pt>
                <c:pt idx="40">
                  <c:v>-2.1745675928199017E-2</c:v>
                </c:pt>
                <c:pt idx="41">
                  <c:v>-2.4516775672959012E-2</c:v>
                </c:pt>
                <c:pt idx="42">
                  <c:v>-2.5763761727100001E-2</c:v>
                </c:pt>
                <c:pt idx="43">
                  <c:v>-3.0145724079399007E-2</c:v>
                </c:pt>
                <c:pt idx="44">
                  <c:v>-3.1174151689791003E-2</c:v>
                </c:pt>
                <c:pt idx="45">
                  <c:v>-3.6118110399600001E-2</c:v>
                </c:pt>
                <c:pt idx="46">
                  <c:v>-5.4007371373431035E-2</c:v>
                </c:pt>
                <c:pt idx="47">
                  <c:v>-5.951471262303603E-2</c:v>
                </c:pt>
                <c:pt idx="48">
                  <c:v>-6.3746062538151002E-2</c:v>
                </c:pt>
                <c:pt idx="49">
                  <c:v>-7.670302115375105E-2</c:v>
                </c:pt>
                <c:pt idx="50">
                  <c:v>-8.1709006535616052E-2</c:v>
                </c:pt>
                <c:pt idx="51">
                  <c:v>-8.1834493635471045E-2</c:v>
                </c:pt>
                <c:pt idx="52">
                  <c:v>-0.107889342247791</c:v>
                </c:pt>
                <c:pt idx="53">
                  <c:v>-0.15424236630443114</c:v>
                </c:pt>
                <c:pt idx="54">
                  <c:v>-0.16523630592177604</c:v>
                </c:pt>
                <c:pt idx="55">
                  <c:v>-0.17358592307497503</c:v>
                </c:pt>
                <c:pt idx="56">
                  <c:v>-0.18462767658044396</c:v>
                </c:pt>
                <c:pt idx="57">
                  <c:v>-0.18629946056055913</c:v>
                </c:pt>
                <c:pt idx="58">
                  <c:v>-0.19794250040160005</c:v>
                </c:pt>
                <c:pt idx="59">
                  <c:v>-0.25011564438023104</c:v>
                </c:pt>
                <c:pt idx="60">
                  <c:v>-0.27349616506597513</c:v>
                </c:pt>
                <c:pt idx="61">
                  <c:v>-0.31359911254571093</c:v>
                </c:pt>
                <c:pt idx="62">
                  <c:v>-0.32095742021007617</c:v>
                </c:pt>
                <c:pt idx="63">
                  <c:v>-0.34237797258110397</c:v>
                </c:pt>
                <c:pt idx="64">
                  <c:v>-0.389735474573424</c:v>
                </c:pt>
                <c:pt idx="65">
                  <c:v>-0.39135983208997521</c:v>
                </c:pt>
                <c:pt idx="66">
                  <c:v>-0.39374974566476406</c:v>
                </c:pt>
                <c:pt idx="67">
                  <c:v>-0.43189006555899906</c:v>
                </c:pt>
                <c:pt idx="68">
                  <c:v>-0.44652027438575115</c:v>
                </c:pt>
                <c:pt idx="69">
                  <c:v>-0.44733268317735925</c:v>
                </c:pt>
                <c:pt idx="70">
                  <c:v>-0.47416117163228416</c:v>
                </c:pt>
                <c:pt idx="71">
                  <c:v>-0.49061907975000008</c:v>
                </c:pt>
                <c:pt idx="72">
                  <c:v>-0.51034362641439623</c:v>
                </c:pt>
                <c:pt idx="73">
                  <c:v>-0.51624462206790001</c:v>
                </c:pt>
                <c:pt idx="74">
                  <c:v>-0.62015532574364407</c:v>
                </c:pt>
                <c:pt idx="75">
                  <c:v>-0.64889811598275904</c:v>
                </c:pt>
                <c:pt idx="76">
                  <c:v>-0.74045558701371905</c:v>
                </c:pt>
                <c:pt idx="77">
                  <c:v>-0.79848237396387889</c:v>
                </c:pt>
                <c:pt idx="78">
                  <c:v>-0.82589126201265639</c:v>
                </c:pt>
                <c:pt idx="79">
                  <c:v>-0.86148410675174381</c:v>
                </c:pt>
                <c:pt idx="80">
                  <c:v>-0.90118941562177524</c:v>
                </c:pt>
                <c:pt idx="81">
                  <c:v>-0.92359838689559992</c:v>
                </c:pt>
                <c:pt idx="82">
                  <c:v>-1.1908742543746558</c:v>
                </c:pt>
                <c:pt idx="83">
                  <c:v>-1.1923481997183365</c:v>
                </c:pt>
                <c:pt idx="84">
                  <c:v>-1.1976988932537511</c:v>
                </c:pt>
                <c:pt idx="85">
                  <c:v>-1.2904167506943358</c:v>
                </c:pt>
                <c:pt idx="86">
                  <c:v>-1.3680506459542716</c:v>
                </c:pt>
                <c:pt idx="87">
                  <c:v>-1.482848674566384</c:v>
                </c:pt>
                <c:pt idx="88">
                  <c:v>-1.5423801102566044</c:v>
                </c:pt>
                <c:pt idx="89">
                  <c:v>-1.5719925934269745</c:v>
                </c:pt>
                <c:pt idx="90">
                  <c:v>-1.6126282724663912</c:v>
                </c:pt>
                <c:pt idx="91">
                  <c:v>-1.8335355938377591</c:v>
                </c:pt>
                <c:pt idx="92">
                  <c:v>-2.1114651763652779</c:v>
                </c:pt>
                <c:pt idx="93">
                  <c:v>-2.1493042129865927</c:v>
                </c:pt>
                <c:pt idx="94">
                  <c:v>-2.3331131463838708</c:v>
                </c:pt>
                <c:pt idx="95">
                  <c:v>-2.3665404861027741</c:v>
                </c:pt>
                <c:pt idx="96">
                  <c:v>-2.3732440850031953</c:v>
                </c:pt>
                <c:pt idx="97">
                  <c:v>-2.4193320138046563</c:v>
                </c:pt>
                <c:pt idx="98">
                  <c:v>-2.5303658054508387</c:v>
                </c:pt>
                <c:pt idx="99">
                  <c:v>-2.5851612080649256</c:v>
                </c:pt>
              </c:numCache>
            </c:numRef>
          </c:yVal>
          <c:smooth val="1"/>
        </c:ser>
        <c:ser>
          <c:idx val="3"/>
          <c:order val="3"/>
          <c:tx>
            <c:strRef>
              <c:f>'poly basis'!$F$3</c:f>
              <c:strCache>
                <c:ptCount val="1"/>
                <c:pt idx="0">
                  <c:v>b3</c:v>
                </c:pt>
              </c:strCache>
            </c:strRef>
          </c:tx>
          <c:marker>
            <c:symbol val="none"/>
          </c:marker>
          <c:xVal>
            <c:numRef>
              <c:f>'poly basis'!$A$4:$A$103</c:f>
              <c:numCache>
                <c:formatCode>0.00</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'poly basis'!$F$4:$F$103</c:f>
              <c:numCache>
                <c:formatCode>0.00</c:formatCode>
                <c:ptCount val="100"/>
                <c:pt idx="0">
                  <c:v>3.6724841351295621</c:v>
                </c:pt>
                <c:pt idx="1">
                  <c:v>3.6090315336919088</c:v>
                </c:pt>
                <c:pt idx="2">
                  <c:v>3.2110624264410728</c:v>
                </c:pt>
                <c:pt idx="3">
                  <c:v>2.8647213125081752</c:v>
                </c:pt>
                <c:pt idx="4">
                  <c:v>2.832993232931988</c:v>
                </c:pt>
                <c:pt idx="5">
                  <c:v>2.5329247019183119</c:v>
                </c:pt>
                <c:pt idx="6">
                  <c:v>2.4977628963945984</c:v>
                </c:pt>
                <c:pt idx="7">
                  <c:v>2.4044462991056377</c:v>
                </c:pt>
                <c:pt idx="8">
                  <c:v>2.1760088533518629</c:v>
                </c:pt>
                <c:pt idx="9">
                  <c:v>1.9417249865349802</c:v>
                </c:pt>
                <c:pt idx="10">
                  <c:v>1.7155030786597323</c:v>
                </c:pt>
                <c:pt idx="11">
                  <c:v>1.4499778522172488</c:v>
                </c:pt>
                <c:pt idx="12">
                  <c:v>1.34042022344661</c:v>
                </c:pt>
                <c:pt idx="13">
                  <c:v>1.3234564217007914</c:v>
                </c:pt>
                <c:pt idx="14">
                  <c:v>1.3137393431723616</c:v>
                </c:pt>
                <c:pt idx="15">
                  <c:v>1.0964996868989099</c:v>
                </c:pt>
                <c:pt idx="16">
                  <c:v>0.94885265397124097</c:v>
                </c:pt>
                <c:pt idx="17">
                  <c:v>0.94592391304515733</c:v>
                </c:pt>
                <c:pt idx="18">
                  <c:v>0.85472439131054323</c:v>
                </c:pt>
                <c:pt idx="19">
                  <c:v>0.72685755891942838</c:v>
                </c:pt>
                <c:pt idx="20">
                  <c:v>0.6517056228219803</c:v>
                </c:pt>
                <c:pt idx="21">
                  <c:v>0.54599387716559267</c:v>
                </c:pt>
                <c:pt idx="22">
                  <c:v>0.45954713378969231</c:v>
                </c:pt>
                <c:pt idx="23">
                  <c:v>0.41448543612120808</c:v>
                </c:pt>
                <c:pt idx="24">
                  <c:v>0.39902367387925414</c:v>
                </c:pt>
                <c:pt idx="25">
                  <c:v>0.24297926016995058</c:v>
                </c:pt>
                <c:pt idx="26">
                  <c:v>0.19546393592077024</c:v>
                </c:pt>
                <c:pt idx="27">
                  <c:v>0.14520284403777786</c:v>
                </c:pt>
                <c:pt idx="28">
                  <c:v>3.0288363663237682E-2</c:v>
                </c:pt>
                <c:pt idx="29">
                  <c:v>2.7014463431432562E-2</c:v>
                </c:pt>
                <c:pt idx="30">
                  <c:v>1.3027150377496573E-2</c:v>
                </c:pt>
                <c:pt idx="31">
                  <c:v>4.6202936540107025E-3</c:v>
                </c:pt>
                <c:pt idx="32">
                  <c:v>4.4387256677340036E-3</c:v>
                </c:pt>
                <c:pt idx="33">
                  <c:v>2.9078050450362918E-3</c:v>
                </c:pt>
                <c:pt idx="34">
                  <c:v>1.2287386522122877E-3</c:v>
                </c:pt>
                <c:pt idx="35">
                  <c:v>5.9108493038749054E-4</c:v>
                </c:pt>
                <c:pt idx="36">
                  <c:v>4.3803908106634276E-5</c:v>
                </c:pt>
                <c:pt idx="37">
                  <c:v>-8.0140575881418441E-5</c:v>
                </c:pt>
                <c:pt idx="38">
                  <c:v>-1.3639301804618145E-4</c:v>
                </c:pt>
                <c:pt idx="39">
                  <c:v>-1.38883395651707E-4</c:v>
                </c:pt>
                <c:pt idx="40">
                  <c:v>-2.5175064899048247E-3</c:v>
                </c:pt>
                <c:pt idx="41">
                  <c:v>-3.0137433247803651E-3</c:v>
                </c:pt>
                <c:pt idx="42">
                  <c:v>-3.2465727752732112E-3</c:v>
                </c:pt>
                <c:pt idx="43">
                  <c:v>-4.1091293374179525E-3</c:v>
                </c:pt>
                <c:pt idx="44">
                  <c:v>-4.3211883638886416E-3</c:v>
                </c:pt>
                <c:pt idx="45">
                  <c:v>-5.3888831071709628E-3</c:v>
                </c:pt>
                <c:pt idx="46">
                  <c:v>-9.8535061381816603E-3</c:v>
                </c:pt>
                <c:pt idx="47">
                  <c:v>-1.139850102999649E-2</c:v>
                </c:pt>
                <c:pt idx="48">
                  <c:v>-1.2635466428531158E-2</c:v>
                </c:pt>
                <c:pt idx="49">
                  <c:v>-1.6677461114009261E-2</c:v>
                </c:pt>
                <c:pt idx="50">
                  <c:v>-1.8336486653822585E-2</c:v>
                </c:pt>
                <c:pt idx="51">
                  <c:v>-1.8378744096267163E-2</c:v>
                </c:pt>
                <c:pt idx="52">
                  <c:v>-2.7821404438504217E-2</c:v>
                </c:pt>
                <c:pt idx="53">
                  <c:v>-4.7557251851802998E-2</c:v>
                </c:pt>
                <c:pt idx="54">
                  <c:v>-5.2731417656676473E-2</c:v>
                </c:pt>
                <c:pt idx="55">
                  <c:v>-5.677837859436731E-2</c:v>
                </c:pt>
                <c:pt idx="56">
                  <c:v>-6.2281123476239902E-2</c:v>
                </c:pt>
                <c:pt idx="57">
                  <c:v>-6.3128958958912504E-2</c:v>
                </c:pt>
                <c:pt idx="58">
                  <c:v>-6.9138477138117785E-2</c:v>
                </c:pt>
                <c:pt idx="59">
                  <c:v>-9.8202493918649575E-2</c:v>
                </c:pt>
                <c:pt idx="60">
                  <c:v>-0.11228922724911712</c:v>
                </c:pt>
                <c:pt idx="61">
                  <c:v>-0.1378711725070994</c:v>
                </c:pt>
                <c:pt idx="62">
                  <c:v>-0.14275205285936349</c:v>
                </c:pt>
                <c:pt idx="63">
                  <c:v>-0.15727871612755234</c:v>
                </c:pt>
                <c:pt idx="64">
                  <c:v>-0.19101441315080195</c:v>
                </c:pt>
                <c:pt idx="65">
                  <c:v>-0.19220983461930194</c:v>
                </c:pt>
                <c:pt idx="66">
                  <c:v>-0.19397316893328023</c:v>
                </c:pt>
                <c:pt idx="67">
                  <c:v>-0.22282866231056181</c:v>
                </c:pt>
                <c:pt idx="68">
                  <c:v>-0.23424644354178051</c:v>
                </c:pt>
                <c:pt idx="69">
                  <c:v>-0.23488602392229371</c:v>
                </c:pt>
                <c:pt idx="70">
                  <c:v>-0.25633045742806143</c:v>
                </c:pt>
                <c:pt idx="71">
                  <c:v>-0.26979126334624998</c:v>
                </c:pt>
                <c:pt idx="72">
                  <c:v>-0.28622349104890715</c:v>
                </c:pt>
                <c:pt idx="73">
                  <c:v>-0.29120212657542305</c:v>
                </c:pt>
                <c:pt idx="74">
                  <c:v>-0.38340868648153031</c:v>
                </c:pt>
                <c:pt idx="75">
                  <c:v>-0.41037037519328556</c:v>
                </c:pt>
                <c:pt idx="76">
                  <c:v>-0.50021850404159662</c:v>
                </c:pt>
                <c:pt idx="77">
                  <c:v>-0.56015630952547368</c:v>
                </c:pt>
                <c:pt idx="78">
                  <c:v>-0.58924450120664518</c:v>
                </c:pt>
                <c:pt idx="79">
                  <c:v>-0.62774337216300535</c:v>
                </c:pt>
                <c:pt idx="80">
                  <c:v>-0.67163814736353955</c:v>
                </c:pt>
                <c:pt idx="81">
                  <c:v>-0.69684466602393891</c:v>
                </c:pt>
                <c:pt idx="82">
                  <c:v>-1.0202581929447749</c:v>
                </c:pt>
                <c:pt idx="83">
                  <c:v>-1.0221529396314217</c:v>
                </c:pt>
                <c:pt idx="84">
                  <c:v>-1.0290410596926118</c:v>
                </c:pt>
                <c:pt idx="85">
                  <c:v>-1.1508168692912064</c:v>
                </c:pt>
                <c:pt idx="86">
                  <c:v>-1.2562165037971447</c:v>
                </c:pt>
                <c:pt idx="87">
                  <c:v>-1.4176090643745178</c:v>
                </c:pt>
                <c:pt idx="88">
                  <c:v>-1.5038286543570722</c:v>
                </c:pt>
                <c:pt idx="89">
                  <c:v>-1.5473443545290178</c:v>
                </c:pt>
                <c:pt idx="90">
                  <c:v>-1.607728223473015</c:v>
                </c:pt>
                <c:pt idx="91">
                  <c:v>-1.9491499419046781</c:v>
                </c:pt>
                <c:pt idx="92">
                  <c:v>-2.408724423532286</c:v>
                </c:pt>
                <c:pt idx="93">
                  <c:v>-2.4737628687726056</c:v>
                </c:pt>
                <c:pt idx="94">
                  <c:v>-2.797788834832847</c:v>
                </c:pt>
                <c:pt idx="95">
                  <c:v>-2.8581310595693519</c:v>
                </c:pt>
                <c:pt idx="96">
                  <c:v>-2.8702838155890471</c:v>
                </c:pt>
                <c:pt idx="97">
                  <c:v>-2.9542989486068372</c:v>
                </c:pt>
                <c:pt idx="98">
                  <c:v>-3.1599935527955418</c:v>
                </c:pt>
                <c:pt idx="99">
                  <c:v>-3.2631923724187071</c:v>
                </c:pt>
              </c:numCache>
            </c:numRef>
          </c:yVal>
          <c:smooth val="1"/>
        </c:ser>
        <c:ser>
          <c:idx val="4"/>
          <c:order val="4"/>
          <c:tx>
            <c:strRef>
              <c:f>'poly basis'!$G$3</c:f>
              <c:strCache>
                <c:ptCount val="1"/>
                <c:pt idx="0">
                  <c:v>b4</c:v>
                </c:pt>
              </c:strCache>
            </c:strRef>
          </c:tx>
          <c:marker>
            <c:symbol val="none"/>
          </c:marker>
          <c:xVal>
            <c:numRef>
              <c:f>'poly basis'!$A$4:$A$103</c:f>
              <c:numCache>
                <c:formatCode>0.00</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'poly basis'!$G$4:$G$103</c:f>
              <c:numCache>
                <c:formatCode>0.00</c:formatCode>
                <c:ptCount val="100"/>
                <c:pt idx="0">
                  <c:v>2.3390961299599273</c:v>
                </c:pt>
                <c:pt idx="1">
                  <c:v>2.285365857350476</c:v>
                </c:pt>
                <c:pt idx="2">
                  <c:v>1.9556891709750164</c:v>
                </c:pt>
                <c:pt idx="3">
                  <c:v>1.6796211629197271</c:v>
                </c:pt>
                <c:pt idx="4">
                  <c:v>1.6548636458530899</c:v>
                </c:pt>
                <c:pt idx="5">
                  <c:v>1.4253817866481329</c:v>
                </c:pt>
                <c:pt idx="6">
                  <c:v>1.3990603411766382</c:v>
                </c:pt>
                <c:pt idx="7">
                  <c:v>1.329805960581707</c:v>
                </c:pt>
                <c:pt idx="8">
                  <c:v>1.1640787909065389</c:v>
                </c:pt>
                <c:pt idx="9">
                  <c:v>1.0000425026303617</c:v>
                </c:pt>
                <c:pt idx="10">
                  <c:v>0.84779366747222484</c:v>
                </c:pt>
                <c:pt idx="11">
                  <c:v>0.67751147842256465</c:v>
                </c:pt>
                <c:pt idx="12">
                  <c:v>0.61013058303373124</c:v>
                </c:pt>
                <c:pt idx="13">
                  <c:v>0.59985694776699428</c:v>
                </c:pt>
                <c:pt idx="14">
                  <c:v>0.59399178789398954</c:v>
                </c:pt>
                <c:pt idx="15">
                  <c:v>0.4667806544887228</c:v>
                </c:pt>
                <c:pt idx="16">
                  <c:v>0.3849165059190926</c:v>
                </c:pt>
                <c:pt idx="17">
                  <c:v>0.38333320368953572</c:v>
                </c:pt>
                <c:pt idx="18">
                  <c:v>0.33486490119814682</c:v>
                </c:pt>
                <c:pt idx="19">
                  <c:v>0.26979501082558299</c:v>
                </c:pt>
                <c:pt idx="20">
                  <c:v>0.23325813020077646</c:v>
                </c:pt>
                <c:pt idx="21">
                  <c:v>0.18422639875041483</c:v>
                </c:pt>
                <c:pt idx="22">
                  <c:v>0.14640017019096646</c:v>
                </c:pt>
                <c:pt idx="23">
                  <c:v>0.12757939341210639</c:v>
                </c:pt>
                <c:pt idx="24">
                  <c:v>0.12127363166925886</c:v>
                </c:pt>
                <c:pt idx="25">
                  <c:v>6.2593193017188922E-2</c:v>
                </c:pt>
                <c:pt idx="26">
                  <c:v>4.6829949064724263E-2</c:v>
                </c:pt>
                <c:pt idx="27">
                  <c:v>3.1506608977236714E-2</c:v>
                </c:pt>
                <c:pt idx="28">
                  <c:v>3.8976476921082654E-3</c:v>
                </c:pt>
                <c:pt idx="29">
                  <c:v>3.3462878287557956E-3</c:v>
                </c:pt>
                <c:pt idx="30">
                  <c:v>1.2654181748329996E-3</c:v>
                </c:pt>
                <c:pt idx="31">
                  <c:v>3.1768321659015919E-4</c:v>
                </c:pt>
                <c:pt idx="32">
                  <c:v>3.0114748373346592E-4</c:v>
                </c:pt>
                <c:pt idx="33">
                  <c:v>1.7133859983421595E-4</c:v>
                </c:pt>
                <c:pt idx="34">
                  <c:v>5.4330978401930847E-5</c:v>
                </c:pt>
                <c:pt idx="35">
                  <c:v>2.0478651195581277E-5</c:v>
                </c:pt>
                <c:pt idx="36">
                  <c:v>6.3745859064633427E-7</c:v>
                </c:pt>
                <c:pt idx="37">
                  <c:v>1.4263894274434115E-6</c:v>
                </c:pt>
                <c:pt idx="38">
                  <c:v>2.8983957559475423E-6</c:v>
                </c:pt>
                <c:pt idx="39">
                  <c:v>2.9691713935282006E-6</c:v>
                </c:pt>
                <c:pt idx="40">
                  <c:v>1.4138249159691406E-4</c:v>
                </c:pt>
                <c:pt idx="41">
                  <c:v>1.7971176707352095E-4</c:v>
                </c:pt>
                <c:pt idx="42">
                  <c:v>1.9845788372735556E-4</c:v>
                </c:pt>
                <c:pt idx="43">
                  <c:v>2.7170726288025315E-4</c:v>
                </c:pt>
                <c:pt idx="44">
                  <c:v>2.9056218756522118E-4</c:v>
                </c:pt>
                <c:pt idx="45">
                  <c:v>3.9003164995991043E-4</c:v>
                </c:pt>
                <c:pt idx="46">
                  <c:v>8.720791189876652E-4</c:v>
                </c:pt>
                <c:pt idx="47">
                  <c:v>1.059006168237423E-3</c:v>
                </c:pt>
                <c:pt idx="48">
                  <c:v>1.2149447728503199E-3</c:v>
                </c:pt>
                <c:pt idx="49">
                  <c:v>1.7590360830230707E-3</c:v>
                </c:pt>
                <c:pt idx="50">
                  <c:v>1.9961338905555735E-3</c:v>
                </c:pt>
                <c:pt idx="51">
                  <c:v>2.0022698457355368E-3</c:v>
                </c:pt>
                <c:pt idx="52">
                  <c:v>3.4802216049493223E-3</c:v>
                </c:pt>
                <c:pt idx="53">
                  <c:v>7.1130713751435606E-3</c:v>
                </c:pt>
                <c:pt idx="54">
                  <c:v>8.1632061157852157E-3</c:v>
                </c:pt>
                <c:pt idx="55">
                  <c:v>9.0090462065583569E-3</c:v>
                </c:pt>
                <c:pt idx="56">
                  <c:v>1.0191624561246398E-2</c:v>
                </c:pt>
                <c:pt idx="57">
                  <c:v>1.0377028337217492E-2</c:v>
                </c:pt>
                <c:pt idx="58">
                  <c:v>1.1714612079701597E-2</c:v>
                </c:pt>
                <c:pt idx="59">
                  <c:v>1.8703872016309776E-2</c:v>
                </c:pt>
                <c:pt idx="60">
                  <c:v>2.2364144521953927E-2</c:v>
                </c:pt>
                <c:pt idx="61">
                  <c:v>2.9403529037423718E-2</c:v>
                </c:pt>
                <c:pt idx="62">
                  <c:v>3.0799569705765209E-2</c:v>
                </c:pt>
                <c:pt idx="63">
                  <c:v>3.5047854702604818E-2</c:v>
                </c:pt>
                <c:pt idx="64">
                  <c:v>4.5413992509071861E-2</c:v>
                </c:pt>
                <c:pt idx="65">
                  <c:v>4.5793338465074523E-2</c:v>
                </c:pt>
                <c:pt idx="66">
                  <c:v>4.6354337713547127E-2</c:v>
                </c:pt>
                <c:pt idx="67">
                  <c:v>5.5769433984186483E-2</c:v>
                </c:pt>
                <c:pt idx="68">
                  <c:v>5.9611791505642789E-2</c:v>
                </c:pt>
                <c:pt idx="69">
                  <c:v>5.9828906843094831E-2</c:v>
                </c:pt>
                <c:pt idx="70">
                  <c:v>6.7220506830767662E-2</c:v>
                </c:pt>
                <c:pt idx="71">
                  <c:v>7.1967874265943768E-2</c:v>
                </c:pt>
                <c:pt idx="72">
                  <c:v>7.7870900798369919E-2</c:v>
                </c:pt>
                <c:pt idx="73">
                  <c:v>7.9682121574366813E-2</c:v>
                </c:pt>
                <c:pt idx="74">
                  <c:v>0.11498753479251624</c:v>
                </c:pt>
                <c:pt idx="75">
                  <c:v>0.12589336281011243</c:v>
                </c:pt>
                <c:pt idx="76">
                  <c:v>0.16392599812410574</c:v>
                </c:pt>
                <c:pt idx="77">
                  <c:v>0.19062527161444467</c:v>
                </c:pt>
                <c:pt idx="78">
                  <c:v>0.20393677653703962</c:v>
                </c:pt>
                <c:pt idx="79">
                  <c:v>0.22189338087438412</c:v>
                </c:pt>
                <c:pt idx="80">
                  <c:v>0.24281861219279094</c:v>
                </c:pt>
                <c:pt idx="81">
                  <c:v>0.25504460390725053</c:v>
                </c:pt>
                <c:pt idx="82">
                  <c:v>0.42401539057130955</c:v>
                </c:pt>
                <c:pt idx="83">
                  <c:v>0.42506564801780639</c:v>
                </c:pt>
                <c:pt idx="84">
                  <c:v>0.42888919422876887</c:v>
                </c:pt>
                <c:pt idx="85">
                  <c:v>0.49786293127699305</c:v>
                </c:pt>
                <c:pt idx="86">
                  <c:v>0.55956966001777242</c:v>
                </c:pt>
                <c:pt idx="87">
                  <c:v>0.65742085157798125</c:v>
                </c:pt>
                <c:pt idx="88">
                  <c:v>0.71126696830258862</c:v>
                </c:pt>
                <c:pt idx="89">
                  <c:v>0.7388406792839689</c:v>
                </c:pt>
                <c:pt idx="90">
                  <c:v>0.77753213462983861</c:v>
                </c:pt>
                <c:pt idx="91">
                  <c:v>1.0051444947463708</c:v>
                </c:pt>
                <c:pt idx="92">
                  <c:v>1.3329616485815519</c:v>
                </c:pt>
                <c:pt idx="93">
                  <c:v>1.3811650747394688</c:v>
                </c:pt>
                <c:pt idx="94">
                  <c:v>1.627501545063831</c:v>
                </c:pt>
                <c:pt idx="95">
                  <c:v>1.6744712113245617</c:v>
                </c:pt>
                <c:pt idx="96">
                  <c:v>1.6839710544113602</c:v>
                </c:pt>
                <c:pt idx="97">
                  <c:v>1.7500108950787281</c:v>
                </c:pt>
                <c:pt idx="98">
                  <c:v>1.9143283367019841</c:v>
                </c:pt>
                <c:pt idx="99">
                  <c:v>1.9981361120547261</c:v>
                </c:pt>
              </c:numCache>
            </c:numRef>
          </c:yVal>
          <c:smooth val="1"/>
        </c:ser>
        <c:ser>
          <c:idx val="5"/>
          <c:order val="5"/>
          <c:tx>
            <c:strRef>
              <c:f>'poly basis'!$H$3</c:f>
              <c:strCache>
                <c:ptCount val="1"/>
                <c:pt idx="0">
                  <c:v>b5</c:v>
                </c:pt>
              </c:strCache>
            </c:strRef>
          </c:tx>
          <c:marker>
            <c:symbol val="none"/>
          </c:marker>
          <c:xVal>
            <c:numRef>
              <c:f>'poly basis'!$A$4:$A$103</c:f>
              <c:numCache>
                <c:formatCode>0.00</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'poly basis'!$H$4:$H$103</c:f>
              <c:numCache>
                <c:formatCode>0.00</c:formatCode>
                <c:ptCount val="100"/>
                <c:pt idx="0">
                  <c:v>-2.5480649277053713</c:v>
                </c:pt>
                <c:pt idx="1">
                  <c:v>-2.4751132252128376</c:v>
                </c:pt>
                <c:pt idx="2">
                  <c:v>-2.0371602380392315</c:v>
                </c:pt>
                <c:pt idx="3">
                  <c:v>-1.6842810976687732</c:v>
                </c:pt>
                <c:pt idx="4">
                  <c:v>-1.6533057320724456</c:v>
                </c:pt>
                <c:pt idx="5">
                  <c:v>-1.3718745787290076</c:v>
                </c:pt>
                <c:pt idx="6">
                  <c:v>-1.3402813040722461</c:v>
                </c:pt>
                <c:pt idx="7">
                  <c:v>-1.2578699618212859</c:v>
                </c:pt>
                <c:pt idx="8">
                  <c:v>-1.0650705417378161</c:v>
                </c:pt>
                <c:pt idx="9">
                  <c:v>-0.88089364112818214</c:v>
                </c:pt>
                <c:pt idx="10">
                  <c:v>-0.71657740927671021</c:v>
                </c:pt>
                <c:pt idx="11">
                  <c:v>-0.54143487219850062</c:v>
                </c:pt>
                <c:pt idx="12">
                  <c:v>-0.47498390706656185</c:v>
                </c:pt>
                <c:pt idx="13">
                  <c:v>-0.46500756561578982</c:v>
                </c:pt>
                <c:pt idx="14">
                  <c:v>-0.45933120772986191</c:v>
                </c:pt>
                <c:pt idx="15">
                  <c:v>-0.33985327777106616</c:v>
                </c:pt>
                <c:pt idx="16">
                  <c:v>-0.26705983151768931</c:v>
                </c:pt>
                <c:pt idx="17">
                  <c:v>-0.26568739494344773</c:v>
                </c:pt>
                <c:pt idx="18">
                  <c:v>-0.22438170250734232</c:v>
                </c:pt>
                <c:pt idx="19">
                  <c:v>-0.17127453414246296</c:v>
                </c:pt>
                <c:pt idx="20">
                  <c:v>-0.14278953839789327</c:v>
                </c:pt>
                <c:pt idx="21">
                  <c:v>-0.10631394415819609</c:v>
                </c:pt>
                <c:pt idx="22">
                  <c:v>-7.9767756796511713E-2</c:v>
                </c:pt>
                <c:pt idx="23">
                  <c:v>-6.7162378559038893E-2</c:v>
                </c:pt>
                <c:pt idx="24">
                  <c:v>-6.3038864409902057E-2</c:v>
                </c:pt>
                <c:pt idx="25">
                  <c:v>-2.7577778887014688E-2</c:v>
                </c:pt>
                <c:pt idx="26">
                  <c:v>-1.9189117798213189E-2</c:v>
                </c:pt>
                <c:pt idx="27">
                  <c:v>-1.1692368141610163E-2</c:v>
                </c:pt>
                <c:pt idx="28">
                  <c:v>-8.5783473612385211E-4</c:v>
                </c:pt>
                <c:pt idx="29">
                  <c:v>-7.089319008474073E-4</c:v>
                </c:pt>
                <c:pt idx="30">
                  <c:v>-2.1022917543301957E-4</c:v>
                </c:pt>
                <c:pt idx="31">
                  <c:v>-3.7358827830416911E-5</c:v>
                </c:pt>
                <c:pt idx="32">
                  <c:v>-3.4944147556195049E-5</c:v>
                </c:pt>
                <c:pt idx="33">
                  <c:v>-1.7267100593130226E-5</c:v>
                </c:pt>
                <c:pt idx="34">
                  <c:v>-4.1087508750928502E-6</c:v>
                </c:pt>
                <c:pt idx="35">
                  <c:v>-1.2134645355919722E-6</c:v>
                </c:pt>
                <c:pt idx="36">
                  <c:v>-1.586592419349035E-8</c:v>
                </c:pt>
                <c:pt idx="37">
                  <c:v>4.3420822023747096E-8</c:v>
                </c:pt>
                <c:pt idx="38">
                  <c:v>1.0534101739766632E-7</c:v>
                </c:pt>
                <c:pt idx="39">
                  <c:v>1.0856616242793122E-7</c:v>
                </c:pt>
                <c:pt idx="40">
                  <c:v>1.3579849000865895E-5</c:v>
                </c:pt>
                <c:pt idx="41">
                  <c:v>1.8328251910269308E-5</c:v>
                </c:pt>
                <c:pt idx="42">
                  <c:v>2.0748459003889119E-5</c:v>
                </c:pt>
                <c:pt idx="43">
                  <c:v>3.0727481191613681E-5</c:v>
                </c:pt>
                <c:pt idx="44">
                  <c:v>3.3415600710353481E-5</c:v>
                </c:pt>
                <c:pt idx="45">
                  <c:v>4.8280884188125818E-5</c:v>
                </c:pt>
                <c:pt idx="46">
                  <c:v>1.3200648346916495E-4</c:v>
                </c:pt>
                <c:pt idx="47">
                  <c:v>1.682765169498928E-4</c:v>
                </c:pt>
                <c:pt idx="48">
                  <c:v>1.998002711301414E-4</c:v>
                </c:pt>
                <c:pt idx="49">
                  <c:v>3.1731736365003767E-4</c:v>
                </c:pt>
                <c:pt idx="50">
                  <c:v>3.716528670124965E-4</c:v>
                </c:pt>
                <c:pt idx="51">
                  <c:v>3.7308145411218599E-4</c:v>
                </c:pt>
                <c:pt idx="52">
                  <c:v>7.4457598652803378E-4</c:v>
                </c:pt>
                <c:pt idx="53">
                  <c:v>1.819582956956231E-3</c:v>
                </c:pt>
                <c:pt idx="54">
                  <c:v>2.1613562437678671E-3</c:v>
                </c:pt>
                <c:pt idx="55">
                  <c:v>2.4448314301634688E-3</c:v>
                </c:pt>
                <c:pt idx="56">
                  <c:v>2.8523622040869151E-3</c:v>
                </c:pt>
                <c:pt idx="57">
                  <c:v>2.9173709593644415E-3</c:v>
                </c:pt>
                <c:pt idx="58">
                  <c:v>3.3947695023932131E-3</c:v>
                </c:pt>
                <c:pt idx="59">
                  <c:v>6.0927702920252269E-3</c:v>
                </c:pt>
                <c:pt idx="60">
                  <c:v>7.6179964293789674E-3</c:v>
                </c:pt>
                <c:pt idx="61">
                  <c:v>1.0725059854411583E-2</c:v>
                </c:pt>
                <c:pt idx="62">
                  <c:v>1.136530810254042E-2</c:v>
                </c:pt>
                <c:pt idx="63">
                  <c:v>1.3357562096332628E-2</c:v>
                </c:pt>
                <c:pt idx="64">
                  <c:v>1.846662402292272E-2</c:v>
                </c:pt>
                <c:pt idx="65">
                  <c:v>1.8659641029868737E-2</c:v>
                </c:pt>
                <c:pt idx="66">
                  <c:v>1.8945818730255002E-2</c:v>
                </c:pt>
                <c:pt idx="67">
                  <c:v>2.3872378854625408E-2</c:v>
                </c:pt>
                <c:pt idx="68">
                  <c:v>2.5945713574415958E-2</c:v>
                </c:pt>
                <c:pt idx="69">
                  <c:v>2.6063890165674845E-2</c:v>
                </c:pt>
                <c:pt idx="70">
                  <c:v>3.014932757530955E-2</c:v>
                </c:pt>
                <c:pt idx="71">
                  <c:v>3.2833996374746599E-2</c:v>
                </c:pt>
                <c:pt idx="72">
                  <c:v>3.6234260339144675E-2</c:v>
                </c:pt>
                <c:pt idx="73">
                  <c:v>3.7290783929324646E-2</c:v>
                </c:pt>
                <c:pt idx="74">
                  <c:v>5.8981234224418061E-2</c:v>
                </c:pt>
                <c:pt idx="75">
                  <c:v>6.6054733561303008E-2</c:v>
                </c:pt>
                <c:pt idx="76">
                  <c:v>9.1877717597947536E-2</c:v>
                </c:pt>
                <c:pt idx="77">
                  <c:v>0.11094966531934163</c:v>
                </c:pt>
                <c:pt idx="78">
                  <c:v>0.12071739087389508</c:v>
                </c:pt>
                <c:pt idx="79">
                  <c:v>0.13414696032197487</c:v>
                </c:pt>
                <c:pt idx="80">
                  <c:v>0.1501422320513682</c:v>
                </c:pt>
                <c:pt idx="81">
                  <c:v>0.15965060784716409</c:v>
                </c:pt>
                <c:pt idx="82">
                  <c:v>0.30138902103154536</c:v>
                </c:pt>
                <c:pt idx="83">
                  <c:v>0.3023224600494806</c:v>
                </c:pt>
                <c:pt idx="84">
                  <c:v>0.30572558358007773</c:v>
                </c:pt>
                <c:pt idx="85">
                  <c:v>0.36837287354752318</c:v>
                </c:pt>
                <c:pt idx="86">
                  <c:v>0.42630271719920093</c:v>
                </c:pt>
                <c:pt idx="87">
                  <c:v>0.52144048297255319</c:v>
                </c:pt>
                <c:pt idx="88">
                  <c:v>0.57536203589582358</c:v>
                </c:pt>
                <c:pt idx="89">
                  <c:v>0.60337720759834601</c:v>
                </c:pt>
                <c:pt idx="90">
                  <c:v>0.64312935937191429</c:v>
                </c:pt>
                <c:pt idx="91">
                  <c:v>0.88651487081879954</c:v>
                </c:pt>
                <c:pt idx="92">
                  <c:v>1.2616022938515252</c:v>
                </c:pt>
                <c:pt idx="93">
                  <c:v>1.318886391058061</c:v>
                </c:pt>
                <c:pt idx="94">
                  <c:v>1.6192062222570658</c:v>
                </c:pt>
                <c:pt idx="95">
                  <c:v>1.6778282741710262</c:v>
                </c:pt>
                <c:pt idx="96">
                  <c:v>1.6897353113931892</c:v>
                </c:pt>
                <c:pt idx="97">
                  <c:v>1.7729698190854157</c:v>
                </c:pt>
                <c:pt idx="98">
                  <c:v>1.983448539230376</c:v>
                </c:pt>
                <c:pt idx="99">
                  <c:v>2.0925784001848129</c:v>
                </c:pt>
              </c:numCache>
            </c:numRef>
          </c:yVal>
          <c:smooth val="1"/>
        </c:ser>
        <c:axId val="114107136"/>
        <c:axId val="114108672"/>
      </c:scatterChart>
      <c:valAx>
        <c:axId val="114107136"/>
        <c:scaling>
          <c:orientation val="minMax"/>
          <c:max val="1"/>
          <c:min val="-1"/>
        </c:scaling>
        <c:axPos val="b"/>
        <c:numFmt formatCode="0.00" sourceLinked="1"/>
        <c:tickLblPos val="nextTo"/>
        <c:crossAx val="114108672"/>
        <c:crossesAt val="-4"/>
        <c:crossBetween val="midCat"/>
        <c:majorUnit val="0.25"/>
      </c:valAx>
      <c:valAx>
        <c:axId val="114108672"/>
        <c:scaling>
          <c:orientation val="minMax"/>
          <c:max val="4"/>
          <c:min val="-4"/>
        </c:scaling>
        <c:axPos val="l"/>
        <c:majorGridlines/>
        <c:numFmt formatCode="0.0" sourceLinked="0"/>
        <c:tickLblPos val="nextTo"/>
        <c:crossAx val="114107136"/>
        <c:crossesAt val="-1"/>
        <c:crossBetween val="midCat"/>
        <c:majorUnit val="2"/>
      </c:valAx>
    </c:plotArea>
    <c:legend>
      <c:legendPos val="r"/>
      <c:layout>
        <c:manualLayout>
          <c:xMode val="edge"/>
          <c:yMode val="edge"/>
          <c:x val="0.1889666331113169"/>
          <c:y val="6.1815716744016376E-2"/>
          <c:w val="0.61955642584957094"/>
          <c:h val="0.15672176739496971"/>
        </c:manualLayout>
      </c:layout>
    </c:legend>
    <c:plotVisOnly val="1"/>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CA"/>
  <c:chart>
    <c:plotArea>
      <c:layout/>
      <c:scatterChart>
        <c:scatterStyle val="lineMarker"/>
        <c:ser>
          <c:idx val="0"/>
          <c:order val="0"/>
          <c:tx>
            <c:strRef>
              <c:f>'poly basis'!$B$3</c:f>
              <c:strCache>
                <c:ptCount val="1"/>
                <c:pt idx="0">
                  <c:v>y</c:v>
                </c:pt>
              </c:strCache>
            </c:strRef>
          </c:tx>
          <c:spPr>
            <a:ln w="28575">
              <a:noFill/>
            </a:ln>
          </c:spPr>
          <c:marker>
            <c:symbol val="circle"/>
            <c:size val="4"/>
          </c:marker>
          <c:xVal>
            <c:numRef>
              <c:f>'poly basis'!$A$4:$A$103</c:f>
              <c:numCache>
                <c:formatCode>0.00</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'poly basis'!$B$4:$B$103</c:f>
              <c:numCache>
                <c:formatCode>General</c:formatCode>
                <c:ptCount val="100"/>
                <c:pt idx="0">
                  <c:v>-0.12745000000000001</c:v>
                </c:pt>
                <c:pt idx="1">
                  <c:v>-0.11652000000000003</c:v>
                </c:pt>
                <c:pt idx="2">
                  <c:v>-0.19641000000000006</c:v>
                </c:pt>
                <c:pt idx="3">
                  <c:v>-0.26370000000000005</c:v>
                </c:pt>
                <c:pt idx="4">
                  <c:v>-0.19916999999999999</c:v>
                </c:pt>
                <c:pt idx="5">
                  <c:v>-0.12476000000000004</c:v>
                </c:pt>
                <c:pt idx="6">
                  <c:v>-0.18156000000000005</c:v>
                </c:pt>
                <c:pt idx="7">
                  <c:v>-0.16446000000000005</c:v>
                </c:pt>
                <c:pt idx="8">
                  <c:v>-0.12741000000000005</c:v>
                </c:pt>
                <c:pt idx="9">
                  <c:v>-0.15144000000000007</c:v>
                </c:pt>
                <c:pt idx="10">
                  <c:v>-0.15017</c:v>
                </c:pt>
                <c:pt idx="11">
                  <c:v>-0.20591000000000007</c:v>
                </c:pt>
                <c:pt idx="12">
                  <c:v>-0.18878000000000006</c:v>
                </c:pt>
                <c:pt idx="13">
                  <c:v>-0.17978000000000005</c:v>
                </c:pt>
                <c:pt idx="14">
                  <c:v>-0.18607000000000001</c:v>
                </c:pt>
                <c:pt idx="15">
                  <c:v>-0.10400000000000002</c:v>
                </c:pt>
                <c:pt idx="16">
                  <c:v>-0.25068000000000001</c:v>
                </c:pt>
                <c:pt idx="17">
                  <c:v>-0.26795000000000002</c:v>
                </c:pt>
                <c:pt idx="18">
                  <c:v>-0.15004000000000006</c:v>
                </c:pt>
                <c:pt idx="19">
                  <c:v>-0.20695000000000005</c:v>
                </c:pt>
                <c:pt idx="20">
                  <c:v>-0.26789000000000002</c:v>
                </c:pt>
                <c:pt idx="21">
                  <c:v>-0.17266999999999999</c:v>
                </c:pt>
                <c:pt idx="22">
                  <c:v>-0.20085</c:v>
                </c:pt>
                <c:pt idx="23">
                  <c:v>-0.24815000000000001</c:v>
                </c:pt>
                <c:pt idx="24">
                  <c:v>-0.20175000000000001</c:v>
                </c:pt>
                <c:pt idx="25">
                  <c:v>-0.18634000000000006</c:v>
                </c:pt>
                <c:pt idx="26">
                  <c:v>-0.19075</c:v>
                </c:pt>
                <c:pt idx="27">
                  <c:v>-0.2006</c:v>
                </c:pt>
                <c:pt idx="28">
                  <c:v>-5.7820000000000003E-2</c:v>
                </c:pt>
                <c:pt idx="29">
                  <c:v>3.449E-2</c:v>
                </c:pt>
                <c:pt idx="30">
                  <c:v>0.16547999999999999</c:v>
                </c:pt>
                <c:pt idx="31">
                  <c:v>0.41477000000000008</c:v>
                </c:pt>
                <c:pt idx="32">
                  <c:v>0.37096000000000012</c:v>
                </c:pt>
                <c:pt idx="33">
                  <c:v>0.46724000000000004</c:v>
                </c:pt>
                <c:pt idx="34">
                  <c:v>0.65963000000000038</c:v>
                </c:pt>
                <c:pt idx="35">
                  <c:v>0.65137000000000023</c:v>
                </c:pt>
                <c:pt idx="36">
                  <c:v>0.88444999999999996</c:v>
                </c:pt>
                <c:pt idx="37">
                  <c:v>1.06487</c:v>
                </c:pt>
                <c:pt idx="38">
                  <c:v>1.1462399999999999</c:v>
                </c:pt>
                <c:pt idx="39">
                  <c:v>1.1704699999999999</c:v>
                </c:pt>
                <c:pt idx="40">
                  <c:v>1.2618099999999997</c:v>
                </c:pt>
                <c:pt idx="41">
                  <c:v>1.2563199999999999</c:v>
                </c:pt>
                <c:pt idx="42">
                  <c:v>1.18452</c:v>
                </c:pt>
                <c:pt idx="43">
                  <c:v>1.14503</c:v>
                </c:pt>
                <c:pt idx="44">
                  <c:v>1.2557099999999997</c:v>
                </c:pt>
                <c:pt idx="45">
                  <c:v>1.1926600000000001</c:v>
                </c:pt>
                <c:pt idx="46">
                  <c:v>1.1513800000000001</c:v>
                </c:pt>
                <c:pt idx="47">
                  <c:v>1.0979599999999998</c:v>
                </c:pt>
                <c:pt idx="48">
                  <c:v>1.12558</c:v>
                </c:pt>
                <c:pt idx="49">
                  <c:v>1.1224499999999999</c:v>
                </c:pt>
                <c:pt idx="50">
                  <c:v>1.0965800000000001</c:v>
                </c:pt>
                <c:pt idx="51">
                  <c:v>1.0909500000000001</c:v>
                </c:pt>
                <c:pt idx="52">
                  <c:v>1.0659799999999995</c:v>
                </c:pt>
                <c:pt idx="53">
                  <c:v>0.86021999999999998</c:v>
                </c:pt>
                <c:pt idx="54">
                  <c:v>0.89061000000000001</c:v>
                </c:pt>
                <c:pt idx="55">
                  <c:v>0.77307000000000026</c:v>
                </c:pt>
                <c:pt idx="56">
                  <c:v>0.86748999999999998</c:v>
                </c:pt>
                <c:pt idx="57">
                  <c:v>0.86497000000000024</c:v>
                </c:pt>
                <c:pt idx="58">
                  <c:v>0.79066000000000003</c:v>
                </c:pt>
                <c:pt idx="59">
                  <c:v>0.77347999999999995</c:v>
                </c:pt>
                <c:pt idx="60">
                  <c:v>0.68391999999999997</c:v>
                </c:pt>
                <c:pt idx="61">
                  <c:v>0.73093000000000019</c:v>
                </c:pt>
                <c:pt idx="62">
                  <c:v>0.61955000000000005</c:v>
                </c:pt>
                <c:pt idx="63">
                  <c:v>0.64659999999999995</c:v>
                </c:pt>
                <c:pt idx="64">
                  <c:v>0.68086000000000002</c:v>
                </c:pt>
                <c:pt idx="65">
                  <c:v>0.56596000000000002</c:v>
                </c:pt>
                <c:pt idx="66">
                  <c:v>0.62710999999999995</c:v>
                </c:pt>
                <c:pt idx="67">
                  <c:v>0.57015000000000005</c:v>
                </c:pt>
                <c:pt idx="68">
                  <c:v>0.58743999999999963</c:v>
                </c:pt>
                <c:pt idx="69">
                  <c:v>0.52044999999999997</c:v>
                </c:pt>
                <c:pt idx="70">
                  <c:v>0.55547999999999997</c:v>
                </c:pt>
                <c:pt idx="71">
                  <c:v>0.59551999999999972</c:v>
                </c:pt>
                <c:pt idx="72">
                  <c:v>0.59419</c:v>
                </c:pt>
                <c:pt idx="73">
                  <c:v>0.6247400000000003</c:v>
                </c:pt>
                <c:pt idx="74">
                  <c:v>0.51130999999999982</c:v>
                </c:pt>
                <c:pt idx="75">
                  <c:v>0.50444999999999973</c:v>
                </c:pt>
                <c:pt idx="76">
                  <c:v>0.47455000000000008</c:v>
                </c:pt>
                <c:pt idx="77">
                  <c:v>0.4535300000000001</c:v>
                </c:pt>
                <c:pt idx="78">
                  <c:v>0.45744000000000001</c:v>
                </c:pt>
                <c:pt idx="79">
                  <c:v>0.33821000000000012</c:v>
                </c:pt>
                <c:pt idx="80">
                  <c:v>0.46015</c:v>
                </c:pt>
                <c:pt idx="81">
                  <c:v>0.45807000000000009</c:v>
                </c:pt>
                <c:pt idx="82">
                  <c:v>0.35185000000000011</c:v>
                </c:pt>
                <c:pt idx="83">
                  <c:v>0.3103700000000002</c:v>
                </c:pt>
                <c:pt idx="84">
                  <c:v>0.39655000000000012</c:v>
                </c:pt>
                <c:pt idx="85">
                  <c:v>0.40160000000000001</c:v>
                </c:pt>
                <c:pt idx="86">
                  <c:v>0.29430000000000012</c:v>
                </c:pt>
                <c:pt idx="87">
                  <c:v>0.30077000000000009</c:v>
                </c:pt>
                <c:pt idx="88">
                  <c:v>0.3200800000000002</c:v>
                </c:pt>
                <c:pt idx="89">
                  <c:v>0.35822000000000009</c:v>
                </c:pt>
                <c:pt idx="90">
                  <c:v>0.35658000000000012</c:v>
                </c:pt>
                <c:pt idx="91">
                  <c:v>0.2599200000000001</c:v>
                </c:pt>
                <c:pt idx="92">
                  <c:v>0.28781000000000012</c:v>
                </c:pt>
                <c:pt idx="93">
                  <c:v>0.30206000000000011</c:v>
                </c:pt>
                <c:pt idx="94">
                  <c:v>0.18532999999999999</c:v>
                </c:pt>
                <c:pt idx="95">
                  <c:v>0.19622999999999999</c:v>
                </c:pt>
                <c:pt idx="96">
                  <c:v>0.26288000000000011</c:v>
                </c:pt>
                <c:pt idx="97">
                  <c:v>0.36154000000000008</c:v>
                </c:pt>
                <c:pt idx="98">
                  <c:v>0.22275</c:v>
                </c:pt>
                <c:pt idx="99">
                  <c:v>0.21118999999999999</c:v>
                </c:pt>
              </c:numCache>
            </c:numRef>
          </c:yVal>
        </c:ser>
        <c:ser>
          <c:idx val="1"/>
          <c:order val="1"/>
          <c:tx>
            <c:strRef>
              <c:f>'linear TPF basis'!$G$2</c:f>
              <c:strCache>
                <c:ptCount val="1"/>
                <c:pt idx="0">
                  <c:v>pred</c:v>
                </c:pt>
              </c:strCache>
            </c:strRef>
          </c:tx>
          <c:spPr>
            <a:ln w="15875">
              <a:solidFill>
                <a:schemeClr val="accent3">
                  <a:lumMod val="50000"/>
                </a:schemeClr>
              </a:solidFill>
            </a:ln>
          </c:spPr>
          <c:marker>
            <c:symbol val="none"/>
          </c:marker>
          <c:xVal>
            <c:numRef>
              <c:f>'linear TPF basis'!$A$3:$A$102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'linear TPF basis'!$G$3:$G$102</c:f>
              <c:numCache>
                <c:formatCode>General</c:formatCode>
                <c:ptCount val="100"/>
                <c:pt idx="0">
                  <c:v>-4.4299999999999999E-2</c:v>
                </c:pt>
                <c:pt idx="1">
                  <c:v>-5.1569999999999998E-2</c:v>
                </c:pt>
                <c:pt idx="2">
                  <c:v>-9.9200000000000024E-2</c:v>
                </c:pt>
                <c:pt idx="3">
                  <c:v>-0.14397000000000001</c:v>
                </c:pt>
                <c:pt idx="4">
                  <c:v>-0.14825000000000005</c:v>
                </c:pt>
                <c:pt idx="5">
                  <c:v>-0.19039</c:v>
                </c:pt>
                <c:pt idx="6">
                  <c:v>-0.19553999999999999</c:v>
                </c:pt>
                <c:pt idx="7">
                  <c:v>-0.20945000000000005</c:v>
                </c:pt>
                <c:pt idx="8">
                  <c:v>-0.24509000000000006</c:v>
                </c:pt>
                <c:pt idx="9">
                  <c:v>-0.28434000000000009</c:v>
                </c:pt>
                <c:pt idx="10">
                  <c:v>-0.3253600000000002</c:v>
                </c:pt>
                <c:pt idx="11">
                  <c:v>-0.37841000000000014</c:v>
                </c:pt>
                <c:pt idx="12">
                  <c:v>-0.40218000000000009</c:v>
                </c:pt>
                <c:pt idx="13">
                  <c:v>-0.40599000000000002</c:v>
                </c:pt>
                <c:pt idx="14">
                  <c:v>-0.40817000000000009</c:v>
                </c:pt>
                <c:pt idx="15">
                  <c:v>-0.44507000000000002</c:v>
                </c:pt>
                <c:pt idx="16">
                  <c:v>-0.37674000000000002</c:v>
                </c:pt>
                <c:pt idx="17">
                  <c:v>-0.3753100000000002</c:v>
                </c:pt>
                <c:pt idx="18">
                  <c:v>-0.32938000000000023</c:v>
                </c:pt>
                <c:pt idx="19">
                  <c:v>-0.25913999999999998</c:v>
                </c:pt>
                <c:pt idx="20">
                  <c:v>-0.21391000000000007</c:v>
                </c:pt>
                <c:pt idx="21">
                  <c:v>-0.14399000000000006</c:v>
                </c:pt>
                <c:pt idx="22">
                  <c:v>-7.9740000000000033E-2</c:v>
                </c:pt>
                <c:pt idx="23">
                  <c:v>-4.3000000000000003E-2</c:v>
                </c:pt>
                <c:pt idx="24">
                  <c:v>-2.9790000000000001E-2</c:v>
                </c:pt>
                <c:pt idx="25">
                  <c:v>0.12816</c:v>
                </c:pt>
                <c:pt idx="26">
                  <c:v>0.18961000000000006</c:v>
                </c:pt>
                <c:pt idx="27">
                  <c:v>0.26669000000000004</c:v>
                </c:pt>
                <c:pt idx="28">
                  <c:v>0.56781000000000004</c:v>
                </c:pt>
                <c:pt idx="29">
                  <c:v>0.58420999999999979</c:v>
                </c:pt>
                <c:pt idx="30">
                  <c:v>0.67539000000000038</c:v>
                </c:pt>
                <c:pt idx="31">
                  <c:v>0.77215000000000023</c:v>
                </c:pt>
                <c:pt idx="32">
                  <c:v>0.77527000000000024</c:v>
                </c:pt>
                <c:pt idx="33">
                  <c:v>0.80570000000000019</c:v>
                </c:pt>
                <c:pt idx="34">
                  <c:v>0.85584000000000038</c:v>
                </c:pt>
                <c:pt idx="35">
                  <c:v>0.88846999999999976</c:v>
                </c:pt>
                <c:pt idx="36">
                  <c:v>0.95701000000000003</c:v>
                </c:pt>
                <c:pt idx="37">
                  <c:v>0.98068</c:v>
                </c:pt>
                <c:pt idx="38">
                  <c:v>0.97563999999999995</c:v>
                </c:pt>
                <c:pt idx="39">
                  <c:v>0.97545999999999999</c:v>
                </c:pt>
                <c:pt idx="40">
                  <c:v>0.92475000000000018</c:v>
                </c:pt>
                <c:pt idx="41">
                  <c:v>0.91969000000000023</c:v>
                </c:pt>
                <c:pt idx="42">
                  <c:v>0.91750999999999983</c:v>
                </c:pt>
                <c:pt idx="43">
                  <c:v>0.91022000000000003</c:v>
                </c:pt>
                <c:pt idx="44">
                  <c:v>0.90859000000000001</c:v>
                </c:pt>
                <c:pt idx="45">
                  <c:v>0.90110999999999997</c:v>
                </c:pt>
                <c:pt idx="46">
                  <c:v>0.87758999999999998</c:v>
                </c:pt>
                <c:pt idx="47">
                  <c:v>0.87117999999999995</c:v>
                </c:pt>
                <c:pt idx="48">
                  <c:v>0.86643999999999999</c:v>
                </c:pt>
                <c:pt idx="49">
                  <c:v>0.85285000000000022</c:v>
                </c:pt>
                <c:pt idx="50">
                  <c:v>0.84791000000000005</c:v>
                </c:pt>
                <c:pt idx="51">
                  <c:v>0.84779000000000027</c:v>
                </c:pt>
                <c:pt idx="52">
                  <c:v>0.82425000000000004</c:v>
                </c:pt>
                <c:pt idx="53">
                  <c:v>0.78856999999999977</c:v>
                </c:pt>
                <c:pt idx="54">
                  <c:v>0.78093000000000001</c:v>
                </c:pt>
                <c:pt idx="55">
                  <c:v>0.77530000000000021</c:v>
                </c:pt>
                <c:pt idx="56">
                  <c:v>0.76805000000000023</c:v>
                </c:pt>
                <c:pt idx="57">
                  <c:v>0.76698000000000022</c:v>
                </c:pt>
                <c:pt idx="58">
                  <c:v>0.75960000000000039</c:v>
                </c:pt>
                <c:pt idx="59">
                  <c:v>0.72895000000000021</c:v>
                </c:pt>
                <c:pt idx="60">
                  <c:v>0.71626000000000001</c:v>
                </c:pt>
                <c:pt idx="61">
                  <c:v>0.69569000000000025</c:v>
                </c:pt>
                <c:pt idx="62">
                  <c:v>0.69206999999999996</c:v>
                </c:pt>
                <c:pt idx="63">
                  <c:v>0.68175000000000019</c:v>
                </c:pt>
                <c:pt idx="64">
                  <c:v>0.66001000000000021</c:v>
                </c:pt>
                <c:pt idx="65">
                  <c:v>0.6592800000000002</c:v>
                </c:pt>
                <c:pt idx="66">
                  <c:v>0.65822000000000025</c:v>
                </c:pt>
                <c:pt idx="67">
                  <c:v>0.64174000000000031</c:v>
                </c:pt>
                <c:pt idx="68">
                  <c:v>0.63561000000000023</c:v>
                </c:pt>
                <c:pt idx="69">
                  <c:v>0.63528000000000018</c:v>
                </c:pt>
                <c:pt idx="70">
                  <c:v>0.62430000000000019</c:v>
                </c:pt>
                <c:pt idx="71">
                  <c:v>0.61772000000000038</c:v>
                </c:pt>
                <c:pt idx="72">
                  <c:v>0.60998000000000019</c:v>
                </c:pt>
                <c:pt idx="73">
                  <c:v>0.60770000000000024</c:v>
                </c:pt>
                <c:pt idx="74">
                  <c:v>0.56938</c:v>
                </c:pt>
                <c:pt idx="75">
                  <c:v>0.55937000000000003</c:v>
                </c:pt>
                <c:pt idx="76">
                  <c:v>0.52885000000000004</c:v>
                </c:pt>
                <c:pt idx="77">
                  <c:v>0.51049</c:v>
                </c:pt>
                <c:pt idx="78">
                  <c:v>0.50204000000000004</c:v>
                </c:pt>
                <c:pt idx="79">
                  <c:v>0.49128000000000016</c:v>
                </c:pt>
                <c:pt idx="80">
                  <c:v>0.47954000000000002</c:v>
                </c:pt>
                <c:pt idx="81">
                  <c:v>0.47303000000000001</c:v>
                </c:pt>
                <c:pt idx="82">
                  <c:v>0.40072000000000002</c:v>
                </c:pt>
                <c:pt idx="83">
                  <c:v>0.40034000000000008</c:v>
                </c:pt>
                <c:pt idx="84">
                  <c:v>0.39898000000000022</c:v>
                </c:pt>
                <c:pt idx="85">
                  <c:v>0.37837000000000021</c:v>
                </c:pt>
                <c:pt idx="86">
                  <c:v>0.36740000000000012</c:v>
                </c:pt>
                <c:pt idx="87">
                  <c:v>0.3517300000000001</c:v>
                </c:pt>
                <c:pt idx="88">
                  <c:v>0.34384000000000009</c:v>
                </c:pt>
                <c:pt idx="89">
                  <c:v>0.33997000000000027</c:v>
                </c:pt>
                <c:pt idx="90">
                  <c:v>0.33473000000000008</c:v>
                </c:pt>
                <c:pt idx="91">
                  <c:v>0.30730000000000013</c:v>
                </c:pt>
                <c:pt idx="92">
                  <c:v>0.27504000000000001</c:v>
                </c:pt>
                <c:pt idx="93">
                  <c:v>0.27081000000000011</c:v>
                </c:pt>
                <c:pt idx="94">
                  <c:v>0.25081000000000009</c:v>
                </c:pt>
                <c:pt idx="95">
                  <c:v>0.24726000000000006</c:v>
                </c:pt>
                <c:pt idx="96">
                  <c:v>0.24655000000000005</c:v>
                </c:pt>
                <c:pt idx="97">
                  <c:v>0.24168999999999999</c:v>
                </c:pt>
                <c:pt idx="98">
                  <c:v>0.23019000000000001</c:v>
                </c:pt>
                <c:pt idx="99">
                  <c:v>0.22461</c:v>
                </c:pt>
              </c:numCache>
            </c:numRef>
          </c:yVal>
        </c:ser>
        <c:axId val="114158592"/>
        <c:axId val="114160384"/>
      </c:scatterChart>
      <c:valAx>
        <c:axId val="114158592"/>
        <c:scaling>
          <c:orientation val="minMax"/>
          <c:max val="1"/>
          <c:min val="-1"/>
        </c:scaling>
        <c:axPos val="b"/>
        <c:numFmt formatCode="0.00" sourceLinked="1"/>
        <c:tickLblPos val="nextTo"/>
        <c:crossAx val="114160384"/>
        <c:crossesAt val="-0.5"/>
        <c:crossBetween val="midCat"/>
        <c:majorUnit val="0.25"/>
      </c:valAx>
      <c:valAx>
        <c:axId val="114160384"/>
        <c:scaling>
          <c:orientation val="minMax"/>
          <c:max val="1.4"/>
          <c:min val="-0.5"/>
        </c:scaling>
        <c:axPos val="l"/>
        <c:majorGridlines/>
        <c:numFmt formatCode="General" sourceLinked="1"/>
        <c:tickLblPos val="nextTo"/>
        <c:crossAx val="114158592"/>
        <c:crossesAt val="-1"/>
        <c:crossBetween val="midCat"/>
        <c:majorUnit val="0.4"/>
      </c:valAx>
    </c:plotArea>
    <c:plotVisOnly val="1"/>
  </c:chart>
  <c:externalData r:id="rId1"/>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CA"/>
  <c:chart>
    <c:plotArea>
      <c:layout>
        <c:manualLayout>
          <c:layoutTarget val="inner"/>
          <c:xMode val="edge"/>
          <c:yMode val="edge"/>
          <c:x val="8.3771648962727985E-2"/>
          <c:y val="4.6405515924929454E-2"/>
          <c:w val="0.88863091066496269"/>
          <c:h val="0.81783328808036926"/>
        </c:manualLayout>
      </c:layout>
      <c:scatterChart>
        <c:scatterStyle val="lineMarker"/>
        <c:ser>
          <c:idx val="0"/>
          <c:order val="0"/>
          <c:tx>
            <c:strRef>
              <c:f>'linear TPF basis'!$B$2</c:f>
              <c:strCache>
                <c:ptCount val="1"/>
                <c:pt idx="0">
                  <c:v>b0</c:v>
                </c:pt>
              </c:strCache>
            </c:strRef>
          </c:tx>
          <c:marker>
            <c:symbol val="none"/>
          </c:marker>
          <c:xVal>
            <c:numRef>
              <c:f>'linear TPF basis'!$A$3:$A$102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'linear TPF basis'!$B$3:$B$102</c:f>
              <c:numCache>
                <c:formatCode>General</c:formatCode>
                <c:ptCount val="100"/>
                <c:pt idx="0">
                  <c:v>-1.2985</c:v>
                </c:pt>
                <c:pt idx="1">
                  <c:v>-1.2985</c:v>
                </c:pt>
                <c:pt idx="2">
                  <c:v>-1.2985</c:v>
                </c:pt>
                <c:pt idx="3">
                  <c:v>-1.2985</c:v>
                </c:pt>
                <c:pt idx="4">
                  <c:v>-1.2985</c:v>
                </c:pt>
                <c:pt idx="5">
                  <c:v>-1.2985</c:v>
                </c:pt>
                <c:pt idx="6">
                  <c:v>-1.2985</c:v>
                </c:pt>
                <c:pt idx="7">
                  <c:v>-1.2985</c:v>
                </c:pt>
                <c:pt idx="8">
                  <c:v>-1.2985</c:v>
                </c:pt>
                <c:pt idx="9">
                  <c:v>-1.2985</c:v>
                </c:pt>
                <c:pt idx="10">
                  <c:v>-1.2985</c:v>
                </c:pt>
                <c:pt idx="11">
                  <c:v>-1.2985</c:v>
                </c:pt>
                <c:pt idx="12">
                  <c:v>-1.2985</c:v>
                </c:pt>
                <c:pt idx="13">
                  <c:v>-1.2985</c:v>
                </c:pt>
                <c:pt idx="14">
                  <c:v>-1.2985</c:v>
                </c:pt>
                <c:pt idx="15">
                  <c:v>-1.2985</c:v>
                </c:pt>
                <c:pt idx="16">
                  <c:v>-1.2985</c:v>
                </c:pt>
                <c:pt idx="17">
                  <c:v>-1.2985</c:v>
                </c:pt>
                <c:pt idx="18">
                  <c:v>-1.2985</c:v>
                </c:pt>
                <c:pt idx="19">
                  <c:v>-1.2985</c:v>
                </c:pt>
                <c:pt idx="20">
                  <c:v>-1.2985</c:v>
                </c:pt>
                <c:pt idx="21">
                  <c:v>-1.2985</c:v>
                </c:pt>
                <c:pt idx="22">
                  <c:v>-1.2985</c:v>
                </c:pt>
                <c:pt idx="23">
                  <c:v>-1.2985</c:v>
                </c:pt>
                <c:pt idx="24">
                  <c:v>-1.2985</c:v>
                </c:pt>
                <c:pt idx="25">
                  <c:v>-1.2985</c:v>
                </c:pt>
                <c:pt idx="26">
                  <c:v>-1.2985</c:v>
                </c:pt>
                <c:pt idx="27">
                  <c:v>-1.2985</c:v>
                </c:pt>
                <c:pt idx="28">
                  <c:v>-1.2985</c:v>
                </c:pt>
                <c:pt idx="29">
                  <c:v>-1.2985</c:v>
                </c:pt>
                <c:pt idx="30">
                  <c:v>-1.2985</c:v>
                </c:pt>
                <c:pt idx="31">
                  <c:v>-1.2985</c:v>
                </c:pt>
                <c:pt idx="32">
                  <c:v>-1.2985</c:v>
                </c:pt>
                <c:pt idx="33">
                  <c:v>-1.2985</c:v>
                </c:pt>
                <c:pt idx="34">
                  <c:v>-1.2985</c:v>
                </c:pt>
                <c:pt idx="35">
                  <c:v>-1.2985</c:v>
                </c:pt>
                <c:pt idx="36">
                  <c:v>-1.2985</c:v>
                </c:pt>
                <c:pt idx="37">
                  <c:v>-1.2985</c:v>
                </c:pt>
                <c:pt idx="38">
                  <c:v>-1.2985</c:v>
                </c:pt>
                <c:pt idx="39">
                  <c:v>-1.2985</c:v>
                </c:pt>
                <c:pt idx="40">
                  <c:v>-1.2985</c:v>
                </c:pt>
                <c:pt idx="41">
                  <c:v>-1.2985</c:v>
                </c:pt>
                <c:pt idx="42">
                  <c:v>-1.2985</c:v>
                </c:pt>
                <c:pt idx="43">
                  <c:v>-1.2985</c:v>
                </c:pt>
                <c:pt idx="44">
                  <c:v>-1.2985</c:v>
                </c:pt>
                <c:pt idx="45">
                  <c:v>-1.2985</c:v>
                </c:pt>
                <c:pt idx="46">
                  <c:v>-1.2985</c:v>
                </c:pt>
                <c:pt idx="47">
                  <c:v>-1.2985</c:v>
                </c:pt>
                <c:pt idx="48">
                  <c:v>-1.2985</c:v>
                </c:pt>
                <c:pt idx="49">
                  <c:v>-1.2985</c:v>
                </c:pt>
                <c:pt idx="50">
                  <c:v>-1.2985</c:v>
                </c:pt>
                <c:pt idx="51">
                  <c:v>-1.2985</c:v>
                </c:pt>
                <c:pt idx="52">
                  <c:v>-1.2985</c:v>
                </c:pt>
                <c:pt idx="53">
                  <c:v>-1.2985</c:v>
                </c:pt>
                <c:pt idx="54">
                  <c:v>-1.2985</c:v>
                </c:pt>
                <c:pt idx="55">
                  <c:v>-1.2985</c:v>
                </c:pt>
                <c:pt idx="56">
                  <c:v>-1.2985</c:v>
                </c:pt>
                <c:pt idx="57">
                  <c:v>-1.2985</c:v>
                </c:pt>
                <c:pt idx="58">
                  <c:v>-1.2985</c:v>
                </c:pt>
                <c:pt idx="59">
                  <c:v>-1.2985</c:v>
                </c:pt>
                <c:pt idx="60">
                  <c:v>-1.2985</c:v>
                </c:pt>
                <c:pt idx="61">
                  <c:v>-1.2985</c:v>
                </c:pt>
                <c:pt idx="62">
                  <c:v>-1.2985</c:v>
                </c:pt>
                <c:pt idx="63">
                  <c:v>-1.2985</c:v>
                </c:pt>
                <c:pt idx="64">
                  <c:v>-1.2985</c:v>
                </c:pt>
                <c:pt idx="65">
                  <c:v>-1.2985</c:v>
                </c:pt>
                <c:pt idx="66">
                  <c:v>-1.2985</c:v>
                </c:pt>
                <c:pt idx="67">
                  <c:v>-1.2985</c:v>
                </c:pt>
                <c:pt idx="68">
                  <c:v>-1.2985</c:v>
                </c:pt>
                <c:pt idx="69">
                  <c:v>-1.2985</c:v>
                </c:pt>
                <c:pt idx="70">
                  <c:v>-1.2985</c:v>
                </c:pt>
                <c:pt idx="71">
                  <c:v>-1.2985</c:v>
                </c:pt>
                <c:pt idx="72">
                  <c:v>-1.2985</c:v>
                </c:pt>
                <c:pt idx="73">
                  <c:v>-1.2985</c:v>
                </c:pt>
                <c:pt idx="74">
                  <c:v>-1.2985</c:v>
                </c:pt>
                <c:pt idx="75">
                  <c:v>-1.2985</c:v>
                </c:pt>
                <c:pt idx="76">
                  <c:v>-1.2985</c:v>
                </c:pt>
                <c:pt idx="77">
                  <c:v>-1.2985</c:v>
                </c:pt>
                <c:pt idx="78">
                  <c:v>-1.2985</c:v>
                </c:pt>
                <c:pt idx="79">
                  <c:v>-1.2985</c:v>
                </c:pt>
                <c:pt idx="80">
                  <c:v>-1.2985</c:v>
                </c:pt>
                <c:pt idx="81">
                  <c:v>-1.2985</c:v>
                </c:pt>
                <c:pt idx="82">
                  <c:v>-1.2985</c:v>
                </c:pt>
                <c:pt idx="83">
                  <c:v>-1.2985</c:v>
                </c:pt>
                <c:pt idx="84">
                  <c:v>-1.2985</c:v>
                </c:pt>
                <c:pt idx="85">
                  <c:v>-1.2985</c:v>
                </c:pt>
                <c:pt idx="86">
                  <c:v>-1.2985</c:v>
                </c:pt>
                <c:pt idx="87">
                  <c:v>-1.2985</c:v>
                </c:pt>
                <c:pt idx="88">
                  <c:v>-1.2985</c:v>
                </c:pt>
                <c:pt idx="89">
                  <c:v>-1.2985</c:v>
                </c:pt>
                <c:pt idx="90">
                  <c:v>-1.2985</c:v>
                </c:pt>
                <c:pt idx="91">
                  <c:v>-1.2985</c:v>
                </c:pt>
                <c:pt idx="92">
                  <c:v>-1.2985</c:v>
                </c:pt>
                <c:pt idx="93">
                  <c:v>-1.2985</c:v>
                </c:pt>
                <c:pt idx="94">
                  <c:v>-1.2985</c:v>
                </c:pt>
                <c:pt idx="95">
                  <c:v>-1.2985</c:v>
                </c:pt>
                <c:pt idx="96">
                  <c:v>-1.2985</c:v>
                </c:pt>
                <c:pt idx="97">
                  <c:v>-1.2985</c:v>
                </c:pt>
                <c:pt idx="98">
                  <c:v>-1.2985</c:v>
                </c:pt>
                <c:pt idx="99">
                  <c:v>-1.2985</c:v>
                </c:pt>
              </c:numCache>
            </c:numRef>
          </c:yVal>
        </c:ser>
        <c:ser>
          <c:idx val="1"/>
          <c:order val="1"/>
          <c:tx>
            <c:strRef>
              <c:f>'linear TPF basis'!$C$2</c:f>
              <c:strCache>
                <c:ptCount val="1"/>
                <c:pt idx="0">
                  <c:v>b1</c:v>
                </c:pt>
              </c:strCache>
            </c:strRef>
          </c:tx>
          <c:marker>
            <c:symbol val="none"/>
          </c:marker>
          <c:xVal>
            <c:numRef>
              <c:f>'linear TPF basis'!$A$3:$A$102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'linear TPF basis'!$C$3:$C$102</c:f>
              <c:numCache>
                <c:formatCode>General</c:formatCode>
                <c:ptCount val="100"/>
                <c:pt idx="0">
                  <c:v>1.2541991997000002</c:v>
                </c:pt>
                <c:pt idx="1">
                  <c:v>1.2469339095</c:v>
                </c:pt>
                <c:pt idx="2">
                  <c:v>1.1993044896</c:v>
                </c:pt>
                <c:pt idx="3">
                  <c:v>1.1545356195000001</c:v>
                </c:pt>
                <c:pt idx="4">
                  <c:v>1.1502574521000004</c:v>
                </c:pt>
                <c:pt idx="5">
                  <c:v>1.1081213003999997</c:v>
                </c:pt>
                <c:pt idx="6">
                  <c:v>1.1029697793</c:v>
                </c:pt>
                <c:pt idx="7">
                  <c:v>1.0890594065999999</c:v>
                </c:pt>
                <c:pt idx="8">
                  <c:v>1.0534164498</c:v>
                </c:pt>
                <c:pt idx="9">
                  <c:v>1.0141661625</c:v>
                </c:pt>
                <c:pt idx="10">
                  <c:v>0.97314385320000041</c:v>
                </c:pt>
                <c:pt idx="11">
                  <c:v>0.92009710889999996</c:v>
                </c:pt>
                <c:pt idx="12">
                  <c:v>0.89631404219999999</c:v>
                </c:pt>
                <c:pt idx="13">
                  <c:v>0.89251685219999999</c:v>
                </c:pt>
                <c:pt idx="14">
                  <c:v>0.89032713929999996</c:v>
                </c:pt>
                <c:pt idx="15">
                  <c:v>0.8382676644</c:v>
                </c:pt>
                <c:pt idx="16">
                  <c:v>0.79881486029999993</c:v>
                </c:pt>
                <c:pt idx="17">
                  <c:v>0.79799213580000006</c:v>
                </c:pt>
                <c:pt idx="18">
                  <c:v>0.77147509230000044</c:v>
                </c:pt>
                <c:pt idx="19">
                  <c:v>0.73090844580000003</c:v>
                </c:pt>
                <c:pt idx="20">
                  <c:v>0.7047964359000003</c:v>
                </c:pt>
                <c:pt idx="21">
                  <c:v>0.66441964890000005</c:v>
                </c:pt>
                <c:pt idx="22">
                  <c:v>0.62732110260000051</c:v>
                </c:pt>
                <c:pt idx="23">
                  <c:v>0.60610746780000002</c:v>
                </c:pt>
                <c:pt idx="24">
                  <c:v>0.5984751158999998</c:v>
                </c:pt>
                <c:pt idx="25">
                  <c:v>0.50726661210000001</c:v>
                </c:pt>
                <c:pt idx="26">
                  <c:v>0.47177554290000001</c:v>
                </c:pt>
                <c:pt idx="27">
                  <c:v>0.42727247610000008</c:v>
                </c:pt>
                <c:pt idx="28">
                  <c:v>0.25339914599999996</c:v>
                </c:pt>
                <c:pt idx="29">
                  <c:v>0.24391882830000006</c:v>
                </c:pt>
                <c:pt idx="30">
                  <c:v>0.19127711760000002</c:v>
                </c:pt>
                <c:pt idx="31">
                  <c:v>0.13539513810000006</c:v>
                </c:pt>
                <c:pt idx="32">
                  <c:v>0.13359780150000006</c:v>
                </c:pt>
                <c:pt idx="33">
                  <c:v>0.11602946909999998</c:v>
                </c:pt>
                <c:pt idx="34">
                  <c:v>8.7069566700000031E-2</c:v>
                </c:pt>
                <c:pt idx="35">
                  <c:v>6.8222847000000003E-2</c:v>
                </c:pt>
                <c:pt idx="36">
                  <c:v>2.8656127200000003E-2</c:v>
                </c:pt>
                <c:pt idx="37">
                  <c:v>-3.50480637E-2</c:v>
                </c:pt>
                <c:pt idx="38">
                  <c:v>-4.1845033800000001E-2</c:v>
                </c:pt>
                <c:pt idx="39">
                  <c:v>-4.2098179799999982E-2</c:v>
                </c:pt>
                <c:pt idx="40">
                  <c:v>-0.11058683010000001</c:v>
                </c:pt>
                <c:pt idx="41">
                  <c:v>-0.11742177210000003</c:v>
                </c:pt>
                <c:pt idx="42">
                  <c:v>-0.120370923</c:v>
                </c:pt>
                <c:pt idx="43">
                  <c:v>-0.13020564510000004</c:v>
                </c:pt>
                <c:pt idx="44">
                  <c:v>-0.13240801529999999</c:v>
                </c:pt>
                <c:pt idx="45">
                  <c:v>-0.14252119800000004</c:v>
                </c:pt>
                <c:pt idx="46">
                  <c:v>-0.17427836370000008</c:v>
                </c:pt>
                <c:pt idx="47">
                  <c:v>-0.18294861420000005</c:v>
                </c:pt>
                <c:pt idx="48">
                  <c:v>-0.18934055070000005</c:v>
                </c:pt>
                <c:pt idx="49">
                  <c:v>-0.20769363570000007</c:v>
                </c:pt>
                <c:pt idx="50">
                  <c:v>-0.21436403280000013</c:v>
                </c:pt>
                <c:pt idx="51">
                  <c:v>-0.2145285777</c:v>
                </c:pt>
                <c:pt idx="52">
                  <c:v>-0.24632371530000002</c:v>
                </c:pt>
                <c:pt idx="53">
                  <c:v>-0.29452271370000022</c:v>
                </c:pt>
                <c:pt idx="54">
                  <c:v>-0.30483841320000021</c:v>
                </c:pt>
                <c:pt idx="55">
                  <c:v>-0.3124454505</c:v>
                </c:pt>
                <c:pt idx="56">
                  <c:v>-0.3222295434000001</c:v>
                </c:pt>
                <c:pt idx="57">
                  <c:v>-0.32368513290000012</c:v>
                </c:pt>
                <c:pt idx="58">
                  <c:v>-0.33364642800000016</c:v>
                </c:pt>
                <c:pt idx="59">
                  <c:v>-0.37504845630000017</c:v>
                </c:pt>
                <c:pt idx="60">
                  <c:v>-0.39218644050000012</c:v>
                </c:pt>
                <c:pt idx="61">
                  <c:v>-0.41995655669999998</c:v>
                </c:pt>
                <c:pt idx="62">
                  <c:v>-0.42485493180000022</c:v>
                </c:pt>
                <c:pt idx="63">
                  <c:v>-0.43880327640000011</c:v>
                </c:pt>
                <c:pt idx="64">
                  <c:v>-0.46816821240000001</c:v>
                </c:pt>
                <c:pt idx="65">
                  <c:v>-0.4691428245</c:v>
                </c:pt>
                <c:pt idx="66">
                  <c:v>-0.47057309940000008</c:v>
                </c:pt>
                <c:pt idx="67">
                  <c:v>-0.4928372901000001</c:v>
                </c:pt>
                <c:pt idx="68">
                  <c:v>-0.5011151642999998</c:v>
                </c:pt>
                <c:pt idx="69">
                  <c:v>-0.50157082710000001</c:v>
                </c:pt>
                <c:pt idx="70">
                  <c:v>-0.5163925253999998</c:v>
                </c:pt>
                <c:pt idx="71">
                  <c:v>-0.52527794999999977</c:v>
                </c:pt>
                <c:pt idx="72">
                  <c:v>-0.53573287980000006</c:v>
                </c:pt>
                <c:pt idx="73">
                  <c:v>-0.53882126100000005</c:v>
                </c:pt>
                <c:pt idx="74">
                  <c:v>-0.59056430339999977</c:v>
                </c:pt>
                <c:pt idx="75">
                  <c:v>-0.60409495710000038</c:v>
                </c:pt>
                <c:pt idx="76">
                  <c:v>-0.64530712590000006</c:v>
                </c:pt>
                <c:pt idx="77">
                  <c:v>-0.67011543390000028</c:v>
                </c:pt>
                <c:pt idx="78">
                  <c:v>-0.68151966120000007</c:v>
                </c:pt>
                <c:pt idx="79">
                  <c:v>-0.69605024159999995</c:v>
                </c:pt>
                <c:pt idx="80">
                  <c:v>-0.71190983850000045</c:v>
                </c:pt>
                <c:pt idx="81">
                  <c:v>-0.72070666200000022</c:v>
                </c:pt>
                <c:pt idx="82">
                  <c:v>-0.81837038879999979</c:v>
                </c:pt>
                <c:pt idx="83">
                  <c:v>-0.81887668079999998</c:v>
                </c:pt>
                <c:pt idx="84">
                  <c:v>-0.82071198930000011</c:v>
                </c:pt>
                <c:pt idx="85">
                  <c:v>-0.85188691919999993</c:v>
                </c:pt>
                <c:pt idx="86">
                  <c:v>-0.87713823270000024</c:v>
                </c:pt>
                <c:pt idx="87">
                  <c:v>-0.9131988804000003</c:v>
                </c:pt>
                <c:pt idx="88">
                  <c:v>-0.93134944860000024</c:v>
                </c:pt>
                <c:pt idx="89">
                  <c:v>-0.94024753050000021</c:v>
                </c:pt>
                <c:pt idx="90">
                  <c:v>-0.95232259469999991</c:v>
                </c:pt>
                <c:pt idx="91">
                  <c:v>-1.0154572070999996</c:v>
                </c:pt>
                <c:pt idx="92">
                  <c:v>-1.0897049289</c:v>
                </c:pt>
                <c:pt idx="93">
                  <c:v>-1.0994257352999997</c:v>
                </c:pt>
                <c:pt idx="94">
                  <c:v>-1.1454729927</c:v>
                </c:pt>
                <c:pt idx="95">
                  <c:v>-1.1536496084999996</c:v>
                </c:pt>
                <c:pt idx="96">
                  <c:v>-1.1552824001999999</c:v>
                </c:pt>
                <c:pt idx="97">
                  <c:v>-1.1664461388000005</c:v>
                </c:pt>
                <c:pt idx="98">
                  <c:v>-1.1929125531000004</c:v>
                </c:pt>
                <c:pt idx="99">
                  <c:v>-1.2057597125999993</c:v>
                </c:pt>
              </c:numCache>
            </c:numRef>
          </c:yVal>
        </c:ser>
        <c:ser>
          <c:idx val="2"/>
          <c:order val="2"/>
          <c:tx>
            <c:strRef>
              <c:f>'linear TPF basis'!$D$2</c:f>
              <c:strCache>
                <c:ptCount val="1"/>
                <c:pt idx="0">
                  <c:v>b2</c:v>
                </c:pt>
              </c:strCache>
            </c:strRef>
          </c:tx>
          <c:marker>
            <c:symbol val="none"/>
          </c:marker>
          <c:xVal>
            <c:numRef>
              <c:f>'linear TPF basis'!$A$3:$A$102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'linear TPF basis'!$D$3:$D$102</c:f>
              <c:numCache>
                <c:formatCode>General</c:formatCode>
                <c:ptCount val="10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1.5179215199999995E-2</c:v>
                </c:pt>
                <c:pt idx="16">
                  <c:v>0.12295510079999999</c:v>
                </c:pt>
                <c:pt idx="17">
                  <c:v>0.12520259279999998</c:v>
                </c:pt>
                <c:pt idx="18">
                  <c:v>0.19764098880000006</c:v>
                </c:pt>
                <c:pt idx="19">
                  <c:v>0.30845963280000011</c:v>
                </c:pt>
                <c:pt idx="20">
                  <c:v>0.37979157120000007</c:v>
                </c:pt>
                <c:pt idx="21">
                  <c:v>0.49009156320000014</c:v>
                </c:pt>
                <c:pt idx="22">
                  <c:v>0.59143616399999954</c:v>
                </c:pt>
                <c:pt idx="23">
                  <c:v>0.64938688079999973</c:v>
                </c:pt>
                <c:pt idx="24">
                  <c:v>0.67023669120000029</c:v>
                </c:pt>
                <c:pt idx="25">
                  <c:v>0.91939711200000029</c:v>
                </c:pt>
                <c:pt idx="26">
                  <c:v>1.0163504591999999</c:v>
                </c:pt>
                <c:pt idx="27">
                  <c:v>1.1379224879999996</c:v>
                </c:pt>
                <c:pt idx="28">
                  <c:v>1.6129039895999999</c:v>
                </c:pt>
                <c:pt idx="29">
                  <c:v>1.6388020127999998</c:v>
                </c:pt>
                <c:pt idx="30">
                  <c:v>1.7826069240000002</c:v>
                </c:pt>
                <c:pt idx="31">
                  <c:v>1.9352634959999995</c:v>
                </c:pt>
                <c:pt idx="32">
                  <c:v>1.9401734016000003</c:v>
                </c:pt>
                <c:pt idx="33">
                  <c:v>1.9881660000000001</c:v>
                </c:pt>
                <c:pt idx="34">
                  <c:v>2.0672777184000011</c:v>
                </c:pt>
                <c:pt idx="35">
                  <c:v>2.1187625735999998</c:v>
                </c:pt>
                <c:pt idx="36">
                  <c:v>2.2268496503999997</c:v>
                </c:pt>
                <c:pt idx="37">
                  <c:v>2.4008746847999998</c:v>
                </c:pt>
                <c:pt idx="38">
                  <c:v>2.4194424263999981</c:v>
                </c:pt>
                <c:pt idx="39">
                  <c:v>2.4201339624000009</c:v>
                </c:pt>
                <c:pt idx="40">
                  <c:v>2.6072290272000007</c:v>
                </c:pt>
                <c:pt idx="41">
                  <c:v>2.6259004991999997</c:v>
                </c:pt>
                <c:pt idx="42">
                  <c:v>2.6339568935999997</c:v>
                </c:pt>
                <c:pt idx="43">
                  <c:v>2.6608230672000008</c:v>
                </c:pt>
                <c:pt idx="44">
                  <c:v>2.6668394303999987</c:v>
                </c:pt>
                <c:pt idx="45">
                  <c:v>2.6944662935999997</c:v>
                </c:pt>
                <c:pt idx="46">
                  <c:v>2.7812194847999998</c:v>
                </c:pt>
                <c:pt idx="47">
                  <c:v>2.8049045928000007</c:v>
                </c:pt>
                <c:pt idx="48">
                  <c:v>2.8223658767999997</c:v>
                </c:pt>
                <c:pt idx="49">
                  <c:v>2.8725022367999991</c:v>
                </c:pt>
                <c:pt idx="50">
                  <c:v>2.8907242104000002</c:v>
                </c:pt>
                <c:pt idx="51">
                  <c:v>2.8911737088000002</c:v>
                </c:pt>
                <c:pt idx="52">
                  <c:v>2.9780306303999997</c:v>
                </c:pt>
                <c:pt idx="53">
                  <c:v>3.1096990847999999</c:v>
                </c:pt>
                <c:pt idx="54">
                  <c:v>3.1378791767999998</c:v>
                </c:pt>
                <c:pt idx="55">
                  <c:v>3.1586598335999989</c:v>
                </c:pt>
                <c:pt idx="56">
                  <c:v>3.1853877000000006</c:v>
                </c:pt>
                <c:pt idx="57">
                  <c:v>3.1893640320000007</c:v>
                </c:pt>
                <c:pt idx="58">
                  <c:v>3.216575973599999</c:v>
                </c:pt>
                <c:pt idx="59">
                  <c:v>3.3296766863999987</c:v>
                </c:pt>
                <c:pt idx="60">
                  <c:v>3.3764936735999989</c:v>
                </c:pt>
                <c:pt idx="61">
                  <c:v>3.452355172799999</c:v>
                </c:pt>
                <c:pt idx="62">
                  <c:v>3.4657363943999995</c:v>
                </c:pt>
                <c:pt idx="63">
                  <c:v>3.5038400279999999</c:v>
                </c:pt>
                <c:pt idx="64">
                  <c:v>3.5840582039999997</c:v>
                </c:pt>
                <c:pt idx="65">
                  <c:v>3.5867206176000002</c:v>
                </c:pt>
                <c:pt idx="66">
                  <c:v>3.5906277960000001</c:v>
                </c:pt>
                <c:pt idx="67">
                  <c:v>3.6514483871999994</c:v>
                </c:pt>
                <c:pt idx="68">
                  <c:v>3.6740616143999998</c:v>
                </c:pt>
                <c:pt idx="69">
                  <c:v>3.6753063791999998</c:v>
                </c:pt>
                <c:pt idx="70">
                  <c:v>3.7157958120000001</c:v>
                </c:pt>
                <c:pt idx="71">
                  <c:v>3.7400687255999996</c:v>
                </c:pt>
                <c:pt idx="72">
                  <c:v>3.7686291624000008</c:v>
                </c:pt>
                <c:pt idx="73">
                  <c:v>3.7770659015999999</c:v>
                </c:pt>
                <c:pt idx="74">
                  <c:v>3.9184158599999992</c:v>
                </c:pt>
                <c:pt idx="75">
                  <c:v>3.955378459199999</c:v>
                </c:pt>
                <c:pt idx="76">
                  <c:v>4.0679605199999962</c:v>
                </c:pt>
                <c:pt idx="77">
                  <c:v>4.1357310479999967</c:v>
                </c:pt>
                <c:pt idx="78">
                  <c:v>4.1668847447999964</c:v>
                </c:pt>
                <c:pt idx="79">
                  <c:v>4.2065789112000003</c:v>
                </c:pt>
                <c:pt idx="80">
                  <c:v>4.2499036415999996</c:v>
                </c:pt>
                <c:pt idx="81">
                  <c:v>4.2739345175999963</c:v>
                </c:pt>
                <c:pt idx="82">
                  <c:v>4.5407291063999997</c:v>
                </c:pt>
                <c:pt idx="83">
                  <c:v>4.5421121783999974</c:v>
                </c:pt>
                <c:pt idx="84">
                  <c:v>4.5471258143999975</c:v>
                </c:pt>
                <c:pt idx="85">
                  <c:v>4.6322884728</c:v>
                </c:pt>
                <c:pt idx="86">
                  <c:v>4.701269188800004</c:v>
                </c:pt>
                <c:pt idx="87">
                  <c:v>4.7997784920000024</c:v>
                </c:pt>
                <c:pt idx="88">
                  <c:v>4.8493616232000019</c:v>
                </c:pt>
                <c:pt idx="89">
                  <c:v>4.8736691136000037</c:v>
                </c:pt>
                <c:pt idx="90">
                  <c:v>4.906655380800002</c:v>
                </c:pt>
                <c:pt idx="91">
                  <c:v>5.0791244591999973</c:v>
                </c:pt>
                <c:pt idx="92">
                  <c:v>5.2819519679999987</c:v>
                </c:pt>
                <c:pt idx="93">
                  <c:v>5.3085069503999973</c:v>
                </c:pt>
                <c:pt idx="94">
                  <c:v>5.4342973488000004</c:v>
                </c:pt>
                <c:pt idx="95">
                  <c:v>5.4566339615999997</c:v>
                </c:pt>
                <c:pt idx="96">
                  <c:v>5.4610943687999978</c:v>
                </c:pt>
                <c:pt idx="97">
                  <c:v>5.4915911063999996</c:v>
                </c:pt>
                <c:pt idx="98">
                  <c:v>5.5638911952000019</c:v>
                </c:pt>
                <c:pt idx="99">
                  <c:v>5.5989866471999949</c:v>
                </c:pt>
              </c:numCache>
            </c:numRef>
          </c:yVal>
        </c:ser>
        <c:ser>
          <c:idx val="3"/>
          <c:order val="3"/>
          <c:tx>
            <c:strRef>
              <c:f>'linear TPF basis'!$E$2</c:f>
              <c:strCache>
                <c:ptCount val="1"/>
                <c:pt idx="0">
                  <c:v>b3</c:v>
                </c:pt>
              </c:strCache>
            </c:strRef>
          </c:tx>
          <c:marker>
            <c:symbol val="none"/>
          </c:marker>
          <c:xVal>
            <c:numRef>
              <c:f>'linear TPF basis'!$A$3:$A$102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'linear TPF basis'!$E$3:$E$102</c:f>
              <c:numCache>
                <c:formatCode>General</c:formatCode>
                <c:ptCount val="10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-8.664422520000005E-2</c:v>
                </c:pt>
                <c:pt idx="38">
                  <c:v>-0.10344738479999997</c:v>
                </c:pt>
                <c:pt idx="39">
                  <c:v>-0.10407320080000003</c:v>
                </c:pt>
                <c:pt idx="40">
                  <c:v>-0.27338771960000013</c:v>
                </c:pt>
                <c:pt idx="41">
                  <c:v>-0.29028475160000011</c:v>
                </c:pt>
                <c:pt idx="42">
                  <c:v>-0.29757550800000016</c:v>
                </c:pt>
                <c:pt idx="43">
                  <c:v>-0.32188845960000023</c:v>
                </c:pt>
                <c:pt idx="44">
                  <c:v>-0.32733305879999997</c:v>
                </c:pt>
                <c:pt idx="45">
                  <c:v>-0.35233440800000015</c:v>
                </c:pt>
                <c:pt idx="46">
                  <c:v>-0.43084302520000012</c:v>
                </c:pt>
                <c:pt idx="47">
                  <c:v>-0.45227722320000002</c:v>
                </c:pt>
                <c:pt idx="48">
                  <c:v>-0.46807907720000025</c:v>
                </c:pt>
                <c:pt idx="49">
                  <c:v>-0.51345073720000001</c:v>
                </c:pt>
                <c:pt idx="50">
                  <c:v>-0.52994098880000007</c:v>
                </c:pt>
                <c:pt idx="51">
                  <c:v>-0.53034776919999982</c:v>
                </c:pt>
                <c:pt idx="52">
                  <c:v>-0.6089502588000002</c:v>
                </c:pt>
                <c:pt idx="53">
                  <c:v>-0.72810562520000022</c:v>
                </c:pt>
                <c:pt idx="54">
                  <c:v>-0.75360762720000041</c:v>
                </c:pt>
                <c:pt idx="55">
                  <c:v>-0.77241339800000008</c:v>
                </c:pt>
                <c:pt idx="56">
                  <c:v>-0.79660118640000011</c:v>
                </c:pt>
                <c:pt idx="57">
                  <c:v>-0.80019962840000025</c:v>
                </c:pt>
                <c:pt idx="58">
                  <c:v>-0.82482548800000022</c:v>
                </c:pt>
                <c:pt idx="59">
                  <c:v>-0.92717769480000012</c:v>
                </c:pt>
                <c:pt idx="60">
                  <c:v>-0.96954543800000026</c:v>
                </c:pt>
                <c:pt idx="61">
                  <c:v>-1.0381974532</c:v>
                </c:pt>
                <c:pt idx="62">
                  <c:v>-1.0503069928000002</c:v>
                </c:pt>
                <c:pt idx="63">
                  <c:v>-1.0847894544000001</c:v>
                </c:pt>
                <c:pt idx="64">
                  <c:v>-1.1573841104</c:v>
                </c:pt>
                <c:pt idx="65">
                  <c:v>-1.1597935019999999</c:v>
                </c:pt>
                <c:pt idx="66">
                  <c:v>-1.1633293623999996</c:v>
                </c:pt>
                <c:pt idx="67">
                  <c:v>-1.2183698796</c:v>
                </c:pt>
                <c:pt idx="68">
                  <c:v>-1.2388340627999996</c:v>
                </c:pt>
                <c:pt idx="69">
                  <c:v>-1.2399605316</c:v>
                </c:pt>
                <c:pt idx="70">
                  <c:v>-1.2766020584</c:v>
                </c:pt>
                <c:pt idx="71">
                  <c:v>-1.2985681999999998</c:v>
                </c:pt>
                <c:pt idx="72">
                  <c:v>-1.3244144008000001</c:v>
                </c:pt>
                <c:pt idx="73">
                  <c:v>-1.3320493560000002</c:v>
                </c:pt>
                <c:pt idx="74">
                  <c:v>-1.4599661463999996</c:v>
                </c:pt>
                <c:pt idx="75">
                  <c:v>-1.4934160115999997</c:v>
                </c:pt>
                <c:pt idx="76">
                  <c:v>-1.5952988563999997</c:v>
                </c:pt>
                <c:pt idx="77">
                  <c:v>-1.6566288244000003</c:v>
                </c:pt>
                <c:pt idx="78">
                  <c:v>-1.6848218352000002</c:v>
                </c:pt>
                <c:pt idx="79">
                  <c:v>-1.7207436735999995</c:v>
                </c:pt>
                <c:pt idx="80">
                  <c:v>-1.7599510459999996</c:v>
                </c:pt>
                <c:pt idx="81">
                  <c:v>-1.7816981519999995</c:v>
                </c:pt>
                <c:pt idx="82">
                  <c:v>-2.023137964800001</c:v>
                </c:pt>
                <c:pt idx="83">
                  <c:v>-2.0243895968000007</c:v>
                </c:pt>
                <c:pt idx="84">
                  <c:v>-2.0289267628000016</c:v>
                </c:pt>
                <c:pt idx="85">
                  <c:v>-2.1059960032</c:v>
                </c:pt>
                <c:pt idx="86">
                  <c:v>-2.1684211492000007</c:v>
                </c:pt>
                <c:pt idx="87">
                  <c:v>-2.2575686384</c:v>
                </c:pt>
                <c:pt idx="88">
                  <c:v>-2.3024396456000003</c:v>
                </c:pt>
                <c:pt idx="89">
                  <c:v>-2.3244370780000008</c:v>
                </c:pt>
                <c:pt idx="90">
                  <c:v>-2.3542885011999997</c:v>
                </c:pt>
                <c:pt idx="91">
                  <c:v>-2.5103670116000001</c:v>
                </c:pt>
                <c:pt idx="92">
                  <c:v>-2.6939188444000002</c:v>
                </c:pt>
                <c:pt idx="93">
                  <c:v>-2.7179501788000002</c:v>
                </c:pt>
                <c:pt idx="94">
                  <c:v>-2.831786109199999</c:v>
                </c:pt>
                <c:pt idx="95">
                  <c:v>-2.8519999659999997</c:v>
                </c:pt>
                <c:pt idx="96">
                  <c:v>-2.8560364791999988</c:v>
                </c:pt>
                <c:pt idx="97">
                  <c:v>-2.8836349648000001</c:v>
                </c:pt>
                <c:pt idx="98">
                  <c:v>-2.9490640276</c:v>
                </c:pt>
                <c:pt idx="99">
                  <c:v>-2.9808241896000003</c:v>
                </c:pt>
              </c:numCache>
            </c:numRef>
          </c:yVal>
        </c:ser>
        <c:ser>
          <c:idx val="4"/>
          <c:order val="4"/>
          <c:tx>
            <c:strRef>
              <c:f>'linear TPF basis'!$F$2</c:f>
              <c:strCache>
                <c:ptCount val="1"/>
                <c:pt idx="0">
                  <c:v>b4</c:v>
                </c:pt>
              </c:strCache>
            </c:strRef>
          </c:tx>
          <c:marker>
            <c:symbol val="none"/>
          </c:marker>
          <c:xVal>
            <c:numRef>
              <c:f>'linear TPF basis'!$A$3:$A$102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'linear TPF basis'!$F$3:$F$102</c:f>
              <c:numCache>
                <c:formatCode>General</c:formatCode>
                <c:ptCount val="10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2.4662728999999997E-3</c:v>
                </c:pt>
                <c:pt idx="86">
                  <c:v>1.0190314399999999E-2</c:v>
                </c:pt>
                <c:pt idx="87">
                  <c:v>2.12207877E-2</c:v>
                </c:pt>
                <c:pt idx="88">
                  <c:v>2.6772805500000014E-2</c:v>
                </c:pt>
                <c:pt idx="89">
                  <c:v>2.9494610600000002E-2</c:v>
                </c:pt>
                <c:pt idx="90">
                  <c:v>3.3188212400000014E-2</c:v>
                </c:pt>
                <c:pt idx="91">
                  <c:v>5.2500252000000004E-2</c:v>
                </c:pt>
                <c:pt idx="92">
                  <c:v>7.5211644199999997E-2</c:v>
                </c:pt>
                <c:pt idx="93">
                  <c:v>7.8185109799999972E-2</c:v>
                </c:pt>
                <c:pt idx="94">
                  <c:v>9.2270354400000004E-2</c:v>
                </c:pt>
                <c:pt idx="95">
                  <c:v>9.4771472600000031E-2</c:v>
                </c:pt>
                <c:pt idx="96">
                  <c:v>9.5270921900000027E-2</c:v>
                </c:pt>
                <c:pt idx="97">
                  <c:v>9.8685761300000036E-2</c:v>
                </c:pt>
                <c:pt idx="98">
                  <c:v>0.10678148599999999</c:v>
                </c:pt>
                <c:pt idx="99">
                  <c:v>0.11071126149999999</c:v>
                </c:pt>
              </c:numCache>
            </c:numRef>
          </c:yVal>
        </c:ser>
        <c:axId val="114183168"/>
        <c:axId val="114201344"/>
      </c:scatterChart>
      <c:valAx>
        <c:axId val="114183168"/>
        <c:scaling>
          <c:orientation val="minMax"/>
          <c:max val="1"/>
          <c:min val="-1"/>
        </c:scaling>
        <c:axPos val="b"/>
        <c:numFmt formatCode="General" sourceLinked="1"/>
        <c:tickLblPos val="nextTo"/>
        <c:crossAx val="114201344"/>
        <c:crossesAt val="-3"/>
        <c:crossBetween val="midCat"/>
        <c:majorUnit val="0.25"/>
      </c:valAx>
      <c:valAx>
        <c:axId val="114201344"/>
        <c:scaling>
          <c:orientation val="minMax"/>
          <c:max val="6"/>
          <c:min val="-3"/>
        </c:scaling>
        <c:axPos val="l"/>
        <c:majorGridlines/>
        <c:numFmt formatCode="#,##0.0" sourceLinked="0"/>
        <c:tickLblPos val="nextTo"/>
        <c:crossAx val="114183168"/>
        <c:crossesAt val="-3"/>
        <c:crossBetween val="midCat"/>
        <c:majorUnit val="2"/>
      </c:valAx>
    </c:plotArea>
    <c:legend>
      <c:legendPos val="r"/>
      <c:layout>
        <c:manualLayout>
          <c:xMode val="edge"/>
          <c:yMode val="edge"/>
          <c:x val="0.10104702880726295"/>
          <c:y val="5.608240976147575E-2"/>
          <c:w val="0.66625954478203309"/>
          <c:h val="6.4428701898156249E-2"/>
        </c:manualLayout>
      </c:layout>
    </c:legend>
    <c:plotVisOnly val="1"/>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CA"/>
  <c:chart>
    <c:plotArea>
      <c:layout/>
      <c:scatterChart>
        <c:scatterStyle val="lineMarker"/>
        <c:ser>
          <c:idx val="0"/>
          <c:order val="0"/>
          <c:tx>
            <c:strRef>
              <c:f>'poly basis'!$B$3</c:f>
              <c:strCache>
                <c:ptCount val="1"/>
                <c:pt idx="0">
                  <c:v>y</c:v>
                </c:pt>
              </c:strCache>
            </c:strRef>
          </c:tx>
          <c:spPr>
            <a:ln w="28575">
              <a:noFill/>
            </a:ln>
          </c:spPr>
          <c:marker>
            <c:symbol val="circle"/>
            <c:size val="4"/>
          </c:marker>
          <c:xVal>
            <c:numRef>
              <c:f>'poly basis'!$A$4:$A$103</c:f>
              <c:numCache>
                <c:formatCode>0.00</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'poly basis'!$B$4:$B$103</c:f>
              <c:numCache>
                <c:formatCode>General</c:formatCode>
                <c:ptCount val="100"/>
                <c:pt idx="0">
                  <c:v>-0.12745000000000001</c:v>
                </c:pt>
                <c:pt idx="1">
                  <c:v>-0.11652000000000003</c:v>
                </c:pt>
                <c:pt idx="2">
                  <c:v>-0.19641000000000006</c:v>
                </c:pt>
                <c:pt idx="3">
                  <c:v>-0.26370000000000005</c:v>
                </c:pt>
                <c:pt idx="4">
                  <c:v>-0.19916999999999999</c:v>
                </c:pt>
                <c:pt idx="5">
                  <c:v>-0.12476000000000004</c:v>
                </c:pt>
                <c:pt idx="6">
                  <c:v>-0.18156000000000005</c:v>
                </c:pt>
                <c:pt idx="7">
                  <c:v>-0.16446000000000005</c:v>
                </c:pt>
                <c:pt idx="8">
                  <c:v>-0.12741000000000005</c:v>
                </c:pt>
                <c:pt idx="9">
                  <c:v>-0.15144000000000007</c:v>
                </c:pt>
                <c:pt idx="10">
                  <c:v>-0.15017</c:v>
                </c:pt>
                <c:pt idx="11">
                  <c:v>-0.20591000000000007</c:v>
                </c:pt>
                <c:pt idx="12">
                  <c:v>-0.18878000000000006</c:v>
                </c:pt>
                <c:pt idx="13">
                  <c:v>-0.17978000000000005</c:v>
                </c:pt>
                <c:pt idx="14">
                  <c:v>-0.18607000000000001</c:v>
                </c:pt>
                <c:pt idx="15">
                  <c:v>-0.10400000000000002</c:v>
                </c:pt>
                <c:pt idx="16">
                  <c:v>-0.25068000000000001</c:v>
                </c:pt>
                <c:pt idx="17">
                  <c:v>-0.26795000000000002</c:v>
                </c:pt>
                <c:pt idx="18">
                  <c:v>-0.15004000000000006</c:v>
                </c:pt>
                <c:pt idx="19">
                  <c:v>-0.20695000000000005</c:v>
                </c:pt>
                <c:pt idx="20">
                  <c:v>-0.26789000000000002</c:v>
                </c:pt>
                <c:pt idx="21">
                  <c:v>-0.17266999999999999</c:v>
                </c:pt>
                <c:pt idx="22">
                  <c:v>-0.20085</c:v>
                </c:pt>
                <c:pt idx="23">
                  <c:v>-0.24815000000000001</c:v>
                </c:pt>
                <c:pt idx="24">
                  <c:v>-0.20175000000000001</c:v>
                </c:pt>
                <c:pt idx="25">
                  <c:v>-0.18634000000000006</c:v>
                </c:pt>
                <c:pt idx="26">
                  <c:v>-0.19075</c:v>
                </c:pt>
                <c:pt idx="27">
                  <c:v>-0.2006</c:v>
                </c:pt>
                <c:pt idx="28">
                  <c:v>-5.7820000000000003E-2</c:v>
                </c:pt>
                <c:pt idx="29">
                  <c:v>3.449E-2</c:v>
                </c:pt>
                <c:pt idx="30">
                  <c:v>0.16547999999999999</c:v>
                </c:pt>
                <c:pt idx="31">
                  <c:v>0.41477000000000008</c:v>
                </c:pt>
                <c:pt idx="32">
                  <c:v>0.37096000000000012</c:v>
                </c:pt>
                <c:pt idx="33">
                  <c:v>0.46724000000000004</c:v>
                </c:pt>
                <c:pt idx="34">
                  <c:v>0.65963000000000038</c:v>
                </c:pt>
                <c:pt idx="35">
                  <c:v>0.65137000000000023</c:v>
                </c:pt>
                <c:pt idx="36">
                  <c:v>0.88444999999999996</c:v>
                </c:pt>
                <c:pt idx="37">
                  <c:v>1.06487</c:v>
                </c:pt>
                <c:pt idx="38">
                  <c:v>1.1462399999999999</c:v>
                </c:pt>
                <c:pt idx="39">
                  <c:v>1.1704699999999999</c:v>
                </c:pt>
                <c:pt idx="40">
                  <c:v>1.2618099999999997</c:v>
                </c:pt>
                <c:pt idx="41">
                  <c:v>1.2563199999999999</c:v>
                </c:pt>
                <c:pt idx="42">
                  <c:v>1.18452</c:v>
                </c:pt>
                <c:pt idx="43">
                  <c:v>1.14503</c:v>
                </c:pt>
                <c:pt idx="44">
                  <c:v>1.2557099999999997</c:v>
                </c:pt>
                <c:pt idx="45">
                  <c:v>1.1926600000000001</c:v>
                </c:pt>
                <c:pt idx="46">
                  <c:v>1.1513800000000001</c:v>
                </c:pt>
                <c:pt idx="47">
                  <c:v>1.0979599999999998</c:v>
                </c:pt>
                <c:pt idx="48">
                  <c:v>1.12558</c:v>
                </c:pt>
                <c:pt idx="49">
                  <c:v>1.1224499999999999</c:v>
                </c:pt>
                <c:pt idx="50">
                  <c:v>1.0965800000000001</c:v>
                </c:pt>
                <c:pt idx="51">
                  <c:v>1.0909500000000001</c:v>
                </c:pt>
                <c:pt idx="52">
                  <c:v>1.0659799999999995</c:v>
                </c:pt>
                <c:pt idx="53">
                  <c:v>0.86021999999999998</c:v>
                </c:pt>
                <c:pt idx="54">
                  <c:v>0.89061000000000001</c:v>
                </c:pt>
                <c:pt idx="55">
                  <c:v>0.77307000000000026</c:v>
                </c:pt>
                <c:pt idx="56">
                  <c:v>0.86748999999999998</c:v>
                </c:pt>
                <c:pt idx="57">
                  <c:v>0.86497000000000024</c:v>
                </c:pt>
                <c:pt idx="58">
                  <c:v>0.79066000000000003</c:v>
                </c:pt>
                <c:pt idx="59">
                  <c:v>0.77347999999999995</c:v>
                </c:pt>
                <c:pt idx="60">
                  <c:v>0.68391999999999997</c:v>
                </c:pt>
                <c:pt idx="61">
                  <c:v>0.73093000000000019</c:v>
                </c:pt>
                <c:pt idx="62">
                  <c:v>0.61955000000000005</c:v>
                </c:pt>
                <c:pt idx="63">
                  <c:v>0.64659999999999995</c:v>
                </c:pt>
                <c:pt idx="64">
                  <c:v>0.68086000000000002</c:v>
                </c:pt>
                <c:pt idx="65">
                  <c:v>0.56596000000000002</c:v>
                </c:pt>
                <c:pt idx="66">
                  <c:v>0.62710999999999995</c:v>
                </c:pt>
                <c:pt idx="67">
                  <c:v>0.57015000000000005</c:v>
                </c:pt>
                <c:pt idx="68">
                  <c:v>0.58743999999999963</c:v>
                </c:pt>
                <c:pt idx="69">
                  <c:v>0.52044999999999997</c:v>
                </c:pt>
                <c:pt idx="70">
                  <c:v>0.55547999999999997</c:v>
                </c:pt>
                <c:pt idx="71">
                  <c:v>0.59551999999999972</c:v>
                </c:pt>
                <c:pt idx="72">
                  <c:v>0.59419</c:v>
                </c:pt>
                <c:pt idx="73">
                  <c:v>0.6247400000000003</c:v>
                </c:pt>
                <c:pt idx="74">
                  <c:v>0.51130999999999982</c:v>
                </c:pt>
                <c:pt idx="75">
                  <c:v>0.50444999999999973</c:v>
                </c:pt>
                <c:pt idx="76">
                  <c:v>0.47455000000000008</c:v>
                </c:pt>
                <c:pt idx="77">
                  <c:v>0.4535300000000001</c:v>
                </c:pt>
                <c:pt idx="78">
                  <c:v>0.45744000000000001</c:v>
                </c:pt>
                <c:pt idx="79">
                  <c:v>0.33821000000000012</c:v>
                </c:pt>
                <c:pt idx="80">
                  <c:v>0.46015</c:v>
                </c:pt>
                <c:pt idx="81">
                  <c:v>0.45807000000000009</c:v>
                </c:pt>
                <c:pt idx="82">
                  <c:v>0.35185000000000011</c:v>
                </c:pt>
                <c:pt idx="83">
                  <c:v>0.3103700000000002</c:v>
                </c:pt>
                <c:pt idx="84">
                  <c:v>0.39655000000000012</c:v>
                </c:pt>
                <c:pt idx="85">
                  <c:v>0.40160000000000001</c:v>
                </c:pt>
                <c:pt idx="86">
                  <c:v>0.29430000000000012</c:v>
                </c:pt>
                <c:pt idx="87">
                  <c:v>0.30077000000000009</c:v>
                </c:pt>
                <c:pt idx="88">
                  <c:v>0.3200800000000002</c:v>
                </c:pt>
                <c:pt idx="89">
                  <c:v>0.35822000000000009</c:v>
                </c:pt>
                <c:pt idx="90">
                  <c:v>0.35658000000000012</c:v>
                </c:pt>
                <c:pt idx="91">
                  <c:v>0.2599200000000001</c:v>
                </c:pt>
                <c:pt idx="92">
                  <c:v>0.28781000000000012</c:v>
                </c:pt>
                <c:pt idx="93">
                  <c:v>0.30206000000000011</c:v>
                </c:pt>
                <c:pt idx="94">
                  <c:v>0.18532999999999999</c:v>
                </c:pt>
                <c:pt idx="95">
                  <c:v>0.19622999999999999</c:v>
                </c:pt>
                <c:pt idx="96">
                  <c:v>0.26288000000000011</c:v>
                </c:pt>
                <c:pt idx="97">
                  <c:v>0.36154000000000008</c:v>
                </c:pt>
                <c:pt idx="98">
                  <c:v>0.22275</c:v>
                </c:pt>
                <c:pt idx="99">
                  <c:v>0.21118999999999999</c:v>
                </c:pt>
              </c:numCache>
            </c:numRef>
          </c:yVal>
        </c:ser>
        <c:ser>
          <c:idx val="1"/>
          <c:order val="1"/>
          <c:tx>
            <c:strRef>
              <c:f>'cubic TPF basis'!$I$2</c:f>
              <c:strCache>
                <c:ptCount val="1"/>
                <c:pt idx="0">
                  <c:v>pred</c:v>
                </c:pt>
              </c:strCache>
            </c:strRef>
          </c:tx>
          <c:spPr>
            <a:ln w="15875">
              <a:solidFill>
                <a:schemeClr val="accent3">
                  <a:lumMod val="50000"/>
                </a:schemeClr>
              </a:solidFill>
            </a:ln>
          </c:spPr>
          <c:marker>
            <c:symbol val="none"/>
          </c:marker>
          <c:xVal>
            <c:numRef>
              <c:f>'cubic TPF basis'!$A$3:$A$102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TPF basis'!$I$3:$I$102</c:f>
              <c:numCache>
                <c:formatCode>General</c:formatCode>
                <c:ptCount val="100"/>
                <c:pt idx="0">
                  <c:v>-0.29864000000000002</c:v>
                </c:pt>
                <c:pt idx="1">
                  <c:v>-0.26905000000000001</c:v>
                </c:pt>
                <c:pt idx="2">
                  <c:v>-0.12151000000000002</c:v>
                </c:pt>
                <c:pt idx="3">
                  <c:v>-4.7420000000000004E-2</c:v>
                </c:pt>
                <c:pt idx="4">
                  <c:v>-4.3199999999999995E-2</c:v>
                </c:pt>
                <c:pt idx="5">
                  <c:v>-2.462E-2</c:v>
                </c:pt>
                <c:pt idx="6">
                  <c:v>-2.495E-2</c:v>
                </c:pt>
                <c:pt idx="7">
                  <c:v>-2.8359999999999993E-2</c:v>
                </c:pt>
                <c:pt idx="8">
                  <c:v>-5.1770000000000004E-2</c:v>
                </c:pt>
                <c:pt idx="9">
                  <c:v>-9.6640000000000004E-2</c:v>
                </c:pt>
                <c:pt idx="10">
                  <c:v>-0.15707000000000004</c:v>
                </c:pt>
                <c:pt idx="11">
                  <c:v>-0.24209000000000006</c:v>
                </c:pt>
                <c:pt idx="12">
                  <c:v>-0.27829000000000004</c:v>
                </c:pt>
                <c:pt idx="13">
                  <c:v>-0.2837900000000001</c:v>
                </c:pt>
                <c:pt idx="14">
                  <c:v>-0.28691000000000011</c:v>
                </c:pt>
                <c:pt idx="15">
                  <c:v>-0.34854000000000002</c:v>
                </c:pt>
                <c:pt idx="16">
                  <c:v>-0.37427000000000016</c:v>
                </c:pt>
                <c:pt idx="17">
                  <c:v>-0.37461000000000011</c:v>
                </c:pt>
                <c:pt idx="18">
                  <c:v>-0.38144000000000011</c:v>
                </c:pt>
                <c:pt idx="19">
                  <c:v>-0.37720000000000009</c:v>
                </c:pt>
                <c:pt idx="20">
                  <c:v>-0.36573</c:v>
                </c:pt>
                <c:pt idx="21">
                  <c:v>-0.33575000000000016</c:v>
                </c:pt>
                <c:pt idx="22">
                  <c:v>-0.29626000000000002</c:v>
                </c:pt>
                <c:pt idx="23">
                  <c:v>-0.26906000000000002</c:v>
                </c:pt>
                <c:pt idx="24">
                  <c:v>-0.25852000000000008</c:v>
                </c:pt>
                <c:pt idx="25">
                  <c:v>-0.10561000000000002</c:v>
                </c:pt>
                <c:pt idx="26">
                  <c:v>-3.5229999999999997E-2</c:v>
                </c:pt>
                <c:pt idx="27">
                  <c:v>5.919000000000002E-2</c:v>
                </c:pt>
                <c:pt idx="28">
                  <c:v>0.45370000000000005</c:v>
                </c:pt>
                <c:pt idx="29">
                  <c:v>0.47475000000000001</c:v>
                </c:pt>
                <c:pt idx="30">
                  <c:v>0.58767000000000003</c:v>
                </c:pt>
                <c:pt idx="31">
                  <c:v>0.69711000000000001</c:v>
                </c:pt>
                <c:pt idx="32">
                  <c:v>0.70042000000000004</c:v>
                </c:pt>
                <c:pt idx="33">
                  <c:v>0.73179000000000038</c:v>
                </c:pt>
                <c:pt idx="34">
                  <c:v>0.77989000000000031</c:v>
                </c:pt>
                <c:pt idx="35">
                  <c:v>0.80852999999999997</c:v>
                </c:pt>
                <c:pt idx="36">
                  <c:v>0.86106000000000005</c:v>
                </c:pt>
                <c:pt idx="37">
                  <c:v>0.92084999999999995</c:v>
                </c:pt>
                <c:pt idx="38">
                  <c:v>0.92535000000000001</c:v>
                </c:pt>
                <c:pt idx="39">
                  <c:v>0.92550999999999983</c:v>
                </c:pt>
                <c:pt idx="40">
                  <c:v>0.95230999999999999</c:v>
                </c:pt>
                <c:pt idx="41">
                  <c:v>0.95325000000000004</c:v>
                </c:pt>
                <c:pt idx="42">
                  <c:v>0.95355999999999996</c:v>
                </c:pt>
                <c:pt idx="43">
                  <c:v>0.95420000000000005</c:v>
                </c:pt>
                <c:pt idx="44">
                  <c:v>0.95426999999999973</c:v>
                </c:pt>
                <c:pt idx="45">
                  <c:v>0.95416999999999996</c:v>
                </c:pt>
                <c:pt idx="46">
                  <c:v>0.94999000000000022</c:v>
                </c:pt>
                <c:pt idx="47">
                  <c:v>0.94786000000000004</c:v>
                </c:pt>
                <c:pt idx="48">
                  <c:v>0.94603000000000004</c:v>
                </c:pt>
                <c:pt idx="49">
                  <c:v>0.93960999999999995</c:v>
                </c:pt>
                <c:pt idx="50">
                  <c:v>0.93686000000000003</c:v>
                </c:pt>
                <c:pt idx="51">
                  <c:v>0.93677999999999995</c:v>
                </c:pt>
                <c:pt idx="52">
                  <c:v>0.92071999999999998</c:v>
                </c:pt>
                <c:pt idx="53">
                  <c:v>0.88805999999999996</c:v>
                </c:pt>
                <c:pt idx="54">
                  <c:v>0.87988999999999995</c:v>
                </c:pt>
                <c:pt idx="55">
                  <c:v>0.87364000000000031</c:v>
                </c:pt>
                <c:pt idx="56">
                  <c:v>0.86530000000000018</c:v>
                </c:pt>
                <c:pt idx="57">
                  <c:v>0.86404000000000025</c:v>
                </c:pt>
                <c:pt idx="58">
                  <c:v>0.85518000000000005</c:v>
                </c:pt>
                <c:pt idx="59">
                  <c:v>0.81528999999999996</c:v>
                </c:pt>
                <c:pt idx="60">
                  <c:v>0.79747999999999997</c:v>
                </c:pt>
                <c:pt idx="61">
                  <c:v>0.76729000000000025</c:v>
                </c:pt>
                <c:pt idx="62">
                  <c:v>0.76182000000000039</c:v>
                </c:pt>
                <c:pt idx="63">
                  <c:v>0.74600999999999995</c:v>
                </c:pt>
                <c:pt idx="64">
                  <c:v>0.71183000000000018</c:v>
                </c:pt>
                <c:pt idx="65">
                  <c:v>0.7106800000000002</c:v>
                </c:pt>
                <c:pt idx="66">
                  <c:v>0.70898000000000005</c:v>
                </c:pt>
                <c:pt idx="67">
                  <c:v>0.68239000000000005</c:v>
                </c:pt>
                <c:pt idx="68">
                  <c:v>0.67242000000000024</c:v>
                </c:pt>
                <c:pt idx="69">
                  <c:v>0.67188000000000025</c:v>
                </c:pt>
                <c:pt idx="70">
                  <c:v>0.65391000000000021</c:v>
                </c:pt>
                <c:pt idx="71">
                  <c:v>0.64311000000000018</c:v>
                </c:pt>
                <c:pt idx="72">
                  <c:v>0.63039000000000023</c:v>
                </c:pt>
                <c:pt idx="73">
                  <c:v>0.62663000000000024</c:v>
                </c:pt>
                <c:pt idx="74">
                  <c:v>0.56398000000000004</c:v>
                </c:pt>
                <c:pt idx="75">
                  <c:v>0.54788000000000003</c:v>
                </c:pt>
                <c:pt idx="76">
                  <c:v>0.50010999999999983</c:v>
                </c:pt>
                <c:pt idx="77">
                  <c:v>0.47263000000000011</c:v>
                </c:pt>
                <c:pt idx="78">
                  <c:v>0.46039000000000002</c:v>
                </c:pt>
                <c:pt idx="79">
                  <c:v>0.44521000000000005</c:v>
                </c:pt>
                <c:pt idx="80">
                  <c:v>0.42922000000000016</c:v>
                </c:pt>
                <c:pt idx="81">
                  <c:v>0.42065000000000002</c:v>
                </c:pt>
                <c:pt idx="82">
                  <c:v>0.34208000000000011</c:v>
                </c:pt>
                <c:pt idx="83">
                  <c:v>0.34177000000000002</c:v>
                </c:pt>
                <c:pt idx="84">
                  <c:v>0.3406300000000001</c:v>
                </c:pt>
                <c:pt idx="85">
                  <c:v>0.32374000000000008</c:v>
                </c:pt>
                <c:pt idx="86">
                  <c:v>0.31316000000000016</c:v>
                </c:pt>
                <c:pt idx="87">
                  <c:v>0.30203000000000002</c:v>
                </c:pt>
                <c:pt idx="88">
                  <c:v>0.29783000000000015</c:v>
                </c:pt>
                <c:pt idx="89">
                  <c:v>0.29604000000000008</c:v>
                </c:pt>
                <c:pt idx="90">
                  <c:v>0.29386000000000012</c:v>
                </c:pt>
                <c:pt idx="91">
                  <c:v>0.28511000000000009</c:v>
                </c:pt>
                <c:pt idx="92">
                  <c:v>0.27340000000000009</c:v>
                </c:pt>
                <c:pt idx="93">
                  <c:v>0.2711900000000001</c:v>
                </c:pt>
                <c:pt idx="94">
                  <c:v>0.25706000000000001</c:v>
                </c:pt>
                <c:pt idx="95">
                  <c:v>0.25378000000000001</c:v>
                </c:pt>
                <c:pt idx="96">
                  <c:v>0.25310000000000005</c:v>
                </c:pt>
                <c:pt idx="97">
                  <c:v>0.24810000000000001</c:v>
                </c:pt>
                <c:pt idx="98">
                  <c:v>0.23401000000000005</c:v>
                </c:pt>
                <c:pt idx="99">
                  <c:v>0.22589999999999999</c:v>
                </c:pt>
              </c:numCache>
            </c:numRef>
          </c:yVal>
          <c:smooth val="1"/>
        </c:ser>
        <c:axId val="114266880"/>
        <c:axId val="114268416"/>
      </c:scatterChart>
      <c:valAx>
        <c:axId val="114266880"/>
        <c:scaling>
          <c:orientation val="minMax"/>
          <c:max val="1"/>
          <c:min val="-1"/>
        </c:scaling>
        <c:axPos val="b"/>
        <c:numFmt formatCode="0.00" sourceLinked="1"/>
        <c:tickLblPos val="nextTo"/>
        <c:crossAx val="114268416"/>
        <c:crossesAt val="-0.4"/>
        <c:crossBetween val="midCat"/>
        <c:majorUnit val="0.25"/>
      </c:valAx>
      <c:valAx>
        <c:axId val="114268416"/>
        <c:scaling>
          <c:orientation val="minMax"/>
          <c:max val="1.4"/>
          <c:min val="-0.4"/>
        </c:scaling>
        <c:axPos val="l"/>
        <c:majorGridlines/>
        <c:numFmt formatCode="General" sourceLinked="1"/>
        <c:tickLblPos val="nextTo"/>
        <c:crossAx val="114266880"/>
        <c:crossesAt val="-1"/>
        <c:crossBetween val="midCat"/>
        <c:majorUnit val="0.4"/>
      </c:valAx>
    </c:plotArea>
    <c:plotVisOnly val="1"/>
  </c:chart>
  <c:externalData r:id="rId1"/>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CA"/>
  <c:chart>
    <c:plotArea>
      <c:layout>
        <c:manualLayout>
          <c:layoutTarget val="inner"/>
          <c:xMode val="edge"/>
          <c:yMode val="edge"/>
          <c:x val="9.1775778027746543E-2"/>
          <c:y val="4.5689381419915097E-2"/>
          <c:w val="0.88236707911511059"/>
          <c:h val="0.82064450277048828"/>
        </c:manualLayout>
      </c:layout>
      <c:scatterChart>
        <c:scatterStyle val="smoothMarker"/>
        <c:ser>
          <c:idx val="0"/>
          <c:order val="0"/>
          <c:tx>
            <c:strRef>
              <c:f>'cubic TPF basis'!$B$2</c:f>
              <c:strCache>
                <c:ptCount val="1"/>
                <c:pt idx="0">
                  <c:v>b0</c:v>
                </c:pt>
              </c:strCache>
            </c:strRef>
          </c:tx>
          <c:marker>
            <c:symbol val="none"/>
          </c:marker>
          <c:xVal>
            <c:numRef>
              <c:f>'cubic TPF basis'!$A$3:$A$102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TPF basis'!$B$3:$B$102</c:f>
              <c:numCache>
                <c:formatCode>General</c:formatCode>
                <c:ptCount val="100"/>
                <c:pt idx="0">
                  <c:v>15.700800000000001</c:v>
                </c:pt>
                <c:pt idx="1">
                  <c:v>15.700800000000001</c:v>
                </c:pt>
                <c:pt idx="2">
                  <c:v>15.700800000000001</c:v>
                </c:pt>
                <c:pt idx="3">
                  <c:v>15.700800000000001</c:v>
                </c:pt>
                <c:pt idx="4">
                  <c:v>15.700800000000001</c:v>
                </c:pt>
                <c:pt idx="5">
                  <c:v>15.700800000000001</c:v>
                </c:pt>
                <c:pt idx="6">
                  <c:v>15.700800000000001</c:v>
                </c:pt>
                <c:pt idx="7">
                  <c:v>15.700800000000001</c:v>
                </c:pt>
                <c:pt idx="8">
                  <c:v>15.700800000000001</c:v>
                </c:pt>
                <c:pt idx="9">
                  <c:v>15.700800000000001</c:v>
                </c:pt>
                <c:pt idx="10">
                  <c:v>15.700800000000001</c:v>
                </c:pt>
                <c:pt idx="11">
                  <c:v>15.700800000000001</c:v>
                </c:pt>
                <c:pt idx="12">
                  <c:v>15.700800000000001</c:v>
                </c:pt>
                <c:pt idx="13">
                  <c:v>15.700800000000001</c:v>
                </c:pt>
                <c:pt idx="14">
                  <c:v>15.700800000000001</c:v>
                </c:pt>
                <c:pt idx="15">
                  <c:v>15.700800000000001</c:v>
                </c:pt>
                <c:pt idx="16">
                  <c:v>15.700800000000001</c:v>
                </c:pt>
                <c:pt idx="17">
                  <c:v>15.700800000000001</c:v>
                </c:pt>
                <c:pt idx="18">
                  <c:v>15.700800000000001</c:v>
                </c:pt>
                <c:pt idx="19">
                  <c:v>15.700800000000001</c:v>
                </c:pt>
                <c:pt idx="20">
                  <c:v>15.700800000000001</c:v>
                </c:pt>
                <c:pt idx="21">
                  <c:v>15.700800000000001</c:v>
                </c:pt>
                <c:pt idx="22">
                  <c:v>15.700800000000001</c:v>
                </c:pt>
                <c:pt idx="23">
                  <c:v>15.700800000000001</c:v>
                </c:pt>
                <c:pt idx="24">
                  <c:v>15.700800000000001</c:v>
                </c:pt>
                <c:pt idx="25">
                  <c:v>15.700800000000001</c:v>
                </c:pt>
                <c:pt idx="26">
                  <c:v>15.700800000000001</c:v>
                </c:pt>
                <c:pt idx="27">
                  <c:v>15.700800000000001</c:v>
                </c:pt>
                <c:pt idx="28">
                  <c:v>15.700800000000001</c:v>
                </c:pt>
                <c:pt idx="29">
                  <c:v>15.700800000000001</c:v>
                </c:pt>
                <c:pt idx="30">
                  <c:v>15.700800000000001</c:v>
                </c:pt>
                <c:pt idx="31">
                  <c:v>15.700800000000001</c:v>
                </c:pt>
                <c:pt idx="32">
                  <c:v>15.700800000000001</c:v>
                </c:pt>
                <c:pt idx="33">
                  <c:v>15.700800000000001</c:v>
                </c:pt>
                <c:pt idx="34">
                  <c:v>15.700800000000001</c:v>
                </c:pt>
                <c:pt idx="35">
                  <c:v>15.700800000000001</c:v>
                </c:pt>
                <c:pt idx="36">
                  <c:v>15.700800000000001</c:v>
                </c:pt>
                <c:pt idx="37">
                  <c:v>15.700800000000001</c:v>
                </c:pt>
                <c:pt idx="38">
                  <c:v>15.700800000000001</c:v>
                </c:pt>
                <c:pt idx="39">
                  <c:v>15.700800000000001</c:v>
                </c:pt>
                <c:pt idx="40">
                  <c:v>15.700800000000001</c:v>
                </c:pt>
                <c:pt idx="41">
                  <c:v>15.700800000000001</c:v>
                </c:pt>
                <c:pt idx="42">
                  <c:v>15.700800000000001</c:v>
                </c:pt>
                <c:pt idx="43">
                  <c:v>15.700800000000001</c:v>
                </c:pt>
                <c:pt idx="44">
                  <c:v>15.700800000000001</c:v>
                </c:pt>
                <c:pt idx="45">
                  <c:v>15.700800000000001</c:v>
                </c:pt>
                <c:pt idx="46">
                  <c:v>15.700800000000001</c:v>
                </c:pt>
                <c:pt idx="47">
                  <c:v>15.700800000000001</c:v>
                </c:pt>
                <c:pt idx="48">
                  <c:v>15.700800000000001</c:v>
                </c:pt>
                <c:pt idx="49">
                  <c:v>15.700800000000001</c:v>
                </c:pt>
                <c:pt idx="50">
                  <c:v>15.700800000000001</c:v>
                </c:pt>
                <c:pt idx="51">
                  <c:v>15.700800000000001</c:v>
                </c:pt>
                <c:pt idx="52">
                  <c:v>15.700800000000001</c:v>
                </c:pt>
                <c:pt idx="53">
                  <c:v>15.700800000000001</c:v>
                </c:pt>
                <c:pt idx="54">
                  <c:v>15.700800000000001</c:v>
                </c:pt>
                <c:pt idx="55">
                  <c:v>15.700800000000001</c:v>
                </c:pt>
                <c:pt idx="56">
                  <c:v>15.700800000000001</c:v>
                </c:pt>
                <c:pt idx="57">
                  <c:v>15.700800000000001</c:v>
                </c:pt>
                <c:pt idx="58">
                  <c:v>15.700800000000001</c:v>
                </c:pt>
                <c:pt idx="59">
                  <c:v>15.700800000000001</c:v>
                </c:pt>
                <c:pt idx="60">
                  <c:v>15.700800000000001</c:v>
                </c:pt>
                <c:pt idx="61">
                  <c:v>15.700800000000001</c:v>
                </c:pt>
                <c:pt idx="62">
                  <c:v>15.700800000000001</c:v>
                </c:pt>
                <c:pt idx="63">
                  <c:v>15.700800000000001</c:v>
                </c:pt>
                <c:pt idx="64">
                  <c:v>15.700800000000001</c:v>
                </c:pt>
                <c:pt idx="65">
                  <c:v>15.700800000000001</c:v>
                </c:pt>
                <c:pt idx="66">
                  <c:v>15.700800000000001</c:v>
                </c:pt>
                <c:pt idx="67">
                  <c:v>15.700800000000001</c:v>
                </c:pt>
                <c:pt idx="68">
                  <c:v>15.700800000000001</c:v>
                </c:pt>
                <c:pt idx="69">
                  <c:v>15.700800000000001</c:v>
                </c:pt>
                <c:pt idx="70">
                  <c:v>15.700800000000001</c:v>
                </c:pt>
                <c:pt idx="71">
                  <c:v>15.700800000000001</c:v>
                </c:pt>
                <c:pt idx="72">
                  <c:v>15.700800000000001</c:v>
                </c:pt>
                <c:pt idx="73">
                  <c:v>15.700800000000001</c:v>
                </c:pt>
                <c:pt idx="74">
                  <c:v>15.700800000000001</c:v>
                </c:pt>
                <c:pt idx="75">
                  <c:v>15.700800000000001</c:v>
                </c:pt>
                <c:pt idx="76">
                  <c:v>15.700800000000001</c:v>
                </c:pt>
                <c:pt idx="77">
                  <c:v>15.700800000000001</c:v>
                </c:pt>
                <c:pt idx="78">
                  <c:v>15.700800000000001</c:v>
                </c:pt>
                <c:pt idx="79">
                  <c:v>15.700800000000001</c:v>
                </c:pt>
                <c:pt idx="80">
                  <c:v>15.700800000000001</c:v>
                </c:pt>
                <c:pt idx="81">
                  <c:v>15.700800000000001</c:v>
                </c:pt>
                <c:pt idx="82">
                  <c:v>15.700800000000001</c:v>
                </c:pt>
                <c:pt idx="83">
                  <c:v>15.700800000000001</c:v>
                </c:pt>
                <c:pt idx="84">
                  <c:v>15.700800000000001</c:v>
                </c:pt>
                <c:pt idx="85">
                  <c:v>15.700800000000001</c:v>
                </c:pt>
                <c:pt idx="86">
                  <c:v>15.700800000000001</c:v>
                </c:pt>
                <c:pt idx="87">
                  <c:v>15.700800000000001</c:v>
                </c:pt>
                <c:pt idx="88">
                  <c:v>15.700800000000001</c:v>
                </c:pt>
                <c:pt idx="89">
                  <c:v>15.700800000000001</c:v>
                </c:pt>
                <c:pt idx="90">
                  <c:v>15.700800000000001</c:v>
                </c:pt>
                <c:pt idx="91">
                  <c:v>15.700800000000001</c:v>
                </c:pt>
                <c:pt idx="92">
                  <c:v>15.700800000000001</c:v>
                </c:pt>
                <c:pt idx="93">
                  <c:v>15.700800000000001</c:v>
                </c:pt>
                <c:pt idx="94">
                  <c:v>15.700800000000001</c:v>
                </c:pt>
                <c:pt idx="95">
                  <c:v>15.700800000000001</c:v>
                </c:pt>
                <c:pt idx="96">
                  <c:v>15.700800000000001</c:v>
                </c:pt>
                <c:pt idx="97">
                  <c:v>15.700800000000001</c:v>
                </c:pt>
                <c:pt idx="98">
                  <c:v>15.700800000000001</c:v>
                </c:pt>
                <c:pt idx="99">
                  <c:v>15.700800000000001</c:v>
                </c:pt>
              </c:numCache>
            </c:numRef>
          </c:yVal>
          <c:smooth val="1"/>
        </c:ser>
        <c:ser>
          <c:idx val="1"/>
          <c:order val="1"/>
          <c:tx>
            <c:strRef>
              <c:f>'cubic TPF basis'!$C$2</c:f>
              <c:strCache>
                <c:ptCount val="1"/>
                <c:pt idx="0">
                  <c:v>b1</c:v>
                </c:pt>
              </c:strCache>
            </c:strRef>
          </c:tx>
          <c:marker>
            <c:symbol val="none"/>
          </c:marker>
          <c:xVal>
            <c:numRef>
              <c:f>'cubic TPF basis'!$A$3:$A$102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TPF basis'!$C$3:$C$102</c:f>
              <c:numCache>
                <c:formatCode>General</c:formatCode>
                <c:ptCount val="100"/>
                <c:pt idx="0">
                  <c:v>-67.242573090000022</c:v>
                </c:pt>
                <c:pt idx="1">
                  <c:v>-66.84898450999998</c:v>
                </c:pt>
                <c:pt idx="2">
                  <c:v>-64.297444749999997</c:v>
                </c:pt>
                <c:pt idx="3">
                  <c:v>-61.895197210000013</c:v>
                </c:pt>
                <c:pt idx="4">
                  <c:v>-61.671258880000003</c:v>
                </c:pt>
                <c:pt idx="5">
                  <c:v>-59.411517549999999</c:v>
                </c:pt>
                <c:pt idx="6">
                  <c:v>-59.133291140000011</c:v>
                </c:pt>
                <c:pt idx="7">
                  <c:v>-58.386830040000007</c:v>
                </c:pt>
                <c:pt idx="8">
                  <c:v>-56.479961230000008</c:v>
                </c:pt>
                <c:pt idx="9">
                  <c:v>-54.369512120000017</c:v>
                </c:pt>
                <c:pt idx="10">
                  <c:v>-52.170844880000004</c:v>
                </c:pt>
                <c:pt idx="11">
                  <c:v>-49.32750669</c:v>
                </c:pt>
                <c:pt idx="12">
                  <c:v>-48.051736810000001</c:v>
                </c:pt>
                <c:pt idx="13">
                  <c:v>-47.848156510000003</c:v>
                </c:pt>
                <c:pt idx="14">
                  <c:v>-47.732794340000027</c:v>
                </c:pt>
                <c:pt idx="15">
                  <c:v>-44.94374423</c:v>
                </c:pt>
                <c:pt idx="16">
                  <c:v>-42.826509110000003</c:v>
                </c:pt>
                <c:pt idx="17">
                  <c:v>-42.785793050000009</c:v>
                </c:pt>
                <c:pt idx="18">
                  <c:v>-41.360730950000011</c:v>
                </c:pt>
                <c:pt idx="19">
                  <c:v>-39.189207750000001</c:v>
                </c:pt>
                <c:pt idx="20">
                  <c:v>-37.78450368</c:v>
                </c:pt>
                <c:pt idx="21">
                  <c:v>-35.619766490000004</c:v>
                </c:pt>
                <c:pt idx="22">
                  <c:v>-33.631465559999995</c:v>
                </c:pt>
                <c:pt idx="23">
                  <c:v>-32.498201890000011</c:v>
                </c:pt>
                <c:pt idx="24">
                  <c:v>-32.084255280000001</c:v>
                </c:pt>
                <c:pt idx="25">
                  <c:v>-27.19832808</c:v>
                </c:pt>
                <c:pt idx="26">
                  <c:v>-25.291459269999994</c:v>
                </c:pt>
                <c:pt idx="27">
                  <c:v>-22.90956976</c:v>
                </c:pt>
                <c:pt idx="28">
                  <c:v>-13.585592020000004</c:v>
                </c:pt>
                <c:pt idx="29">
                  <c:v>-13.076641270000005</c:v>
                </c:pt>
                <c:pt idx="30">
                  <c:v>-10.253661110000001</c:v>
                </c:pt>
                <c:pt idx="31">
                  <c:v>-7.2610307000000001</c:v>
                </c:pt>
                <c:pt idx="32">
                  <c:v>-7.159240549999998</c:v>
                </c:pt>
                <c:pt idx="33">
                  <c:v>-6.2227711700000006</c:v>
                </c:pt>
                <c:pt idx="34">
                  <c:v>-4.6687748799999964</c:v>
                </c:pt>
                <c:pt idx="35">
                  <c:v>-3.6576593899999996</c:v>
                </c:pt>
                <c:pt idx="36">
                  <c:v>-1.5336382599999996</c:v>
                </c:pt>
                <c:pt idx="37">
                  <c:v>1.8797247699999995</c:v>
                </c:pt>
                <c:pt idx="38">
                  <c:v>2.24616931</c:v>
                </c:pt>
                <c:pt idx="39">
                  <c:v>2.2597413299999998</c:v>
                </c:pt>
                <c:pt idx="40">
                  <c:v>5.9309727400000014</c:v>
                </c:pt>
                <c:pt idx="41">
                  <c:v>6.2974172799999959</c:v>
                </c:pt>
                <c:pt idx="42">
                  <c:v>6.4534955100000007</c:v>
                </c:pt>
                <c:pt idx="43">
                  <c:v>6.9828042900000007</c:v>
                </c:pt>
                <c:pt idx="44">
                  <c:v>7.0981664599999981</c:v>
                </c:pt>
                <c:pt idx="45">
                  <c:v>7.6410472600000006</c:v>
                </c:pt>
                <c:pt idx="46">
                  <c:v>9.3443357699999989</c:v>
                </c:pt>
                <c:pt idx="47">
                  <c:v>9.8057844500000044</c:v>
                </c:pt>
                <c:pt idx="48">
                  <c:v>10.151870959999998</c:v>
                </c:pt>
                <c:pt idx="49">
                  <c:v>11.13584241</c:v>
                </c:pt>
                <c:pt idx="50">
                  <c:v>11.495500940000005</c:v>
                </c:pt>
                <c:pt idx="51">
                  <c:v>11.502286950000006</c:v>
                </c:pt>
                <c:pt idx="52">
                  <c:v>13.20557546</c:v>
                </c:pt>
                <c:pt idx="53">
                  <c:v>15.79104527</c:v>
                </c:pt>
                <c:pt idx="54">
                  <c:v>16.340712079999985</c:v>
                </c:pt>
                <c:pt idx="55">
                  <c:v>16.74787268</c:v>
                </c:pt>
                <c:pt idx="56">
                  <c:v>17.277181460000008</c:v>
                </c:pt>
                <c:pt idx="57">
                  <c:v>17.351827570000001</c:v>
                </c:pt>
                <c:pt idx="58">
                  <c:v>17.887922360000001</c:v>
                </c:pt>
                <c:pt idx="59">
                  <c:v>20.106947630000001</c:v>
                </c:pt>
                <c:pt idx="60">
                  <c:v>21.029844990000001</c:v>
                </c:pt>
                <c:pt idx="61">
                  <c:v>22.515981180000008</c:v>
                </c:pt>
                <c:pt idx="62">
                  <c:v>22.780635569999987</c:v>
                </c:pt>
                <c:pt idx="63">
                  <c:v>23.527096670000002</c:v>
                </c:pt>
                <c:pt idx="64">
                  <c:v>25.101450990000007</c:v>
                </c:pt>
                <c:pt idx="65">
                  <c:v>25.148953060000007</c:v>
                </c:pt>
                <c:pt idx="66">
                  <c:v>25.23038518000001</c:v>
                </c:pt>
                <c:pt idx="67">
                  <c:v>26.424722939999992</c:v>
                </c:pt>
                <c:pt idx="68">
                  <c:v>26.865813589999984</c:v>
                </c:pt>
                <c:pt idx="69">
                  <c:v>26.892957630000005</c:v>
                </c:pt>
                <c:pt idx="70">
                  <c:v>27.686920799999999</c:v>
                </c:pt>
                <c:pt idx="71">
                  <c:v>28.161941500000001</c:v>
                </c:pt>
                <c:pt idx="72">
                  <c:v>28.725180329999993</c:v>
                </c:pt>
                <c:pt idx="73">
                  <c:v>28.888044569999991</c:v>
                </c:pt>
                <c:pt idx="74">
                  <c:v>31.663522660000002</c:v>
                </c:pt>
                <c:pt idx="75">
                  <c:v>32.389625729999999</c:v>
                </c:pt>
                <c:pt idx="76">
                  <c:v>34.595078980000025</c:v>
                </c:pt>
                <c:pt idx="77">
                  <c:v>35.92513694000003</c:v>
                </c:pt>
                <c:pt idx="78">
                  <c:v>36.535877840000012</c:v>
                </c:pt>
                <c:pt idx="79">
                  <c:v>37.316268990000005</c:v>
                </c:pt>
                <c:pt idx="80">
                  <c:v>38.171306250000001</c:v>
                </c:pt>
                <c:pt idx="81">
                  <c:v>38.639540940000018</c:v>
                </c:pt>
                <c:pt idx="82">
                  <c:v>43.878340659999999</c:v>
                </c:pt>
                <c:pt idx="83">
                  <c:v>43.905484699999995</c:v>
                </c:pt>
                <c:pt idx="84">
                  <c:v>44.000488840000003</c:v>
                </c:pt>
                <c:pt idx="85">
                  <c:v>45.669847300000008</c:v>
                </c:pt>
                <c:pt idx="86">
                  <c:v>47.027049300000002</c:v>
                </c:pt>
                <c:pt idx="87">
                  <c:v>48.961062150000004</c:v>
                </c:pt>
                <c:pt idx="88">
                  <c:v>49.93146157999999</c:v>
                </c:pt>
                <c:pt idx="89">
                  <c:v>50.413268290000005</c:v>
                </c:pt>
                <c:pt idx="90">
                  <c:v>51.057939240000003</c:v>
                </c:pt>
                <c:pt idx="91">
                  <c:v>54.444158230000021</c:v>
                </c:pt>
                <c:pt idx="92">
                  <c:v>58.420760090000002</c:v>
                </c:pt>
                <c:pt idx="93">
                  <c:v>58.943282860000004</c:v>
                </c:pt>
                <c:pt idx="94">
                  <c:v>61.413390500000006</c:v>
                </c:pt>
                <c:pt idx="95">
                  <c:v>61.847695139999999</c:v>
                </c:pt>
                <c:pt idx="96">
                  <c:v>61.935913270000015</c:v>
                </c:pt>
                <c:pt idx="97">
                  <c:v>62.539868159999997</c:v>
                </c:pt>
                <c:pt idx="98">
                  <c:v>63.958144250000004</c:v>
                </c:pt>
                <c:pt idx="99">
                  <c:v>64.643531260000003</c:v>
                </c:pt>
              </c:numCache>
            </c:numRef>
          </c:yVal>
          <c:smooth val="1"/>
        </c:ser>
        <c:ser>
          <c:idx val="2"/>
          <c:order val="2"/>
          <c:tx>
            <c:strRef>
              <c:f>'cubic TPF basis'!$D$2</c:f>
              <c:strCache>
                <c:ptCount val="1"/>
                <c:pt idx="0">
                  <c:v>b2</c:v>
                </c:pt>
              </c:strCache>
            </c:strRef>
          </c:tx>
          <c:marker>
            <c:symbol val="none"/>
          </c:marker>
          <c:xVal>
            <c:numRef>
              <c:f>'cubic TPF basis'!$A$3:$A$102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TPF basis'!$D$3:$D$102</c:f>
              <c:numCache>
                <c:formatCode>General</c:formatCode>
                <c:ptCount val="100"/>
                <c:pt idx="0">
                  <c:v>91.761500700000028</c:v>
                </c:pt>
                <c:pt idx="1">
                  <c:v>90.696136500000009</c:v>
                </c:pt>
                <c:pt idx="2">
                  <c:v>83.90210340000003</c:v>
                </c:pt>
                <c:pt idx="3">
                  <c:v>77.752895999999978</c:v>
                </c:pt>
                <c:pt idx="4">
                  <c:v>77.182832699999949</c:v>
                </c:pt>
                <c:pt idx="5">
                  <c:v>71.631724500000004</c:v>
                </c:pt>
                <c:pt idx="6">
                  <c:v>70.9588629</c:v>
                </c:pt>
                <c:pt idx="7">
                  <c:v>69.183255899999978</c:v>
                </c:pt>
                <c:pt idx="8">
                  <c:v>64.734893099999994</c:v>
                </c:pt>
                <c:pt idx="9">
                  <c:v>59.996826000000006</c:v>
                </c:pt>
                <c:pt idx="10">
                  <c:v>55.240068300000011</c:v>
                </c:pt>
                <c:pt idx="11">
                  <c:v>49.380565199999999</c:v>
                </c:pt>
                <c:pt idx="12">
                  <c:v>46.866679499999996</c:v>
                </c:pt>
                <c:pt idx="13">
                  <c:v>46.464831599999997</c:v>
                </c:pt>
                <c:pt idx="14">
                  <c:v>46.240544400000005</c:v>
                </c:pt>
                <c:pt idx="15">
                  <c:v>40.988485799999999</c:v>
                </c:pt>
                <c:pt idx="16">
                  <c:v>37.22232990000002</c:v>
                </c:pt>
                <c:pt idx="17">
                  <c:v>37.147567499999994</c:v>
                </c:pt>
                <c:pt idx="18">
                  <c:v>34.717789499999995</c:v>
                </c:pt>
                <c:pt idx="19">
                  <c:v>31.166575500000004</c:v>
                </c:pt>
                <c:pt idx="20">
                  <c:v>28.9797753</c:v>
                </c:pt>
                <c:pt idx="21">
                  <c:v>25.755646799999987</c:v>
                </c:pt>
                <c:pt idx="22">
                  <c:v>22.952056799999994</c:v>
                </c:pt>
                <c:pt idx="23">
                  <c:v>21.428772899999988</c:v>
                </c:pt>
                <c:pt idx="24">
                  <c:v>20.8960908</c:v>
                </c:pt>
                <c:pt idx="25">
                  <c:v>15.008551799999999</c:v>
                </c:pt>
                <c:pt idx="26">
                  <c:v>12.9806217</c:v>
                </c:pt>
                <c:pt idx="27">
                  <c:v>10.653642000000005</c:v>
                </c:pt>
                <c:pt idx="28">
                  <c:v>3.7474653</c:v>
                </c:pt>
                <c:pt idx="29">
                  <c:v>3.4671063000000002</c:v>
                </c:pt>
                <c:pt idx="30">
                  <c:v>2.1307283999999997</c:v>
                </c:pt>
                <c:pt idx="31">
                  <c:v>1.0653641999999994</c:v>
                </c:pt>
                <c:pt idx="32">
                  <c:v>1.0373282999999995</c:v>
                </c:pt>
                <c:pt idx="33">
                  <c:v>0.78500519999999996</c:v>
                </c:pt>
                <c:pt idx="34">
                  <c:v>0.43922910000000015</c:v>
                </c:pt>
                <c:pt idx="35">
                  <c:v>0.27101370000000002</c:v>
                </c:pt>
                <c:pt idx="36">
                  <c:v>4.6726500000000004E-2</c:v>
                </c:pt>
                <c:pt idx="37">
                  <c:v>7.4762400000000048E-2</c:v>
                </c:pt>
                <c:pt idx="38">
                  <c:v>0.10279830000000002</c:v>
                </c:pt>
                <c:pt idx="39">
                  <c:v>0.10279830000000002</c:v>
                </c:pt>
                <c:pt idx="40">
                  <c:v>0.71024280000000029</c:v>
                </c:pt>
                <c:pt idx="41">
                  <c:v>0.80369580000000052</c:v>
                </c:pt>
                <c:pt idx="42">
                  <c:v>0.84107699999999996</c:v>
                </c:pt>
                <c:pt idx="43">
                  <c:v>0.99060180000000031</c:v>
                </c:pt>
                <c:pt idx="44">
                  <c:v>1.0186377</c:v>
                </c:pt>
                <c:pt idx="45">
                  <c:v>1.1868531000000004</c:v>
                </c:pt>
                <c:pt idx="46">
                  <c:v>1.7756069999999995</c:v>
                </c:pt>
                <c:pt idx="47">
                  <c:v>1.9531676999999998</c:v>
                </c:pt>
                <c:pt idx="48">
                  <c:v>2.0933472000000002</c:v>
                </c:pt>
                <c:pt idx="49">
                  <c:v>2.513885699999999</c:v>
                </c:pt>
                <c:pt idx="50">
                  <c:v>2.6821011000000001</c:v>
                </c:pt>
                <c:pt idx="51">
                  <c:v>2.6821011000000001</c:v>
                </c:pt>
                <c:pt idx="52">
                  <c:v>3.5418686999999993</c:v>
                </c:pt>
                <c:pt idx="53">
                  <c:v>5.0558073000000006</c:v>
                </c:pt>
                <c:pt idx="54">
                  <c:v>5.420274</c:v>
                </c:pt>
                <c:pt idx="55">
                  <c:v>5.6912877000000002</c:v>
                </c:pt>
                <c:pt idx="56">
                  <c:v>6.0557543999999979</c:v>
                </c:pt>
                <c:pt idx="57">
                  <c:v>6.1118261999999985</c:v>
                </c:pt>
                <c:pt idx="58">
                  <c:v>6.4949834999999991</c:v>
                </c:pt>
                <c:pt idx="59">
                  <c:v>8.2051733999999996</c:v>
                </c:pt>
                <c:pt idx="60">
                  <c:v>8.9714880000000008</c:v>
                </c:pt>
                <c:pt idx="61">
                  <c:v>10.2891753</c:v>
                </c:pt>
                <c:pt idx="62">
                  <c:v>10.5321531</c:v>
                </c:pt>
                <c:pt idx="63">
                  <c:v>11.2330506</c:v>
                </c:pt>
                <c:pt idx="64">
                  <c:v>12.784370399999997</c:v>
                </c:pt>
                <c:pt idx="65">
                  <c:v>12.840442200000004</c:v>
                </c:pt>
                <c:pt idx="66">
                  <c:v>12.915204600000004</c:v>
                </c:pt>
                <c:pt idx="67">
                  <c:v>14.167474800000004</c:v>
                </c:pt>
                <c:pt idx="68">
                  <c:v>14.644085099999998</c:v>
                </c:pt>
                <c:pt idx="69">
                  <c:v>14.672121000000001</c:v>
                </c:pt>
                <c:pt idx="70">
                  <c:v>15.550579200000003</c:v>
                </c:pt>
                <c:pt idx="71">
                  <c:v>16.092606599999989</c:v>
                </c:pt>
                <c:pt idx="72">
                  <c:v>16.737432300000002</c:v>
                </c:pt>
                <c:pt idx="73">
                  <c:v>16.933683600000002</c:v>
                </c:pt>
                <c:pt idx="74">
                  <c:v>20.344718100000001</c:v>
                </c:pt>
                <c:pt idx="75">
                  <c:v>21.288593399999989</c:v>
                </c:pt>
                <c:pt idx="76">
                  <c:v>24.288434699999996</c:v>
                </c:pt>
                <c:pt idx="77">
                  <c:v>26.194875900000014</c:v>
                </c:pt>
                <c:pt idx="78">
                  <c:v>27.0920247</c:v>
                </c:pt>
                <c:pt idx="79">
                  <c:v>28.260187199999994</c:v>
                </c:pt>
                <c:pt idx="80">
                  <c:v>29.56852919999999</c:v>
                </c:pt>
                <c:pt idx="81">
                  <c:v>30.297462599999992</c:v>
                </c:pt>
                <c:pt idx="82">
                  <c:v>39.063354000000011</c:v>
                </c:pt>
                <c:pt idx="83">
                  <c:v>39.119425800000002</c:v>
                </c:pt>
                <c:pt idx="84">
                  <c:v>39.287641199999996</c:v>
                </c:pt>
                <c:pt idx="85">
                  <c:v>42.334209000000001</c:v>
                </c:pt>
                <c:pt idx="86">
                  <c:v>44.876130600000003</c:v>
                </c:pt>
                <c:pt idx="87">
                  <c:v>48.642286499999997</c:v>
                </c:pt>
                <c:pt idx="88">
                  <c:v>50.595454200000013</c:v>
                </c:pt>
                <c:pt idx="89">
                  <c:v>51.5673654</c:v>
                </c:pt>
                <c:pt idx="90">
                  <c:v>52.903743300000009</c:v>
                </c:pt>
                <c:pt idx="91">
                  <c:v>60.146350800000015</c:v>
                </c:pt>
                <c:pt idx="92">
                  <c:v>69.267363599999996</c:v>
                </c:pt>
                <c:pt idx="93">
                  <c:v>70.510288500000001</c:v>
                </c:pt>
                <c:pt idx="94">
                  <c:v>76.538006999999979</c:v>
                </c:pt>
                <c:pt idx="95">
                  <c:v>77.631407099999976</c:v>
                </c:pt>
                <c:pt idx="96">
                  <c:v>77.855694299999982</c:v>
                </c:pt>
                <c:pt idx="97">
                  <c:v>79.369632900000013</c:v>
                </c:pt>
                <c:pt idx="98">
                  <c:v>83.014299899999997</c:v>
                </c:pt>
                <c:pt idx="99">
                  <c:v>84.808597499999976</c:v>
                </c:pt>
              </c:numCache>
            </c:numRef>
          </c:yVal>
          <c:smooth val="1"/>
        </c:ser>
        <c:ser>
          <c:idx val="3"/>
          <c:order val="3"/>
          <c:tx>
            <c:strRef>
              <c:f>'cubic TPF basis'!$E$2</c:f>
              <c:strCache>
                <c:ptCount val="1"/>
                <c:pt idx="0">
                  <c:v>b3</c:v>
                </c:pt>
              </c:strCache>
            </c:strRef>
          </c:tx>
          <c:marker>
            <c:symbol val="none"/>
          </c:marker>
          <c:xVal>
            <c:numRef>
              <c:f>'cubic TPF basis'!$A$3:$A$102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TPF basis'!$E$3:$E$102</c:f>
              <c:numCache>
                <c:formatCode>General</c:formatCode>
                <c:ptCount val="100"/>
                <c:pt idx="0">
                  <c:v>-40.514766569999992</c:v>
                </c:pt>
                <c:pt idx="1">
                  <c:v>-39.815159130000012</c:v>
                </c:pt>
                <c:pt idx="2">
                  <c:v>-35.425955310000035</c:v>
                </c:pt>
                <c:pt idx="3">
                  <c:v>-31.603100370000003</c:v>
                </c:pt>
                <c:pt idx="4">
                  <c:v>-31.253296649999992</c:v>
                </c:pt>
                <c:pt idx="5">
                  <c:v>-27.942654299999997</c:v>
                </c:pt>
                <c:pt idx="6">
                  <c:v>-27.555371610000005</c:v>
                </c:pt>
                <c:pt idx="7">
                  <c:v>-26.526782100000002</c:v>
                </c:pt>
                <c:pt idx="8">
                  <c:v>-24.007362450000009</c:v>
                </c:pt>
                <c:pt idx="9">
                  <c:v>-21.421313520000002</c:v>
                </c:pt>
                <c:pt idx="10">
                  <c:v>-18.926879850000002</c:v>
                </c:pt>
                <c:pt idx="11">
                  <c:v>-15.995191530000005</c:v>
                </c:pt>
                <c:pt idx="12">
                  <c:v>-14.787535830000007</c:v>
                </c:pt>
                <c:pt idx="13">
                  <c:v>-14.600140980000003</c:v>
                </c:pt>
                <c:pt idx="14">
                  <c:v>-14.4918684</c:v>
                </c:pt>
                <c:pt idx="15">
                  <c:v>-12.097378649999998</c:v>
                </c:pt>
                <c:pt idx="16">
                  <c:v>-10.469125620000002</c:v>
                </c:pt>
                <c:pt idx="17">
                  <c:v>-10.435810980000001</c:v>
                </c:pt>
                <c:pt idx="18">
                  <c:v>-9.4280431199999999</c:v>
                </c:pt>
                <c:pt idx="19">
                  <c:v>-8.0204995800000027</c:v>
                </c:pt>
                <c:pt idx="20">
                  <c:v>-7.1876335800000009</c:v>
                </c:pt>
                <c:pt idx="21">
                  <c:v>-6.0216211800000021</c:v>
                </c:pt>
                <c:pt idx="22">
                  <c:v>-5.0679896099999979</c:v>
                </c:pt>
                <c:pt idx="23">
                  <c:v>-4.5724343399999974</c:v>
                </c:pt>
                <c:pt idx="24">
                  <c:v>-4.4016968100000025</c:v>
                </c:pt>
                <c:pt idx="25">
                  <c:v>-2.6818285200000003</c:v>
                </c:pt>
                <c:pt idx="26">
                  <c:v>-2.1571229400000012</c:v>
                </c:pt>
                <c:pt idx="27">
                  <c:v>-1.6032670499999999</c:v>
                </c:pt>
                <c:pt idx="28">
                  <c:v>-0.33314640000000012</c:v>
                </c:pt>
                <c:pt idx="29">
                  <c:v>-0.29983176000000011</c:v>
                </c:pt>
                <c:pt idx="30">
                  <c:v>-0.14575155000000001</c:v>
                </c:pt>
                <c:pt idx="31">
                  <c:v>-4.9971960000000003E-2</c:v>
                </c:pt>
                <c:pt idx="32">
                  <c:v>-4.9971960000000003E-2</c:v>
                </c:pt>
                <c:pt idx="33">
                  <c:v>-3.3314640000000006E-2</c:v>
                </c:pt>
                <c:pt idx="34">
                  <c:v>-1.2492989999999999E-2</c:v>
                </c:pt>
                <c:pt idx="35">
                  <c:v>-8.3286600000000016E-3</c:v>
                </c:pt>
                <c:pt idx="36">
                  <c:v>0</c:v>
                </c:pt>
                <c:pt idx="37">
                  <c:v>0</c:v>
                </c:pt>
                <c:pt idx="38">
                  <c:v>0</c:v>
                </c:pt>
                <c:pt idx="39">
                  <c:v>0</c:v>
                </c:pt>
                <c:pt idx="40">
                  <c:v>2.9150310000000002E-2</c:v>
                </c:pt>
                <c:pt idx="41">
                  <c:v>3.3314640000000006E-2</c:v>
                </c:pt>
                <c:pt idx="42">
                  <c:v>3.7478970000000021E-2</c:v>
                </c:pt>
                <c:pt idx="43">
                  <c:v>4.580763000000003E-2</c:v>
                </c:pt>
                <c:pt idx="44">
                  <c:v>4.580763000000003E-2</c:v>
                </c:pt>
                <c:pt idx="45">
                  <c:v>5.8300620000000025E-2</c:v>
                </c:pt>
                <c:pt idx="46">
                  <c:v>0.10827258000000005</c:v>
                </c:pt>
                <c:pt idx="47">
                  <c:v>0.12492990000000002</c:v>
                </c:pt>
                <c:pt idx="48">
                  <c:v>0.13742289000000008</c:v>
                </c:pt>
                <c:pt idx="49">
                  <c:v>0.18323052000000004</c:v>
                </c:pt>
                <c:pt idx="50">
                  <c:v>0.20405217</c:v>
                </c:pt>
                <c:pt idx="51">
                  <c:v>0.20405217</c:v>
                </c:pt>
                <c:pt idx="52">
                  <c:v>0.30816042000000016</c:v>
                </c:pt>
                <c:pt idx="53">
                  <c:v>0.52470558</c:v>
                </c:pt>
                <c:pt idx="54">
                  <c:v>0.5830061999999997</c:v>
                </c:pt>
                <c:pt idx="55">
                  <c:v>0.62464950000000052</c:v>
                </c:pt>
                <c:pt idx="56">
                  <c:v>0.68711445000000004</c:v>
                </c:pt>
                <c:pt idx="57">
                  <c:v>0.69544311000000003</c:v>
                </c:pt>
                <c:pt idx="58">
                  <c:v>0.76207239000000004</c:v>
                </c:pt>
                <c:pt idx="59">
                  <c:v>1.0827258</c:v>
                </c:pt>
                <c:pt idx="60">
                  <c:v>1.2368060099999998</c:v>
                </c:pt>
                <c:pt idx="61">
                  <c:v>1.5199804499999998</c:v>
                </c:pt>
                <c:pt idx="62">
                  <c:v>1.5741167400000002</c:v>
                </c:pt>
                <c:pt idx="63">
                  <c:v>1.7365256099999997</c:v>
                </c:pt>
                <c:pt idx="64">
                  <c:v>2.1071509800000001</c:v>
                </c:pt>
                <c:pt idx="65">
                  <c:v>2.1196439699999994</c:v>
                </c:pt>
                <c:pt idx="66">
                  <c:v>2.1404656199999992</c:v>
                </c:pt>
                <c:pt idx="67">
                  <c:v>2.4569547000000003</c:v>
                </c:pt>
                <c:pt idx="68">
                  <c:v>2.5860489299999987</c:v>
                </c:pt>
                <c:pt idx="69">
                  <c:v>2.5902132600000001</c:v>
                </c:pt>
                <c:pt idx="70">
                  <c:v>2.8275800700000002</c:v>
                </c:pt>
                <c:pt idx="71">
                  <c:v>2.9774959499999998</c:v>
                </c:pt>
                <c:pt idx="72">
                  <c:v>3.1565621399999997</c:v>
                </c:pt>
                <c:pt idx="73">
                  <c:v>3.2106984299999994</c:v>
                </c:pt>
                <c:pt idx="74">
                  <c:v>4.2309592800000004</c:v>
                </c:pt>
                <c:pt idx="75">
                  <c:v>4.5266267100000004</c:v>
                </c:pt>
                <c:pt idx="76">
                  <c:v>5.5177372499999979</c:v>
                </c:pt>
                <c:pt idx="77">
                  <c:v>6.1798657200000013</c:v>
                </c:pt>
                <c:pt idx="78">
                  <c:v>6.500519129999998</c:v>
                </c:pt>
                <c:pt idx="79">
                  <c:v>6.9252807900000004</c:v>
                </c:pt>
                <c:pt idx="80">
                  <c:v>7.4083430700000026</c:v>
                </c:pt>
                <c:pt idx="81">
                  <c:v>7.6873531799999979</c:v>
                </c:pt>
                <c:pt idx="82">
                  <c:v>11.25618399</c:v>
                </c:pt>
                <c:pt idx="83">
                  <c:v>11.27700564</c:v>
                </c:pt>
                <c:pt idx="84">
                  <c:v>11.351963580000001</c:v>
                </c:pt>
                <c:pt idx="85">
                  <c:v>12.697042170000001</c:v>
                </c:pt>
                <c:pt idx="86">
                  <c:v>13.858890240000004</c:v>
                </c:pt>
                <c:pt idx="87">
                  <c:v>15.641223479999995</c:v>
                </c:pt>
                <c:pt idx="88">
                  <c:v>16.590690720000001</c:v>
                </c:pt>
                <c:pt idx="89">
                  <c:v>17.069588670000002</c:v>
                </c:pt>
                <c:pt idx="90">
                  <c:v>17.73588147000001</c:v>
                </c:pt>
                <c:pt idx="91">
                  <c:v>21.504600119999999</c:v>
                </c:pt>
                <c:pt idx="92">
                  <c:v>26.572589729999994</c:v>
                </c:pt>
                <c:pt idx="93">
                  <c:v>27.29301882</c:v>
                </c:pt>
                <c:pt idx="94">
                  <c:v>30.86601396</c:v>
                </c:pt>
                <c:pt idx="95">
                  <c:v>31.532306760000001</c:v>
                </c:pt>
                <c:pt idx="96">
                  <c:v>31.66556532000001</c:v>
                </c:pt>
                <c:pt idx="97">
                  <c:v>32.594210910000015</c:v>
                </c:pt>
                <c:pt idx="98">
                  <c:v>34.863770760000008</c:v>
                </c:pt>
                <c:pt idx="99">
                  <c:v>36.000632850000002</c:v>
                </c:pt>
              </c:numCache>
            </c:numRef>
          </c:yVal>
          <c:smooth val="1"/>
        </c:ser>
        <c:ser>
          <c:idx val="4"/>
          <c:order val="4"/>
          <c:tx>
            <c:strRef>
              <c:f>'cubic TPF basis'!$F$2</c:f>
              <c:strCache>
                <c:ptCount val="1"/>
                <c:pt idx="0">
                  <c:v>b4</c:v>
                </c:pt>
              </c:strCache>
            </c:strRef>
          </c:tx>
          <c:marker>
            <c:symbol val="none"/>
          </c:marker>
          <c:xVal>
            <c:numRef>
              <c:f>'cubic TPF basis'!$A$3:$A$102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TPF basis'!$F$3:$F$102</c:f>
              <c:numCache>
                <c:formatCode>General</c:formatCode>
                <c:ptCount val="10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-9.9958200000000042E-3</c:v>
                </c:pt>
                <c:pt idx="19">
                  <c:v>-3.4985370000000016E-2</c:v>
                </c:pt>
                <c:pt idx="20">
                  <c:v>-6.4972829999999995E-2</c:v>
                </c:pt>
                <c:pt idx="21">
                  <c:v>-0.13994148000000012</c:v>
                </c:pt>
                <c:pt idx="22">
                  <c:v>-0.24989550000000008</c:v>
                </c:pt>
                <c:pt idx="23">
                  <c:v>-0.32986206000000023</c:v>
                </c:pt>
                <c:pt idx="24">
                  <c:v>-0.36484743000000008</c:v>
                </c:pt>
                <c:pt idx="25">
                  <c:v>-0.93960708000000004</c:v>
                </c:pt>
                <c:pt idx="26">
                  <c:v>-1.2694691399999998</c:v>
                </c:pt>
                <c:pt idx="27">
                  <c:v>-1.7792559600000004</c:v>
                </c:pt>
                <c:pt idx="28">
                  <c:v>-5.0728786500000007</c:v>
                </c:pt>
                <c:pt idx="29">
                  <c:v>-5.3227741499999963</c:v>
                </c:pt>
                <c:pt idx="30">
                  <c:v>-6.8471366999999992</c:v>
                </c:pt>
                <c:pt idx="31">
                  <c:v>-8.7613362300000048</c:v>
                </c:pt>
                <c:pt idx="32">
                  <c:v>-8.83130697</c:v>
                </c:pt>
                <c:pt idx="33">
                  <c:v>-9.5010269100000002</c:v>
                </c:pt>
                <c:pt idx="34">
                  <c:v>-10.680533670000004</c:v>
                </c:pt>
                <c:pt idx="35">
                  <c:v>-11.500190910000002</c:v>
                </c:pt>
                <c:pt idx="36">
                  <c:v>-13.349417610000005</c:v>
                </c:pt>
                <c:pt idx="37">
                  <c:v>-16.733002679999984</c:v>
                </c:pt>
                <c:pt idx="38">
                  <c:v>-17.12283966</c:v>
                </c:pt>
                <c:pt idx="39">
                  <c:v>-17.137833390000008</c:v>
                </c:pt>
                <c:pt idx="40">
                  <c:v>-21.426040169999997</c:v>
                </c:pt>
                <c:pt idx="41">
                  <c:v>-21.890845800000001</c:v>
                </c:pt>
                <c:pt idx="42">
                  <c:v>-22.090762199999993</c:v>
                </c:pt>
                <c:pt idx="43">
                  <c:v>-22.775475869999994</c:v>
                </c:pt>
                <c:pt idx="44">
                  <c:v>-22.930411079999988</c:v>
                </c:pt>
                <c:pt idx="45">
                  <c:v>-23.650110120000008</c:v>
                </c:pt>
                <c:pt idx="46">
                  <c:v>-26.009123639999988</c:v>
                </c:pt>
                <c:pt idx="47">
                  <c:v>-26.678843580000002</c:v>
                </c:pt>
                <c:pt idx="48">
                  <c:v>-27.183632489999997</c:v>
                </c:pt>
                <c:pt idx="49">
                  <c:v>-28.658015940000009</c:v>
                </c:pt>
                <c:pt idx="50">
                  <c:v>-29.202788130000002</c:v>
                </c:pt>
                <c:pt idx="51">
                  <c:v>-29.217781860000009</c:v>
                </c:pt>
                <c:pt idx="52">
                  <c:v>-31.931646989999997</c:v>
                </c:pt>
                <c:pt idx="53">
                  <c:v>-36.354797340000005</c:v>
                </c:pt>
                <c:pt idx="54">
                  <c:v>-37.354379340000001</c:v>
                </c:pt>
                <c:pt idx="55">
                  <c:v>-38.099067930000011</c:v>
                </c:pt>
                <c:pt idx="56">
                  <c:v>-39.078658290000021</c:v>
                </c:pt>
                <c:pt idx="57">
                  <c:v>-39.223597680000012</c:v>
                </c:pt>
                <c:pt idx="58">
                  <c:v>-40.238173410000016</c:v>
                </c:pt>
                <c:pt idx="59">
                  <c:v>-44.631336300000015</c:v>
                </c:pt>
                <c:pt idx="60">
                  <c:v>-46.540537920000013</c:v>
                </c:pt>
                <c:pt idx="61">
                  <c:v>-49.749196140000016</c:v>
                </c:pt>
                <c:pt idx="62">
                  <c:v>-50.328953700000014</c:v>
                </c:pt>
                <c:pt idx="63">
                  <c:v>-52.008251460000004</c:v>
                </c:pt>
                <c:pt idx="64">
                  <c:v>-55.661723670000001</c:v>
                </c:pt>
                <c:pt idx="65">
                  <c:v>-55.786671420000005</c:v>
                </c:pt>
                <c:pt idx="66">
                  <c:v>-55.966596180000003</c:v>
                </c:pt>
                <c:pt idx="67">
                  <c:v>-58.860386070000004</c:v>
                </c:pt>
                <c:pt idx="68">
                  <c:v>-59.959926270000004</c:v>
                </c:pt>
                <c:pt idx="69">
                  <c:v>-60.019901190000006</c:v>
                </c:pt>
                <c:pt idx="70">
                  <c:v>-62.029061010000007</c:v>
                </c:pt>
                <c:pt idx="71">
                  <c:v>-63.253548960000003</c:v>
                </c:pt>
                <c:pt idx="72">
                  <c:v>-64.712938680000022</c:v>
                </c:pt>
                <c:pt idx="73">
                  <c:v>-65.147756849999979</c:v>
                </c:pt>
                <c:pt idx="74">
                  <c:v>-72.73958214000001</c:v>
                </c:pt>
                <c:pt idx="75">
                  <c:v>-74.813714789999992</c:v>
                </c:pt>
                <c:pt idx="76">
                  <c:v>-81.385966440000004</c:v>
                </c:pt>
                <c:pt idx="77">
                  <c:v>-85.524235920000024</c:v>
                </c:pt>
                <c:pt idx="78">
                  <c:v>-87.473420820000001</c:v>
                </c:pt>
                <c:pt idx="79">
                  <c:v>-89.997365369999997</c:v>
                </c:pt>
                <c:pt idx="80">
                  <c:v>-92.806190790000002</c:v>
                </c:pt>
                <c:pt idx="81">
                  <c:v>-94.385530349999968</c:v>
                </c:pt>
                <c:pt idx="82">
                  <c:v>-113.19266568000005</c:v>
                </c:pt>
                <c:pt idx="83">
                  <c:v>-113.29262388000006</c:v>
                </c:pt>
                <c:pt idx="84">
                  <c:v>-113.67246504000001</c:v>
                </c:pt>
                <c:pt idx="85">
                  <c:v>-120.17974385999996</c:v>
                </c:pt>
                <c:pt idx="86">
                  <c:v>-125.62746575999998</c:v>
                </c:pt>
                <c:pt idx="87">
                  <c:v>-133.68909458999997</c:v>
                </c:pt>
                <c:pt idx="88">
                  <c:v>-137.87734317000007</c:v>
                </c:pt>
                <c:pt idx="89">
                  <c:v>-139.96147164000001</c:v>
                </c:pt>
                <c:pt idx="90">
                  <c:v>-142.82027616000008</c:v>
                </c:pt>
                <c:pt idx="91">
                  <c:v>-158.41375535999995</c:v>
                </c:pt>
                <c:pt idx="92">
                  <c:v>-178.16049777000001</c:v>
                </c:pt>
                <c:pt idx="93">
                  <c:v>-180.86436708000005</c:v>
                </c:pt>
                <c:pt idx="94">
                  <c:v>-194.02886202000002</c:v>
                </c:pt>
                <c:pt idx="95">
                  <c:v>-196.42785882000001</c:v>
                </c:pt>
                <c:pt idx="96">
                  <c:v>-196.91265609000001</c:v>
                </c:pt>
                <c:pt idx="97">
                  <c:v>-200.23126833000003</c:v>
                </c:pt>
                <c:pt idx="98">
                  <c:v>-208.24291806000002</c:v>
                </c:pt>
                <c:pt idx="99">
                  <c:v>-212.21125859999998</c:v>
                </c:pt>
              </c:numCache>
            </c:numRef>
          </c:yVal>
          <c:smooth val="1"/>
        </c:ser>
        <c:ser>
          <c:idx val="5"/>
          <c:order val="5"/>
          <c:tx>
            <c:strRef>
              <c:f>'cubic TPF basis'!$G$2</c:f>
              <c:strCache>
                <c:ptCount val="1"/>
                <c:pt idx="0">
                  <c:v>b5</c:v>
                </c:pt>
              </c:strCache>
            </c:strRef>
          </c:tx>
          <c:marker>
            <c:symbol val="none"/>
          </c:marker>
          <c:xVal>
            <c:numRef>
              <c:f>'cubic TPF basis'!$A$3:$A$102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TPF basis'!$G$3:$G$102</c:f>
              <c:numCache>
                <c:formatCode>General</c:formatCode>
                <c:ptCount val="10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9.4106600000000047E-3</c:v>
                </c:pt>
                <c:pt idx="41">
                  <c:v>1.0755039999999999E-2</c:v>
                </c:pt>
                <c:pt idx="42">
                  <c:v>1.209942E-2</c:v>
                </c:pt>
                <c:pt idx="43">
                  <c:v>1.4788180000000001E-2</c:v>
                </c:pt>
                <c:pt idx="44">
                  <c:v>1.4788180000000001E-2</c:v>
                </c:pt>
                <c:pt idx="45">
                  <c:v>1.8821320000000006E-2</c:v>
                </c:pt>
                <c:pt idx="46">
                  <c:v>3.495388E-2</c:v>
                </c:pt>
                <c:pt idx="47">
                  <c:v>4.0331399999999996E-2</c:v>
                </c:pt>
                <c:pt idx="48">
                  <c:v>4.4364540000000015E-2</c:v>
                </c:pt>
                <c:pt idx="49">
                  <c:v>5.915272000000002E-2</c:v>
                </c:pt>
                <c:pt idx="50">
                  <c:v>6.5874620000000023E-2</c:v>
                </c:pt>
                <c:pt idx="51">
                  <c:v>6.5874620000000023E-2</c:v>
                </c:pt>
                <c:pt idx="52">
                  <c:v>9.9484120000000023E-2</c:v>
                </c:pt>
                <c:pt idx="53">
                  <c:v>0.16939187999999997</c:v>
                </c:pt>
                <c:pt idx="54">
                  <c:v>0.18821320000000011</c:v>
                </c:pt>
                <c:pt idx="55">
                  <c:v>0.20165699999999998</c:v>
                </c:pt>
                <c:pt idx="56">
                  <c:v>0.22182269999999996</c:v>
                </c:pt>
                <c:pt idx="57">
                  <c:v>0.22451146000000005</c:v>
                </c:pt>
                <c:pt idx="58">
                  <c:v>0.24602153999999998</c:v>
                </c:pt>
                <c:pt idx="59">
                  <c:v>0.34953880000000009</c:v>
                </c:pt>
                <c:pt idx="60">
                  <c:v>0.39928086000000029</c:v>
                </c:pt>
                <c:pt idx="61">
                  <c:v>0.4906987000000001</c:v>
                </c:pt>
                <c:pt idx="62">
                  <c:v>0.50817564000000004</c:v>
                </c:pt>
                <c:pt idx="63">
                  <c:v>0.56060646000000003</c:v>
                </c:pt>
                <c:pt idx="64">
                  <c:v>0.68025627999999971</c:v>
                </c:pt>
                <c:pt idx="65">
                  <c:v>0.68428942000000004</c:v>
                </c:pt>
                <c:pt idx="66">
                  <c:v>0.69101131999999998</c:v>
                </c:pt>
                <c:pt idx="67">
                  <c:v>0.79318419999999967</c:v>
                </c:pt>
                <c:pt idx="68">
                  <c:v>0.83485998000000028</c:v>
                </c:pt>
                <c:pt idx="69">
                  <c:v>0.83620435999999998</c:v>
                </c:pt>
                <c:pt idx="70">
                  <c:v>0.91283402000000002</c:v>
                </c:pt>
                <c:pt idx="71">
                  <c:v>0.96123169999999991</c:v>
                </c:pt>
                <c:pt idx="72">
                  <c:v>1.0190400399999999</c:v>
                </c:pt>
                <c:pt idx="73">
                  <c:v>1.03651698</c:v>
                </c:pt>
                <c:pt idx="74">
                  <c:v>1.3658900799999998</c:v>
                </c:pt>
                <c:pt idx="75">
                  <c:v>1.4613410599999996</c:v>
                </c:pt>
                <c:pt idx="76">
                  <c:v>1.7813034999999995</c:v>
                </c:pt>
                <c:pt idx="77">
                  <c:v>1.9950599200000003</c:v>
                </c:pt>
                <c:pt idx="78">
                  <c:v>2.0985771799999999</c:v>
                </c:pt>
                <c:pt idx="79">
                  <c:v>2.2357039400000001</c:v>
                </c:pt>
                <c:pt idx="80">
                  <c:v>2.3916520199999982</c:v>
                </c:pt>
                <c:pt idx="81">
                  <c:v>2.4817254799999997</c:v>
                </c:pt>
                <c:pt idx="82">
                  <c:v>3.6338591399999989</c:v>
                </c:pt>
                <c:pt idx="83">
                  <c:v>3.6405810400000012</c:v>
                </c:pt>
                <c:pt idx="84">
                  <c:v>3.6647798800000002</c:v>
                </c:pt>
                <c:pt idx="85">
                  <c:v>4.0990146199999975</c:v>
                </c:pt>
                <c:pt idx="86">
                  <c:v>4.47409664</c:v>
                </c:pt>
                <c:pt idx="87">
                  <c:v>5.049491279999998</c:v>
                </c:pt>
                <c:pt idx="88">
                  <c:v>5.3560099199999973</c:v>
                </c:pt>
                <c:pt idx="89">
                  <c:v>5.51061362</c:v>
                </c:pt>
                <c:pt idx="90">
                  <c:v>5.7257144199999974</c:v>
                </c:pt>
                <c:pt idx="91">
                  <c:v>6.9423783199999995</c:v>
                </c:pt>
                <c:pt idx="92">
                  <c:v>8.5784887800000007</c:v>
                </c:pt>
                <c:pt idx="93">
                  <c:v>8.8110665200000042</c:v>
                </c:pt>
                <c:pt idx="94">
                  <c:v>9.9645445600000055</c:v>
                </c:pt>
                <c:pt idx="95">
                  <c:v>10.17964536</c:v>
                </c:pt>
                <c:pt idx="96">
                  <c:v>10.22266552</c:v>
                </c:pt>
                <c:pt idx="97">
                  <c:v>10.522462260000005</c:v>
                </c:pt>
                <c:pt idx="98">
                  <c:v>11.255149360000004</c:v>
                </c:pt>
                <c:pt idx="99">
                  <c:v>11.6221651</c:v>
                </c:pt>
              </c:numCache>
            </c:numRef>
          </c:yVal>
          <c:smooth val="1"/>
        </c:ser>
        <c:ser>
          <c:idx val="6"/>
          <c:order val="6"/>
          <c:tx>
            <c:strRef>
              <c:f>'cubic TPF basis'!$H$2</c:f>
              <c:strCache>
                <c:ptCount val="1"/>
                <c:pt idx="0">
                  <c:v>b6</c:v>
                </c:pt>
              </c:strCache>
            </c:strRef>
          </c:tx>
          <c:marker>
            <c:symbol val="none"/>
          </c:marker>
          <c:xVal>
            <c:numRef>
              <c:f>'cubic TPF basis'!$A$3:$A$102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TPF basis'!$H$3:$H$102</c:f>
              <c:numCache>
                <c:formatCode>General</c:formatCode>
                <c:ptCount val="10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-2.9142399999999998E-3</c:v>
                </c:pt>
                <c:pt idx="88">
                  <c:v>-4.371360000000003E-3</c:v>
                </c:pt>
                <c:pt idx="89">
                  <c:v>-5.8284799999999996E-3</c:v>
                </c:pt>
                <c:pt idx="90">
                  <c:v>-8.7427200000000024E-3</c:v>
                </c:pt>
                <c:pt idx="91">
                  <c:v>-3.6428000000000002E-2</c:v>
                </c:pt>
                <c:pt idx="92">
                  <c:v>-0.10636975999999999</c:v>
                </c:pt>
                <c:pt idx="93">
                  <c:v>-0.11948384000000002</c:v>
                </c:pt>
                <c:pt idx="94">
                  <c:v>-0.19671120000000003</c:v>
                </c:pt>
                <c:pt idx="95">
                  <c:v>-0.21419663999999999</c:v>
                </c:pt>
                <c:pt idx="96">
                  <c:v>-0.21711087999999998</c:v>
                </c:pt>
                <c:pt idx="97">
                  <c:v>-0.24188192</c:v>
                </c:pt>
                <c:pt idx="98">
                  <c:v>-0.30599520000000002</c:v>
                </c:pt>
                <c:pt idx="99">
                  <c:v>-0.34096608000000012</c:v>
                </c:pt>
              </c:numCache>
            </c:numRef>
          </c:yVal>
          <c:smooth val="1"/>
        </c:ser>
        <c:axId val="114698496"/>
        <c:axId val="114716672"/>
      </c:scatterChart>
      <c:valAx>
        <c:axId val="114698496"/>
        <c:scaling>
          <c:orientation val="minMax"/>
          <c:max val="1"/>
          <c:min val="-1"/>
        </c:scaling>
        <c:axPos val="b"/>
        <c:numFmt formatCode="General" sourceLinked="1"/>
        <c:tickLblPos val="nextTo"/>
        <c:crossAx val="114716672"/>
        <c:crossesAt val="-150"/>
        <c:crossBetween val="midCat"/>
        <c:majorUnit val="0.25"/>
      </c:valAx>
      <c:valAx>
        <c:axId val="114716672"/>
        <c:scaling>
          <c:orientation val="minMax"/>
          <c:max val="150"/>
          <c:min val="-150"/>
        </c:scaling>
        <c:axPos val="l"/>
        <c:majorGridlines/>
        <c:numFmt formatCode="General" sourceLinked="1"/>
        <c:tickLblPos val="nextTo"/>
        <c:crossAx val="114698496"/>
        <c:crossesAt val="-1"/>
        <c:crossBetween val="midCat"/>
      </c:valAx>
    </c:plotArea>
    <c:legend>
      <c:legendPos val="r"/>
      <c:layout>
        <c:manualLayout>
          <c:xMode val="edge"/>
          <c:yMode val="edge"/>
          <c:x val="0.10636895388076491"/>
          <c:y val="6.2591620491882952E-2"/>
          <c:w val="0.72696437945256842"/>
          <c:h val="0.12173001522957777"/>
        </c:manualLayout>
      </c:layout>
    </c:legend>
    <c:plotVisOnly val="1"/>
  </c:chart>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CA"/>
  <c:chart>
    <c:plotArea>
      <c:layout/>
      <c:scatterChart>
        <c:scatterStyle val="lineMarker"/>
        <c:ser>
          <c:idx val="0"/>
          <c:order val="0"/>
          <c:tx>
            <c:strRef>
              <c:f>'poly basis'!$B$3</c:f>
              <c:strCache>
                <c:ptCount val="1"/>
                <c:pt idx="0">
                  <c:v>y</c:v>
                </c:pt>
              </c:strCache>
            </c:strRef>
          </c:tx>
          <c:spPr>
            <a:ln w="28575">
              <a:noFill/>
            </a:ln>
          </c:spPr>
          <c:marker>
            <c:symbol val="circle"/>
            <c:size val="4"/>
          </c:marker>
          <c:xVal>
            <c:numRef>
              <c:f>'poly basis'!$A$4:$A$103</c:f>
              <c:numCache>
                <c:formatCode>0.00</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'poly basis'!$B$4:$B$103</c:f>
              <c:numCache>
                <c:formatCode>General</c:formatCode>
                <c:ptCount val="100"/>
                <c:pt idx="0">
                  <c:v>-0.12745000000000001</c:v>
                </c:pt>
                <c:pt idx="1">
                  <c:v>-0.11652000000000003</c:v>
                </c:pt>
                <c:pt idx="2">
                  <c:v>-0.19641000000000006</c:v>
                </c:pt>
                <c:pt idx="3">
                  <c:v>-0.26370000000000005</c:v>
                </c:pt>
                <c:pt idx="4">
                  <c:v>-0.19916999999999999</c:v>
                </c:pt>
                <c:pt idx="5">
                  <c:v>-0.12476000000000004</c:v>
                </c:pt>
                <c:pt idx="6">
                  <c:v>-0.18156000000000005</c:v>
                </c:pt>
                <c:pt idx="7">
                  <c:v>-0.16446000000000005</c:v>
                </c:pt>
                <c:pt idx="8">
                  <c:v>-0.12741000000000005</c:v>
                </c:pt>
                <c:pt idx="9">
                  <c:v>-0.15144000000000007</c:v>
                </c:pt>
                <c:pt idx="10">
                  <c:v>-0.15017</c:v>
                </c:pt>
                <c:pt idx="11">
                  <c:v>-0.20591000000000007</c:v>
                </c:pt>
                <c:pt idx="12">
                  <c:v>-0.18878000000000006</c:v>
                </c:pt>
                <c:pt idx="13">
                  <c:v>-0.17978000000000005</c:v>
                </c:pt>
                <c:pt idx="14">
                  <c:v>-0.18607000000000001</c:v>
                </c:pt>
                <c:pt idx="15">
                  <c:v>-0.10400000000000002</c:v>
                </c:pt>
                <c:pt idx="16">
                  <c:v>-0.25068000000000001</c:v>
                </c:pt>
                <c:pt idx="17">
                  <c:v>-0.26795000000000002</c:v>
                </c:pt>
                <c:pt idx="18">
                  <c:v>-0.15004000000000006</c:v>
                </c:pt>
                <c:pt idx="19">
                  <c:v>-0.20695000000000005</c:v>
                </c:pt>
                <c:pt idx="20">
                  <c:v>-0.26789000000000002</c:v>
                </c:pt>
                <c:pt idx="21">
                  <c:v>-0.17266999999999999</c:v>
                </c:pt>
                <c:pt idx="22">
                  <c:v>-0.20085</c:v>
                </c:pt>
                <c:pt idx="23">
                  <c:v>-0.24815000000000001</c:v>
                </c:pt>
                <c:pt idx="24">
                  <c:v>-0.20175000000000001</c:v>
                </c:pt>
                <c:pt idx="25">
                  <c:v>-0.18634000000000006</c:v>
                </c:pt>
                <c:pt idx="26">
                  <c:v>-0.19075</c:v>
                </c:pt>
                <c:pt idx="27">
                  <c:v>-0.2006</c:v>
                </c:pt>
                <c:pt idx="28">
                  <c:v>-5.7820000000000003E-2</c:v>
                </c:pt>
                <c:pt idx="29">
                  <c:v>3.449E-2</c:v>
                </c:pt>
                <c:pt idx="30">
                  <c:v>0.16547999999999999</c:v>
                </c:pt>
                <c:pt idx="31">
                  <c:v>0.41477000000000008</c:v>
                </c:pt>
                <c:pt idx="32">
                  <c:v>0.37096000000000012</c:v>
                </c:pt>
                <c:pt idx="33">
                  <c:v>0.46724000000000004</c:v>
                </c:pt>
                <c:pt idx="34">
                  <c:v>0.65963000000000038</c:v>
                </c:pt>
                <c:pt idx="35">
                  <c:v>0.65137000000000023</c:v>
                </c:pt>
                <c:pt idx="36">
                  <c:v>0.88444999999999996</c:v>
                </c:pt>
                <c:pt idx="37">
                  <c:v>1.06487</c:v>
                </c:pt>
                <c:pt idx="38">
                  <c:v>1.1462399999999999</c:v>
                </c:pt>
                <c:pt idx="39">
                  <c:v>1.1704699999999999</c:v>
                </c:pt>
                <c:pt idx="40">
                  <c:v>1.2618099999999997</c:v>
                </c:pt>
                <c:pt idx="41">
                  <c:v>1.2563199999999999</c:v>
                </c:pt>
                <c:pt idx="42">
                  <c:v>1.18452</c:v>
                </c:pt>
                <c:pt idx="43">
                  <c:v>1.14503</c:v>
                </c:pt>
                <c:pt idx="44">
                  <c:v>1.2557099999999997</c:v>
                </c:pt>
                <c:pt idx="45">
                  <c:v>1.1926600000000001</c:v>
                </c:pt>
                <c:pt idx="46">
                  <c:v>1.1513800000000001</c:v>
                </c:pt>
                <c:pt idx="47">
                  <c:v>1.0979599999999998</c:v>
                </c:pt>
                <c:pt idx="48">
                  <c:v>1.12558</c:v>
                </c:pt>
                <c:pt idx="49">
                  <c:v>1.1224499999999999</c:v>
                </c:pt>
                <c:pt idx="50">
                  <c:v>1.0965800000000001</c:v>
                </c:pt>
                <c:pt idx="51">
                  <c:v>1.0909500000000001</c:v>
                </c:pt>
                <c:pt idx="52">
                  <c:v>1.0659799999999995</c:v>
                </c:pt>
                <c:pt idx="53">
                  <c:v>0.86021999999999998</c:v>
                </c:pt>
                <c:pt idx="54">
                  <c:v>0.89061000000000001</c:v>
                </c:pt>
                <c:pt idx="55">
                  <c:v>0.77307000000000026</c:v>
                </c:pt>
                <c:pt idx="56">
                  <c:v>0.86748999999999998</c:v>
                </c:pt>
                <c:pt idx="57">
                  <c:v>0.86497000000000024</c:v>
                </c:pt>
                <c:pt idx="58">
                  <c:v>0.79066000000000003</c:v>
                </c:pt>
                <c:pt idx="59">
                  <c:v>0.77347999999999995</c:v>
                </c:pt>
                <c:pt idx="60">
                  <c:v>0.68391999999999997</c:v>
                </c:pt>
                <c:pt idx="61">
                  <c:v>0.73093000000000019</c:v>
                </c:pt>
                <c:pt idx="62">
                  <c:v>0.61955000000000005</c:v>
                </c:pt>
                <c:pt idx="63">
                  <c:v>0.64659999999999995</c:v>
                </c:pt>
                <c:pt idx="64">
                  <c:v>0.68086000000000002</c:v>
                </c:pt>
                <c:pt idx="65">
                  <c:v>0.56596000000000002</c:v>
                </c:pt>
                <c:pt idx="66">
                  <c:v>0.62710999999999995</c:v>
                </c:pt>
                <c:pt idx="67">
                  <c:v>0.57015000000000005</c:v>
                </c:pt>
                <c:pt idx="68">
                  <c:v>0.58743999999999963</c:v>
                </c:pt>
                <c:pt idx="69">
                  <c:v>0.52044999999999997</c:v>
                </c:pt>
                <c:pt idx="70">
                  <c:v>0.55547999999999997</c:v>
                </c:pt>
                <c:pt idx="71">
                  <c:v>0.59551999999999972</c:v>
                </c:pt>
                <c:pt idx="72">
                  <c:v>0.59419</c:v>
                </c:pt>
                <c:pt idx="73">
                  <c:v>0.6247400000000003</c:v>
                </c:pt>
                <c:pt idx="74">
                  <c:v>0.51130999999999982</c:v>
                </c:pt>
                <c:pt idx="75">
                  <c:v>0.50444999999999973</c:v>
                </c:pt>
                <c:pt idx="76">
                  <c:v>0.47455000000000008</c:v>
                </c:pt>
                <c:pt idx="77">
                  <c:v>0.4535300000000001</c:v>
                </c:pt>
                <c:pt idx="78">
                  <c:v>0.45744000000000001</c:v>
                </c:pt>
                <c:pt idx="79">
                  <c:v>0.33821000000000012</c:v>
                </c:pt>
                <c:pt idx="80">
                  <c:v>0.46015</c:v>
                </c:pt>
                <c:pt idx="81">
                  <c:v>0.45807000000000009</c:v>
                </c:pt>
                <c:pt idx="82">
                  <c:v>0.35185000000000011</c:v>
                </c:pt>
                <c:pt idx="83">
                  <c:v>0.3103700000000002</c:v>
                </c:pt>
                <c:pt idx="84">
                  <c:v>0.39655000000000012</c:v>
                </c:pt>
                <c:pt idx="85">
                  <c:v>0.40160000000000001</c:v>
                </c:pt>
                <c:pt idx="86">
                  <c:v>0.29430000000000012</c:v>
                </c:pt>
                <c:pt idx="87">
                  <c:v>0.30077000000000009</c:v>
                </c:pt>
                <c:pt idx="88">
                  <c:v>0.3200800000000002</c:v>
                </c:pt>
                <c:pt idx="89">
                  <c:v>0.35822000000000009</c:v>
                </c:pt>
                <c:pt idx="90">
                  <c:v>0.35658000000000012</c:v>
                </c:pt>
                <c:pt idx="91">
                  <c:v>0.2599200000000001</c:v>
                </c:pt>
                <c:pt idx="92">
                  <c:v>0.28781000000000012</c:v>
                </c:pt>
                <c:pt idx="93">
                  <c:v>0.30206000000000011</c:v>
                </c:pt>
                <c:pt idx="94">
                  <c:v>0.18532999999999999</c:v>
                </c:pt>
                <c:pt idx="95">
                  <c:v>0.19622999999999999</c:v>
                </c:pt>
                <c:pt idx="96">
                  <c:v>0.26288000000000011</c:v>
                </c:pt>
                <c:pt idx="97">
                  <c:v>0.36154000000000008</c:v>
                </c:pt>
                <c:pt idx="98">
                  <c:v>0.22275</c:v>
                </c:pt>
                <c:pt idx="99">
                  <c:v>0.21118999999999999</c:v>
                </c:pt>
              </c:numCache>
            </c:numRef>
          </c:yVal>
        </c:ser>
        <c:ser>
          <c:idx val="1"/>
          <c:order val="1"/>
          <c:tx>
            <c:strRef>
              <c:f>'cubic TPF basis more knots'!$M$2</c:f>
              <c:strCache>
                <c:ptCount val="1"/>
                <c:pt idx="0">
                  <c:v>pred</c:v>
                </c:pt>
              </c:strCache>
            </c:strRef>
          </c:tx>
          <c:spPr>
            <a:ln w="15875">
              <a:solidFill>
                <a:schemeClr val="accent3">
                  <a:lumMod val="50000"/>
                </a:schemeClr>
              </a:solidFill>
            </a:ln>
          </c:spPr>
          <c:marker>
            <c:symbol val="none"/>
          </c:marker>
          <c:xVal>
            <c:numRef>
              <c:f>'cubic TPF basis more knots'!$A$3:$A$102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TPF basis more knots'!$M$3:$M$102</c:f>
              <c:numCache>
                <c:formatCode>General</c:formatCode>
                <c:ptCount val="100"/>
                <c:pt idx="0">
                  <c:v>-0.15742000000000006</c:v>
                </c:pt>
                <c:pt idx="1">
                  <c:v>-0.15465999999999999</c:v>
                </c:pt>
                <c:pt idx="2">
                  <c:v>-0.14706000000000005</c:v>
                </c:pt>
                <c:pt idx="3">
                  <c:v>-0.15298000000000006</c:v>
                </c:pt>
                <c:pt idx="4">
                  <c:v>-0.15404000000000007</c:v>
                </c:pt>
                <c:pt idx="5">
                  <c:v>-0.16750999999999999</c:v>
                </c:pt>
                <c:pt idx="6">
                  <c:v>-0.16943000000000005</c:v>
                </c:pt>
                <c:pt idx="7">
                  <c:v>-0.17477999999999999</c:v>
                </c:pt>
                <c:pt idx="8">
                  <c:v>-0.18873000000000006</c:v>
                </c:pt>
                <c:pt idx="9">
                  <c:v>-0.20229000000000005</c:v>
                </c:pt>
                <c:pt idx="10">
                  <c:v>-0.21120000000000005</c:v>
                </c:pt>
                <c:pt idx="11">
                  <c:v>-0.20952000000000001</c:v>
                </c:pt>
                <c:pt idx="12">
                  <c:v>-0.20393000000000006</c:v>
                </c:pt>
                <c:pt idx="13">
                  <c:v>-0.20283999999999999</c:v>
                </c:pt>
                <c:pt idx="14">
                  <c:v>-0.20218</c:v>
                </c:pt>
                <c:pt idx="15">
                  <c:v>-0.18332999999999999</c:v>
                </c:pt>
                <c:pt idx="16">
                  <c:v>-0.16795000000000004</c:v>
                </c:pt>
                <c:pt idx="17">
                  <c:v>-0.16764000000000001</c:v>
                </c:pt>
                <c:pt idx="18">
                  <c:v>-0.15872000000000006</c:v>
                </c:pt>
                <c:pt idx="19">
                  <c:v>-0.14991000000000007</c:v>
                </c:pt>
                <c:pt idx="20">
                  <c:v>-0.14882000000000001</c:v>
                </c:pt>
                <c:pt idx="21">
                  <c:v>-0.15682000000000001</c:v>
                </c:pt>
                <c:pt idx="22">
                  <c:v>-0.17727999999999999</c:v>
                </c:pt>
                <c:pt idx="23">
                  <c:v>-0.19514999999999999</c:v>
                </c:pt>
                <c:pt idx="24">
                  <c:v>-0.20247000000000001</c:v>
                </c:pt>
                <c:pt idx="25">
                  <c:v>-0.30262000000000011</c:v>
                </c:pt>
                <c:pt idx="26">
                  <c:v>-0.33488000000000023</c:v>
                </c:pt>
                <c:pt idx="27">
                  <c:v>-0.35683000000000015</c:v>
                </c:pt>
                <c:pt idx="28">
                  <c:v>-4.9820000000000017E-2</c:v>
                </c:pt>
                <c:pt idx="29">
                  <c:v>-1.213E-2</c:v>
                </c:pt>
                <c:pt idx="30">
                  <c:v>0.22008</c:v>
                </c:pt>
                <c:pt idx="31">
                  <c:v>0.48650000000000015</c:v>
                </c:pt>
                <c:pt idx="32">
                  <c:v>0.49508000000000013</c:v>
                </c:pt>
                <c:pt idx="33">
                  <c:v>0.57786999999999999</c:v>
                </c:pt>
                <c:pt idx="34">
                  <c:v>0.70891999999999999</c:v>
                </c:pt>
                <c:pt idx="35">
                  <c:v>0.78878000000000004</c:v>
                </c:pt>
                <c:pt idx="36">
                  <c:v>0.93627000000000005</c:v>
                </c:pt>
                <c:pt idx="37">
                  <c:v>1.09314</c:v>
                </c:pt>
                <c:pt idx="38">
                  <c:v>1.1034299999999995</c:v>
                </c:pt>
                <c:pt idx="39">
                  <c:v>1.10378</c:v>
                </c:pt>
                <c:pt idx="40">
                  <c:v>1.1479199999999998</c:v>
                </c:pt>
                <c:pt idx="41">
                  <c:v>1.1471</c:v>
                </c:pt>
                <c:pt idx="42">
                  <c:v>1.14649</c:v>
                </c:pt>
                <c:pt idx="43">
                  <c:v>1.14337</c:v>
                </c:pt>
                <c:pt idx="44">
                  <c:v>1.1424500000000004</c:v>
                </c:pt>
                <c:pt idx="45">
                  <c:v>1.13724</c:v>
                </c:pt>
                <c:pt idx="46">
                  <c:v>1.1112</c:v>
                </c:pt>
                <c:pt idx="47">
                  <c:v>1.1018299999999996</c:v>
                </c:pt>
                <c:pt idx="48">
                  <c:v>1.09436</c:v>
                </c:pt>
                <c:pt idx="49">
                  <c:v>1.0705899999999999</c:v>
                </c:pt>
                <c:pt idx="50">
                  <c:v>1.0611599999999999</c:v>
                </c:pt>
                <c:pt idx="51">
                  <c:v>1.0609199999999999</c:v>
                </c:pt>
                <c:pt idx="52">
                  <c:v>1.0113799999999995</c:v>
                </c:pt>
                <c:pt idx="53">
                  <c:v>0.92713999999999996</c:v>
                </c:pt>
                <c:pt idx="54">
                  <c:v>0.90854000000000001</c:v>
                </c:pt>
                <c:pt idx="55">
                  <c:v>0.89485999999999999</c:v>
                </c:pt>
                <c:pt idx="56">
                  <c:v>0.87734000000000023</c:v>
                </c:pt>
                <c:pt idx="57">
                  <c:v>0.8747600000000002</c:v>
                </c:pt>
                <c:pt idx="58">
                  <c:v>0.85711000000000004</c:v>
                </c:pt>
                <c:pt idx="59">
                  <c:v>0.78565000000000018</c:v>
                </c:pt>
                <c:pt idx="60">
                  <c:v>0.7570800000000002</c:v>
                </c:pt>
                <c:pt idx="61">
                  <c:v>0.71225000000000005</c:v>
                </c:pt>
                <c:pt idx="62">
                  <c:v>0.70455000000000001</c:v>
                </c:pt>
                <c:pt idx="63">
                  <c:v>0.68296000000000001</c:v>
                </c:pt>
                <c:pt idx="64">
                  <c:v>0.63932999999999995</c:v>
                </c:pt>
                <c:pt idx="65">
                  <c:v>0.63792000000000026</c:v>
                </c:pt>
                <c:pt idx="66">
                  <c:v>0.6358600000000002</c:v>
                </c:pt>
                <c:pt idx="67">
                  <c:v>0.60472000000000026</c:v>
                </c:pt>
                <c:pt idx="68">
                  <c:v>0.59355999999999975</c:v>
                </c:pt>
                <c:pt idx="69">
                  <c:v>0.59295999999999982</c:v>
                </c:pt>
                <c:pt idx="70">
                  <c:v>0.57360000000000022</c:v>
                </c:pt>
                <c:pt idx="71">
                  <c:v>0.56237999999999999</c:v>
                </c:pt>
                <c:pt idx="72">
                  <c:v>0.54955999999999983</c:v>
                </c:pt>
                <c:pt idx="73">
                  <c:v>0.54584999999999995</c:v>
                </c:pt>
                <c:pt idx="74">
                  <c:v>0.48942000000000013</c:v>
                </c:pt>
                <c:pt idx="75">
                  <c:v>0.47658000000000011</c:v>
                </c:pt>
                <c:pt idx="76">
                  <c:v>0.44267000000000001</c:v>
                </c:pt>
                <c:pt idx="77">
                  <c:v>0.42606000000000016</c:v>
                </c:pt>
                <c:pt idx="78">
                  <c:v>0.41928000000000015</c:v>
                </c:pt>
                <c:pt idx="79">
                  <c:v>0.41135000000000016</c:v>
                </c:pt>
                <c:pt idx="80">
                  <c:v>0.40354000000000001</c:v>
                </c:pt>
                <c:pt idx="81">
                  <c:v>0.39955000000000013</c:v>
                </c:pt>
                <c:pt idx="82">
                  <c:v>0.36706000000000011</c:v>
                </c:pt>
                <c:pt idx="83">
                  <c:v>0.36692000000000013</c:v>
                </c:pt>
                <c:pt idx="84">
                  <c:v>0.36645000000000011</c:v>
                </c:pt>
                <c:pt idx="85">
                  <c:v>0.35862000000000016</c:v>
                </c:pt>
                <c:pt idx="86">
                  <c:v>0.35232000000000013</c:v>
                </c:pt>
                <c:pt idx="87">
                  <c:v>0.34262000000000009</c:v>
                </c:pt>
                <c:pt idx="88">
                  <c:v>0.33714000000000011</c:v>
                </c:pt>
                <c:pt idx="89">
                  <c:v>0.33425000000000016</c:v>
                </c:pt>
                <c:pt idx="90">
                  <c:v>0.33008000000000021</c:v>
                </c:pt>
                <c:pt idx="91">
                  <c:v>0.30429</c:v>
                </c:pt>
                <c:pt idx="92">
                  <c:v>0.27112000000000008</c:v>
                </c:pt>
                <c:pt idx="93">
                  <c:v>0.26700000000000002</c:v>
                </c:pt>
                <c:pt idx="94">
                  <c:v>0.24951000000000007</c:v>
                </c:pt>
                <c:pt idx="95">
                  <c:v>0.24686000000000005</c:v>
                </c:pt>
                <c:pt idx="96">
                  <c:v>0.24635000000000001</c:v>
                </c:pt>
                <c:pt idx="97">
                  <c:v>0.24304000000000006</c:v>
                </c:pt>
                <c:pt idx="98">
                  <c:v>0.23668</c:v>
                </c:pt>
                <c:pt idx="99">
                  <c:v>0.23442000000000005</c:v>
                </c:pt>
              </c:numCache>
            </c:numRef>
          </c:yVal>
          <c:smooth val="1"/>
        </c:ser>
        <c:axId val="114770304"/>
        <c:axId val="114771840"/>
      </c:scatterChart>
      <c:valAx>
        <c:axId val="114770304"/>
        <c:scaling>
          <c:orientation val="minMax"/>
          <c:max val="1"/>
          <c:min val="-1"/>
        </c:scaling>
        <c:axPos val="b"/>
        <c:numFmt formatCode="0.00" sourceLinked="1"/>
        <c:tickLblPos val="nextTo"/>
        <c:crossAx val="114771840"/>
        <c:crossesAt val="-0.4"/>
        <c:crossBetween val="midCat"/>
        <c:majorUnit val="0.25"/>
      </c:valAx>
      <c:valAx>
        <c:axId val="114771840"/>
        <c:scaling>
          <c:orientation val="minMax"/>
          <c:max val="1.4"/>
          <c:min val="-0.4"/>
        </c:scaling>
        <c:axPos val="l"/>
        <c:majorGridlines/>
        <c:numFmt formatCode="General" sourceLinked="1"/>
        <c:tickLblPos val="nextTo"/>
        <c:crossAx val="114770304"/>
        <c:crossesAt val="-1"/>
        <c:crossBetween val="midCat"/>
        <c:majorUnit val="0.4"/>
      </c:valAx>
    </c:plotArea>
    <c:plotVisOnly val="1"/>
  </c:chart>
  <c:externalData r:id="rId1"/>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CA"/>
  <c:chart>
    <c:plotArea>
      <c:layout>
        <c:manualLayout>
          <c:layoutTarget val="inner"/>
          <c:xMode val="edge"/>
          <c:yMode val="edge"/>
          <c:x val="9.0324140062457231E-2"/>
          <c:y val="5.9400274080784174E-2"/>
          <c:w val="0.88967595219314788"/>
          <c:h val="0.8285805867186955"/>
        </c:manualLayout>
      </c:layout>
      <c:scatterChart>
        <c:scatterStyle val="smoothMarker"/>
        <c:ser>
          <c:idx val="0"/>
          <c:order val="0"/>
          <c:tx>
            <c:strRef>
              <c:f>'cubic TPF basis more knots'!$B$2</c:f>
              <c:strCache>
                <c:ptCount val="1"/>
                <c:pt idx="0">
                  <c:v>b0</c:v>
                </c:pt>
              </c:strCache>
            </c:strRef>
          </c:tx>
          <c:marker>
            <c:symbol val="none"/>
          </c:marker>
          <c:xVal>
            <c:numRef>
              <c:f>'cubic TPF basis more knots'!$A$3:$A$102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TPF basis more knots'!$B$3:$B$102</c:f>
              <c:numCache>
                <c:formatCode>General</c:formatCode>
                <c:ptCount val="100"/>
                <c:pt idx="0">
                  <c:v>9.9913000000000007</c:v>
                </c:pt>
                <c:pt idx="1">
                  <c:v>9.9913000000000007</c:v>
                </c:pt>
                <c:pt idx="2">
                  <c:v>9.9913000000000007</c:v>
                </c:pt>
                <c:pt idx="3">
                  <c:v>9.9913000000000007</c:v>
                </c:pt>
                <c:pt idx="4">
                  <c:v>9.9913000000000007</c:v>
                </c:pt>
                <c:pt idx="5">
                  <c:v>9.9913000000000007</c:v>
                </c:pt>
                <c:pt idx="6">
                  <c:v>9.9913000000000007</c:v>
                </c:pt>
                <c:pt idx="7">
                  <c:v>9.9913000000000007</c:v>
                </c:pt>
                <c:pt idx="8">
                  <c:v>9.9913000000000007</c:v>
                </c:pt>
                <c:pt idx="9">
                  <c:v>9.9913000000000007</c:v>
                </c:pt>
                <c:pt idx="10">
                  <c:v>9.9913000000000007</c:v>
                </c:pt>
                <c:pt idx="11">
                  <c:v>9.9913000000000007</c:v>
                </c:pt>
                <c:pt idx="12">
                  <c:v>9.9913000000000007</c:v>
                </c:pt>
                <c:pt idx="13">
                  <c:v>9.9913000000000007</c:v>
                </c:pt>
                <c:pt idx="14">
                  <c:v>9.9913000000000007</c:v>
                </c:pt>
                <c:pt idx="15">
                  <c:v>9.9913000000000007</c:v>
                </c:pt>
                <c:pt idx="16">
                  <c:v>9.9913000000000007</c:v>
                </c:pt>
                <c:pt idx="17">
                  <c:v>9.9913000000000007</c:v>
                </c:pt>
                <c:pt idx="18">
                  <c:v>9.9913000000000007</c:v>
                </c:pt>
                <c:pt idx="19">
                  <c:v>9.9913000000000007</c:v>
                </c:pt>
                <c:pt idx="20">
                  <c:v>9.9913000000000007</c:v>
                </c:pt>
                <c:pt idx="21">
                  <c:v>9.9913000000000007</c:v>
                </c:pt>
                <c:pt idx="22">
                  <c:v>9.9913000000000007</c:v>
                </c:pt>
                <c:pt idx="23">
                  <c:v>9.9913000000000007</c:v>
                </c:pt>
                <c:pt idx="24">
                  <c:v>9.9913000000000007</c:v>
                </c:pt>
                <c:pt idx="25">
                  <c:v>9.9913000000000007</c:v>
                </c:pt>
                <c:pt idx="26">
                  <c:v>9.9913000000000007</c:v>
                </c:pt>
                <c:pt idx="27">
                  <c:v>9.9913000000000007</c:v>
                </c:pt>
                <c:pt idx="28">
                  <c:v>9.9913000000000007</c:v>
                </c:pt>
                <c:pt idx="29">
                  <c:v>9.9913000000000007</c:v>
                </c:pt>
                <c:pt idx="30">
                  <c:v>9.9913000000000007</c:v>
                </c:pt>
                <c:pt idx="31">
                  <c:v>9.9913000000000007</c:v>
                </c:pt>
                <c:pt idx="32">
                  <c:v>9.9913000000000007</c:v>
                </c:pt>
                <c:pt idx="33">
                  <c:v>9.9913000000000007</c:v>
                </c:pt>
                <c:pt idx="34">
                  <c:v>9.9913000000000007</c:v>
                </c:pt>
                <c:pt idx="35">
                  <c:v>9.9913000000000007</c:v>
                </c:pt>
                <c:pt idx="36">
                  <c:v>9.9913000000000007</c:v>
                </c:pt>
                <c:pt idx="37">
                  <c:v>9.9913000000000007</c:v>
                </c:pt>
                <c:pt idx="38">
                  <c:v>9.9913000000000007</c:v>
                </c:pt>
                <c:pt idx="39">
                  <c:v>9.9913000000000007</c:v>
                </c:pt>
                <c:pt idx="40">
                  <c:v>9.9913000000000007</c:v>
                </c:pt>
                <c:pt idx="41">
                  <c:v>9.9913000000000007</c:v>
                </c:pt>
                <c:pt idx="42">
                  <c:v>9.9913000000000007</c:v>
                </c:pt>
                <c:pt idx="43">
                  <c:v>9.9913000000000007</c:v>
                </c:pt>
                <c:pt idx="44">
                  <c:v>9.9913000000000007</c:v>
                </c:pt>
                <c:pt idx="45">
                  <c:v>9.9913000000000007</c:v>
                </c:pt>
                <c:pt idx="46">
                  <c:v>9.9913000000000007</c:v>
                </c:pt>
                <c:pt idx="47">
                  <c:v>9.9913000000000007</c:v>
                </c:pt>
                <c:pt idx="48">
                  <c:v>9.9913000000000007</c:v>
                </c:pt>
                <c:pt idx="49">
                  <c:v>9.9913000000000007</c:v>
                </c:pt>
                <c:pt idx="50">
                  <c:v>9.9913000000000007</c:v>
                </c:pt>
                <c:pt idx="51">
                  <c:v>9.9913000000000007</c:v>
                </c:pt>
                <c:pt idx="52">
                  <c:v>9.9913000000000007</c:v>
                </c:pt>
                <c:pt idx="53">
                  <c:v>9.9913000000000007</c:v>
                </c:pt>
                <c:pt idx="54">
                  <c:v>9.9913000000000007</c:v>
                </c:pt>
                <c:pt idx="55">
                  <c:v>9.9913000000000007</c:v>
                </c:pt>
                <c:pt idx="56">
                  <c:v>9.9913000000000007</c:v>
                </c:pt>
                <c:pt idx="57">
                  <c:v>9.9913000000000007</c:v>
                </c:pt>
                <c:pt idx="58">
                  <c:v>9.9913000000000007</c:v>
                </c:pt>
                <c:pt idx="59">
                  <c:v>9.9913000000000007</c:v>
                </c:pt>
                <c:pt idx="60">
                  <c:v>9.9913000000000007</c:v>
                </c:pt>
                <c:pt idx="61">
                  <c:v>9.9913000000000007</c:v>
                </c:pt>
                <c:pt idx="62">
                  <c:v>9.9913000000000007</c:v>
                </c:pt>
                <c:pt idx="63">
                  <c:v>9.9913000000000007</c:v>
                </c:pt>
                <c:pt idx="64">
                  <c:v>9.9913000000000007</c:v>
                </c:pt>
                <c:pt idx="65">
                  <c:v>9.9913000000000007</c:v>
                </c:pt>
                <c:pt idx="66">
                  <c:v>9.9913000000000007</c:v>
                </c:pt>
                <c:pt idx="67">
                  <c:v>9.9913000000000007</c:v>
                </c:pt>
                <c:pt idx="68">
                  <c:v>9.9913000000000007</c:v>
                </c:pt>
                <c:pt idx="69">
                  <c:v>9.9913000000000007</c:v>
                </c:pt>
                <c:pt idx="70">
                  <c:v>9.9913000000000007</c:v>
                </c:pt>
                <c:pt idx="71">
                  <c:v>9.9913000000000007</c:v>
                </c:pt>
                <c:pt idx="72">
                  <c:v>9.9913000000000007</c:v>
                </c:pt>
                <c:pt idx="73">
                  <c:v>9.9913000000000007</c:v>
                </c:pt>
                <c:pt idx="74">
                  <c:v>9.9913000000000007</c:v>
                </c:pt>
                <c:pt idx="75">
                  <c:v>9.9913000000000007</c:v>
                </c:pt>
                <c:pt idx="76">
                  <c:v>9.9913000000000007</c:v>
                </c:pt>
                <c:pt idx="77">
                  <c:v>9.9913000000000007</c:v>
                </c:pt>
                <c:pt idx="78">
                  <c:v>9.9913000000000007</c:v>
                </c:pt>
                <c:pt idx="79">
                  <c:v>9.9913000000000007</c:v>
                </c:pt>
                <c:pt idx="80">
                  <c:v>9.9913000000000007</c:v>
                </c:pt>
                <c:pt idx="81">
                  <c:v>9.9913000000000007</c:v>
                </c:pt>
                <c:pt idx="82">
                  <c:v>9.9913000000000007</c:v>
                </c:pt>
                <c:pt idx="83">
                  <c:v>9.9913000000000007</c:v>
                </c:pt>
                <c:pt idx="84">
                  <c:v>9.9913000000000007</c:v>
                </c:pt>
                <c:pt idx="85">
                  <c:v>9.9913000000000007</c:v>
                </c:pt>
                <c:pt idx="86">
                  <c:v>9.9913000000000007</c:v>
                </c:pt>
                <c:pt idx="87">
                  <c:v>9.9913000000000007</c:v>
                </c:pt>
                <c:pt idx="88">
                  <c:v>9.9913000000000007</c:v>
                </c:pt>
                <c:pt idx="89">
                  <c:v>9.9913000000000007</c:v>
                </c:pt>
                <c:pt idx="90">
                  <c:v>9.9913000000000007</c:v>
                </c:pt>
                <c:pt idx="91">
                  <c:v>9.9913000000000007</c:v>
                </c:pt>
                <c:pt idx="92">
                  <c:v>9.9913000000000007</c:v>
                </c:pt>
                <c:pt idx="93">
                  <c:v>9.9913000000000007</c:v>
                </c:pt>
                <c:pt idx="94">
                  <c:v>9.9913000000000007</c:v>
                </c:pt>
                <c:pt idx="95">
                  <c:v>9.9913000000000007</c:v>
                </c:pt>
                <c:pt idx="96">
                  <c:v>9.9913000000000007</c:v>
                </c:pt>
                <c:pt idx="97">
                  <c:v>9.9913000000000007</c:v>
                </c:pt>
                <c:pt idx="98">
                  <c:v>9.9913000000000007</c:v>
                </c:pt>
                <c:pt idx="99">
                  <c:v>9.9913000000000007</c:v>
                </c:pt>
              </c:numCache>
            </c:numRef>
          </c:yVal>
          <c:smooth val="1"/>
        </c:ser>
        <c:ser>
          <c:idx val="1"/>
          <c:order val="1"/>
          <c:tx>
            <c:strRef>
              <c:f>'cubic TPF basis more knots'!$C$2</c:f>
              <c:strCache>
                <c:ptCount val="1"/>
                <c:pt idx="0">
                  <c:v>b1</c:v>
                </c:pt>
              </c:strCache>
            </c:strRef>
          </c:tx>
          <c:marker>
            <c:symbol val="none"/>
          </c:marker>
          <c:xVal>
            <c:numRef>
              <c:f>'cubic TPF basis more knots'!$A$3:$A$102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TPF basis more knots'!$C$3:$C$102</c:f>
              <c:numCache>
                <c:formatCode>General</c:formatCode>
                <c:ptCount val="100"/>
                <c:pt idx="0">
                  <c:v>-36.547562880000001</c:v>
                </c:pt>
                <c:pt idx="1">
                  <c:v>-36.333640320000001</c:v>
                </c:pt>
                <c:pt idx="2">
                  <c:v>-34.946832000000001</c:v>
                </c:pt>
                <c:pt idx="3">
                  <c:v>-33.641166720000001</c:v>
                </c:pt>
                <c:pt idx="4">
                  <c:v>-33.519452160000007</c:v>
                </c:pt>
                <c:pt idx="5">
                  <c:v>-32.291241599999999</c:v>
                </c:pt>
                <c:pt idx="6">
                  <c:v>-32.140020479999997</c:v>
                </c:pt>
                <c:pt idx="7">
                  <c:v>-31.734305280000005</c:v>
                </c:pt>
                <c:pt idx="8">
                  <c:v>-30.697887360000017</c:v>
                </c:pt>
                <c:pt idx="9">
                  <c:v>-29.550819840000003</c:v>
                </c:pt>
                <c:pt idx="10">
                  <c:v>-28.355804160000016</c:v>
                </c:pt>
                <c:pt idx="11">
                  <c:v>-26.810398080000009</c:v>
                </c:pt>
                <c:pt idx="12">
                  <c:v>-26.116993920000009</c:v>
                </c:pt>
                <c:pt idx="13">
                  <c:v>-26.00634432</c:v>
                </c:pt>
                <c:pt idx="14">
                  <c:v>-25.943642879999981</c:v>
                </c:pt>
                <c:pt idx="15">
                  <c:v>-24.42774335999999</c:v>
                </c:pt>
                <c:pt idx="16">
                  <c:v>-23.276987520000009</c:v>
                </c:pt>
                <c:pt idx="17">
                  <c:v>-23.254857600000008</c:v>
                </c:pt>
                <c:pt idx="18">
                  <c:v>-22.480310399999997</c:v>
                </c:pt>
                <c:pt idx="19">
                  <c:v>-21.300048</c:v>
                </c:pt>
                <c:pt idx="20">
                  <c:v>-20.536565759999998</c:v>
                </c:pt>
                <c:pt idx="21">
                  <c:v>-19.359991680000011</c:v>
                </c:pt>
                <c:pt idx="22">
                  <c:v>-18.27931392</c:v>
                </c:pt>
                <c:pt idx="23">
                  <c:v>-17.663364480000009</c:v>
                </c:pt>
                <c:pt idx="24">
                  <c:v>-17.438376959999992</c:v>
                </c:pt>
                <c:pt idx="25">
                  <c:v>-14.782786560000003</c:v>
                </c:pt>
                <c:pt idx="26">
                  <c:v>-13.746368639999995</c:v>
                </c:pt>
                <c:pt idx="27">
                  <c:v>-12.451768320000001</c:v>
                </c:pt>
                <c:pt idx="28">
                  <c:v>-7.3840166399999978</c:v>
                </c:pt>
                <c:pt idx="29">
                  <c:v>-7.1073926400000005</c:v>
                </c:pt>
                <c:pt idx="30">
                  <c:v>-5.5730515200000008</c:v>
                </c:pt>
                <c:pt idx="31">
                  <c:v>-3.9465023999999991</c:v>
                </c:pt>
                <c:pt idx="32">
                  <c:v>-3.8911775999999998</c:v>
                </c:pt>
                <c:pt idx="33">
                  <c:v>-3.3821894400000003</c:v>
                </c:pt>
                <c:pt idx="34">
                  <c:v>-2.5375641600000001</c:v>
                </c:pt>
                <c:pt idx="35">
                  <c:v>-1.9880044800000003</c:v>
                </c:pt>
                <c:pt idx="36">
                  <c:v>-0.8335603199999998</c:v>
                </c:pt>
                <c:pt idx="37">
                  <c:v>1.0216646399999993</c:v>
                </c:pt>
                <c:pt idx="38">
                  <c:v>1.22083392</c:v>
                </c:pt>
                <c:pt idx="39">
                  <c:v>1.2282105600000006</c:v>
                </c:pt>
                <c:pt idx="40">
                  <c:v>3.2235916800000011</c:v>
                </c:pt>
                <c:pt idx="41">
                  <c:v>3.4227609599999997</c:v>
                </c:pt>
                <c:pt idx="42">
                  <c:v>3.5075923200000005</c:v>
                </c:pt>
                <c:pt idx="43">
                  <c:v>3.7952812800000006</c:v>
                </c:pt>
                <c:pt idx="44">
                  <c:v>3.8579827200000003</c:v>
                </c:pt>
                <c:pt idx="45">
                  <c:v>4.1530483200000008</c:v>
                </c:pt>
                <c:pt idx="46">
                  <c:v>5.0788166399999977</c:v>
                </c:pt>
                <c:pt idx="47">
                  <c:v>5.3296223999999999</c:v>
                </c:pt>
                <c:pt idx="48">
                  <c:v>5.5177267200000006</c:v>
                </c:pt>
                <c:pt idx="49">
                  <c:v>6.0525331200000005</c:v>
                </c:pt>
                <c:pt idx="50">
                  <c:v>6.2480140799999964</c:v>
                </c:pt>
                <c:pt idx="51">
                  <c:v>6.2517024000000028</c:v>
                </c:pt>
                <c:pt idx="52">
                  <c:v>7.1774707200000005</c:v>
                </c:pt>
                <c:pt idx="53">
                  <c:v>8.5827206400000016</c:v>
                </c:pt>
                <c:pt idx="54">
                  <c:v>8.8814745600000027</c:v>
                </c:pt>
                <c:pt idx="55">
                  <c:v>9.1027737599999998</c:v>
                </c:pt>
                <c:pt idx="56">
                  <c:v>9.3904627200000004</c:v>
                </c:pt>
                <c:pt idx="57">
                  <c:v>9.4310342400000007</c:v>
                </c:pt>
                <c:pt idx="58">
                  <c:v>9.7224115200000014</c:v>
                </c:pt>
                <c:pt idx="59">
                  <c:v>10.928492160000001</c:v>
                </c:pt>
                <c:pt idx="60">
                  <c:v>11.43010368</c:v>
                </c:pt>
                <c:pt idx="61">
                  <c:v>12.237845759999999</c:v>
                </c:pt>
                <c:pt idx="62">
                  <c:v>12.381690240000005</c:v>
                </c:pt>
                <c:pt idx="63">
                  <c:v>12.787405440000001</c:v>
                </c:pt>
                <c:pt idx="64">
                  <c:v>13.643095679999998</c:v>
                </c:pt>
                <c:pt idx="65">
                  <c:v>13.66891392</c:v>
                </c:pt>
                <c:pt idx="66">
                  <c:v>13.713173759999998</c:v>
                </c:pt>
                <c:pt idx="67">
                  <c:v>14.362318080000001</c:v>
                </c:pt>
                <c:pt idx="68">
                  <c:v>14.60205888</c:v>
                </c:pt>
                <c:pt idx="69">
                  <c:v>14.61681216</c:v>
                </c:pt>
                <c:pt idx="70">
                  <c:v>15.048345599999999</c:v>
                </c:pt>
                <c:pt idx="71">
                  <c:v>15.306528</c:v>
                </c:pt>
                <c:pt idx="72">
                  <c:v>15.612658560000002</c:v>
                </c:pt>
                <c:pt idx="73">
                  <c:v>15.701178239999999</c:v>
                </c:pt>
                <c:pt idx="74">
                  <c:v>17.209701120000005</c:v>
                </c:pt>
                <c:pt idx="75">
                  <c:v>17.604351360000017</c:v>
                </c:pt>
                <c:pt idx="76">
                  <c:v>18.803055360000016</c:v>
                </c:pt>
                <c:pt idx="77">
                  <c:v>19.52596608</c:v>
                </c:pt>
                <c:pt idx="78">
                  <c:v>19.857914879999999</c:v>
                </c:pt>
                <c:pt idx="79">
                  <c:v>20.282071679999998</c:v>
                </c:pt>
                <c:pt idx="80">
                  <c:v>20.7468</c:v>
                </c:pt>
                <c:pt idx="81">
                  <c:v>21.001294080000001</c:v>
                </c:pt>
                <c:pt idx="82">
                  <c:v>23.848677120000001</c:v>
                </c:pt>
                <c:pt idx="83">
                  <c:v>23.863430400000002</c:v>
                </c:pt>
                <c:pt idx="84">
                  <c:v>23.915066879999991</c:v>
                </c:pt>
                <c:pt idx="85">
                  <c:v>24.822393600000002</c:v>
                </c:pt>
                <c:pt idx="86">
                  <c:v>25.5600576</c:v>
                </c:pt>
                <c:pt idx="87">
                  <c:v>26.61122880000001</c:v>
                </c:pt>
                <c:pt idx="88">
                  <c:v>27.13865856000001</c:v>
                </c:pt>
                <c:pt idx="89">
                  <c:v>27.400529279999983</c:v>
                </c:pt>
                <c:pt idx="90">
                  <c:v>27.750919679999992</c:v>
                </c:pt>
                <c:pt idx="91">
                  <c:v>29.59139136000001</c:v>
                </c:pt>
                <c:pt idx="92">
                  <c:v>31.752746879999982</c:v>
                </c:pt>
                <c:pt idx="93">
                  <c:v>32.036747520000006</c:v>
                </c:pt>
                <c:pt idx="94">
                  <c:v>33.379296000000004</c:v>
                </c:pt>
                <c:pt idx="95">
                  <c:v>33.615348480000002</c:v>
                </c:pt>
                <c:pt idx="96">
                  <c:v>33.663296640000013</c:v>
                </c:pt>
                <c:pt idx="97">
                  <c:v>33.991557120000003</c:v>
                </c:pt>
                <c:pt idx="98">
                  <c:v>34.762416000000016</c:v>
                </c:pt>
                <c:pt idx="99">
                  <c:v>35.134936320000016</c:v>
                </c:pt>
              </c:numCache>
            </c:numRef>
          </c:yVal>
          <c:smooth val="1"/>
        </c:ser>
        <c:ser>
          <c:idx val="2"/>
          <c:order val="2"/>
          <c:tx>
            <c:strRef>
              <c:f>'cubic TPF basis more knots'!$D$2</c:f>
              <c:strCache>
                <c:ptCount val="1"/>
                <c:pt idx="0">
                  <c:v>b2</c:v>
                </c:pt>
              </c:strCache>
            </c:strRef>
          </c:tx>
          <c:marker>
            <c:symbol val="none"/>
          </c:marker>
          <c:xVal>
            <c:numRef>
              <c:f>'cubic TPF basis more knots'!$A$3:$A$102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TPF basis more knots'!$D$3:$D$102</c:f>
              <c:numCache>
                <c:formatCode>General</c:formatCode>
                <c:ptCount val="100"/>
                <c:pt idx="0">
                  <c:v>43.166778750000013</c:v>
                </c:pt>
                <c:pt idx="1">
                  <c:v>42.665606250000003</c:v>
                </c:pt>
                <c:pt idx="2">
                  <c:v>39.469532500000014</c:v>
                </c:pt>
                <c:pt idx="3">
                  <c:v>36.576800000000006</c:v>
                </c:pt>
                <c:pt idx="4">
                  <c:v>36.308628750000004</c:v>
                </c:pt>
                <c:pt idx="5">
                  <c:v>33.697256250000009</c:v>
                </c:pt>
                <c:pt idx="6">
                  <c:v>33.380726249999995</c:v>
                </c:pt>
                <c:pt idx="7">
                  <c:v>32.54543875000001</c:v>
                </c:pt>
                <c:pt idx="8">
                  <c:v>30.45282374999999</c:v>
                </c:pt>
                <c:pt idx="9">
                  <c:v>28.223925000000001</c:v>
                </c:pt>
                <c:pt idx="10">
                  <c:v>25.986233749999982</c:v>
                </c:pt>
                <c:pt idx="11">
                  <c:v>23.229785</c:v>
                </c:pt>
                <c:pt idx="12">
                  <c:v>22.047193749999991</c:v>
                </c:pt>
                <c:pt idx="13">
                  <c:v>21.858154999999996</c:v>
                </c:pt>
                <c:pt idx="14">
                  <c:v>21.75264499999999</c:v>
                </c:pt>
                <c:pt idx="15">
                  <c:v>19.281952499999999</c:v>
                </c:pt>
                <c:pt idx="16">
                  <c:v>17.510263750000007</c:v>
                </c:pt>
                <c:pt idx="17">
                  <c:v>17.475093749999992</c:v>
                </c:pt>
                <c:pt idx="18">
                  <c:v>16.332068749999998</c:v>
                </c:pt>
                <c:pt idx="19">
                  <c:v>14.66149375</c:v>
                </c:pt>
                <c:pt idx="20">
                  <c:v>13.632771249999999</c:v>
                </c:pt>
                <c:pt idx="21">
                  <c:v>12.116065000000001</c:v>
                </c:pt>
                <c:pt idx="22">
                  <c:v>10.797190000000001</c:v>
                </c:pt>
                <c:pt idx="23">
                  <c:v>10.080601250000003</c:v>
                </c:pt>
                <c:pt idx="24">
                  <c:v>9.8300150000000013</c:v>
                </c:pt>
                <c:pt idx="25">
                  <c:v>7.0603774999999995</c:v>
                </c:pt>
                <c:pt idx="26">
                  <c:v>6.1063912499999979</c:v>
                </c:pt>
                <c:pt idx="27">
                  <c:v>5.0117250000000002</c:v>
                </c:pt>
                <c:pt idx="28">
                  <c:v>1.7628962499999994</c:v>
                </c:pt>
                <c:pt idx="29">
                  <c:v>1.6310087499999999</c:v>
                </c:pt>
                <c:pt idx="30">
                  <c:v>1.002345</c:v>
                </c:pt>
                <c:pt idx="31">
                  <c:v>0.5011724999999998</c:v>
                </c:pt>
                <c:pt idx="32">
                  <c:v>0.48798375000000016</c:v>
                </c:pt>
                <c:pt idx="33">
                  <c:v>0.36928500000000014</c:v>
                </c:pt>
                <c:pt idx="34">
                  <c:v>0.20662374999999997</c:v>
                </c:pt>
                <c:pt idx="35">
                  <c:v>0.12749125000000006</c:v>
                </c:pt>
                <c:pt idx="36">
                  <c:v>2.1981250000000008E-2</c:v>
                </c:pt>
                <c:pt idx="37">
                  <c:v>3.517E-2</c:v>
                </c:pt>
                <c:pt idx="38">
                  <c:v>4.8358749999999985E-2</c:v>
                </c:pt>
                <c:pt idx="39">
                  <c:v>4.8358749999999985E-2</c:v>
                </c:pt>
                <c:pt idx="40">
                  <c:v>0.33411500000000011</c:v>
                </c:pt>
                <c:pt idx="41">
                  <c:v>0.37807750000000012</c:v>
                </c:pt>
                <c:pt idx="42">
                  <c:v>0.39566250000000014</c:v>
                </c:pt>
                <c:pt idx="43">
                  <c:v>0.46600250000000015</c:v>
                </c:pt>
                <c:pt idx="44">
                  <c:v>0.47919124999999996</c:v>
                </c:pt>
                <c:pt idx="45">
                  <c:v>0.55832375000000001</c:v>
                </c:pt>
                <c:pt idx="46">
                  <c:v>0.83528749999999996</c:v>
                </c:pt>
                <c:pt idx="47">
                  <c:v>0.91881624999999967</c:v>
                </c:pt>
                <c:pt idx="48">
                  <c:v>0.98475999999999997</c:v>
                </c:pt>
                <c:pt idx="49">
                  <c:v>1.1825912499999998</c:v>
                </c:pt>
                <c:pt idx="50">
                  <c:v>1.2617237499999994</c:v>
                </c:pt>
                <c:pt idx="51">
                  <c:v>1.2617237499999994</c:v>
                </c:pt>
                <c:pt idx="52">
                  <c:v>1.66617875</c:v>
                </c:pt>
                <c:pt idx="53">
                  <c:v>2.3783712500000007</c:v>
                </c:pt>
                <c:pt idx="54">
                  <c:v>2.5498249999999998</c:v>
                </c:pt>
                <c:pt idx="55">
                  <c:v>2.677316250000001</c:v>
                </c:pt>
                <c:pt idx="56">
                  <c:v>2.8487699999999987</c:v>
                </c:pt>
                <c:pt idx="57">
                  <c:v>2.8751474999999989</c:v>
                </c:pt>
                <c:pt idx="58">
                  <c:v>3.0553937500000012</c:v>
                </c:pt>
                <c:pt idx="59">
                  <c:v>3.8599074999999989</c:v>
                </c:pt>
                <c:pt idx="60">
                  <c:v>4.2203999999999997</c:v>
                </c:pt>
                <c:pt idx="61">
                  <c:v>4.840271249999998</c:v>
                </c:pt>
                <c:pt idx="62">
                  <c:v>4.954573749999998</c:v>
                </c:pt>
                <c:pt idx="63">
                  <c:v>5.2842925000000003</c:v>
                </c:pt>
                <c:pt idx="64">
                  <c:v>6.0140699999999985</c:v>
                </c:pt>
                <c:pt idx="65">
                  <c:v>6.0404475</c:v>
                </c:pt>
                <c:pt idx="66">
                  <c:v>6.075617499999999</c:v>
                </c:pt>
                <c:pt idx="67">
                  <c:v>6.6647149999999957</c:v>
                </c:pt>
                <c:pt idx="68">
                  <c:v>6.88892375</c:v>
                </c:pt>
                <c:pt idx="69">
                  <c:v>6.9021124999999985</c:v>
                </c:pt>
                <c:pt idx="70">
                  <c:v>7.3153599999999974</c:v>
                </c:pt>
                <c:pt idx="71">
                  <c:v>7.5703425000000015</c:v>
                </c:pt>
                <c:pt idx="72">
                  <c:v>7.8736837500000014</c:v>
                </c:pt>
                <c:pt idx="73">
                  <c:v>7.966005</c:v>
                </c:pt>
                <c:pt idx="74">
                  <c:v>9.5706362500000068</c:v>
                </c:pt>
                <c:pt idx="75">
                  <c:v>10.0146575</c:v>
                </c:pt>
                <c:pt idx="76">
                  <c:v>11.42585375</c:v>
                </c:pt>
                <c:pt idx="77">
                  <c:v>12.322688750000003</c:v>
                </c:pt>
                <c:pt idx="78">
                  <c:v>12.744728749999995</c:v>
                </c:pt>
                <c:pt idx="79">
                  <c:v>13.29426</c:v>
                </c:pt>
                <c:pt idx="80">
                  <c:v>13.909735000000003</c:v>
                </c:pt>
                <c:pt idx="81">
                  <c:v>14.252642500000004</c:v>
                </c:pt>
                <c:pt idx="82">
                  <c:v>18.376324999999991</c:v>
                </c:pt>
                <c:pt idx="83">
                  <c:v>18.402702499999986</c:v>
                </c:pt>
                <c:pt idx="84">
                  <c:v>18.481835</c:v>
                </c:pt>
                <c:pt idx="85">
                  <c:v>19.915012499999992</c:v>
                </c:pt>
                <c:pt idx="86">
                  <c:v>21.110792499999999</c:v>
                </c:pt>
                <c:pt idx="87">
                  <c:v>22.882481249999984</c:v>
                </c:pt>
                <c:pt idx="88">
                  <c:v>23.8012975</c:v>
                </c:pt>
                <c:pt idx="89">
                  <c:v>24.25850749999999</c:v>
                </c:pt>
                <c:pt idx="90">
                  <c:v>24.887171250000005</c:v>
                </c:pt>
                <c:pt idx="91">
                  <c:v>28.294264999999996</c:v>
                </c:pt>
                <c:pt idx="92">
                  <c:v>32.585005000000002</c:v>
                </c:pt>
                <c:pt idx="93">
                  <c:v>33.169706250000011</c:v>
                </c:pt>
                <c:pt idx="94">
                  <c:v>36.005287499999994</c:v>
                </c:pt>
                <c:pt idx="95">
                  <c:v>36.519648750000002</c:v>
                </c:pt>
                <c:pt idx="96">
                  <c:v>36.625158750000026</c:v>
                </c:pt>
                <c:pt idx="97">
                  <c:v>37.337351250000005</c:v>
                </c:pt>
                <c:pt idx="98">
                  <c:v>39.051888749999996</c:v>
                </c:pt>
                <c:pt idx="99">
                  <c:v>39.895968750000009</c:v>
                </c:pt>
              </c:numCache>
            </c:numRef>
          </c:yVal>
          <c:smooth val="1"/>
        </c:ser>
        <c:ser>
          <c:idx val="3"/>
          <c:order val="3"/>
          <c:tx>
            <c:strRef>
              <c:f>'cubic TPF basis more knots'!$E$2</c:f>
              <c:strCache>
                <c:ptCount val="1"/>
                <c:pt idx="0">
                  <c:v>b3</c:v>
                </c:pt>
              </c:strCache>
            </c:strRef>
          </c:tx>
          <c:marker>
            <c:symbol val="none"/>
          </c:marker>
          <c:xVal>
            <c:numRef>
              <c:f>'cubic TPF basis more knots'!$A$3:$A$102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TPF basis more knots'!$E$3:$E$102</c:f>
              <c:numCache>
                <c:formatCode>General</c:formatCode>
                <c:ptCount val="100"/>
                <c:pt idx="0">
                  <c:v>-16.766374859999992</c:v>
                </c:pt>
                <c:pt idx="1">
                  <c:v>-16.476853739999999</c:v>
                </c:pt>
                <c:pt idx="2">
                  <c:v>-14.66045338</c:v>
                </c:pt>
                <c:pt idx="3">
                  <c:v>-13.07842726</c:v>
                </c:pt>
                <c:pt idx="4">
                  <c:v>-12.933666700000002</c:v>
                </c:pt>
                <c:pt idx="5">
                  <c:v>-11.563611400000001</c:v>
                </c:pt>
                <c:pt idx="6">
                  <c:v>-11.403340780000001</c:v>
                </c:pt>
                <c:pt idx="7">
                  <c:v>-10.9776758</c:v>
                </c:pt>
                <c:pt idx="8">
                  <c:v>-9.9350551000000014</c:v>
                </c:pt>
                <c:pt idx="9">
                  <c:v>-8.8648609600000015</c:v>
                </c:pt>
                <c:pt idx="10">
                  <c:v>-7.8325802999999974</c:v>
                </c:pt>
                <c:pt idx="11">
                  <c:v>-6.6193489400000001</c:v>
                </c:pt>
                <c:pt idx="12">
                  <c:v>-6.119580339999998</c:v>
                </c:pt>
                <c:pt idx="13">
                  <c:v>-6.0420300399999975</c:v>
                </c:pt>
                <c:pt idx="14">
                  <c:v>-5.9972232000000014</c:v>
                </c:pt>
                <c:pt idx="15">
                  <c:v>-5.0063026999999991</c:v>
                </c:pt>
                <c:pt idx="16">
                  <c:v>-4.3324767600000005</c:v>
                </c:pt>
                <c:pt idx="17">
                  <c:v>-4.3186900399999981</c:v>
                </c:pt>
                <c:pt idx="18">
                  <c:v>-3.90164176</c:v>
                </c:pt>
                <c:pt idx="19">
                  <c:v>-3.3191528399999983</c:v>
                </c:pt>
                <c:pt idx="20">
                  <c:v>-2.9744848400000001</c:v>
                </c:pt>
                <c:pt idx="21">
                  <c:v>-2.4919496399999987</c:v>
                </c:pt>
                <c:pt idx="22">
                  <c:v>-2.0973047800000009</c:v>
                </c:pt>
                <c:pt idx="23">
                  <c:v>-1.8922273199999999</c:v>
                </c:pt>
                <c:pt idx="24">
                  <c:v>-1.8215703799999998</c:v>
                </c:pt>
                <c:pt idx="25">
                  <c:v>-1.10983096</c:v>
                </c:pt>
                <c:pt idx="26">
                  <c:v>-0.89269011999999992</c:v>
                </c:pt>
                <c:pt idx="27">
                  <c:v>-0.66348590000000018</c:v>
                </c:pt>
                <c:pt idx="28">
                  <c:v>-0.13786720000000005</c:v>
                </c:pt>
                <c:pt idx="29">
                  <c:v>-0.12408047999999999</c:v>
                </c:pt>
                <c:pt idx="30">
                  <c:v>-6.0316900000000034E-2</c:v>
                </c:pt>
                <c:pt idx="31">
                  <c:v>-2.068008E-2</c:v>
                </c:pt>
                <c:pt idx="32">
                  <c:v>-2.068008E-2</c:v>
                </c:pt>
                <c:pt idx="33">
                  <c:v>-1.3786720000000006E-2</c:v>
                </c:pt>
                <c:pt idx="34">
                  <c:v>-5.1700199999999991E-3</c:v>
                </c:pt>
                <c:pt idx="35">
                  <c:v>-3.4466800000000001E-3</c:v>
                </c:pt>
                <c:pt idx="36">
                  <c:v>0</c:v>
                </c:pt>
                <c:pt idx="37">
                  <c:v>0</c:v>
                </c:pt>
                <c:pt idx="38">
                  <c:v>0</c:v>
                </c:pt>
                <c:pt idx="39">
                  <c:v>0</c:v>
                </c:pt>
                <c:pt idx="40">
                  <c:v>1.206338E-2</c:v>
                </c:pt>
                <c:pt idx="41">
                  <c:v>1.3786720000000006E-2</c:v>
                </c:pt>
                <c:pt idx="42">
                  <c:v>1.5510060000000001E-2</c:v>
                </c:pt>
                <c:pt idx="43">
                  <c:v>1.895674E-2</c:v>
                </c:pt>
                <c:pt idx="44">
                  <c:v>1.895674E-2</c:v>
                </c:pt>
                <c:pt idx="45">
                  <c:v>2.4126759999999994E-2</c:v>
                </c:pt>
                <c:pt idx="46">
                  <c:v>4.4806840000000007E-2</c:v>
                </c:pt>
                <c:pt idx="47">
                  <c:v>5.1700200000000016E-2</c:v>
                </c:pt>
                <c:pt idx="48">
                  <c:v>5.6870219999999985E-2</c:v>
                </c:pt>
                <c:pt idx="49">
                  <c:v>7.5826959999999999E-2</c:v>
                </c:pt>
                <c:pt idx="50">
                  <c:v>8.444365999999999E-2</c:v>
                </c:pt>
                <c:pt idx="51">
                  <c:v>8.444365999999999E-2</c:v>
                </c:pt>
                <c:pt idx="52">
                  <c:v>0.12752716</c:v>
                </c:pt>
                <c:pt idx="53">
                  <c:v>0.21714084000000006</c:v>
                </c:pt>
                <c:pt idx="54">
                  <c:v>0.24126760000000005</c:v>
                </c:pt>
                <c:pt idx="55">
                  <c:v>0.25850100000000004</c:v>
                </c:pt>
                <c:pt idx="56">
                  <c:v>0.28435110000000002</c:v>
                </c:pt>
                <c:pt idx="57">
                  <c:v>0.28779778</c:v>
                </c:pt>
                <c:pt idx="58">
                  <c:v>0.31537122000000012</c:v>
                </c:pt>
                <c:pt idx="59">
                  <c:v>0.44806840000000009</c:v>
                </c:pt>
                <c:pt idx="60">
                  <c:v>0.51183197999999996</c:v>
                </c:pt>
                <c:pt idx="61">
                  <c:v>0.62901909999999994</c:v>
                </c:pt>
                <c:pt idx="62">
                  <c:v>0.65142252</c:v>
                </c:pt>
                <c:pt idx="63">
                  <c:v>0.71863277999999997</c:v>
                </c:pt>
                <c:pt idx="64">
                  <c:v>0.87201003999999993</c:v>
                </c:pt>
                <c:pt idx="65">
                  <c:v>0.87718006000000004</c:v>
                </c:pt>
                <c:pt idx="66">
                  <c:v>0.88579675999999996</c:v>
                </c:pt>
                <c:pt idx="67">
                  <c:v>1.0167705999999999</c:v>
                </c:pt>
                <c:pt idx="68">
                  <c:v>1.0701941399999999</c:v>
                </c:pt>
                <c:pt idx="69">
                  <c:v>1.07191748</c:v>
                </c:pt>
                <c:pt idx="70">
                  <c:v>1.1701478600000006</c:v>
                </c:pt>
                <c:pt idx="71">
                  <c:v>1.2321880999999999</c:v>
                </c:pt>
                <c:pt idx="72">
                  <c:v>1.3062917200000002</c:v>
                </c:pt>
                <c:pt idx="73">
                  <c:v>1.32869514</c:v>
                </c:pt>
                <c:pt idx="74">
                  <c:v>1.7509134399999999</c:v>
                </c:pt>
                <c:pt idx="75">
                  <c:v>1.87327058</c:v>
                </c:pt>
                <c:pt idx="76">
                  <c:v>2.2834254999999999</c:v>
                </c:pt>
                <c:pt idx="77">
                  <c:v>2.5574365600000002</c:v>
                </c:pt>
                <c:pt idx="78">
                  <c:v>2.6901337400000012</c:v>
                </c:pt>
                <c:pt idx="79">
                  <c:v>2.8659144199999997</c:v>
                </c:pt>
                <c:pt idx="80">
                  <c:v>3.0658218600000002</c:v>
                </c:pt>
                <c:pt idx="81">
                  <c:v>3.1812856399999987</c:v>
                </c:pt>
                <c:pt idx="82">
                  <c:v>4.6581880199999963</c:v>
                </c:pt>
                <c:pt idx="83">
                  <c:v>4.6668047199999974</c:v>
                </c:pt>
                <c:pt idx="84">
                  <c:v>4.6978248399999956</c:v>
                </c:pt>
                <c:pt idx="85">
                  <c:v>5.2544636599999981</c:v>
                </c:pt>
                <c:pt idx="86">
                  <c:v>5.7352755199999974</c:v>
                </c:pt>
                <c:pt idx="87">
                  <c:v>6.4728650399999985</c:v>
                </c:pt>
                <c:pt idx="88">
                  <c:v>6.8657865599999948</c:v>
                </c:pt>
                <c:pt idx="89">
                  <c:v>7.0639706599999963</c:v>
                </c:pt>
                <c:pt idx="90">
                  <c:v>7.33970506</c:v>
                </c:pt>
                <c:pt idx="91">
                  <c:v>8.8993277599999985</c:v>
                </c:pt>
                <c:pt idx="92">
                  <c:v>10.996632540000004</c:v>
                </c:pt>
                <c:pt idx="93">
                  <c:v>11.294770359999999</c:v>
                </c:pt>
                <c:pt idx="94">
                  <c:v>12.773396080000001</c:v>
                </c:pt>
                <c:pt idx="95">
                  <c:v>13.049130480000001</c:v>
                </c:pt>
                <c:pt idx="96">
                  <c:v>13.104277359999999</c:v>
                </c:pt>
                <c:pt idx="97">
                  <c:v>13.488582180000002</c:v>
                </c:pt>
                <c:pt idx="98">
                  <c:v>14.42780248</c:v>
                </c:pt>
                <c:pt idx="99">
                  <c:v>14.898274300000001</c:v>
                </c:pt>
              </c:numCache>
            </c:numRef>
          </c:yVal>
          <c:smooth val="1"/>
        </c:ser>
        <c:ser>
          <c:idx val="4"/>
          <c:order val="4"/>
          <c:tx>
            <c:strRef>
              <c:f>'cubic TPF basis more knots'!$F$2</c:f>
              <c:strCache>
                <c:ptCount val="1"/>
                <c:pt idx="0">
                  <c:v>b4</c:v>
                </c:pt>
              </c:strCache>
            </c:strRef>
          </c:tx>
          <c:marker>
            <c:symbol val="none"/>
          </c:marker>
          <c:xVal>
            <c:numRef>
              <c:f>'cubic TPF basis more knots'!$A$3:$A$102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TPF basis more knots'!$F$3:$F$102</c:f>
              <c:numCache>
                <c:formatCode>General</c:formatCode>
                <c:ptCount val="100"/>
                <c:pt idx="0">
                  <c:v>0</c:v>
                </c:pt>
                <c:pt idx="1">
                  <c:v>0</c:v>
                </c:pt>
                <c:pt idx="2">
                  <c:v>0</c:v>
                </c:pt>
                <c:pt idx="3">
                  <c:v>0</c:v>
                </c:pt>
                <c:pt idx="4">
                  <c:v>0</c:v>
                </c:pt>
                <c:pt idx="5">
                  <c:v>0</c:v>
                </c:pt>
                <c:pt idx="6">
                  <c:v>0</c:v>
                </c:pt>
                <c:pt idx="7">
                  <c:v>0</c:v>
                </c:pt>
                <c:pt idx="8">
                  <c:v>0</c:v>
                </c:pt>
                <c:pt idx="9">
                  <c:v>0</c:v>
                </c:pt>
                <c:pt idx="10">
                  <c:v>0</c:v>
                </c:pt>
                <c:pt idx="11">
                  <c:v>0</c:v>
                </c:pt>
                <c:pt idx="12">
                  <c:v>-3.5805700000000017E-3</c:v>
                </c:pt>
                <c:pt idx="13">
                  <c:v>-3.5805700000000017E-3</c:v>
                </c:pt>
                <c:pt idx="14">
                  <c:v>-3.5805700000000017E-3</c:v>
                </c:pt>
                <c:pt idx="15">
                  <c:v>-2.5063990000000008E-2</c:v>
                </c:pt>
                <c:pt idx="16">
                  <c:v>-6.0869690000000011E-2</c:v>
                </c:pt>
                <c:pt idx="17">
                  <c:v>-6.0869690000000011E-2</c:v>
                </c:pt>
                <c:pt idx="18">
                  <c:v>-0.10025596000000002</c:v>
                </c:pt>
                <c:pt idx="19">
                  <c:v>-0.18260907000000001</c:v>
                </c:pt>
                <c:pt idx="20">
                  <c:v>-0.25780103999999998</c:v>
                </c:pt>
                <c:pt idx="21">
                  <c:v>-0.40818498000000025</c:v>
                </c:pt>
                <c:pt idx="22">
                  <c:v>-0.59079405000000029</c:v>
                </c:pt>
                <c:pt idx="23">
                  <c:v>-0.71253343000000002</c:v>
                </c:pt>
                <c:pt idx="24">
                  <c:v>-0.76266141000000032</c:v>
                </c:pt>
                <c:pt idx="25">
                  <c:v>-1.52532282</c:v>
                </c:pt>
                <c:pt idx="26">
                  <c:v>-1.9227660899999999</c:v>
                </c:pt>
                <c:pt idx="27">
                  <c:v>-2.5135601400000001</c:v>
                </c:pt>
                <c:pt idx="28">
                  <c:v>-5.9509073399999979</c:v>
                </c:pt>
                <c:pt idx="29">
                  <c:v>-6.1979666699999978</c:v>
                </c:pt>
                <c:pt idx="30">
                  <c:v>-7.6910643599999986</c:v>
                </c:pt>
                <c:pt idx="31">
                  <c:v>-9.5207356300000008</c:v>
                </c:pt>
                <c:pt idx="32">
                  <c:v>-9.5851858900000035</c:v>
                </c:pt>
                <c:pt idx="33">
                  <c:v>-10.215366210000004</c:v>
                </c:pt>
                <c:pt idx="34">
                  <c:v>-11.318181770000001</c:v>
                </c:pt>
                <c:pt idx="35">
                  <c:v>-12.07726261</c:v>
                </c:pt>
                <c:pt idx="36">
                  <c:v>-13.77803336</c:v>
                </c:pt>
                <c:pt idx="37">
                  <c:v>-16.843001279999992</c:v>
                </c:pt>
                <c:pt idx="38">
                  <c:v>-17.193897140000008</c:v>
                </c:pt>
                <c:pt idx="39">
                  <c:v>-17.204638849999984</c:v>
                </c:pt>
                <c:pt idx="40">
                  <c:v>-21.025107040000002</c:v>
                </c:pt>
                <c:pt idx="41">
                  <c:v>-21.433292020000003</c:v>
                </c:pt>
                <c:pt idx="42">
                  <c:v>-21.612320520000001</c:v>
                </c:pt>
                <c:pt idx="43">
                  <c:v>-22.213856279999991</c:v>
                </c:pt>
                <c:pt idx="44">
                  <c:v>-22.349917940000001</c:v>
                </c:pt>
                <c:pt idx="45">
                  <c:v>-22.980098260000002</c:v>
                </c:pt>
                <c:pt idx="46">
                  <c:v>-25.046087150000005</c:v>
                </c:pt>
                <c:pt idx="47">
                  <c:v>-25.62972006</c:v>
                </c:pt>
                <c:pt idx="48">
                  <c:v>-26.066549599999988</c:v>
                </c:pt>
                <c:pt idx="49">
                  <c:v>-27.348393660000003</c:v>
                </c:pt>
                <c:pt idx="50">
                  <c:v>-27.824609470000002</c:v>
                </c:pt>
                <c:pt idx="51">
                  <c:v>-27.835351180000007</c:v>
                </c:pt>
                <c:pt idx="52">
                  <c:v>-30.180624529999992</c:v>
                </c:pt>
                <c:pt idx="53">
                  <c:v>-33.9796093</c:v>
                </c:pt>
                <c:pt idx="54">
                  <c:v>-34.831784959999986</c:v>
                </c:pt>
                <c:pt idx="55">
                  <c:v>-35.469126420000002</c:v>
                </c:pt>
                <c:pt idx="56">
                  <c:v>-36.299818660000014</c:v>
                </c:pt>
                <c:pt idx="57">
                  <c:v>-36.425138610000026</c:v>
                </c:pt>
                <c:pt idx="58">
                  <c:v>-37.288055980000017</c:v>
                </c:pt>
                <c:pt idx="59">
                  <c:v>-41.015429350000005</c:v>
                </c:pt>
                <c:pt idx="60">
                  <c:v>-42.626685850000001</c:v>
                </c:pt>
                <c:pt idx="61">
                  <c:v>-45.330016200000003</c:v>
                </c:pt>
                <c:pt idx="62">
                  <c:v>-45.816973720000007</c:v>
                </c:pt>
                <c:pt idx="63">
                  <c:v>-47.227718300000028</c:v>
                </c:pt>
                <c:pt idx="64">
                  <c:v>-50.289105650000003</c:v>
                </c:pt>
                <c:pt idx="65">
                  <c:v>-50.392942180000013</c:v>
                </c:pt>
                <c:pt idx="66">
                  <c:v>-50.543326120000003</c:v>
                </c:pt>
                <c:pt idx="67">
                  <c:v>-52.960210870000012</c:v>
                </c:pt>
                <c:pt idx="68">
                  <c:v>-53.876836789999999</c:v>
                </c:pt>
                <c:pt idx="69">
                  <c:v>-53.926964770000005</c:v>
                </c:pt>
                <c:pt idx="70">
                  <c:v>-55.599090960000012</c:v>
                </c:pt>
                <c:pt idx="71">
                  <c:v>-56.615972840000019</c:v>
                </c:pt>
                <c:pt idx="72">
                  <c:v>-57.8262055</c:v>
                </c:pt>
                <c:pt idx="73">
                  <c:v>-58.187843069999985</c:v>
                </c:pt>
                <c:pt idx="74">
                  <c:v>-64.471743419999981</c:v>
                </c:pt>
                <c:pt idx="75">
                  <c:v>-66.186836449999973</c:v>
                </c:pt>
                <c:pt idx="76">
                  <c:v>-71.597077720000001</c:v>
                </c:pt>
                <c:pt idx="77">
                  <c:v>-74.987877509999976</c:v>
                </c:pt>
                <c:pt idx="78">
                  <c:v>-76.584811729999998</c:v>
                </c:pt>
                <c:pt idx="79">
                  <c:v>-78.650800620000012</c:v>
                </c:pt>
                <c:pt idx="80">
                  <c:v>-80.945945990000027</c:v>
                </c:pt>
                <c:pt idx="81">
                  <c:v>-82.238531760000015</c:v>
                </c:pt>
                <c:pt idx="82">
                  <c:v>-97.52756566000005</c:v>
                </c:pt>
                <c:pt idx="83">
                  <c:v>-97.613499340000004</c:v>
                </c:pt>
                <c:pt idx="84">
                  <c:v>-97.917847790000025</c:v>
                </c:pt>
                <c:pt idx="85">
                  <c:v>-103.18128569000002</c:v>
                </c:pt>
                <c:pt idx="86">
                  <c:v>-107.58180622</c:v>
                </c:pt>
                <c:pt idx="87">
                  <c:v>-114.08054077000001</c:v>
                </c:pt>
                <c:pt idx="88">
                  <c:v>-117.44985713999998</c:v>
                </c:pt>
                <c:pt idx="89">
                  <c:v>-119.1255639</c:v>
                </c:pt>
                <c:pt idx="90">
                  <c:v>-121.42428984000003</c:v>
                </c:pt>
                <c:pt idx="91">
                  <c:v>-133.92047914000008</c:v>
                </c:pt>
                <c:pt idx="92">
                  <c:v>-149.68572885000009</c:v>
                </c:pt>
                <c:pt idx="93">
                  <c:v>-151.83765141999999</c:v>
                </c:pt>
                <c:pt idx="94">
                  <c:v>-162.30723810000006</c:v>
                </c:pt>
                <c:pt idx="95">
                  <c:v>-164.21568190999994</c:v>
                </c:pt>
                <c:pt idx="96">
                  <c:v>-164.59880290000001</c:v>
                </c:pt>
                <c:pt idx="97">
                  <c:v>-167.23410241999997</c:v>
                </c:pt>
                <c:pt idx="98">
                  <c:v>-173.58603360000001</c:v>
                </c:pt>
                <c:pt idx="99">
                  <c:v>-176.72977405999995</c:v>
                </c:pt>
              </c:numCache>
            </c:numRef>
          </c:yVal>
          <c:smooth val="1"/>
        </c:ser>
        <c:ser>
          <c:idx val="5"/>
          <c:order val="5"/>
          <c:tx>
            <c:strRef>
              <c:f>'cubic TPF basis more knots'!$G$2</c:f>
              <c:strCache>
                <c:ptCount val="1"/>
                <c:pt idx="0">
                  <c:v>b5</c:v>
                </c:pt>
              </c:strCache>
            </c:strRef>
          </c:tx>
          <c:marker>
            <c:symbol val="none"/>
          </c:marker>
          <c:xVal>
            <c:numRef>
              <c:f>'cubic TPF basis more knots'!$A$3:$A$102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TPF basis more knots'!$G$3:$G$102</c:f>
              <c:numCache>
                <c:formatCode>General</c:formatCode>
                <c:ptCount val="10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6.2459600000000018E-2</c:v>
                </c:pt>
                <c:pt idx="26">
                  <c:v>0.13116516</c:v>
                </c:pt>
                <c:pt idx="27">
                  <c:v>0.26857628000000011</c:v>
                </c:pt>
                <c:pt idx="28">
                  <c:v>1.6801632400000002</c:v>
                </c:pt>
                <c:pt idx="29">
                  <c:v>1.8113283999999996</c:v>
                </c:pt>
                <c:pt idx="30">
                  <c:v>2.6545330000000011</c:v>
                </c:pt>
                <c:pt idx="31">
                  <c:v>3.7912977200000002</c:v>
                </c:pt>
                <c:pt idx="32">
                  <c:v>3.8350194399999991</c:v>
                </c:pt>
                <c:pt idx="33">
                  <c:v>4.2534987599999985</c:v>
                </c:pt>
                <c:pt idx="34">
                  <c:v>5.0092599199999999</c:v>
                </c:pt>
                <c:pt idx="35">
                  <c:v>5.5464124800000025</c:v>
                </c:pt>
                <c:pt idx="36">
                  <c:v>6.7956044799999979</c:v>
                </c:pt>
                <c:pt idx="37">
                  <c:v>9.1753152400000015</c:v>
                </c:pt>
                <c:pt idx="38">
                  <c:v>9.4626294000000026</c:v>
                </c:pt>
                <c:pt idx="39">
                  <c:v>9.4688753600000002</c:v>
                </c:pt>
                <c:pt idx="40">
                  <c:v>12.654314960000001</c:v>
                </c:pt>
                <c:pt idx="41">
                  <c:v>13.010334680000001</c:v>
                </c:pt>
                <c:pt idx="42">
                  <c:v>13.16023772</c:v>
                </c:pt>
                <c:pt idx="43">
                  <c:v>13.68489836</c:v>
                </c:pt>
                <c:pt idx="44">
                  <c:v>13.8035716</c:v>
                </c:pt>
                <c:pt idx="45">
                  <c:v>14.359462040000004</c:v>
                </c:pt>
                <c:pt idx="46">
                  <c:v>16.195774279999984</c:v>
                </c:pt>
                <c:pt idx="47">
                  <c:v>16.726680879999989</c:v>
                </c:pt>
                <c:pt idx="48">
                  <c:v>17.120176360000009</c:v>
                </c:pt>
                <c:pt idx="49">
                  <c:v>18.29441683999999</c:v>
                </c:pt>
                <c:pt idx="50">
                  <c:v>18.731634039999992</c:v>
                </c:pt>
                <c:pt idx="51">
                  <c:v>18.744125959999991</c:v>
                </c:pt>
                <c:pt idx="52">
                  <c:v>20.930211960000001</c:v>
                </c:pt>
                <c:pt idx="53">
                  <c:v>24.565360679999991</c:v>
                </c:pt>
                <c:pt idx="54">
                  <c:v>25.39607336000001</c:v>
                </c:pt>
                <c:pt idx="55">
                  <c:v>26.020669360000003</c:v>
                </c:pt>
                <c:pt idx="56">
                  <c:v>26.838890120000016</c:v>
                </c:pt>
                <c:pt idx="57">
                  <c:v>26.957563359999991</c:v>
                </c:pt>
                <c:pt idx="58">
                  <c:v>27.807013919999999</c:v>
                </c:pt>
                <c:pt idx="59">
                  <c:v>31.535852040000005</c:v>
                </c:pt>
                <c:pt idx="60">
                  <c:v>33.17229356</c:v>
                </c:pt>
                <c:pt idx="61">
                  <c:v>35.9454998</c:v>
                </c:pt>
                <c:pt idx="62">
                  <c:v>36.45142255999999</c:v>
                </c:pt>
                <c:pt idx="63">
                  <c:v>37.9129772</c:v>
                </c:pt>
                <c:pt idx="64">
                  <c:v>41.110908720000012</c:v>
                </c:pt>
                <c:pt idx="65">
                  <c:v>41.223336000000018</c:v>
                </c:pt>
                <c:pt idx="66">
                  <c:v>41.379484999999995</c:v>
                </c:pt>
                <c:pt idx="67">
                  <c:v>43.940328600000001</c:v>
                </c:pt>
                <c:pt idx="68">
                  <c:v>44.914698359999996</c:v>
                </c:pt>
                <c:pt idx="69">
                  <c:v>44.970912000000013</c:v>
                </c:pt>
                <c:pt idx="70">
                  <c:v>46.757256559999995</c:v>
                </c:pt>
                <c:pt idx="71">
                  <c:v>47.850299559999975</c:v>
                </c:pt>
                <c:pt idx="72">
                  <c:v>49.155705200000021</c:v>
                </c:pt>
                <c:pt idx="73">
                  <c:v>49.542954720000012</c:v>
                </c:pt>
                <c:pt idx="74">
                  <c:v>56.40726475999999</c:v>
                </c:pt>
                <c:pt idx="75">
                  <c:v>58.293544680000011</c:v>
                </c:pt>
                <c:pt idx="76">
                  <c:v>64.320896080000011</c:v>
                </c:pt>
                <c:pt idx="77">
                  <c:v>68.137177640000004</c:v>
                </c:pt>
                <c:pt idx="78">
                  <c:v>69.942260079999997</c:v>
                </c:pt>
                <c:pt idx="79">
                  <c:v>72.29074104</c:v>
                </c:pt>
                <c:pt idx="80">
                  <c:v>74.907798280000023</c:v>
                </c:pt>
                <c:pt idx="81">
                  <c:v>76.388090799999986</c:v>
                </c:pt>
                <c:pt idx="82">
                  <c:v>94.145355080000002</c:v>
                </c:pt>
                <c:pt idx="83">
                  <c:v>94.239044480000047</c:v>
                </c:pt>
                <c:pt idx="84">
                  <c:v>94.601310159999954</c:v>
                </c:pt>
                <c:pt idx="85">
                  <c:v>100.81604036</c:v>
                </c:pt>
                <c:pt idx="86">
                  <c:v>106.05015484</c:v>
                </c:pt>
                <c:pt idx="87">
                  <c:v>113.832621</c:v>
                </c:pt>
                <c:pt idx="88">
                  <c:v>117.88624904000002</c:v>
                </c:pt>
                <c:pt idx="89">
                  <c:v>119.90994008000003</c:v>
                </c:pt>
                <c:pt idx="90">
                  <c:v>122.69563823999995</c:v>
                </c:pt>
                <c:pt idx="91">
                  <c:v>137.94202660000005</c:v>
                </c:pt>
                <c:pt idx="92">
                  <c:v>157.43566775999997</c:v>
                </c:pt>
                <c:pt idx="93">
                  <c:v>160.11518459999994</c:v>
                </c:pt>
                <c:pt idx="94">
                  <c:v>173.23170059999998</c:v>
                </c:pt>
                <c:pt idx="95">
                  <c:v>175.62390327999998</c:v>
                </c:pt>
                <c:pt idx="96">
                  <c:v>176.11108816000001</c:v>
                </c:pt>
                <c:pt idx="97">
                  <c:v>179.43393888000006</c:v>
                </c:pt>
                <c:pt idx="98">
                  <c:v>187.46624344000006</c:v>
                </c:pt>
                <c:pt idx="99">
                  <c:v>191.45116592000002</c:v>
                </c:pt>
              </c:numCache>
            </c:numRef>
          </c:yVal>
          <c:smooth val="1"/>
        </c:ser>
        <c:ser>
          <c:idx val="6"/>
          <c:order val="6"/>
          <c:tx>
            <c:strRef>
              <c:f>'cubic TPF basis more knots'!$H$2</c:f>
              <c:strCache>
                <c:ptCount val="1"/>
                <c:pt idx="0">
                  <c:v>b6</c:v>
                </c:pt>
              </c:strCache>
            </c:strRef>
          </c:tx>
          <c:marker>
            <c:symbol val="none"/>
          </c:marker>
          <c:xVal>
            <c:numRef>
              <c:f>'cubic TPF basis more knots'!$A$3:$A$102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TPF basis more knots'!$H$3:$H$102</c:f>
              <c:numCache>
                <c:formatCode>General</c:formatCode>
                <c:ptCount val="10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-0.10704500000000003</c:v>
                </c:pt>
                <c:pt idx="31">
                  <c:v>-0.321135</c:v>
                </c:pt>
                <c:pt idx="32">
                  <c:v>-0.321135</c:v>
                </c:pt>
                <c:pt idx="33">
                  <c:v>-0.42818000000000012</c:v>
                </c:pt>
                <c:pt idx="34">
                  <c:v>-0.64227000000000023</c:v>
                </c:pt>
                <c:pt idx="35">
                  <c:v>-0.85636000000000001</c:v>
                </c:pt>
                <c:pt idx="36">
                  <c:v>-1.28454</c:v>
                </c:pt>
                <c:pt idx="37">
                  <c:v>-2.2479450000000001</c:v>
                </c:pt>
                <c:pt idx="38">
                  <c:v>-2.4620349999999998</c:v>
                </c:pt>
                <c:pt idx="39">
                  <c:v>-2.4620349999999998</c:v>
                </c:pt>
                <c:pt idx="40">
                  <c:v>-4.0677099999999982</c:v>
                </c:pt>
                <c:pt idx="41">
                  <c:v>-4.2818000000000014</c:v>
                </c:pt>
                <c:pt idx="42">
                  <c:v>-4.3888449999999981</c:v>
                </c:pt>
                <c:pt idx="43">
                  <c:v>-4.7099799999999998</c:v>
                </c:pt>
                <c:pt idx="44">
                  <c:v>-4.8170249999999974</c:v>
                </c:pt>
                <c:pt idx="45">
                  <c:v>-5.1381600000000001</c:v>
                </c:pt>
                <c:pt idx="46">
                  <c:v>-6.2086100000000002</c:v>
                </c:pt>
                <c:pt idx="47">
                  <c:v>-6.5297450000000001</c:v>
                </c:pt>
                <c:pt idx="48">
                  <c:v>-6.8508799999999983</c:v>
                </c:pt>
                <c:pt idx="49">
                  <c:v>-7.6001949999999967</c:v>
                </c:pt>
                <c:pt idx="50">
                  <c:v>-7.9213299999999993</c:v>
                </c:pt>
                <c:pt idx="51">
                  <c:v>-7.9213299999999993</c:v>
                </c:pt>
                <c:pt idx="52">
                  <c:v>-9.4199600000000014</c:v>
                </c:pt>
                <c:pt idx="53">
                  <c:v>-11.989040000000005</c:v>
                </c:pt>
                <c:pt idx="54">
                  <c:v>-12.631309999999999</c:v>
                </c:pt>
                <c:pt idx="55">
                  <c:v>-13.166535000000003</c:v>
                </c:pt>
                <c:pt idx="56">
                  <c:v>-13.70176</c:v>
                </c:pt>
                <c:pt idx="57">
                  <c:v>-13.808805000000001</c:v>
                </c:pt>
                <c:pt idx="58">
                  <c:v>-14.451075000000001</c:v>
                </c:pt>
                <c:pt idx="59">
                  <c:v>-17.448334999999989</c:v>
                </c:pt>
                <c:pt idx="60">
                  <c:v>-18.732875000000007</c:v>
                </c:pt>
                <c:pt idx="61">
                  <c:v>-21.087865000000008</c:v>
                </c:pt>
                <c:pt idx="62">
                  <c:v>-21.516045000000005</c:v>
                </c:pt>
                <c:pt idx="63">
                  <c:v>-22.693539999999988</c:v>
                </c:pt>
                <c:pt idx="64">
                  <c:v>-25.47670999999999</c:v>
                </c:pt>
                <c:pt idx="65">
                  <c:v>-25.583755</c:v>
                </c:pt>
                <c:pt idx="66">
                  <c:v>-25.690799999999992</c:v>
                </c:pt>
                <c:pt idx="67">
                  <c:v>-27.93874499999999</c:v>
                </c:pt>
                <c:pt idx="68">
                  <c:v>-28.795105000000003</c:v>
                </c:pt>
                <c:pt idx="69">
                  <c:v>-28.902150000000002</c:v>
                </c:pt>
                <c:pt idx="70">
                  <c:v>-30.507824999999997</c:v>
                </c:pt>
                <c:pt idx="71">
                  <c:v>-31.471229999999984</c:v>
                </c:pt>
                <c:pt idx="72">
                  <c:v>-32.648725000000013</c:v>
                </c:pt>
                <c:pt idx="73">
                  <c:v>-32.969860000000004</c:v>
                </c:pt>
                <c:pt idx="74">
                  <c:v>-39.392560000000003</c:v>
                </c:pt>
                <c:pt idx="75">
                  <c:v>-41.212325000000014</c:v>
                </c:pt>
                <c:pt idx="76">
                  <c:v>-46.992755000000017</c:v>
                </c:pt>
                <c:pt idx="77">
                  <c:v>-50.739330000000017</c:v>
                </c:pt>
                <c:pt idx="78">
                  <c:v>-52.45205</c:v>
                </c:pt>
                <c:pt idx="79">
                  <c:v>-54.807040000000001</c:v>
                </c:pt>
                <c:pt idx="80">
                  <c:v>-57.376120000000007</c:v>
                </c:pt>
                <c:pt idx="81">
                  <c:v>-58.874750000000006</c:v>
                </c:pt>
                <c:pt idx="82">
                  <c:v>-77.179444999999973</c:v>
                </c:pt>
                <c:pt idx="83">
                  <c:v>-77.286490000000001</c:v>
                </c:pt>
                <c:pt idx="84">
                  <c:v>-77.607625000000027</c:v>
                </c:pt>
                <c:pt idx="85">
                  <c:v>-84.13736999999999</c:v>
                </c:pt>
                <c:pt idx="86">
                  <c:v>-89.810755</c:v>
                </c:pt>
                <c:pt idx="87">
                  <c:v>-98.160265000000024</c:v>
                </c:pt>
                <c:pt idx="88">
                  <c:v>-102.54911000000003</c:v>
                </c:pt>
                <c:pt idx="89">
                  <c:v>-104.79705500000003</c:v>
                </c:pt>
                <c:pt idx="90">
                  <c:v>-107.79431500000003</c:v>
                </c:pt>
                <c:pt idx="91">
                  <c:v>-124.70742500000003</c:v>
                </c:pt>
                <c:pt idx="92">
                  <c:v>-146.75869499999999</c:v>
                </c:pt>
                <c:pt idx="93">
                  <c:v>-149.863</c:v>
                </c:pt>
                <c:pt idx="94">
                  <c:v>-164.95634500000006</c:v>
                </c:pt>
                <c:pt idx="95">
                  <c:v>-167.73951499999993</c:v>
                </c:pt>
                <c:pt idx="96">
                  <c:v>-168.27473999999998</c:v>
                </c:pt>
                <c:pt idx="97">
                  <c:v>-172.12836000000001</c:v>
                </c:pt>
                <c:pt idx="98">
                  <c:v>-181.54832000000005</c:v>
                </c:pt>
                <c:pt idx="99">
                  <c:v>-186.15125500000002</c:v>
                </c:pt>
              </c:numCache>
            </c:numRef>
          </c:yVal>
          <c:smooth val="1"/>
        </c:ser>
        <c:ser>
          <c:idx val="7"/>
          <c:order val="7"/>
          <c:tx>
            <c:strRef>
              <c:f>'cubic TPF basis more knots'!$I$2</c:f>
              <c:strCache>
                <c:ptCount val="1"/>
                <c:pt idx="0">
                  <c:v>b7</c:v>
                </c:pt>
              </c:strCache>
            </c:strRef>
          </c:tx>
          <c:marker>
            <c:symbol val="none"/>
          </c:marker>
          <c:xVal>
            <c:numRef>
              <c:f>'cubic TPF basis more knots'!$A$3:$A$102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TPF basis more knots'!$I$3:$I$102</c:f>
              <c:numCache>
                <c:formatCode>General</c:formatCode>
                <c:ptCount val="10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6.6967459999999993E-2</c:v>
                </c:pt>
                <c:pt idx="41">
                  <c:v>7.6534240000000003E-2</c:v>
                </c:pt>
                <c:pt idx="42">
                  <c:v>8.610102E-2</c:v>
                </c:pt>
                <c:pt idx="43">
                  <c:v>0.10523458000000006</c:v>
                </c:pt>
                <c:pt idx="44">
                  <c:v>0.10523458000000006</c:v>
                </c:pt>
                <c:pt idx="45">
                  <c:v>0.13393491999999999</c:v>
                </c:pt>
                <c:pt idx="46">
                  <c:v>0.24873628000000006</c:v>
                </c:pt>
                <c:pt idx="47">
                  <c:v>0.28700340000000002</c:v>
                </c:pt>
                <c:pt idx="48">
                  <c:v>0.31570374000000001</c:v>
                </c:pt>
                <c:pt idx="49">
                  <c:v>0.42093832000000014</c:v>
                </c:pt>
                <c:pt idx="50">
                  <c:v>0.46877222000000002</c:v>
                </c:pt>
                <c:pt idx="51">
                  <c:v>0.46877222000000002</c:v>
                </c:pt>
                <c:pt idx="52">
                  <c:v>0.70794172000000022</c:v>
                </c:pt>
                <c:pt idx="53">
                  <c:v>1.2054142799999994</c:v>
                </c:pt>
                <c:pt idx="54">
                  <c:v>1.3393491999999998</c:v>
                </c:pt>
                <c:pt idx="55">
                  <c:v>1.435017</c:v>
                </c:pt>
                <c:pt idx="56">
                  <c:v>1.5785187000000001</c:v>
                </c:pt>
                <c:pt idx="57">
                  <c:v>1.59765226</c:v>
                </c:pt>
                <c:pt idx="58">
                  <c:v>1.7507207399999998</c:v>
                </c:pt>
                <c:pt idx="59">
                  <c:v>2.4873628000000001</c:v>
                </c:pt>
                <c:pt idx="60">
                  <c:v>2.8413336600000001</c:v>
                </c:pt>
                <c:pt idx="61">
                  <c:v>3.491874699999999</c:v>
                </c:pt>
                <c:pt idx="62">
                  <c:v>3.6162428399999986</c:v>
                </c:pt>
                <c:pt idx="63">
                  <c:v>3.9893472600000002</c:v>
                </c:pt>
                <c:pt idx="64">
                  <c:v>4.8407906799999978</c:v>
                </c:pt>
                <c:pt idx="65">
                  <c:v>4.8694910199999981</c:v>
                </c:pt>
                <c:pt idx="66">
                  <c:v>4.9173249199999987</c:v>
                </c:pt>
                <c:pt idx="67">
                  <c:v>5.644400199999998</c:v>
                </c:pt>
                <c:pt idx="68">
                  <c:v>5.9409703800000004</c:v>
                </c:pt>
                <c:pt idx="69">
                  <c:v>5.9505371599999979</c:v>
                </c:pt>
                <c:pt idx="70">
                  <c:v>6.4958436200000014</c:v>
                </c:pt>
                <c:pt idx="71">
                  <c:v>6.840247699999999</c:v>
                </c:pt>
                <c:pt idx="72">
                  <c:v>7.251619240000001</c:v>
                </c:pt>
                <c:pt idx="73">
                  <c:v>7.3759873799999962</c:v>
                </c:pt>
                <c:pt idx="74">
                  <c:v>9.7198484799999996</c:v>
                </c:pt>
                <c:pt idx="75">
                  <c:v>10.399089860000004</c:v>
                </c:pt>
                <c:pt idx="76">
                  <c:v>12.675983500000005</c:v>
                </c:pt>
                <c:pt idx="77">
                  <c:v>14.19710152</c:v>
                </c:pt>
                <c:pt idx="78">
                  <c:v>14.933743580000002</c:v>
                </c:pt>
                <c:pt idx="79">
                  <c:v>15.90955514</c:v>
                </c:pt>
                <c:pt idx="80">
                  <c:v>17.019301620000007</c:v>
                </c:pt>
                <c:pt idx="81">
                  <c:v>17.66027588</c:v>
                </c:pt>
                <c:pt idx="82">
                  <c:v>25.85900633999999</c:v>
                </c:pt>
                <c:pt idx="83">
                  <c:v>25.906840239999983</c:v>
                </c:pt>
                <c:pt idx="84">
                  <c:v>26.079042279999985</c:v>
                </c:pt>
                <c:pt idx="85">
                  <c:v>29.169112219999988</c:v>
                </c:pt>
                <c:pt idx="86">
                  <c:v>31.838243839999983</c:v>
                </c:pt>
                <c:pt idx="87">
                  <c:v>35.932825680000001</c:v>
                </c:pt>
                <c:pt idx="88">
                  <c:v>38.114051519999997</c:v>
                </c:pt>
                <c:pt idx="89">
                  <c:v>39.214231220000002</c:v>
                </c:pt>
                <c:pt idx="90">
                  <c:v>40.744916020000012</c:v>
                </c:pt>
                <c:pt idx="91">
                  <c:v>49.402851920000003</c:v>
                </c:pt>
                <c:pt idx="92">
                  <c:v>61.04562318</c:v>
                </c:pt>
                <c:pt idx="93">
                  <c:v>62.700676120000011</c:v>
                </c:pt>
                <c:pt idx="94">
                  <c:v>70.908973359999962</c:v>
                </c:pt>
                <c:pt idx="95">
                  <c:v>72.439658159999979</c:v>
                </c:pt>
                <c:pt idx="96">
                  <c:v>72.745795119999954</c:v>
                </c:pt>
                <c:pt idx="97">
                  <c:v>74.879187059999936</c:v>
                </c:pt>
                <c:pt idx="98">
                  <c:v>80.093082160000009</c:v>
                </c:pt>
                <c:pt idx="99">
                  <c:v>82.704813100000024</c:v>
                </c:pt>
              </c:numCache>
            </c:numRef>
          </c:yVal>
          <c:smooth val="1"/>
        </c:ser>
        <c:ser>
          <c:idx val="8"/>
          <c:order val="8"/>
          <c:tx>
            <c:strRef>
              <c:f>'cubic TPF basis more knots'!$J$2</c:f>
              <c:strCache>
                <c:ptCount val="1"/>
                <c:pt idx="0">
                  <c:v>b8</c:v>
                </c:pt>
              </c:strCache>
            </c:strRef>
          </c:tx>
          <c:marker>
            <c:symbol val="none"/>
          </c:marker>
          <c:xVal>
            <c:numRef>
              <c:f>'cubic TPF basis more knots'!$A$3:$A$102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TPF basis more knots'!$J$3:$J$102</c:f>
              <c:numCache>
                <c:formatCode>General</c:formatCode>
                <c:ptCount val="10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-2.8880300000000006E-3</c:v>
                </c:pt>
                <c:pt idx="60">
                  <c:v>-5.776060000000003E-3</c:v>
                </c:pt>
                <c:pt idx="61">
                  <c:v>-1.4440150000000002E-2</c:v>
                </c:pt>
                <c:pt idx="62">
                  <c:v>-1.7328180000000006E-2</c:v>
                </c:pt>
                <c:pt idx="63">
                  <c:v>-2.5992269999999998E-2</c:v>
                </c:pt>
                <c:pt idx="64">
                  <c:v>-4.9096510000000024E-2</c:v>
                </c:pt>
                <c:pt idx="65">
                  <c:v>-5.1984539999999996E-2</c:v>
                </c:pt>
                <c:pt idx="66">
                  <c:v>-5.1984539999999996E-2</c:v>
                </c:pt>
                <c:pt idx="67">
                  <c:v>-7.7976809999999994E-2</c:v>
                </c:pt>
                <c:pt idx="68">
                  <c:v>-8.9528930000000062E-2</c:v>
                </c:pt>
                <c:pt idx="69">
                  <c:v>-8.9528930000000062E-2</c:v>
                </c:pt>
                <c:pt idx="70">
                  <c:v>-0.11263316999999999</c:v>
                </c:pt>
                <c:pt idx="71">
                  <c:v>-0.12996135000000003</c:v>
                </c:pt>
                <c:pt idx="72">
                  <c:v>-0.15017755999999993</c:v>
                </c:pt>
                <c:pt idx="73">
                  <c:v>-0.15595361999999999</c:v>
                </c:pt>
                <c:pt idx="74">
                  <c:v>-0.29457906000000011</c:v>
                </c:pt>
                <c:pt idx="75">
                  <c:v>-0.33789951000000013</c:v>
                </c:pt>
                <c:pt idx="76">
                  <c:v>-0.50540525000000003</c:v>
                </c:pt>
                <c:pt idx="77">
                  <c:v>-0.62959053999999992</c:v>
                </c:pt>
                <c:pt idx="78">
                  <c:v>-0.69312719999999972</c:v>
                </c:pt>
                <c:pt idx="79">
                  <c:v>-0.77976810000000019</c:v>
                </c:pt>
                <c:pt idx="80">
                  <c:v>-0.88084914999999997</c:v>
                </c:pt>
                <c:pt idx="81">
                  <c:v>-0.94149777999999962</c:v>
                </c:pt>
                <c:pt idx="82">
                  <c:v>-1.8021307199999999</c:v>
                </c:pt>
                <c:pt idx="83">
                  <c:v>-1.8079067799999995</c:v>
                </c:pt>
                <c:pt idx="84">
                  <c:v>-1.82523496</c:v>
                </c:pt>
                <c:pt idx="85">
                  <c:v>-2.18623871</c:v>
                </c:pt>
                <c:pt idx="86">
                  <c:v>-2.5096980699999998</c:v>
                </c:pt>
                <c:pt idx="87">
                  <c:v>-3.0266554399999981</c:v>
                </c:pt>
                <c:pt idx="88">
                  <c:v>-3.3125704099999989</c:v>
                </c:pt>
                <c:pt idx="89">
                  <c:v>-3.4569719099999991</c:v>
                </c:pt>
                <c:pt idx="90">
                  <c:v>-3.6620220399999988</c:v>
                </c:pt>
                <c:pt idx="91">
                  <c:v>-4.8634425199999978</c:v>
                </c:pt>
                <c:pt idx="92">
                  <c:v>-6.5847084000000002</c:v>
                </c:pt>
                <c:pt idx="93">
                  <c:v>-6.8359670099999974</c:v>
                </c:pt>
                <c:pt idx="94">
                  <c:v>-8.1153643000000013</c:v>
                </c:pt>
                <c:pt idx="95">
                  <c:v>-8.3579588200000021</c:v>
                </c:pt>
                <c:pt idx="96">
                  <c:v>-8.4070553300000004</c:v>
                </c:pt>
                <c:pt idx="97">
                  <c:v>-8.7478428699999995</c:v>
                </c:pt>
                <c:pt idx="98">
                  <c:v>-9.59114763</c:v>
                </c:pt>
                <c:pt idx="99">
                  <c:v>-10.01857607</c:v>
                </c:pt>
              </c:numCache>
            </c:numRef>
          </c:yVal>
          <c:smooth val="1"/>
        </c:ser>
        <c:ser>
          <c:idx val="9"/>
          <c:order val="9"/>
          <c:tx>
            <c:strRef>
              <c:f>'cubic TPF basis more knots'!$K$2</c:f>
              <c:strCache>
                <c:ptCount val="1"/>
                <c:pt idx="0">
                  <c:v>b9</c:v>
                </c:pt>
              </c:strCache>
            </c:strRef>
          </c:tx>
          <c:marker>
            <c:symbol val="none"/>
          </c:marker>
          <c:xVal>
            <c:numRef>
              <c:f>'cubic TPF basis more knots'!$A$3:$A$102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TPF basis more knots'!$K$3:$K$102</c:f>
              <c:numCache>
                <c:formatCode>General</c:formatCode>
                <c:ptCount val="10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-1.114370000000001E-3</c:v>
                </c:pt>
                <c:pt idx="79">
                  <c:v>-1.114370000000001E-3</c:v>
                </c:pt>
                <c:pt idx="80">
                  <c:v>-2.2287400000000016E-3</c:v>
                </c:pt>
                <c:pt idx="81">
                  <c:v>-3.3431100000000011E-3</c:v>
                </c:pt>
                <c:pt idx="82">
                  <c:v>-3.4545470000000002E-2</c:v>
                </c:pt>
                <c:pt idx="83">
                  <c:v>-3.5659840000000012E-2</c:v>
                </c:pt>
                <c:pt idx="84">
                  <c:v>-3.6774210000000015E-2</c:v>
                </c:pt>
                <c:pt idx="85">
                  <c:v>-5.7947240000000004E-2</c:v>
                </c:pt>
                <c:pt idx="86">
                  <c:v>-8.0234640000000051E-2</c:v>
                </c:pt>
                <c:pt idx="87">
                  <c:v>-0.12146633000000004</c:v>
                </c:pt>
                <c:pt idx="88">
                  <c:v>-0.14598247000000006</c:v>
                </c:pt>
                <c:pt idx="89">
                  <c:v>-0.15935491000000004</c:v>
                </c:pt>
                <c:pt idx="90">
                  <c:v>-0.17941357000000008</c:v>
                </c:pt>
                <c:pt idx="91">
                  <c:v>-0.30756612000000011</c:v>
                </c:pt>
                <c:pt idx="92">
                  <c:v>-0.52375389999999999</c:v>
                </c:pt>
                <c:pt idx="93">
                  <c:v>-0.55829937000000029</c:v>
                </c:pt>
                <c:pt idx="94">
                  <c:v>-0.73994168000000038</c:v>
                </c:pt>
                <c:pt idx="95">
                  <c:v>-0.77671589000000052</c:v>
                </c:pt>
                <c:pt idx="96">
                  <c:v>-0.78340210999999971</c:v>
                </c:pt>
                <c:pt idx="97">
                  <c:v>-0.83466313000000003</c:v>
                </c:pt>
                <c:pt idx="98">
                  <c:v>-0.96504442000000024</c:v>
                </c:pt>
                <c:pt idx="99">
                  <c:v>-1.0330209899999998</c:v>
                </c:pt>
              </c:numCache>
            </c:numRef>
          </c:yVal>
          <c:smooth val="1"/>
        </c:ser>
        <c:ser>
          <c:idx val="10"/>
          <c:order val="10"/>
          <c:tx>
            <c:strRef>
              <c:f>'cubic TPF basis more knots'!$L$2</c:f>
              <c:strCache>
                <c:ptCount val="1"/>
                <c:pt idx="0">
                  <c:v>b10</c:v>
                </c:pt>
              </c:strCache>
            </c:strRef>
          </c:tx>
          <c:marker>
            <c:symbol val="none"/>
          </c:marker>
          <c:xVal>
            <c:numRef>
              <c:f>'cubic TPF basis more knots'!$A$3:$A$102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TPF basis more knots'!$L$3:$L$102</c:f>
              <c:numCache>
                <c:formatCode>General</c:formatCode>
                <c:ptCount val="10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1.5233700000000007E-3</c:v>
                </c:pt>
                <c:pt idx="92">
                  <c:v>2.1327179999999998E-2</c:v>
                </c:pt>
                <c:pt idx="93">
                  <c:v>2.589729000000001E-2</c:v>
                </c:pt>
                <c:pt idx="94">
                  <c:v>5.636469000000003E-2</c:v>
                </c:pt>
                <c:pt idx="95">
                  <c:v>6.3981540000000003E-2</c:v>
                </c:pt>
                <c:pt idx="96">
                  <c:v>6.5504910000000013E-2</c:v>
                </c:pt>
                <c:pt idx="97">
                  <c:v>7.61685E-2</c:v>
                </c:pt>
                <c:pt idx="98">
                  <c:v>0.10815927000000004</c:v>
                </c:pt>
                <c:pt idx="99">
                  <c:v>0.12643971000000001</c:v>
                </c:pt>
              </c:numCache>
            </c:numRef>
          </c:yVal>
          <c:smooth val="1"/>
        </c:ser>
        <c:axId val="115152000"/>
        <c:axId val="115153536"/>
      </c:scatterChart>
      <c:valAx>
        <c:axId val="115152000"/>
        <c:scaling>
          <c:orientation val="minMax"/>
          <c:max val="1"/>
          <c:min val="-1"/>
        </c:scaling>
        <c:axPos val="b"/>
        <c:numFmt formatCode="General" sourceLinked="1"/>
        <c:tickLblPos val="nextTo"/>
        <c:crossAx val="115153536"/>
        <c:crossesAt val="-150"/>
        <c:crossBetween val="midCat"/>
        <c:majorUnit val="0.25"/>
      </c:valAx>
      <c:valAx>
        <c:axId val="115153536"/>
        <c:scaling>
          <c:orientation val="minMax"/>
          <c:max val="150"/>
          <c:min val="-150"/>
        </c:scaling>
        <c:axPos val="l"/>
        <c:majorGridlines/>
        <c:numFmt formatCode="General" sourceLinked="1"/>
        <c:tickLblPos val="nextTo"/>
        <c:crossAx val="115152000"/>
        <c:crossesAt val="-1"/>
        <c:crossBetween val="midCat"/>
      </c:valAx>
    </c:plotArea>
    <c:legend>
      <c:legendPos val="r"/>
      <c:layout>
        <c:manualLayout>
          <c:xMode val="edge"/>
          <c:yMode val="edge"/>
          <c:x val="0.12863488512333174"/>
          <c:y val="2.8254682741599063E-2"/>
          <c:w val="0.70625668276526865"/>
          <c:h val="0.14911326349693046"/>
        </c:manualLayout>
      </c:layout>
    </c:legend>
    <c:plotVisOnly val="1"/>
  </c:chart>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en-CA"/>
  <c:chart>
    <c:plotArea>
      <c:layout>
        <c:manualLayout>
          <c:layoutTarget val="inner"/>
          <c:xMode val="edge"/>
          <c:yMode val="edge"/>
          <c:x val="7.4463911906299834E-2"/>
          <c:y val="2.4508111184897069E-2"/>
          <c:w val="0.87000389349237228"/>
          <c:h val="0.82496632198083586"/>
        </c:manualLayout>
      </c:layout>
      <c:scatterChart>
        <c:scatterStyle val="lineMarker"/>
        <c:ser>
          <c:idx val="0"/>
          <c:order val="0"/>
          <c:tx>
            <c:strRef>
              <c:f>'poly basis'!$B$3</c:f>
              <c:strCache>
                <c:ptCount val="1"/>
                <c:pt idx="0">
                  <c:v>y</c:v>
                </c:pt>
              </c:strCache>
            </c:strRef>
          </c:tx>
          <c:spPr>
            <a:ln w="28575">
              <a:noFill/>
            </a:ln>
          </c:spPr>
          <c:marker>
            <c:symbol val="circle"/>
            <c:size val="4"/>
          </c:marker>
          <c:xVal>
            <c:numRef>
              <c:f>'poly basis'!$A$4:$A$103</c:f>
              <c:numCache>
                <c:formatCode>0.00</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'poly basis'!$B$4:$B$103</c:f>
              <c:numCache>
                <c:formatCode>General</c:formatCode>
                <c:ptCount val="100"/>
                <c:pt idx="0">
                  <c:v>-0.12745000000000001</c:v>
                </c:pt>
                <c:pt idx="1">
                  <c:v>-0.11652000000000003</c:v>
                </c:pt>
                <c:pt idx="2">
                  <c:v>-0.19641000000000006</c:v>
                </c:pt>
                <c:pt idx="3">
                  <c:v>-0.26370000000000005</c:v>
                </c:pt>
                <c:pt idx="4">
                  <c:v>-0.19916999999999999</c:v>
                </c:pt>
                <c:pt idx="5">
                  <c:v>-0.12476000000000004</c:v>
                </c:pt>
                <c:pt idx="6">
                  <c:v>-0.18156000000000005</c:v>
                </c:pt>
                <c:pt idx="7">
                  <c:v>-0.16446000000000005</c:v>
                </c:pt>
                <c:pt idx="8">
                  <c:v>-0.12741000000000005</c:v>
                </c:pt>
                <c:pt idx="9">
                  <c:v>-0.15144000000000007</c:v>
                </c:pt>
                <c:pt idx="10">
                  <c:v>-0.15017</c:v>
                </c:pt>
                <c:pt idx="11">
                  <c:v>-0.20591000000000007</c:v>
                </c:pt>
                <c:pt idx="12">
                  <c:v>-0.18878000000000006</c:v>
                </c:pt>
                <c:pt idx="13">
                  <c:v>-0.17978000000000005</c:v>
                </c:pt>
                <c:pt idx="14">
                  <c:v>-0.18607000000000001</c:v>
                </c:pt>
                <c:pt idx="15">
                  <c:v>-0.10400000000000002</c:v>
                </c:pt>
                <c:pt idx="16">
                  <c:v>-0.25068000000000001</c:v>
                </c:pt>
                <c:pt idx="17">
                  <c:v>-0.26795000000000002</c:v>
                </c:pt>
                <c:pt idx="18">
                  <c:v>-0.15004000000000006</c:v>
                </c:pt>
                <c:pt idx="19">
                  <c:v>-0.20695000000000005</c:v>
                </c:pt>
                <c:pt idx="20">
                  <c:v>-0.26789000000000002</c:v>
                </c:pt>
                <c:pt idx="21">
                  <c:v>-0.17266999999999999</c:v>
                </c:pt>
                <c:pt idx="22">
                  <c:v>-0.20085</c:v>
                </c:pt>
                <c:pt idx="23">
                  <c:v>-0.24815000000000001</c:v>
                </c:pt>
                <c:pt idx="24">
                  <c:v>-0.20175000000000001</c:v>
                </c:pt>
                <c:pt idx="25">
                  <c:v>-0.18634000000000006</c:v>
                </c:pt>
                <c:pt idx="26">
                  <c:v>-0.19075</c:v>
                </c:pt>
                <c:pt idx="27">
                  <c:v>-0.2006</c:v>
                </c:pt>
                <c:pt idx="28">
                  <c:v>-5.7820000000000003E-2</c:v>
                </c:pt>
                <c:pt idx="29">
                  <c:v>3.449E-2</c:v>
                </c:pt>
                <c:pt idx="30">
                  <c:v>0.16547999999999999</c:v>
                </c:pt>
                <c:pt idx="31">
                  <c:v>0.41477000000000008</c:v>
                </c:pt>
                <c:pt idx="32">
                  <c:v>0.37096000000000012</c:v>
                </c:pt>
                <c:pt idx="33">
                  <c:v>0.46724000000000004</c:v>
                </c:pt>
                <c:pt idx="34">
                  <c:v>0.65963000000000038</c:v>
                </c:pt>
                <c:pt idx="35">
                  <c:v>0.65137000000000023</c:v>
                </c:pt>
                <c:pt idx="36">
                  <c:v>0.88444999999999996</c:v>
                </c:pt>
                <c:pt idx="37">
                  <c:v>1.06487</c:v>
                </c:pt>
                <c:pt idx="38">
                  <c:v>1.1462399999999999</c:v>
                </c:pt>
                <c:pt idx="39">
                  <c:v>1.1704699999999999</c:v>
                </c:pt>
                <c:pt idx="40">
                  <c:v>1.2618099999999997</c:v>
                </c:pt>
                <c:pt idx="41">
                  <c:v>1.2563199999999999</c:v>
                </c:pt>
                <c:pt idx="42">
                  <c:v>1.18452</c:v>
                </c:pt>
                <c:pt idx="43">
                  <c:v>1.14503</c:v>
                </c:pt>
                <c:pt idx="44">
                  <c:v>1.2557099999999997</c:v>
                </c:pt>
                <c:pt idx="45">
                  <c:v>1.1926600000000001</c:v>
                </c:pt>
                <c:pt idx="46">
                  <c:v>1.1513800000000001</c:v>
                </c:pt>
                <c:pt idx="47">
                  <c:v>1.0979599999999998</c:v>
                </c:pt>
                <c:pt idx="48">
                  <c:v>1.12558</c:v>
                </c:pt>
                <c:pt idx="49">
                  <c:v>1.1224499999999999</c:v>
                </c:pt>
                <c:pt idx="50">
                  <c:v>1.0965800000000001</c:v>
                </c:pt>
                <c:pt idx="51">
                  <c:v>1.0909500000000001</c:v>
                </c:pt>
                <c:pt idx="52">
                  <c:v>1.0659799999999995</c:v>
                </c:pt>
                <c:pt idx="53">
                  <c:v>0.86021999999999998</c:v>
                </c:pt>
                <c:pt idx="54">
                  <c:v>0.89061000000000001</c:v>
                </c:pt>
                <c:pt idx="55">
                  <c:v>0.77307000000000026</c:v>
                </c:pt>
                <c:pt idx="56">
                  <c:v>0.86748999999999998</c:v>
                </c:pt>
                <c:pt idx="57">
                  <c:v>0.86497000000000024</c:v>
                </c:pt>
                <c:pt idx="58">
                  <c:v>0.79066000000000003</c:v>
                </c:pt>
                <c:pt idx="59">
                  <c:v>0.77347999999999995</c:v>
                </c:pt>
                <c:pt idx="60">
                  <c:v>0.68391999999999997</c:v>
                </c:pt>
                <c:pt idx="61">
                  <c:v>0.73093000000000019</c:v>
                </c:pt>
                <c:pt idx="62">
                  <c:v>0.61955000000000005</c:v>
                </c:pt>
                <c:pt idx="63">
                  <c:v>0.64659999999999995</c:v>
                </c:pt>
                <c:pt idx="64">
                  <c:v>0.68086000000000002</c:v>
                </c:pt>
                <c:pt idx="65">
                  <c:v>0.56596000000000002</c:v>
                </c:pt>
                <c:pt idx="66">
                  <c:v>0.62710999999999995</c:v>
                </c:pt>
                <c:pt idx="67">
                  <c:v>0.57015000000000005</c:v>
                </c:pt>
                <c:pt idx="68">
                  <c:v>0.58743999999999963</c:v>
                </c:pt>
                <c:pt idx="69">
                  <c:v>0.52044999999999997</c:v>
                </c:pt>
                <c:pt idx="70">
                  <c:v>0.55547999999999997</c:v>
                </c:pt>
                <c:pt idx="71">
                  <c:v>0.59551999999999972</c:v>
                </c:pt>
                <c:pt idx="72">
                  <c:v>0.59419</c:v>
                </c:pt>
                <c:pt idx="73">
                  <c:v>0.6247400000000003</c:v>
                </c:pt>
                <c:pt idx="74">
                  <c:v>0.51130999999999982</c:v>
                </c:pt>
                <c:pt idx="75">
                  <c:v>0.50444999999999973</c:v>
                </c:pt>
                <c:pt idx="76">
                  <c:v>0.47455000000000008</c:v>
                </c:pt>
                <c:pt idx="77">
                  <c:v>0.4535300000000001</c:v>
                </c:pt>
                <c:pt idx="78">
                  <c:v>0.45744000000000001</c:v>
                </c:pt>
                <c:pt idx="79">
                  <c:v>0.33821000000000012</c:v>
                </c:pt>
                <c:pt idx="80">
                  <c:v>0.46015</c:v>
                </c:pt>
                <c:pt idx="81">
                  <c:v>0.45807000000000009</c:v>
                </c:pt>
                <c:pt idx="82">
                  <c:v>0.35185000000000011</c:v>
                </c:pt>
                <c:pt idx="83">
                  <c:v>0.3103700000000002</c:v>
                </c:pt>
                <c:pt idx="84">
                  <c:v>0.39655000000000012</c:v>
                </c:pt>
                <c:pt idx="85">
                  <c:v>0.40160000000000001</c:v>
                </c:pt>
                <c:pt idx="86">
                  <c:v>0.29430000000000012</c:v>
                </c:pt>
                <c:pt idx="87">
                  <c:v>0.30077000000000009</c:v>
                </c:pt>
                <c:pt idx="88">
                  <c:v>0.3200800000000002</c:v>
                </c:pt>
                <c:pt idx="89">
                  <c:v>0.35822000000000009</c:v>
                </c:pt>
                <c:pt idx="90">
                  <c:v>0.35658000000000012</c:v>
                </c:pt>
                <c:pt idx="91">
                  <c:v>0.2599200000000001</c:v>
                </c:pt>
                <c:pt idx="92">
                  <c:v>0.28781000000000012</c:v>
                </c:pt>
                <c:pt idx="93">
                  <c:v>0.30206000000000011</c:v>
                </c:pt>
                <c:pt idx="94">
                  <c:v>0.18532999999999999</c:v>
                </c:pt>
                <c:pt idx="95">
                  <c:v>0.19622999999999999</c:v>
                </c:pt>
                <c:pt idx="96">
                  <c:v>0.26288000000000011</c:v>
                </c:pt>
                <c:pt idx="97">
                  <c:v>0.36154000000000008</c:v>
                </c:pt>
                <c:pt idx="98">
                  <c:v>0.22275</c:v>
                </c:pt>
                <c:pt idx="99">
                  <c:v>0.21118999999999999</c:v>
                </c:pt>
              </c:numCache>
            </c:numRef>
          </c:yVal>
        </c:ser>
        <c:ser>
          <c:idx val="1"/>
          <c:order val="1"/>
          <c:tx>
            <c:strRef>
              <c:f>'cubic bspline basis'!$M$2</c:f>
              <c:strCache>
                <c:ptCount val="1"/>
                <c:pt idx="0">
                  <c:v>pred</c:v>
                </c:pt>
              </c:strCache>
            </c:strRef>
          </c:tx>
          <c:spPr>
            <a:ln w="15875">
              <a:solidFill>
                <a:schemeClr val="accent3">
                  <a:lumMod val="50000"/>
                </a:schemeClr>
              </a:solidFill>
            </a:ln>
          </c:spPr>
          <c:marker>
            <c:symbol val="none"/>
          </c:marker>
          <c:xVal>
            <c:numRef>
              <c:f>'cubic bspline basis'!$A$3:$A$102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bspline basis'!$M$3:$M$102</c:f>
              <c:numCache>
                <c:formatCode>General</c:formatCode>
                <c:ptCount val="100"/>
                <c:pt idx="0">
                  <c:v>-0.15742000000000006</c:v>
                </c:pt>
                <c:pt idx="1">
                  <c:v>-0.15465999999999999</c:v>
                </c:pt>
                <c:pt idx="2">
                  <c:v>-0.14706000000000005</c:v>
                </c:pt>
                <c:pt idx="3">
                  <c:v>-0.15298000000000006</c:v>
                </c:pt>
                <c:pt idx="4">
                  <c:v>-0.15404000000000007</c:v>
                </c:pt>
                <c:pt idx="5">
                  <c:v>-0.16750999999999999</c:v>
                </c:pt>
                <c:pt idx="6">
                  <c:v>-0.16943000000000005</c:v>
                </c:pt>
                <c:pt idx="7">
                  <c:v>-0.17477999999999999</c:v>
                </c:pt>
                <c:pt idx="8">
                  <c:v>-0.18873000000000006</c:v>
                </c:pt>
                <c:pt idx="9">
                  <c:v>-0.20229000000000005</c:v>
                </c:pt>
                <c:pt idx="10">
                  <c:v>-0.21120000000000005</c:v>
                </c:pt>
                <c:pt idx="11">
                  <c:v>-0.20952000000000001</c:v>
                </c:pt>
                <c:pt idx="12">
                  <c:v>-0.20393000000000006</c:v>
                </c:pt>
                <c:pt idx="13">
                  <c:v>-0.20283999999999999</c:v>
                </c:pt>
                <c:pt idx="14">
                  <c:v>-0.20218</c:v>
                </c:pt>
                <c:pt idx="15">
                  <c:v>-0.18332999999999999</c:v>
                </c:pt>
                <c:pt idx="16">
                  <c:v>-0.16795000000000004</c:v>
                </c:pt>
                <c:pt idx="17">
                  <c:v>-0.16764000000000001</c:v>
                </c:pt>
                <c:pt idx="18">
                  <c:v>-0.15872000000000006</c:v>
                </c:pt>
                <c:pt idx="19">
                  <c:v>-0.14991000000000007</c:v>
                </c:pt>
                <c:pt idx="20">
                  <c:v>-0.14882000000000001</c:v>
                </c:pt>
                <c:pt idx="21">
                  <c:v>-0.15682000000000001</c:v>
                </c:pt>
                <c:pt idx="22">
                  <c:v>-0.17727999999999999</c:v>
                </c:pt>
                <c:pt idx="23">
                  <c:v>-0.19514999999999999</c:v>
                </c:pt>
                <c:pt idx="24">
                  <c:v>-0.20247000000000001</c:v>
                </c:pt>
                <c:pt idx="25">
                  <c:v>-0.30262000000000011</c:v>
                </c:pt>
                <c:pt idx="26">
                  <c:v>-0.33488000000000023</c:v>
                </c:pt>
                <c:pt idx="27">
                  <c:v>-0.35683000000000015</c:v>
                </c:pt>
                <c:pt idx="28">
                  <c:v>-4.9820000000000017E-2</c:v>
                </c:pt>
                <c:pt idx="29">
                  <c:v>-1.213E-2</c:v>
                </c:pt>
                <c:pt idx="30">
                  <c:v>0.22008</c:v>
                </c:pt>
                <c:pt idx="31">
                  <c:v>0.48650000000000015</c:v>
                </c:pt>
                <c:pt idx="32">
                  <c:v>0.49508000000000013</c:v>
                </c:pt>
                <c:pt idx="33">
                  <c:v>0.57786999999999999</c:v>
                </c:pt>
                <c:pt idx="34">
                  <c:v>0.70891999999999999</c:v>
                </c:pt>
                <c:pt idx="35">
                  <c:v>0.78878000000000004</c:v>
                </c:pt>
                <c:pt idx="36">
                  <c:v>0.93627000000000005</c:v>
                </c:pt>
                <c:pt idx="37">
                  <c:v>1.09314</c:v>
                </c:pt>
                <c:pt idx="38">
                  <c:v>1.1034299999999995</c:v>
                </c:pt>
                <c:pt idx="39">
                  <c:v>1.10378</c:v>
                </c:pt>
                <c:pt idx="40">
                  <c:v>1.1479199999999998</c:v>
                </c:pt>
                <c:pt idx="41">
                  <c:v>1.1471</c:v>
                </c:pt>
                <c:pt idx="42">
                  <c:v>1.14649</c:v>
                </c:pt>
                <c:pt idx="43">
                  <c:v>1.14337</c:v>
                </c:pt>
                <c:pt idx="44">
                  <c:v>1.1424500000000004</c:v>
                </c:pt>
                <c:pt idx="45">
                  <c:v>1.13724</c:v>
                </c:pt>
                <c:pt idx="46">
                  <c:v>1.1112</c:v>
                </c:pt>
                <c:pt idx="47">
                  <c:v>1.1018299999999996</c:v>
                </c:pt>
                <c:pt idx="48">
                  <c:v>1.09436</c:v>
                </c:pt>
                <c:pt idx="49">
                  <c:v>1.0705899999999999</c:v>
                </c:pt>
                <c:pt idx="50">
                  <c:v>1.0611599999999999</c:v>
                </c:pt>
                <c:pt idx="51">
                  <c:v>1.0609199999999999</c:v>
                </c:pt>
                <c:pt idx="52">
                  <c:v>1.0113799999999995</c:v>
                </c:pt>
                <c:pt idx="53">
                  <c:v>0.92713999999999996</c:v>
                </c:pt>
                <c:pt idx="54">
                  <c:v>0.90854000000000001</c:v>
                </c:pt>
                <c:pt idx="55">
                  <c:v>0.89485999999999999</c:v>
                </c:pt>
                <c:pt idx="56">
                  <c:v>0.87734000000000023</c:v>
                </c:pt>
                <c:pt idx="57">
                  <c:v>0.8747600000000002</c:v>
                </c:pt>
                <c:pt idx="58">
                  <c:v>0.85711000000000004</c:v>
                </c:pt>
                <c:pt idx="59">
                  <c:v>0.78565000000000018</c:v>
                </c:pt>
                <c:pt idx="60">
                  <c:v>0.7570800000000002</c:v>
                </c:pt>
                <c:pt idx="61">
                  <c:v>0.71225000000000005</c:v>
                </c:pt>
                <c:pt idx="62">
                  <c:v>0.70455000000000001</c:v>
                </c:pt>
                <c:pt idx="63">
                  <c:v>0.68296000000000001</c:v>
                </c:pt>
                <c:pt idx="64">
                  <c:v>0.63932999999999995</c:v>
                </c:pt>
                <c:pt idx="65">
                  <c:v>0.63792000000000026</c:v>
                </c:pt>
                <c:pt idx="66">
                  <c:v>0.6358600000000002</c:v>
                </c:pt>
                <c:pt idx="67">
                  <c:v>0.60472000000000026</c:v>
                </c:pt>
                <c:pt idx="68">
                  <c:v>0.59355999999999975</c:v>
                </c:pt>
                <c:pt idx="69">
                  <c:v>0.59295999999999982</c:v>
                </c:pt>
                <c:pt idx="70">
                  <c:v>0.57360000000000022</c:v>
                </c:pt>
                <c:pt idx="71">
                  <c:v>0.56237999999999999</c:v>
                </c:pt>
                <c:pt idx="72">
                  <c:v>0.54955999999999983</c:v>
                </c:pt>
                <c:pt idx="73">
                  <c:v>0.54584999999999995</c:v>
                </c:pt>
                <c:pt idx="74">
                  <c:v>0.48942000000000013</c:v>
                </c:pt>
                <c:pt idx="75">
                  <c:v>0.47658000000000011</c:v>
                </c:pt>
                <c:pt idx="76">
                  <c:v>0.44267000000000001</c:v>
                </c:pt>
                <c:pt idx="77">
                  <c:v>0.42606000000000016</c:v>
                </c:pt>
                <c:pt idx="78">
                  <c:v>0.41928000000000015</c:v>
                </c:pt>
                <c:pt idx="79">
                  <c:v>0.41135000000000016</c:v>
                </c:pt>
                <c:pt idx="80">
                  <c:v>0.40354000000000001</c:v>
                </c:pt>
                <c:pt idx="81">
                  <c:v>0.39955000000000013</c:v>
                </c:pt>
                <c:pt idx="82">
                  <c:v>0.36706000000000011</c:v>
                </c:pt>
                <c:pt idx="83">
                  <c:v>0.36692000000000013</c:v>
                </c:pt>
                <c:pt idx="84">
                  <c:v>0.36645000000000011</c:v>
                </c:pt>
                <c:pt idx="85">
                  <c:v>0.35862000000000016</c:v>
                </c:pt>
                <c:pt idx="86">
                  <c:v>0.35232000000000013</c:v>
                </c:pt>
                <c:pt idx="87">
                  <c:v>0.34262000000000009</c:v>
                </c:pt>
                <c:pt idx="88">
                  <c:v>0.33714000000000011</c:v>
                </c:pt>
                <c:pt idx="89">
                  <c:v>0.33425000000000016</c:v>
                </c:pt>
                <c:pt idx="90">
                  <c:v>0.33008000000000021</c:v>
                </c:pt>
                <c:pt idx="91">
                  <c:v>0.30429</c:v>
                </c:pt>
                <c:pt idx="92">
                  <c:v>0.27112000000000008</c:v>
                </c:pt>
                <c:pt idx="93">
                  <c:v>0.26700000000000002</c:v>
                </c:pt>
                <c:pt idx="94">
                  <c:v>0.24951000000000007</c:v>
                </c:pt>
                <c:pt idx="95">
                  <c:v>0.24686000000000005</c:v>
                </c:pt>
                <c:pt idx="96">
                  <c:v>0.24635000000000001</c:v>
                </c:pt>
                <c:pt idx="97">
                  <c:v>0.24304000000000006</c:v>
                </c:pt>
                <c:pt idx="98">
                  <c:v>0.23668</c:v>
                </c:pt>
                <c:pt idx="99">
                  <c:v>0.23442000000000005</c:v>
                </c:pt>
              </c:numCache>
            </c:numRef>
          </c:yVal>
          <c:smooth val="1"/>
        </c:ser>
        <c:axId val="116460544"/>
        <c:axId val="116495104"/>
      </c:scatterChart>
      <c:valAx>
        <c:axId val="116460544"/>
        <c:scaling>
          <c:orientation val="minMax"/>
          <c:max val="1"/>
          <c:min val="-1"/>
        </c:scaling>
        <c:axPos val="b"/>
        <c:numFmt formatCode="0.00" sourceLinked="1"/>
        <c:tickLblPos val="nextTo"/>
        <c:crossAx val="116495104"/>
        <c:crossesAt val="-0.4"/>
        <c:crossBetween val="midCat"/>
        <c:majorUnit val="0.25"/>
      </c:valAx>
      <c:valAx>
        <c:axId val="116495104"/>
        <c:scaling>
          <c:orientation val="minMax"/>
          <c:max val="1.4"/>
          <c:min val="-0.4"/>
        </c:scaling>
        <c:axPos val="l"/>
        <c:majorGridlines/>
        <c:numFmt formatCode="General" sourceLinked="1"/>
        <c:tickLblPos val="nextTo"/>
        <c:crossAx val="116460544"/>
        <c:crossesAt val="-1"/>
        <c:crossBetween val="midCat"/>
        <c:majorUnit val="0.4"/>
      </c:valAx>
    </c:plotArea>
    <c:plotVisOnly val="1"/>
  </c:chart>
  <c:externalData r:id="rId1"/>
  <c:userShapes r:id="rId2"/>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en-CA"/>
  <c:chart>
    <c:plotArea>
      <c:layout>
        <c:manualLayout>
          <c:layoutTarget val="inner"/>
          <c:xMode val="edge"/>
          <c:yMode val="edge"/>
          <c:x val="8.4807508602060905E-2"/>
          <c:y val="0.15726478307858591"/>
          <c:w val="0.88473312744034149"/>
          <c:h val="0.7153592712675626"/>
        </c:manualLayout>
      </c:layout>
      <c:scatterChart>
        <c:scatterStyle val="smoothMarker"/>
        <c:ser>
          <c:idx val="0"/>
          <c:order val="0"/>
          <c:tx>
            <c:strRef>
              <c:f>'cubic bspline basis'!$B$2</c:f>
              <c:strCache>
                <c:ptCount val="1"/>
                <c:pt idx="0">
                  <c:v>b0</c:v>
                </c:pt>
              </c:strCache>
            </c:strRef>
          </c:tx>
          <c:marker>
            <c:symbol val="none"/>
          </c:marker>
          <c:xVal>
            <c:numRef>
              <c:f>'cubic bspline basis'!$A$3:$A$102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bspline basis'!$B$3:$B$102</c:f>
              <c:numCache>
                <c:formatCode>General</c:formatCode>
                <c:ptCount val="100"/>
                <c:pt idx="0">
                  <c:v>-0.15742000000000006</c:v>
                </c:pt>
                <c:pt idx="1">
                  <c:v>-0.14642106460000001</c:v>
                </c:pt>
                <c:pt idx="2">
                  <c:v>-8.6776200799999995E-2</c:v>
                </c:pt>
                <c:pt idx="3">
                  <c:v>-4.8008377400000003E-2</c:v>
                </c:pt>
                <c:pt idx="4">
                  <c:v>-4.5069345999999989E-2</c:v>
                </c:pt>
                <c:pt idx="5">
                  <c:v>-2.2246594400000007E-2</c:v>
                </c:pt>
                <c:pt idx="6">
                  <c:v>-2.0151334200000003E-2</c:v>
                </c:pt>
                <c:pt idx="7">
                  <c:v>-1.5161120200000008E-2</c:v>
                </c:pt>
                <c:pt idx="8">
                  <c:v>-6.2684644000000032E-3</c:v>
                </c:pt>
                <c:pt idx="9">
                  <c:v>-1.5159545999999999E-3</c:v>
                </c:pt>
                <c:pt idx="10">
                  <c:v>-7.5561600000000046E-5</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numCache>
            </c:numRef>
          </c:yVal>
          <c:smooth val="1"/>
        </c:ser>
        <c:ser>
          <c:idx val="1"/>
          <c:order val="1"/>
          <c:tx>
            <c:strRef>
              <c:f>'cubic bspline basis'!$C$2</c:f>
              <c:strCache>
                <c:ptCount val="1"/>
                <c:pt idx="0">
                  <c:v>b1</c:v>
                </c:pt>
              </c:strCache>
            </c:strRef>
          </c:tx>
          <c:marker>
            <c:symbol val="none"/>
          </c:marker>
          <c:xVal>
            <c:numRef>
              <c:f>'cubic bspline basis'!$A$3:$A$102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bspline basis'!$C$3:$C$102</c:f>
              <c:numCache>
                <c:formatCode>General</c:formatCode>
                <c:ptCount val="100"/>
                <c:pt idx="0">
                  <c:v>0</c:v>
                </c:pt>
                <c:pt idx="1">
                  <c:v>-7.9761912000000032E-3</c:v>
                </c:pt>
                <c:pt idx="2">
                  <c:v>-4.6824308999999981E-2</c:v>
                </c:pt>
                <c:pt idx="3">
                  <c:v>-6.50745831E-2</c:v>
                </c:pt>
                <c:pt idx="4">
                  <c:v>-6.6034637399999999E-2</c:v>
                </c:pt>
                <c:pt idx="5">
                  <c:v>-6.9455480700000002E-2</c:v>
                </c:pt>
                <c:pt idx="6">
                  <c:v>-6.9209401800000028E-2</c:v>
                </c:pt>
                <c:pt idx="7">
                  <c:v>-6.7937416499999986E-2</c:v>
                </c:pt>
                <c:pt idx="8">
                  <c:v>-6.1309460400000002E-2</c:v>
                </c:pt>
                <c:pt idx="9">
                  <c:v>-5.0242841699999978E-2</c:v>
                </c:pt>
                <c:pt idx="10">
                  <c:v>-3.7154448E-2</c:v>
                </c:pt>
                <c:pt idx="11">
                  <c:v>-2.2410509400000007E-2</c:v>
                </c:pt>
                <c:pt idx="12">
                  <c:v>-1.7293685700000002E-2</c:v>
                </c:pt>
                <c:pt idx="13">
                  <c:v>-1.6555449000000003E-2</c:v>
                </c:pt>
                <c:pt idx="14">
                  <c:v>-1.61406963E-2</c:v>
                </c:pt>
                <c:pt idx="15">
                  <c:v>-8.1956982000000039E-3</c:v>
                </c:pt>
                <c:pt idx="16">
                  <c:v>-4.3219773E-3</c:v>
                </c:pt>
                <c:pt idx="17">
                  <c:v>-4.2584357999999991E-3</c:v>
                </c:pt>
                <c:pt idx="18">
                  <c:v>-2.5185540000000005E-3</c:v>
                </c:pt>
                <c:pt idx="19">
                  <c:v>-8.9189160000000033E-4</c:v>
                </c:pt>
                <c:pt idx="20">
                  <c:v>-3.5236650000000012E-4</c:v>
                </c:pt>
                <c:pt idx="21">
                  <c:v>-3.0037800000000012E-5</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numCache>
            </c:numRef>
          </c:yVal>
          <c:smooth val="1"/>
        </c:ser>
        <c:ser>
          <c:idx val="2"/>
          <c:order val="2"/>
          <c:tx>
            <c:strRef>
              <c:f>'cubic bspline basis'!$D$2</c:f>
              <c:strCache>
                <c:ptCount val="1"/>
                <c:pt idx="0">
                  <c:v>b2</c:v>
                </c:pt>
              </c:strCache>
            </c:strRef>
          </c:tx>
          <c:marker>
            <c:symbol val="none"/>
          </c:marker>
          <c:xVal>
            <c:numRef>
              <c:f>'cubic bspline basis'!$A$3:$A$102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bspline basis'!$D$3:$D$102</c:f>
              <c:numCache>
                <c:formatCode>General</c:formatCode>
                <c:ptCount val="100"/>
                <c:pt idx="0">
                  <c:v>0</c:v>
                </c:pt>
                <c:pt idx="1">
                  <c:v>-2.6277800000000019E-4</c:v>
                </c:pt>
                <c:pt idx="2">
                  <c:v>-1.3464997999999999E-2</c:v>
                </c:pt>
                <c:pt idx="3">
                  <c:v>-3.9951753999999999E-2</c:v>
                </c:pt>
                <c:pt idx="4">
                  <c:v>-4.2991113999999997E-2</c:v>
                </c:pt>
                <c:pt idx="5">
                  <c:v>-7.5965003999999989E-2</c:v>
                </c:pt>
                <c:pt idx="6">
                  <c:v>-8.0245436000000003E-2</c:v>
                </c:pt>
                <c:pt idx="7">
                  <c:v>-9.1905814000000002E-2</c:v>
                </c:pt>
                <c:pt idx="8">
                  <c:v>-0.12155540399999999</c:v>
                </c:pt>
                <c:pt idx="9">
                  <c:v>-0.15121765800000006</c:v>
                </c:pt>
                <c:pt idx="10">
                  <c:v>-0.17506713600000004</c:v>
                </c:pt>
                <c:pt idx="11">
                  <c:v>-0.18885190000000004</c:v>
                </c:pt>
                <c:pt idx="12">
                  <c:v>-0.18829468400000013</c:v>
                </c:pt>
                <c:pt idx="13">
                  <c:v>-0.18786410800000006</c:v>
                </c:pt>
                <c:pt idx="14">
                  <c:v>-0.18757600200000007</c:v>
                </c:pt>
                <c:pt idx="15">
                  <c:v>-0.17300606999999998</c:v>
                </c:pt>
                <c:pt idx="16">
                  <c:v>-0.15413354399999998</c:v>
                </c:pt>
                <c:pt idx="17">
                  <c:v>-0.15368713800000006</c:v>
                </c:pt>
                <c:pt idx="18">
                  <c:v>-0.138389026</c:v>
                </c:pt>
                <c:pt idx="19">
                  <c:v>-0.11280141399999997</c:v>
                </c:pt>
                <c:pt idx="20">
                  <c:v>-9.5888642000000024E-2</c:v>
                </c:pt>
                <c:pt idx="21">
                  <c:v>-7.0801257999999992E-2</c:v>
                </c:pt>
                <c:pt idx="22">
                  <c:v>-5.0656000000000014E-2</c:v>
                </c:pt>
                <c:pt idx="23">
                  <c:v>-4.0977537999999994E-2</c:v>
                </c:pt>
                <c:pt idx="24">
                  <c:v>-3.7824202000000015E-2</c:v>
                </c:pt>
                <c:pt idx="25">
                  <c:v>-1.1717366E-2</c:v>
                </c:pt>
                <c:pt idx="26">
                  <c:v>-6.3193359999999992E-3</c:v>
                </c:pt>
                <c:pt idx="27">
                  <c:v>-2.2953500000000011E-3</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numCache>
            </c:numRef>
          </c:yVal>
          <c:smooth val="1"/>
        </c:ser>
        <c:ser>
          <c:idx val="3"/>
          <c:order val="3"/>
          <c:tx>
            <c:strRef>
              <c:f>'cubic bspline basis'!$E$2</c:f>
              <c:strCache>
                <c:ptCount val="1"/>
                <c:pt idx="0">
                  <c:v>b3</c:v>
                </c:pt>
              </c:strCache>
            </c:strRef>
          </c:tx>
          <c:marker>
            <c:symbol val="none"/>
          </c:marker>
          <c:xVal>
            <c:numRef>
              <c:f>'cubic bspline basis'!$A$3:$A$102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bspline basis'!$E$3:$E$102</c:f>
              <c:numCache>
                <c:formatCode>General</c:formatCode>
                <c:ptCount val="100"/>
                <c:pt idx="0">
                  <c:v>0</c:v>
                </c:pt>
                <c:pt idx="1">
                  <c:v>0</c:v>
                </c:pt>
                <c:pt idx="2">
                  <c:v>8.1933000000000034E-6</c:v>
                </c:pt>
                <c:pt idx="3">
                  <c:v>4.9071700000000027E-5</c:v>
                </c:pt>
                <c:pt idx="4">
                  <c:v>5.5679200000000014E-5</c:v>
                </c:pt>
                <c:pt idx="5">
                  <c:v>1.5461550000000007E-4</c:v>
                </c:pt>
                <c:pt idx="6">
                  <c:v>1.7153070000000006E-4</c:v>
                </c:pt>
                <c:pt idx="7">
                  <c:v>2.2333350000000015E-4</c:v>
                </c:pt>
                <c:pt idx="8">
                  <c:v>4.0138360000000004E-4</c:v>
                </c:pt>
                <c:pt idx="9">
                  <c:v>6.8585850000000008E-4</c:v>
                </c:pt>
                <c:pt idx="10">
                  <c:v>1.1008976000000004E-3</c:v>
                </c:pt>
                <c:pt idx="11">
                  <c:v>1.8447259000000005E-3</c:v>
                </c:pt>
                <c:pt idx="12">
                  <c:v>2.2446999000000009E-3</c:v>
                </c:pt>
                <c:pt idx="13">
                  <c:v>2.3113916000000001E-3</c:v>
                </c:pt>
                <c:pt idx="14">
                  <c:v>2.3499794E-3</c:v>
                </c:pt>
                <c:pt idx="15">
                  <c:v>3.3072740000000015E-3</c:v>
                </c:pt>
                <c:pt idx="16">
                  <c:v>4.0333942000000018E-3</c:v>
                </c:pt>
                <c:pt idx="17">
                  <c:v>4.0481950000000001E-3</c:v>
                </c:pt>
                <c:pt idx="18">
                  <c:v>4.5064031000000022E-3</c:v>
                </c:pt>
                <c:pt idx="19">
                  <c:v>5.1203720000000024E-3</c:v>
                </c:pt>
                <c:pt idx="20">
                  <c:v>5.4374439000000035E-3</c:v>
                </c:pt>
                <c:pt idx="21">
                  <c:v>5.7661449999999994E-3</c:v>
                </c:pt>
                <c:pt idx="22">
                  <c:v>5.8535402E-3</c:v>
                </c:pt>
                <c:pt idx="23">
                  <c:v>5.7991825000000014E-3</c:v>
                </c:pt>
                <c:pt idx="24">
                  <c:v>5.7621804999999984E-3</c:v>
                </c:pt>
                <c:pt idx="25">
                  <c:v>4.7568714000000012E-3</c:v>
                </c:pt>
                <c:pt idx="26">
                  <c:v>4.1692444000000018E-3</c:v>
                </c:pt>
                <c:pt idx="27">
                  <c:v>3.3617198000000016E-3</c:v>
                </c:pt>
                <c:pt idx="28">
                  <c:v>7.5404790000000029E-4</c:v>
                </c:pt>
                <c:pt idx="29">
                  <c:v>6.7255540000000027E-4</c:v>
                </c:pt>
                <c:pt idx="30">
                  <c:v>3.2429610000000021E-4</c:v>
                </c:pt>
                <c:pt idx="31">
                  <c:v>1.1505860000000008E-4</c:v>
                </c:pt>
                <c:pt idx="32">
                  <c:v>1.1047740000000003E-4</c:v>
                </c:pt>
                <c:pt idx="33">
                  <c:v>7.2418200000000038E-5</c:v>
                </c:pt>
                <c:pt idx="34">
                  <c:v>3.0570700000000015E-5</c:v>
                </c:pt>
                <c:pt idx="35">
                  <c:v>1.4712700000000006E-5</c:v>
                </c:pt>
                <c:pt idx="36">
                  <c:v>1.0572000000000004E-6</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numCache>
            </c:numRef>
          </c:yVal>
          <c:smooth val="1"/>
        </c:ser>
        <c:ser>
          <c:idx val="4"/>
          <c:order val="4"/>
          <c:tx>
            <c:strRef>
              <c:f>'cubic bspline basis'!$F$2</c:f>
              <c:strCache>
                <c:ptCount val="1"/>
                <c:pt idx="0">
                  <c:v>b4</c:v>
                </c:pt>
              </c:strCache>
            </c:strRef>
          </c:tx>
          <c:marker>
            <c:symbol val="none"/>
          </c:marker>
          <c:xVal>
            <c:numRef>
              <c:f>'cubic bspline basis'!$A$3:$A$102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bspline basis'!$F$3:$F$102</c:f>
              <c:numCache>
                <c:formatCode>General</c:formatCode>
                <c:ptCount val="100"/>
                <c:pt idx="0">
                  <c:v>0</c:v>
                </c:pt>
                <c:pt idx="1">
                  <c:v>0</c:v>
                </c:pt>
                <c:pt idx="2">
                  <c:v>0</c:v>
                </c:pt>
                <c:pt idx="3">
                  <c:v>0</c:v>
                </c:pt>
                <c:pt idx="4">
                  <c:v>0</c:v>
                </c:pt>
                <c:pt idx="5">
                  <c:v>0</c:v>
                </c:pt>
                <c:pt idx="6">
                  <c:v>0</c:v>
                </c:pt>
                <c:pt idx="7">
                  <c:v>0</c:v>
                </c:pt>
                <c:pt idx="8">
                  <c:v>0</c:v>
                </c:pt>
                <c:pt idx="9">
                  <c:v>0</c:v>
                </c:pt>
                <c:pt idx="10">
                  <c:v>0</c:v>
                </c:pt>
                <c:pt idx="11">
                  <c:v>-9.8086300000000071E-5</c:v>
                </c:pt>
                <c:pt idx="12">
                  <c:v>-5.8851780000000026E-4</c:v>
                </c:pt>
                <c:pt idx="13">
                  <c:v>-7.2432960000000043E-4</c:v>
                </c:pt>
                <c:pt idx="14">
                  <c:v>-8.1487080000000015E-4</c:v>
                </c:pt>
                <c:pt idx="15">
                  <c:v>-5.4324720000000024E-3</c:v>
                </c:pt>
                <c:pt idx="16">
                  <c:v>-1.3520819200000006E-2</c:v>
                </c:pt>
                <c:pt idx="17">
                  <c:v>-1.3747172200000006E-2</c:v>
                </c:pt>
                <c:pt idx="18">
                  <c:v>-2.23184058E-2</c:v>
                </c:pt>
                <c:pt idx="19">
                  <c:v>-4.1339602900000015E-2</c:v>
                </c:pt>
                <c:pt idx="20">
                  <c:v>-5.8014273900000024E-2</c:v>
                </c:pt>
                <c:pt idx="21">
                  <c:v>-9.1755961100000075E-2</c:v>
                </c:pt>
                <c:pt idx="22">
                  <c:v>-0.13247686580000001</c:v>
                </c:pt>
                <c:pt idx="23">
                  <c:v>-0.16012965729999995</c:v>
                </c:pt>
                <c:pt idx="24">
                  <c:v>-0.1707229777</c:v>
                </c:pt>
                <c:pt idx="25">
                  <c:v>-0.31133346130000022</c:v>
                </c:pt>
                <c:pt idx="26">
                  <c:v>-0.36579399310000016</c:v>
                </c:pt>
                <c:pt idx="27">
                  <c:v>-0.42664522459999993</c:v>
                </c:pt>
                <c:pt idx="28">
                  <c:v>-0.47604299430000013</c:v>
                </c:pt>
                <c:pt idx="29">
                  <c:v>-0.46792446670000021</c:v>
                </c:pt>
                <c:pt idx="30">
                  <c:v>-0.40831063160000014</c:v>
                </c:pt>
                <c:pt idx="31">
                  <c:v>-0.3266952849000001</c:v>
                </c:pt>
                <c:pt idx="32">
                  <c:v>-0.32388096260000032</c:v>
                </c:pt>
                <c:pt idx="33">
                  <c:v>-0.29619799069999997</c:v>
                </c:pt>
                <c:pt idx="34">
                  <c:v>-0.2502634219</c:v>
                </c:pt>
                <c:pt idx="35">
                  <c:v>-0.22085262209999998</c:v>
                </c:pt>
                <c:pt idx="36">
                  <c:v>-0.1627251717</c:v>
                </c:pt>
                <c:pt idx="37">
                  <c:v>-8.842102690000006E-2</c:v>
                </c:pt>
                <c:pt idx="38">
                  <c:v>-8.2166139000000013E-2</c:v>
                </c:pt>
                <c:pt idx="39">
                  <c:v>-8.1939786000000001E-2</c:v>
                </c:pt>
                <c:pt idx="40">
                  <c:v>-3.4616918800000014E-2</c:v>
                </c:pt>
                <c:pt idx="41">
                  <c:v>-3.1281984600000014E-2</c:v>
                </c:pt>
                <c:pt idx="42">
                  <c:v>-2.9916321499999999E-2</c:v>
                </c:pt>
                <c:pt idx="43">
                  <c:v>-2.5630704700000007E-2</c:v>
                </c:pt>
                <c:pt idx="44">
                  <c:v>-2.4732837800000008E-2</c:v>
                </c:pt>
                <c:pt idx="45">
                  <c:v>-2.0877291700000009E-2</c:v>
                </c:pt>
                <c:pt idx="46">
                  <c:v>-1.14006461E-2</c:v>
                </c:pt>
                <c:pt idx="47">
                  <c:v>-9.4389201000000013E-3</c:v>
                </c:pt>
                <c:pt idx="48">
                  <c:v>-8.148708000000001E-3</c:v>
                </c:pt>
                <c:pt idx="49">
                  <c:v>-5.1004876000000001E-3</c:v>
                </c:pt>
                <c:pt idx="50">
                  <c:v>-4.2177109000000003E-3</c:v>
                </c:pt>
                <c:pt idx="51">
                  <c:v>-4.2026207000000031E-3</c:v>
                </c:pt>
                <c:pt idx="52">
                  <c:v>-1.3656631000000001E-3</c:v>
                </c:pt>
                <c:pt idx="53">
                  <c:v>-4.527060000000002E-5</c:v>
                </c:pt>
                <c:pt idx="54">
                  <c:v>-7.5451000000000051E-6</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numCache>
            </c:numRef>
          </c:yVal>
          <c:smooth val="1"/>
        </c:ser>
        <c:ser>
          <c:idx val="5"/>
          <c:order val="5"/>
          <c:tx>
            <c:strRef>
              <c:f>'cubic bspline basis'!$G$2</c:f>
              <c:strCache>
                <c:ptCount val="1"/>
                <c:pt idx="0">
                  <c:v>b5</c:v>
                </c:pt>
              </c:strCache>
            </c:strRef>
          </c:tx>
          <c:marker>
            <c:symbol val="none"/>
          </c:marker>
          <c:xVal>
            <c:numRef>
              <c:f>'cubic bspline basis'!$A$3:$A$102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bspline basis'!$G$3:$G$102</c:f>
              <c:numCache>
                <c:formatCode>General</c:formatCode>
                <c:ptCount val="10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1.5038700000000001E-4</c:v>
                </c:pt>
                <c:pt idx="24">
                  <c:v>3.1581270000000024E-4</c:v>
                </c:pt>
                <c:pt idx="25">
                  <c:v>1.5670325400000001E-2</c:v>
                </c:pt>
                <c:pt idx="26">
                  <c:v>3.3070101300000002E-2</c:v>
                </c:pt>
                <c:pt idx="27">
                  <c:v>6.8741897699999985E-2</c:v>
                </c:pt>
                <c:pt idx="28">
                  <c:v>0.42433195920000016</c:v>
                </c:pt>
                <c:pt idx="29">
                  <c:v>0.45338672760000026</c:v>
                </c:pt>
                <c:pt idx="30">
                  <c:v>0.61915831770000029</c:v>
                </c:pt>
                <c:pt idx="31">
                  <c:v>0.78614804250000037</c:v>
                </c:pt>
                <c:pt idx="32">
                  <c:v>0.79111081350000023</c:v>
                </c:pt>
                <c:pt idx="33">
                  <c:v>0.83746008689999996</c:v>
                </c:pt>
                <c:pt idx="34">
                  <c:v>0.90438230189999957</c:v>
                </c:pt>
                <c:pt idx="35">
                  <c:v>0.94020448530000011</c:v>
                </c:pt>
                <c:pt idx="36">
                  <c:v>0.99080971080000002</c:v>
                </c:pt>
                <c:pt idx="37">
                  <c:v>0.9851551596</c:v>
                </c:pt>
                <c:pt idx="38">
                  <c:v>0.9780117771000002</c:v>
                </c:pt>
                <c:pt idx="39">
                  <c:v>0.97772604180000011</c:v>
                </c:pt>
                <c:pt idx="40">
                  <c:v>0.85099491690000029</c:v>
                </c:pt>
                <c:pt idx="41">
                  <c:v>0.83392599240000054</c:v>
                </c:pt>
                <c:pt idx="42">
                  <c:v>0.82636152630000004</c:v>
                </c:pt>
                <c:pt idx="43">
                  <c:v>0.80032953660000028</c:v>
                </c:pt>
                <c:pt idx="44">
                  <c:v>0.79434413400000004</c:v>
                </c:pt>
                <c:pt idx="45">
                  <c:v>0.7662067263000002</c:v>
                </c:pt>
                <c:pt idx="46">
                  <c:v>0.6720193482000002</c:v>
                </c:pt>
                <c:pt idx="47">
                  <c:v>0.64522038479999999</c:v>
                </c:pt>
                <c:pt idx="48">
                  <c:v>0.62521891380000005</c:v>
                </c:pt>
                <c:pt idx="49">
                  <c:v>0.56731991879999999</c:v>
                </c:pt>
                <c:pt idx="50">
                  <c:v>0.54617550660000025</c:v>
                </c:pt>
                <c:pt idx="51">
                  <c:v>0.54564915210000042</c:v>
                </c:pt>
                <c:pt idx="52">
                  <c:v>0.44598768720000015</c:v>
                </c:pt>
                <c:pt idx="53">
                  <c:v>0.30608266110000032</c:v>
                </c:pt>
                <c:pt idx="54">
                  <c:v>0.27916338809999997</c:v>
                </c:pt>
                <c:pt idx="55">
                  <c:v>0.26024470350000001</c:v>
                </c:pt>
                <c:pt idx="56">
                  <c:v>0.23711518290000008</c:v>
                </c:pt>
                <c:pt idx="57">
                  <c:v>0.23380666889999999</c:v>
                </c:pt>
                <c:pt idx="58">
                  <c:v>0.21192536040000004</c:v>
                </c:pt>
                <c:pt idx="59">
                  <c:v>0.13557388049999999</c:v>
                </c:pt>
                <c:pt idx="60">
                  <c:v>0.11027878710000001</c:v>
                </c:pt>
                <c:pt idx="61">
                  <c:v>7.6336441200000035E-2</c:v>
                </c:pt>
                <c:pt idx="62">
                  <c:v>7.119320580000002E-2</c:v>
                </c:pt>
                <c:pt idx="63">
                  <c:v>5.7823801500000015E-2</c:v>
                </c:pt>
                <c:pt idx="64">
                  <c:v>3.5340944999999999E-2</c:v>
                </c:pt>
                <c:pt idx="65">
                  <c:v>3.4724358299999994E-2</c:v>
                </c:pt>
                <c:pt idx="66">
                  <c:v>3.3822036299999997E-2</c:v>
                </c:pt>
                <c:pt idx="67">
                  <c:v>2.1715882800000006E-2</c:v>
                </c:pt>
                <c:pt idx="68">
                  <c:v>1.8091556100000003E-2</c:v>
                </c:pt>
                <c:pt idx="69">
                  <c:v>1.7911091699999999E-2</c:v>
                </c:pt>
                <c:pt idx="70">
                  <c:v>1.2497159700000001E-2</c:v>
                </c:pt>
                <c:pt idx="71">
                  <c:v>9.8503485000000068E-3</c:v>
                </c:pt>
                <c:pt idx="72">
                  <c:v>7.2486534000000052E-3</c:v>
                </c:pt>
                <c:pt idx="73">
                  <c:v>6.5869506000000013E-3</c:v>
                </c:pt>
                <c:pt idx="74">
                  <c:v>6.0154800000000003E-4</c:v>
                </c:pt>
                <c:pt idx="75">
                  <c:v>1.9550310000000009E-4</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numCache>
            </c:numRef>
          </c:yVal>
          <c:smooth val="1"/>
        </c:ser>
        <c:ser>
          <c:idx val="6"/>
          <c:order val="6"/>
          <c:tx>
            <c:strRef>
              <c:f>'cubic bspline basis'!$H$2</c:f>
              <c:strCache>
                <c:ptCount val="1"/>
                <c:pt idx="0">
                  <c:v>b6</c:v>
                </c:pt>
              </c:strCache>
            </c:strRef>
          </c:tx>
          <c:marker>
            <c:symbol val="none"/>
          </c:marker>
          <c:xVal>
            <c:numRef>
              <c:f>'cubic bspline basis'!$A$3:$A$102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bspline basis'!$H$3:$H$102</c:f>
              <c:numCache>
                <c:formatCode>General</c:formatCode>
                <c:ptCount val="10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1.139094E-3</c:v>
                </c:pt>
                <c:pt idx="29">
                  <c:v>1.7345295E-3</c:v>
                </c:pt>
                <c:pt idx="30">
                  <c:v>8.8970145000000066E-3</c:v>
                </c:pt>
                <c:pt idx="31">
                  <c:v>2.6932669500000006E-2</c:v>
                </c:pt>
                <c:pt idx="32">
                  <c:v>2.7743842500000018E-2</c:v>
                </c:pt>
                <c:pt idx="33">
                  <c:v>3.6537303000000014E-2</c:v>
                </c:pt>
                <c:pt idx="34">
                  <c:v>5.4771436499999999E-2</c:v>
                </c:pt>
                <c:pt idx="35">
                  <c:v>6.9407068500000002E-2</c:v>
                </c:pt>
                <c:pt idx="36">
                  <c:v>0.10818804150000004</c:v>
                </c:pt>
                <c:pt idx="37">
                  <c:v>0.19632975449999998</c:v>
                </c:pt>
                <c:pt idx="38">
                  <c:v>0.20743592100000005</c:v>
                </c:pt>
                <c:pt idx="39">
                  <c:v>0.20785013699999999</c:v>
                </c:pt>
                <c:pt idx="40">
                  <c:v>0.32889613350000013</c:v>
                </c:pt>
                <c:pt idx="41">
                  <c:v>0.34129672500000002</c:v>
                </c:pt>
                <c:pt idx="42">
                  <c:v>0.34663838549999998</c:v>
                </c:pt>
                <c:pt idx="43">
                  <c:v>0.36437200800000014</c:v>
                </c:pt>
                <c:pt idx="44">
                  <c:v>0.36831568950000027</c:v>
                </c:pt>
                <c:pt idx="45">
                  <c:v>0.38626504950000001</c:v>
                </c:pt>
                <c:pt idx="46">
                  <c:v>0.44025983099999999</c:v>
                </c:pt>
                <c:pt idx="47">
                  <c:v>0.45411880800000015</c:v>
                </c:pt>
                <c:pt idx="48">
                  <c:v>0.46405999200000014</c:v>
                </c:pt>
                <c:pt idx="49">
                  <c:v>0.49090636650000008</c:v>
                </c:pt>
                <c:pt idx="50">
                  <c:v>0.5000018595000002</c:v>
                </c:pt>
                <c:pt idx="51">
                  <c:v>0.50022622650000004</c:v>
                </c:pt>
                <c:pt idx="52">
                  <c:v>0.5376264795000002</c:v>
                </c:pt>
                <c:pt idx="53">
                  <c:v>0.57130741800000018</c:v>
                </c:pt>
                <c:pt idx="54">
                  <c:v>0.5741637825</c:v>
                </c:pt>
                <c:pt idx="55">
                  <c:v>0.57516480450000029</c:v>
                </c:pt>
                <c:pt idx="56">
                  <c:v>0.57500947350000042</c:v>
                </c:pt>
                <c:pt idx="57">
                  <c:v>0.57485414250000022</c:v>
                </c:pt>
                <c:pt idx="58">
                  <c:v>0.57281758049999998</c:v>
                </c:pt>
                <c:pt idx="59">
                  <c:v>0.54843061350000022</c:v>
                </c:pt>
                <c:pt idx="60">
                  <c:v>0.53175841950000025</c:v>
                </c:pt>
                <c:pt idx="61">
                  <c:v>0.49803433350000015</c:v>
                </c:pt>
                <c:pt idx="62">
                  <c:v>0.49134647100000023</c:v>
                </c:pt>
                <c:pt idx="63">
                  <c:v>0.47120521799999998</c:v>
                </c:pt>
                <c:pt idx="64">
                  <c:v>0.42445921649999996</c:v>
                </c:pt>
                <c:pt idx="65">
                  <c:v>0.42281961150000025</c:v>
                </c:pt>
                <c:pt idx="66">
                  <c:v>0.42041198100000021</c:v>
                </c:pt>
                <c:pt idx="67">
                  <c:v>0.38186400450000013</c:v>
                </c:pt>
                <c:pt idx="68">
                  <c:v>0.36713344799999997</c:v>
                </c:pt>
                <c:pt idx="69">
                  <c:v>0.36632227500000025</c:v>
                </c:pt>
                <c:pt idx="70">
                  <c:v>0.33957945450000016</c:v>
                </c:pt>
                <c:pt idx="71">
                  <c:v>0.32345091900000023</c:v>
                </c:pt>
                <c:pt idx="72">
                  <c:v>0.30445738950000012</c:v>
                </c:pt>
                <c:pt idx="73">
                  <c:v>0.29885684400000012</c:v>
                </c:pt>
                <c:pt idx="74">
                  <c:v>0.208178058</c:v>
                </c:pt>
                <c:pt idx="75">
                  <c:v>0.18630227550000006</c:v>
                </c:pt>
                <c:pt idx="76">
                  <c:v>0.12751812150000005</c:v>
                </c:pt>
                <c:pt idx="77">
                  <c:v>9.8781886500000027E-2</c:v>
                </c:pt>
                <c:pt idx="78">
                  <c:v>8.7157950000000026E-2</c:v>
                </c:pt>
                <c:pt idx="79">
                  <c:v>7.3721818500000008E-2</c:v>
                </c:pt>
                <c:pt idx="80">
                  <c:v>6.0725791500000015E-2</c:v>
                </c:pt>
                <c:pt idx="81">
                  <c:v>5.4219148499999967E-2</c:v>
                </c:pt>
                <c:pt idx="82">
                  <c:v>1.01914395E-2</c:v>
                </c:pt>
                <c:pt idx="83">
                  <c:v>1.0070626499999999E-2</c:v>
                </c:pt>
                <c:pt idx="84">
                  <c:v>9.6477810000000011E-3</c:v>
                </c:pt>
                <c:pt idx="85">
                  <c:v>4.193937E-3</c:v>
                </c:pt>
                <c:pt idx="86">
                  <c:v>1.7086410000000001E-3</c:v>
                </c:pt>
                <c:pt idx="87">
                  <c:v>2.1573750000000009E-4</c:v>
                </c:pt>
                <c:pt idx="88">
                  <c:v>2.5888500000000011E-5</c:v>
                </c:pt>
                <c:pt idx="89">
                  <c:v>0</c:v>
                </c:pt>
                <c:pt idx="90">
                  <c:v>0</c:v>
                </c:pt>
                <c:pt idx="91">
                  <c:v>0</c:v>
                </c:pt>
                <c:pt idx="92">
                  <c:v>0</c:v>
                </c:pt>
                <c:pt idx="93">
                  <c:v>0</c:v>
                </c:pt>
                <c:pt idx="94">
                  <c:v>0</c:v>
                </c:pt>
                <c:pt idx="95">
                  <c:v>0</c:v>
                </c:pt>
                <c:pt idx="96">
                  <c:v>0</c:v>
                </c:pt>
                <c:pt idx="97">
                  <c:v>0</c:v>
                </c:pt>
                <c:pt idx="98">
                  <c:v>0</c:v>
                </c:pt>
                <c:pt idx="99">
                  <c:v>0</c:v>
                </c:pt>
              </c:numCache>
            </c:numRef>
          </c:yVal>
          <c:smooth val="1"/>
        </c:ser>
        <c:ser>
          <c:idx val="7"/>
          <c:order val="7"/>
          <c:tx>
            <c:strRef>
              <c:f>'cubic bspline basis'!$I$2</c:f>
              <c:strCache>
                <c:ptCount val="1"/>
                <c:pt idx="0">
                  <c:v>b7</c:v>
                </c:pt>
              </c:strCache>
            </c:strRef>
          </c:tx>
          <c:marker>
            <c:symbol val="none"/>
          </c:marker>
          <c:xVal>
            <c:numRef>
              <c:f>'cubic bspline basis'!$A$3:$A$102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bspline basis'!$I$3:$I$102</c:f>
              <c:numCache>
                <c:formatCode>General</c:formatCode>
                <c:ptCount val="10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8.5231100000000032E-5</c:v>
                </c:pt>
                <c:pt idx="38">
                  <c:v>1.445223E-4</c:v>
                </c:pt>
                <c:pt idx="39">
                  <c:v>1.445223E-4</c:v>
                </c:pt>
                <c:pt idx="40">
                  <c:v>2.6347527000000009E-3</c:v>
                </c:pt>
                <c:pt idx="41">
                  <c:v>3.1572564000000008E-3</c:v>
                </c:pt>
                <c:pt idx="42">
                  <c:v>3.3981269000000008E-3</c:v>
                </c:pt>
                <c:pt idx="43">
                  <c:v>4.3023177000000024E-3</c:v>
                </c:pt>
                <c:pt idx="44">
                  <c:v>4.5246597000000019E-3</c:v>
                </c:pt>
                <c:pt idx="45">
                  <c:v>5.6437811000000018E-3</c:v>
                </c:pt>
                <c:pt idx="46">
                  <c:v>1.0316668799999998E-2</c:v>
                </c:pt>
                <c:pt idx="47">
                  <c:v>1.1936059700000005E-2</c:v>
                </c:pt>
                <c:pt idx="48">
                  <c:v>1.3233054700000003E-2</c:v>
                </c:pt>
                <c:pt idx="49">
                  <c:v>1.7464964100000001E-2</c:v>
                </c:pt>
                <c:pt idx="50">
                  <c:v>1.9202937400000005E-2</c:v>
                </c:pt>
                <c:pt idx="51">
                  <c:v>1.9247405800000006E-2</c:v>
                </c:pt>
                <c:pt idx="52">
                  <c:v>2.9134213400000004E-2</c:v>
                </c:pt>
                <c:pt idx="53">
                  <c:v>4.9797196600000024E-2</c:v>
                </c:pt>
                <c:pt idx="54">
                  <c:v>5.5218635700000004E-2</c:v>
                </c:pt>
                <c:pt idx="55">
                  <c:v>5.9454250800000025E-2</c:v>
                </c:pt>
                <c:pt idx="56">
                  <c:v>6.5220319999999998E-2</c:v>
                </c:pt>
                <c:pt idx="57">
                  <c:v>6.6102276600000009E-2</c:v>
                </c:pt>
                <c:pt idx="58">
                  <c:v>7.2361203900000032E-2</c:v>
                </c:pt>
                <c:pt idx="59">
                  <c:v>0.10123601829999999</c:v>
                </c:pt>
                <c:pt idx="60">
                  <c:v>0.11413926570000002</c:v>
                </c:pt>
                <c:pt idx="61">
                  <c:v>0.13558044590000001</c:v>
                </c:pt>
                <c:pt idx="62">
                  <c:v>0.13937878840000001</c:v>
                </c:pt>
                <c:pt idx="63">
                  <c:v>0.15016608110000007</c:v>
                </c:pt>
                <c:pt idx="64">
                  <c:v>0.17231875569999999</c:v>
                </c:pt>
                <c:pt idx="65">
                  <c:v>0.17303766150000005</c:v>
                </c:pt>
                <c:pt idx="66">
                  <c:v>0.17408266889999999</c:v>
                </c:pt>
                <c:pt idx="67">
                  <c:v>0.18981707110000004</c:v>
                </c:pt>
                <c:pt idx="68">
                  <c:v>0.19535338690000001</c:v>
                </c:pt>
                <c:pt idx="69">
                  <c:v>0.19564613720000001</c:v>
                </c:pt>
                <c:pt idx="70">
                  <c:v>0.2050289696</c:v>
                </c:pt>
                <c:pt idx="71">
                  <c:v>0.21029106360000005</c:v>
                </c:pt>
                <c:pt idx="72">
                  <c:v>0.21609789550000011</c:v>
                </c:pt>
                <c:pt idx="73">
                  <c:v>0.21773210920000005</c:v>
                </c:pt>
                <c:pt idx="74">
                  <c:v>0.23816163330000001</c:v>
                </c:pt>
                <c:pt idx="75">
                  <c:v>0.24099278810000008</c:v>
                </c:pt>
                <c:pt idx="76">
                  <c:v>0.24181174780000006</c:v>
                </c:pt>
                <c:pt idx="77">
                  <c:v>0.23643107140000008</c:v>
                </c:pt>
                <c:pt idx="78">
                  <c:v>0.23263272889999997</c:v>
                </c:pt>
                <c:pt idx="79">
                  <c:v>0.22671102029999998</c:v>
                </c:pt>
                <c:pt idx="80">
                  <c:v>0.21898093010000011</c:v>
                </c:pt>
                <c:pt idx="81">
                  <c:v>0.2141857543</c:v>
                </c:pt>
                <c:pt idx="82">
                  <c:v>0.14430736940000005</c:v>
                </c:pt>
                <c:pt idx="83">
                  <c:v>0.14389974240000006</c:v>
                </c:pt>
                <c:pt idx="84">
                  <c:v>0.14241375670000006</c:v>
                </c:pt>
                <c:pt idx="85">
                  <c:v>0.1172038796</c:v>
                </c:pt>
                <c:pt idx="86">
                  <c:v>9.7207922400000008E-2</c:v>
                </c:pt>
                <c:pt idx="87">
                  <c:v>7.058617360000001E-2</c:v>
                </c:pt>
                <c:pt idx="88">
                  <c:v>5.8550060000000001E-2</c:v>
                </c:pt>
                <c:pt idx="89">
                  <c:v>5.3073035399999982E-2</c:v>
                </c:pt>
                <c:pt idx="90">
                  <c:v>4.6165610599999983E-2</c:v>
                </c:pt>
                <c:pt idx="91">
                  <c:v>1.9547567500000008E-2</c:v>
                </c:pt>
                <c:pt idx="92">
                  <c:v>4.4357229000000038E-3</c:v>
                </c:pt>
                <c:pt idx="93">
                  <c:v>3.4092440000000001E-3</c:v>
                </c:pt>
                <c:pt idx="94">
                  <c:v>6.2255760000000002E-4</c:v>
                </c:pt>
                <c:pt idx="95">
                  <c:v>4.0021560000000003E-4</c:v>
                </c:pt>
                <c:pt idx="96">
                  <c:v>3.6315860000000019E-4</c:v>
                </c:pt>
                <c:pt idx="97">
                  <c:v>1.7046220000000006E-4</c:v>
                </c:pt>
                <c:pt idx="98">
                  <c:v>7.4114000000000075E-6</c:v>
                </c:pt>
                <c:pt idx="99">
                  <c:v>0</c:v>
                </c:pt>
              </c:numCache>
            </c:numRef>
          </c:yVal>
          <c:smooth val="1"/>
        </c:ser>
        <c:ser>
          <c:idx val="8"/>
          <c:order val="8"/>
          <c:tx>
            <c:strRef>
              <c:f>'cubic bspline basis'!$J$2</c:f>
              <c:strCache>
                <c:ptCount val="1"/>
                <c:pt idx="0">
                  <c:v>b8</c:v>
                </c:pt>
              </c:strCache>
            </c:strRef>
          </c:tx>
          <c:marker>
            <c:symbol val="none"/>
          </c:marker>
          <c:xVal>
            <c:numRef>
              <c:f>'cubic bspline basis'!$A$3:$A$102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bspline basis'!$J$3:$J$102</c:f>
              <c:numCache>
                <c:formatCode>General</c:formatCode>
                <c:ptCount val="10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1.1019000000000004E-5</c:v>
                </c:pt>
                <c:pt idx="59">
                  <c:v>4.1504900000000013E-4</c:v>
                </c:pt>
                <c:pt idx="60">
                  <c:v>8.9621200000000061E-4</c:v>
                </c:pt>
                <c:pt idx="61">
                  <c:v>2.2882790000000016E-3</c:v>
                </c:pt>
                <c:pt idx="62">
                  <c:v>2.629868E-3</c:v>
                </c:pt>
                <c:pt idx="63">
                  <c:v>3.7795170000000022E-3</c:v>
                </c:pt>
                <c:pt idx="64">
                  <c:v>7.2027530000000036E-3</c:v>
                </c:pt>
                <c:pt idx="65">
                  <c:v>7.3460000000000018E-3</c:v>
                </c:pt>
                <c:pt idx="66">
                  <c:v>7.5516880000000034E-3</c:v>
                </c:pt>
                <c:pt idx="67">
                  <c:v>1.1320186000000005E-2</c:v>
                </c:pt>
                <c:pt idx="68">
                  <c:v>1.2991401000000001E-2</c:v>
                </c:pt>
                <c:pt idx="69">
                  <c:v>1.3086899000000004E-2</c:v>
                </c:pt>
                <c:pt idx="70">
                  <c:v>1.6488097E-2</c:v>
                </c:pt>
                <c:pt idx="71">
                  <c:v>1.8783722000000006E-2</c:v>
                </c:pt>
                <c:pt idx="72">
                  <c:v>2.1747833000000008E-2</c:v>
                </c:pt>
                <c:pt idx="73">
                  <c:v>2.2680775000000014E-2</c:v>
                </c:pt>
                <c:pt idx="74">
                  <c:v>4.2489264000000013E-2</c:v>
                </c:pt>
                <c:pt idx="75">
                  <c:v>4.9089645000000001E-2</c:v>
                </c:pt>
                <c:pt idx="76">
                  <c:v>7.3338791000000028E-2</c:v>
                </c:pt>
                <c:pt idx="77">
                  <c:v>9.0726773000000052E-2</c:v>
                </c:pt>
                <c:pt idx="78">
                  <c:v>9.9215076000000027E-2</c:v>
                </c:pt>
                <c:pt idx="79">
                  <c:v>0.11031855499999998</c:v>
                </c:pt>
                <c:pt idx="80">
                  <c:v>0.12265983500000001</c:v>
                </c:pt>
                <c:pt idx="81">
                  <c:v>0.12952834500000004</c:v>
                </c:pt>
                <c:pt idx="82">
                  <c:v>0.19735396299999997</c:v>
                </c:pt>
                <c:pt idx="83">
                  <c:v>0.197622092</c:v>
                </c:pt>
                <c:pt idx="84">
                  <c:v>0.19859176400000003</c:v>
                </c:pt>
                <c:pt idx="85">
                  <c:v>0.21218553700000004</c:v>
                </c:pt>
                <c:pt idx="86">
                  <c:v>0.21867940100000005</c:v>
                </c:pt>
                <c:pt idx="87">
                  <c:v>0.21933319500000004</c:v>
                </c:pt>
                <c:pt idx="88">
                  <c:v>0.21520841600000007</c:v>
                </c:pt>
                <c:pt idx="89">
                  <c:v>0.21197617599999999</c:v>
                </c:pt>
                <c:pt idx="90">
                  <c:v>0.20624262299999999</c:v>
                </c:pt>
                <c:pt idx="91">
                  <c:v>0.15498223500000011</c:v>
                </c:pt>
                <c:pt idx="92">
                  <c:v>7.456924600000002E-2</c:v>
                </c:pt>
                <c:pt idx="93">
                  <c:v>6.4453804000000031E-2</c:v>
                </c:pt>
                <c:pt idx="94">
                  <c:v>2.3551276000000006E-2</c:v>
                </c:pt>
                <c:pt idx="95">
                  <c:v>1.7975662E-2</c:v>
                </c:pt>
                <c:pt idx="96">
                  <c:v>1.6936203E-2</c:v>
                </c:pt>
                <c:pt idx="97">
                  <c:v>1.0563548000000001E-2</c:v>
                </c:pt>
                <c:pt idx="98">
                  <c:v>1.201071E-3</c:v>
                </c:pt>
                <c:pt idx="99">
                  <c:v>0</c:v>
                </c:pt>
              </c:numCache>
            </c:numRef>
          </c:yVal>
          <c:smooth val="1"/>
        </c:ser>
        <c:ser>
          <c:idx val="9"/>
          <c:order val="9"/>
          <c:tx>
            <c:strRef>
              <c:f>'cubic bspline basis'!$K$2</c:f>
              <c:strCache>
                <c:ptCount val="1"/>
                <c:pt idx="0">
                  <c:v>b9</c:v>
                </c:pt>
              </c:strCache>
            </c:strRef>
          </c:tx>
          <c:marker>
            <c:symbol val="none"/>
          </c:marker>
          <c:xVal>
            <c:numRef>
              <c:f>'cubic bspline basis'!$A$3:$A$102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bspline basis'!$K$3:$K$102</c:f>
              <c:numCache>
                <c:formatCode>General</c:formatCode>
                <c:ptCount val="10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4.9490000000000038E-6</c:v>
                </c:pt>
                <c:pt idx="77">
                  <c:v>1.2372500000000001E-4</c:v>
                </c:pt>
                <c:pt idx="78">
                  <c:v>2.7466950000000013E-4</c:v>
                </c:pt>
                <c:pt idx="79">
                  <c:v>6.0130349999999993E-4</c:v>
                </c:pt>
                <c:pt idx="80">
                  <c:v>1.1778620000000004E-3</c:v>
                </c:pt>
                <c:pt idx="81">
                  <c:v>1.6158485000000004E-3</c:v>
                </c:pt>
                <c:pt idx="82">
                  <c:v>1.5210751500000001E-2</c:v>
                </c:pt>
                <c:pt idx="83">
                  <c:v>1.5334476499999999E-2</c:v>
                </c:pt>
                <c:pt idx="84">
                  <c:v>1.5794733499999998E-2</c:v>
                </c:pt>
                <c:pt idx="85">
                  <c:v>2.503451650000001E-2</c:v>
                </c:pt>
                <c:pt idx="86">
                  <c:v>3.4727133E-2</c:v>
                </c:pt>
                <c:pt idx="87">
                  <c:v>5.2489094000000021E-2</c:v>
                </c:pt>
                <c:pt idx="88">
                  <c:v>6.3359572500000003E-2</c:v>
                </c:pt>
                <c:pt idx="89">
                  <c:v>6.9201867E-2</c:v>
                </c:pt>
                <c:pt idx="90">
                  <c:v>7.7677029500000008E-2</c:v>
                </c:pt>
                <c:pt idx="91">
                  <c:v>0.12573924300000006</c:v>
                </c:pt>
                <c:pt idx="92">
                  <c:v>0.15365407750000001</c:v>
                </c:pt>
                <c:pt idx="93">
                  <c:v>0.15211493850000007</c:v>
                </c:pt>
                <c:pt idx="94">
                  <c:v>0.12041906799999998</c:v>
                </c:pt>
                <c:pt idx="95">
                  <c:v>0.10990244300000003</c:v>
                </c:pt>
                <c:pt idx="96">
                  <c:v>0.10759373450000004</c:v>
                </c:pt>
                <c:pt idx="97">
                  <c:v>9.0009937500000026E-2</c:v>
                </c:pt>
                <c:pt idx="98">
                  <c:v>3.4541545500000014E-2</c:v>
                </c:pt>
                <c:pt idx="99">
                  <c:v>0</c:v>
                </c:pt>
              </c:numCache>
            </c:numRef>
          </c:yVal>
          <c:smooth val="1"/>
        </c:ser>
        <c:ser>
          <c:idx val="10"/>
          <c:order val="10"/>
          <c:tx>
            <c:strRef>
              <c:f>'cubic bspline basis'!$L$2</c:f>
              <c:strCache>
                <c:ptCount val="1"/>
                <c:pt idx="0">
                  <c:v>b10</c:v>
                </c:pt>
              </c:strCache>
            </c:strRef>
          </c:tx>
          <c:marker>
            <c:symbol val="none"/>
          </c:marker>
          <c:xVal>
            <c:numRef>
              <c:f>'cubic bspline basis'!$A$3:$A$102</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'cubic bspline basis'!$L$3:$L$102</c:f>
              <c:numCache>
                <c:formatCode>General</c:formatCode>
                <c:ptCount val="10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4.0226472000000017E-3</c:v>
                </c:pt>
                <c:pt idx="92">
                  <c:v>3.8461289399999994E-2</c:v>
                </c:pt>
                <c:pt idx="93">
                  <c:v>4.7024652E-2</c:v>
                </c:pt>
                <c:pt idx="94">
                  <c:v>0.10491701520000001</c:v>
                </c:pt>
                <c:pt idx="95">
                  <c:v>0.11857666859999999</c:v>
                </c:pt>
                <c:pt idx="96">
                  <c:v>0.1214506578</c:v>
                </c:pt>
                <c:pt idx="97">
                  <c:v>0.14229997260000005</c:v>
                </c:pt>
                <c:pt idx="98">
                  <c:v>0.20092607039999999</c:v>
                </c:pt>
                <c:pt idx="99">
                  <c:v>0.23442000000000005</c:v>
                </c:pt>
              </c:numCache>
            </c:numRef>
          </c:yVal>
          <c:smooth val="1"/>
        </c:ser>
        <c:axId val="117596160"/>
        <c:axId val="117597696"/>
      </c:scatterChart>
      <c:valAx>
        <c:axId val="117596160"/>
        <c:scaling>
          <c:orientation val="minMax"/>
          <c:max val="1"/>
          <c:min val="-1"/>
        </c:scaling>
        <c:axPos val="b"/>
        <c:numFmt formatCode="General" sourceLinked="1"/>
        <c:tickLblPos val="nextTo"/>
        <c:crossAx val="117597696"/>
        <c:crossesAt val="-0.60000000000000064"/>
        <c:crossBetween val="midCat"/>
        <c:majorUnit val="0.25"/>
      </c:valAx>
      <c:valAx>
        <c:axId val="117597696"/>
        <c:scaling>
          <c:orientation val="minMax"/>
          <c:max val="1"/>
          <c:min val="-0.60000000000000064"/>
        </c:scaling>
        <c:axPos val="l"/>
        <c:majorGridlines/>
        <c:numFmt formatCode="General" sourceLinked="1"/>
        <c:tickLblPos val="nextTo"/>
        <c:crossAx val="117596160"/>
        <c:crossesAt val="-1"/>
        <c:crossBetween val="midCat"/>
        <c:majorUnit val="0.2"/>
      </c:valAx>
    </c:plotArea>
    <c:legend>
      <c:legendPos val="r"/>
      <c:layout>
        <c:manualLayout>
          <c:xMode val="edge"/>
          <c:yMode val="edge"/>
          <c:x val="5.2072934346104396E-2"/>
          <c:y val="2.3701713756368654E-2"/>
          <c:w val="0.92436993962327163"/>
          <c:h val="0.13690998919252781"/>
        </c:manualLayout>
      </c:layout>
    </c:legend>
    <c:plotVisOnly val="1"/>
  </c:chart>
  <c:externalData r:id="rId1"/>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en-CA"/>
  <c:chart>
    <c:plotArea>
      <c:layout>
        <c:manualLayout>
          <c:layoutTarget val="inner"/>
          <c:xMode val="edge"/>
          <c:yMode val="edge"/>
          <c:x val="7.4463911906299876E-2"/>
          <c:y val="2.4508111184897069E-2"/>
          <c:w val="0.87000389349237273"/>
          <c:h val="0.82496632198083553"/>
        </c:manualLayout>
      </c:layout>
      <c:scatterChart>
        <c:scatterStyle val="lineMarker"/>
        <c:ser>
          <c:idx val="0"/>
          <c:order val="0"/>
          <c:tx>
            <c:strRef>
              <c:f>'poly basis'!$B$3</c:f>
              <c:strCache>
                <c:ptCount val="1"/>
                <c:pt idx="0">
                  <c:v>y</c:v>
                </c:pt>
              </c:strCache>
            </c:strRef>
          </c:tx>
          <c:spPr>
            <a:ln w="28575">
              <a:noFill/>
            </a:ln>
          </c:spPr>
          <c:marker>
            <c:symbol val="circle"/>
            <c:size val="4"/>
          </c:marker>
          <c:xVal>
            <c:numRef>
              <c:f>'poly basis'!$A$4:$A$103</c:f>
              <c:numCache>
                <c:formatCode>0.00</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'poly basis'!$B$4:$B$103</c:f>
              <c:numCache>
                <c:formatCode>General</c:formatCode>
                <c:ptCount val="100"/>
                <c:pt idx="0">
                  <c:v>-0.12745000000000001</c:v>
                </c:pt>
                <c:pt idx="1">
                  <c:v>-0.11652000000000003</c:v>
                </c:pt>
                <c:pt idx="2">
                  <c:v>-0.19641000000000006</c:v>
                </c:pt>
                <c:pt idx="3">
                  <c:v>-0.26370000000000005</c:v>
                </c:pt>
                <c:pt idx="4">
                  <c:v>-0.19916999999999999</c:v>
                </c:pt>
                <c:pt idx="5">
                  <c:v>-0.12476000000000004</c:v>
                </c:pt>
                <c:pt idx="6">
                  <c:v>-0.18156000000000005</c:v>
                </c:pt>
                <c:pt idx="7">
                  <c:v>-0.16446000000000005</c:v>
                </c:pt>
                <c:pt idx="8">
                  <c:v>-0.12741000000000005</c:v>
                </c:pt>
                <c:pt idx="9">
                  <c:v>-0.15144000000000007</c:v>
                </c:pt>
                <c:pt idx="10">
                  <c:v>-0.15017</c:v>
                </c:pt>
                <c:pt idx="11">
                  <c:v>-0.20591000000000007</c:v>
                </c:pt>
                <c:pt idx="12">
                  <c:v>-0.18878000000000006</c:v>
                </c:pt>
                <c:pt idx="13">
                  <c:v>-0.17978000000000005</c:v>
                </c:pt>
                <c:pt idx="14">
                  <c:v>-0.18607000000000001</c:v>
                </c:pt>
                <c:pt idx="15">
                  <c:v>-0.10400000000000002</c:v>
                </c:pt>
                <c:pt idx="16">
                  <c:v>-0.25068000000000001</c:v>
                </c:pt>
                <c:pt idx="17">
                  <c:v>-0.26795000000000002</c:v>
                </c:pt>
                <c:pt idx="18">
                  <c:v>-0.15004000000000006</c:v>
                </c:pt>
                <c:pt idx="19">
                  <c:v>-0.20695000000000005</c:v>
                </c:pt>
                <c:pt idx="20">
                  <c:v>-0.26789000000000002</c:v>
                </c:pt>
                <c:pt idx="21">
                  <c:v>-0.17266999999999999</c:v>
                </c:pt>
                <c:pt idx="22">
                  <c:v>-0.20085</c:v>
                </c:pt>
                <c:pt idx="23">
                  <c:v>-0.24815000000000001</c:v>
                </c:pt>
                <c:pt idx="24">
                  <c:v>-0.20175000000000001</c:v>
                </c:pt>
                <c:pt idx="25">
                  <c:v>-0.18634000000000006</c:v>
                </c:pt>
                <c:pt idx="26">
                  <c:v>-0.19075</c:v>
                </c:pt>
                <c:pt idx="27">
                  <c:v>-0.2006</c:v>
                </c:pt>
                <c:pt idx="28">
                  <c:v>-5.7820000000000003E-2</c:v>
                </c:pt>
                <c:pt idx="29">
                  <c:v>3.449E-2</c:v>
                </c:pt>
                <c:pt idx="30">
                  <c:v>0.16547999999999999</c:v>
                </c:pt>
                <c:pt idx="31">
                  <c:v>0.41477000000000008</c:v>
                </c:pt>
                <c:pt idx="32">
                  <c:v>0.37096000000000012</c:v>
                </c:pt>
                <c:pt idx="33">
                  <c:v>0.46724000000000004</c:v>
                </c:pt>
                <c:pt idx="34">
                  <c:v>0.65963000000000038</c:v>
                </c:pt>
                <c:pt idx="35">
                  <c:v>0.65137000000000023</c:v>
                </c:pt>
                <c:pt idx="36">
                  <c:v>0.88444999999999996</c:v>
                </c:pt>
                <c:pt idx="37">
                  <c:v>1.06487</c:v>
                </c:pt>
                <c:pt idx="38">
                  <c:v>1.1462399999999999</c:v>
                </c:pt>
                <c:pt idx="39">
                  <c:v>1.1704699999999999</c:v>
                </c:pt>
                <c:pt idx="40">
                  <c:v>1.2618099999999997</c:v>
                </c:pt>
                <c:pt idx="41">
                  <c:v>1.2563199999999999</c:v>
                </c:pt>
                <c:pt idx="42">
                  <c:v>1.18452</c:v>
                </c:pt>
                <c:pt idx="43">
                  <c:v>1.14503</c:v>
                </c:pt>
                <c:pt idx="44">
                  <c:v>1.2557099999999997</c:v>
                </c:pt>
                <c:pt idx="45">
                  <c:v>1.1926600000000001</c:v>
                </c:pt>
                <c:pt idx="46">
                  <c:v>1.1513800000000001</c:v>
                </c:pt>
                <c:pt idx="47">
                  <c:v>1.0979599999999998</c:v>
                </c:pt>
                <c:pt idx="48">
                  <c:v>1.12558</c:v>
                </c:pt>
                <c:pt idx="49">
                  <c:v>1.1224499999999999</c:v>
                </c:pt>
                <c:pt idx="50">
                  <c:v>1.0965800000000001</c:v>
                </c:pt>
                <c:pt idx="51">
                  <c:v>1.0909500000000001</c:v>
                </c:pt>
                <c:pt idx="52">
                  <c:v>1.0659799999999995</c:v>
                </c:pt>
                <c:pt idx="53">
                  <c:v>0.86021999999999998</c:v>
                </c:pt>
                <c:pt idx="54">
                  <c:v>0.89061000000000001</c:v>
                </c:pt>
                <c:pt idx="55">
                  <c:v>0.77307000000000026</c:v>
                </c:pt>
                <c:pt idx="56">
                  <c:v>0.86748999999999998</c:v>
                </c:pt>
                <c:pt idx="57">
                  <c:v>0.86497000000000024</c:v>
                </c:pt>
                <c:pt idx="58">
                  <c:v>0.79066000000000003</c:v>
                </c:pt>
                <c:pt idx="59">
                  <c:v>0.77347999999999995</c:v>
                </c:pt>
                <c:pt idx="60">
                  <c:v>0.68391999999999997</c:v>
                </c:pt>
                <c:pt idx="61">
                  <c:v>0.73093000000000019</c:v>
                </c:pt>
                <c:pt idx="62">
                  <c:v>0.61955000000000005</c:v>
                </c:pt>
                <c:pt idx="63">
                  <c:v>0.64659999999999995</c:v>
                </c:pt>
                <c:pt idx="64">
                  <c:v>0.68086000000000002</c:v>
                </c:pt>
                <c:pt idx="65">
                  <c:v>0.56596000000000002</c:v>
                </c:pt>
                <c:pt idx="66">
                  <c:v>0.62710999999999995</c:v>
                </c:pt>
                <c:pt idx="67">
                  <c:v>0.57015000000000005</c:v>
                </c:pt>
                <c:pt idx="68">
                  <c:v>0.58743999999999963</c:v>
                </c:pt>
                <c:pt idx="69">
                  <c:v>0.52044999999999997</c:v>
                </c:pt>
                <c:pt idx="70">
                  <c:v>0.55547999999999997</c:v>
                </c:pt>
                <c:pt idx="71">
                  <c:v>0.59551999999999972</c:v>
                </c:pt>
                <c:pt idx="72">
                  <c:v>0.59419</c:v>
                </c:pt>
                <c:pt idx="73">
                  <c:v>0.6247400000000003</c:v>
                </c:pt>
                <c:pt idx="74">
                  <c:v>0.51130999999999982</c:v>
                </c:pt>
                <c:pt idx="75">
                  <c:v>0.50444999999999973</c:v>
                </c:pt>
                <c:pt idx="76">
                  <c:v>0.47455000000000008</c:v>
                </c:pt>
                <c:pt idx="77">
                  <c:v>0.4535300000000001</c:v>
                </c:pt>
                <c:pt idx="78">
                  <c:v>0.45744000000000001</c:v>
                </c:pt>
                <c:pt idx="79">
                  <c:v>0.33821000000000012</c:v>
                </c:pt>
                <c:pt idx="80">
                  <c:v>0.46015</c:v>
                </c:pt>
                <c:pt idx="81">
                  <c:v>0.45807000000000009</c:v>
                </c:pt>
                <c:pt idx="82">
                  <c:v>0.35185000000000011</c:v>
                </c:pt>
                <c:pt idx="83">
                  <c:v>0.3103700000000002</c:v>
                </c:pt>
                <c:pt idx="84">
                  <c:v>0.39655000000000012</c:v>
                </c:pt>
                <c:pt idx="85">
                  <c:v>0.40160000000000001</c:v>
                </c:pt>
                <c:pt idx="86">
                  <c:v>0.29430000000000012</c:v>
                </c:pt>
                <c:pt idx="87">
                  <c:v>0.30077000000000009</c:v>
                </c:pt>
                <c:pt idx="88">
                  <c:v>0.3200800000000002</c:v>
                </c:pt>
                <c:pt idx="89">
                  <c:v>0.35822000000000009</c:v>
                </c:pt>
                <c:pt idx="90">
                  <c:v>0.35658000000000012</c:v>
                </c:pt>
                <c:pt idx="91">
                  <c:v>0.2599200000000001</c:v>
                </c:pt>
                <c:pt idx="92">
                  <c:v>0.28781000000000012</c:v>
                </c:pt>
                <c:pt idx="93">
                  <c:v>0.30206000000000011</c:v>
                </c:pt>
                <c:pt idx="94">
                  <c:v>0.18532999999999999</c:v>
                </c:pt>
                <c:pt idx="95">
                  <c:v>0.19622999999999999</c:v>
                </c:pt>
                <c:pt idx="96">
                  <c:v>0.26288000000000011</c:v>
                </c:pt>
                <c:pt idx="97">
                  <c:v>0.36154000000000008</c:v>
                </c:pt>
                <c:pt idx="98">
                  <c:v>0.22275</c:v>
                </c:pt>
                <c:pt idx="99">
                  <c:v>0.21118999999999999</c:v>
                </c:pt>
              </c:numCache>
            </c:numRef>
          </c:yVal>
        </c:ser>
        <c:ser>
          <c:idx val="1"/>
          <c:order val="1"/>
          <c:tx>
            <c:strRef>
              <c:f>'GCV smooth'!$C$1</c:f>
              <c:strCache>
                <c:ptCount val="1"/>
                <c:pt idx="0">
                  <c:v>P_y</c:v>
                </c:pt>
              </c:strCache>
            </c:strRef>
          </c:tx>
          <c:spPr>
            <a:ln w="15875">
              <a:solidFill>
                <a:schemeClr val="accent3">
                  <a:lumMod val="50000"/>
                </a:schemeClr>
              </a:solidFill>
            </a:ln>
          </c:spPr>
          <c:marker>
            <c:symbol val="none"/>
          </c:marker>
          <c:xVal>
            <c:numRef>
              <c:f>'GCV smooth'!$B$2:$B$101</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'GCV smooth'!$C$2:$C$101</c:f>
              <c:numCache>
                <c:formatCode>General</c:formatCode>
                <c:ptCount val="100"/>
                <c:pt idx="0">
                  <c:v>-0.14283000000000001</c:v>
                </c:pt>
                <c:pt idx="1">
                  <c:v>-0.14735999999999999</c:v>
                </c:pt>
                <c:pt idx="2">
                  <c:v>-0.17372000000000001</c:v>
                </c:pt>
                <c:pt idx="3">
                  <c:v>-0.18345000000000006</c:v>
                </c:pt>
                <c:pt idx="4">
                  <c:v>-0.18328000000000005</c:v>
                </c:pt>
                <c:pt idx="5">
                  <c:v>-0.17415</c:v>
                </c:pt>
                <c:pt idx="6">
                  <c:v>-0.17263000000000001</c:v>
                </c:pt>
                <c:pt idx="7">
                  <c:v>-0.16858000000000001</c:v>
                </c:pt>
                <c:pt idx="8">
                  <c:v>-0.16034000000000001</c:v>
                </c:pt>
                <c:pt idx="9">
                  <c:v>-0.15791000000000008</c:v>
                </c:pt>
                <c:pt idx="10">
                  <c:v>-0.16253000000000001</c:v>
                </c:pt>
                <c:pt idx="11">
                  <c:v>-0.17430000000000001</c:v>
                </c:pt>
                <c:pt idx="12">
                  <c:v>-0.17922000000000005</c:v>
                </c:pt>
                <c:pt idx="13">
                  <c:v>-0.17996000000000006</c:v>
                </c:pt>
                <c:pt idx="14">
                  <c:v>-0.18038000000000001</c:v>
                </c:pt>
                <c:pt idx="15">
                  <c:v>-0.19159999999999999</c:v>
                </c:pt>
                <c:pt idx="16">
                  <c:v>-0.20305000000000001</c:v>
                </c:pt>
                <c:pt idx="17">
                  <c:v>-0.20326000000000005</c:v>
                </c:pt>
                <c:pt idx="18">
                  <c:v>-0.20838999999999999</c:v>
                </c:pt>
                <c:pt idx="19">
                  <c:v>-0.21393000000000006</c:v>
                </c:pt>
                <c:pt idx="20">
                  <c:v>-0.21557000000000001</c:v>
                </c:pt>
                <c:pt idx="21">
                  <c:v>-0.21446000000000007</c:v>
                </c:pt>
                <c:pt idx="22">
                  <c:v>-0.21335000000000001</c:v>
                </c:pt>
                <c:pt idx="23">
                  <c:v>-0.21273000000000006</c:v>
                </c:pt>
                <c:pt idx="24">
                  <c:v>-0.21239000000000005</c:v>
                </c:pt>
                <c:pt idx="25">
                  <c:v>-0.20596000000000006</c:v>
                </c:pt>
                <c:pt idx="26">
                  <c:v>-0.20355999999999999</c:v>
                </c:pt>
                <c:pt idx="27">
                  <c:v>-0.19753000000000001</c:v>
                </c:pt>
                <c:pt idx="28">
                  <c:v>-3.9500000000000021E-3</c:v>
                </c:pt>
                <c:pt idx="29">
                  <c:v>1.9900000000000008E-2</c:v>
                </c:pt>
                <c:pt idx="30">
                  <c:v>0.18223000000000006</c:v>
                </c:pt>
                <c:pt idx="31">
                  <c:v>0.4018500000000001</c:v>
                </c:pt>
                <c:pt idx="32">
                  <c:v>0.40956000000000009</c:v>
                </c:pt>
                <c:pt idx="33">
                  <c:v>0.48625000000000002</c:v>
                </c:pt>
                <c:pt idx="34">
                  <c:v>0.61621999999999999</c:v>
                </c:pt>
                <c:pt idx="35">
                  <c:v>0.70084000000000024</c:v>
                </c:pt>
                <c:pt idx="36">
                  <c:v>0.87205000000000021</c:v>
                </c:pt>
                <c:pt idx="37">
                  <c:v>1.0939099999999995</c:v>
                </c:pt>
                <c:pt idx="38">
                  <c:v>1.11147</c:v>
                </c:pt>
                <c:pt idx="39">
                  <c:v>1.1121000000000001</c:v>
                </c:pt>
                <c:pt idx="40">
                  <c:v>1.2040599999999999</c:v>
                </c:pt>
                <c:pt idx="41">
                  <c:v>1.20465</c:v>
                </c:pt>
                <c:pt idx="42">
                  <c:v>1.2044299999999994</c:v>
                </c:pt>
                <c:pt idx="43">
                  <c:v>1.2017399999999996</c:v>
                </c:pt>
                <c:pt idx="44">
                  <c:v>1.20075</c:v>
                </c:pt>
                <c:pt idx="45">
                  <c:v>1.1944699999999999</c:v>
                </c:pt>
                <c:pt idx="46">
                  <c:v>1.1589799999999999</c:v>
                </c:pt>
                <c:pt idx="47">
                  <c:v>1.1459599999999999</c:v>
                </c:pt>
                <c:pt idx="48">
                  <c:v>1.13561</c:v>
                </c:pt>
                <c:pt idx="49">
                  <c:v>1.1027499999999999</c:v>
                </c:pt>
                <c:pt idx="50">
                  <c:v>1.08968</c:v>
                </c:pt>
                <c:pt idx="51">
                  <c:v>1.08934</c:v>
                </c:pt>
                <c:pt idx="52">
                  <c:v>1.0201</c:v>
                </c:pt>
                <c:pt idx="53">
                  <c:v>0.90447</c:v>
                </c:pt>
                <c:pt idx="54">
                  <c:v>0.88057999999999981</c:v>
                </c:pt>
                <c:pt idx="55">
                  <c:v>0.86355000000000004</c:v>
                </c:pt>
                <c:pt idx="56">
                  <c:v>0.84240999999999999</c:v>
                </c:pt>
                <c:pt idx="57">
                  <c:v>0.83935999999999999</c:v>
                </c:pt>
                <c:pt idx="58">
                  <c:v>0.81886000000000003</c:v>
                </c:pt>
                <c:pt idx="59">
                  <c:v>0.74267000000000039</c:v>
                </c:pt>
                <c:pt idx="60">
                  <c:v>0.7149500000000002</c:v>
                </c:pt>
                <c:pt idx="61">
                  <c:v>0.67482000000000031</c:v>
                </c:pt>
                <c:pt idx="62">
                  <c:v>0.66832000000000025</c:v>
                </c:pt>
                <c:pt idx="63">
                  <c:v>0.65075000000000038</c:v>
                </c:pt>
                <c:pt idx="64">
                  <c:v>0.61814000000000024</c:v>
                </c:pt>
                <c:pt idx="65">
                  <c:v>0.61714000000000024</c:v>
                </c:pt>
                <c:pt idx="66">
                  <c:v>0.61570000000000025</c:v>
                </c:pt>
                <c:pt idx="67">
                  <c:v>0.59499000000000002</c:v>
                </c:pt>
                <c:pt idx="68">
                  <c:v>0.58815999999999979</c:v>
                </c:pt>
                <c:pt idx="69">
                  <c:v>0.58779999999999999</c:v>
                </c:pt>
                <c:pt idx="70">
                  <c:v>0.57661000000000018</c:v>
                </c:pt>
                <c:pt idx="71">
                  <c:v>0.57023000000000001</c:v>
                </c:pt>
                <c:pt idx="72">
                  <c:v>0.56266000000000005</c:v>
                </c:pt>
                <c:pt idx="73">
                  <c:v>0.56037000000000003</c:v>
                </c:pt>
                <c:pt idx="74">
                  <c:v>0.51814000000000004</c:v>
                </c:pt>
                <c:pt idx="75">
                  <c:v>0.50656999999999963</c:v>
                </c:pt>
                <c:pt idx="76">
                  <c:v>0.47188000000000013</c:v>
                </c:pt>
                <c:pt idx="77">
                  <c:v>0.45225000000000004</c:v>
                </c:pt>
                <c:pt idx="78">
                  <c:v>0.44374999999999998</c:v>
                </c:pt>
                <c:pt idx="79">
                  <c:v>0.43359000000000014</c:v>
                </c:pt>
                <c:pt idx="80">
                  <c:v>0.42344000000000009</c:v>
                </c:pt>
                <c:pt idx="81">
                  <c:v>0.41800000000000009</c:v>
                </c:pt>
                <c:pt idx="82">
                  <c:v>0.36330000000000012</c:v>
                </c:pt>
                <c:pt idx="83">
                  <c:v>0.36307000000000011</c:v>
                </c:pt>
                <c:pt idx="84">
                  <c:v>0.36225000000000002</c:v>
                </c:pt>
                <c:pt idx="85">
                  <c:v>0.34943000000000002</c:v>
                </c:pt>
                <c:pt idx="86">
                  <c:v>0.34012000000000009</c:v>
                </c:pt>
                <c:pt idx="87">
                  <c:v>0.32982000000000022</c:v>
                </c:pt>
                <c:pt idx="88">
                  <c:v>0.32551000000000013</c:v>
                </c:pt>
                <c:pt idx="89">
                  <c:v>0.32332000000000022</c:v>
                </c:pt>
                <c:pt idx="90">
                  <c:v>0.32004000000000016</c:v>
                </c:pt>
                <c:pt idx="91">
                  <c:v>0.29890000000000011</c:v>
                </c:pt>
                <c:pt idx="92">
                  <c:v>0.27581000000000011</c:v>
                </c:pt>
                <c:pt idx="93">
                  <c:v>0.27234000000000008</c:v>
                </c:pt>
                <c:pt idx="94">
                  <c:v>0.25422</c:v>
                </c:pt>
                <c:pt idx="95">
                  <c:v>0.25110000000000005</c:v>
                </c:pt>
                <c:pt idx="96">
                  <c:v>0.25048000000000009</c:v>
                </c:pt>
                <c:pt idx="97">
                  <c:v>0.24615999999999999</c:v>
                </c:pt>
                <c:pt idx="98">
                  <c:v>0.23469000000000001</c:v>
                </c:pt>
                <c:pt idx="99">
                  <c:v>0.22878999999999999</c:v>
                </c:pt>
              </c:numCache>
            </c:numRef>
          </c:yVal>
          <c:smooth val="1"/>
        </c:ser>
        <c:axId val="117659520"/>
        <c:axId val="117661056"/>
      </c:scatterChart>
      <c:valAx>
        <c:axId val="117659520"/>
        <c:scaling>
          <c:orientation val="minMax"/>
          <c:max val="1"/>
          <c:min val="-1"/>
        </c:scaling>
        <c:axPos val="b"/>
        <c:numFmt formatCode="0.00" sourceLinked="1"/>
        <c:tickLblPos val="nextTo"/>
        <c:crossAx val="117661056"/>
        <c:crossesAt val="-0.4"/>
        <c:crossBetween val="midCat"/>
        <c:majorUnit val="0.25"/>
      </c:valAx>
      <c:valAx>
        <c:axId val="117661056"/>
        <c:scaling>
          <c:orientation val="minMax"/>
          <c:max val="1.4"/>
          <c:min val="-0.4"/>
        </c:scaling>
        <c:axPos val="l"/>
        <c:majorGridlines/>
        <c:numFmt formatCode="General" sourceLinked="1"/>
        <c:tickLblPos val="nextTo"/>
        <c:crossAx val="117659520"/>
        <c:crossesAt val="-1"/>
        <c:crossBetween val="midCat"/>
        <c:majorUnit val="0.4"/>
      </c:valAx>
    </c:plotArea>
    <c:plotVisOnly val="1"/>
  </c:chart>
  <c:externalData r:id="rId1"/>
  <c:userShapes r:id="rId2"/>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en-CA"/>
  <c:chart>
    <c:plotArea>
      <c:layout>
        <c:manualLayout>
          <c:layoutTarget val="inner"/>
          <c:xMode val="edge"/>
          <c:yMode val="edge"/>
          <c:x val="7.4463911906299918E-2"/>
          <c:y val="2.4508111184897069E-2"/>
          <c:w val="0.87000389349237295"/>
          <c:h val="0.8249663219808353"/>
        </c:manualLayout>
      </c:layout>
      <c:scatterChart>
        <c:scatterStyle val="lineMarker"/>
        <c:ser>
          <c:idx val="0"/>
          <c:order val="0"/>
          <c:tx>
            <c:strRef>
              <c:f>'poly basis'!$B$3</c:f>
              <c:strCache>
                <c:ptCount val="1"/>
                <c:pt idx="0">
                  <c:v>y</c:v>
                </c:pt>
              </c:strCache>
            </c:strRef>
          </c:tx>
          <c:spPr>
            <a:ln w="28575">
              <a:noFill/>
            </a:ln>
          </c:spPr>
          <c:marker>
            <c:symbol val="circle"/>
            <c:size val="4"/>
          </c:marker>
          <c:xVal>
            <c:numRef>
              <c:f>'poly basis'!$A$4:$A$103</c:f>
              <c:numCache>
                <c:formatCode>0.00</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'poly basis'!$B$4:$B$103</c:f>
              <c:numCache>
                <c:formatCode>General</c:formatCode>
                <c:ptCount val="100"/>
                <c:pt idx="0">
                  <c:v>-0.12745000000000001</c:v>
                </c:pt>
                <c:pt idx="1">
                  <c:v>-0.11652000000000003</c:v>
                </c:pt>
                <c:pt idx="2">
                  <c:v>-0.19641000000000006</c:v>
                </c:pt>
                <c:pt idx="3">
                  <c:v>-0.26370000000000005</c:v>
                </c:pt>
                <c:pt idx="4">
                  <c:v>-0.19916999999999999</c:v>
                </c:pt>
                <c:pt idx="5">
                  <c:v>-0.12476000000000004</c:v>
                </c:pt>
                <c:pt idx="6">
                  <c:v>-0.18156000000000005</c:v>
                </c:pt>
                <c:pt idx="7">
                  <c:v>-0.16446000000000005</c:v>
                </c:pt>
                <c:pt idx="8">
                  <c:v>-0.12741000000000005</c:v>
                </c:pt>
                <c:pt idx="9">
                  <c:v>-0.15144000000000007</c:v>
                </c:pt>
                <c:pt idx="10">
                  <c:v>-0.15017</c:v>
                </c:pt>
                <c:pt idx="11">
                  <c:v>-0.20591000000000007</c:v>
                </c:pt>
                <c:pt idx="12">
                  <c:v>-0.18878000000000006</c:v>
                </c:pt>
                <c:pt idx="13">
                  <c:v>-0.17978000000000005</c:v>
                </c:pt>
                <c:pt idx="14">
                  <c:v>-0.18607000000000001</c:v>
                </c:pt>
                <c:pt idx="15">
                  <c:v>-0.10400000000000002</c:v>
                </c:pt>
                <c:pt idx="16">
                  <c:v>-0.25068000000000001</c:v>
                </c:pt>
                <c:pt idx="17">
                  <c:v>-0.26795000000000002</c:v>
                </c:pt>
                <c:pt idx="18">
                  <c:v>-0.15004000000000006</c:v>
                </c:pt>
                <c:pt idx="19">
                  <c:v>-0.20695000000000005</c:v>
                </c:pt>
                <c:pt idx="20">
                  <c:v>-0.26789000000000002</c:v>
                </c:pt>
                <c:pt idx="21">
                  <c:v>-0.17266999999999999</c:v>
                </c:pt>
                <c:pt idx="22">
                  <c:v>-0.20085</c:v>
                </c:pt>
                <c:pt idx="23">
                  <c:v>-0.24815000000000001</c:v>
                </c:pt>
                <c:pt idx="24">
                  <c:v>-0.20175000000000001</c:v>
                </c:pt>
                <c:pt idx="25">
                  <c:v>-0.18634000000000006</c:v>
                </c:pt>
                <c:pt idx="26">
                  <c:v>-0.19075</c:v>
                </c:pt>
                <c:pt idx="27">
                  <c:v>-0.2006</c:v>
                </c:pt>
                <c:pt idx="28">
                  <c:v>-5.7820000000000003E-2</c:v>
                </c:pt>
                <c:pt idx="29">
                  <c:v>3.449E-2</c:v>
                </c:pt>
                <c:pt idx="30">
                  <c:v>0.16547999999999999</c:v>
                </c:pt>
                <c:pt idx="31">
                  <c:v>0.41477000000000008</c:v>
                </c:pt>
                <c:pt idx="32">
                  <c:v>0.37096000000000012</c:v>
                </c:pt>
                <c:pt idx="33">
                  <c:v>0.46724000000000004</c:v>
                </c:pt>
                <c:pt idx="34">
                  <c:v>0.65963000000000038</c:v>
                </c:pt>
                <c:pt idx="35">
                  <c:v>0.65137000000000023</c:v>
                </c:pt>
                <c:pt idx="36">
                  <c:v>0.88444999999999996</c:v>
                </c:pt>
                <c:pt idx="37">
                  <c:v>1.06487</c:v>
                </c:pt>
                <c:pt idx="38">
                  <c:v>1.1462399999999999</c:v>
                </c:pt>
                <c:pt idx="39">
                  <c:v>1.1704699999999999</c:v>
                </c:pt>
                <c:pt idx="40">
                  <c:v>1.2618099999999997</c:v>
                </c:pt>
                <c:pt idx="41">
                  <c:v>1.2563199999999999</c:v>
                </c:pt>
                <c:pt idx="42">
                  <c:v>1.18452</c:v>
                </c:pt>
                <c:pt idx="43">
                  <c:v>1.14503</c:v>
                </c:pt>
                <c:pt idx="44">
                  <c:v>1.2557099999999997</c:v>
                </c:pt>
                <c:pt idx="45">
                  <c:v>1.1926600000000001</c:v>
                </c:pt>
                <c:pt idx="46">
                  <c:v>1.1513800000000001</c:v>
                </c:pt>
                <c:pt idx="47">
                  <c:v>1.0979599999999998</c:v>
                </c:pt>
                <c:pt idx="48">
                  <c:v>1.12558</c:v>
                </c:pt>
                <c:pt idx="49">
                  <c:v>1.1224499999999999</c:v>
                </c:pt>
                <c:pt idx="50">
                  <c:v>1.0965800000000001</c:v>
                </c:pt>
                <c:pt idx="51">
                  <c:v>1.0909500000000001</c:v>
                </c:pt>
                <c:pt idx="52">
                  <c:v>1.0659799999999995</c:v>
                </c:pt>
                <c:pt idx="53">
                  <c:v>0.86021999999999998</c:v>
                </c:pt>
                <c:pt idx="54">
                  <c:v>0.89061000000000001</c:v>
                </c:pt>
                <c:pt idx="55">
                  <c:v>0.77307000000000026</c:v>
                </c:pt>
                <c:pt idx="56">
                  <c:v>0.86748999999999998</c:v>
                </c:pt>
                <c:pt idx="57">
                  <c:v>0.86497000000000024</c:v>
                </c:pt>
                <c:pt idx="58">
                  <c:v>0.79066000000000003</c:v>
                </c:pt>
                <c:pt idx="59">
                  <c:v>0.77347999999999995</c:v>
                </c:pt>
                <c:pt idx="60">
                  <c:v>0.68391999999999997</c:v>
                </c:pt>
                <c:pt idx="61">
                  <c:v>0.73093000000000019</c:v>
                </c:pt>
                <c:pt idx="62">
                  <c:v>0.61955000000000005</c:v>
                </c:pt>
                <c:pt idx="63">
                  <c:v>0.64659999999999995</c:v>
                </c:pt>
                <c:pt idx="64">
                  <c:v>0.68086000000000002</c:v>
                </c:pt>
                <c:pt idx="65">
                  <c:v>0.56596000000000002</c:v>
                </c:pt>
                <c:pt idx="66">
                  <c:v>0.62710999999999995</c:v>
                </c:pt>
                <c:pt idx="67">
                  <c:v>0.57015000000000005</c:v>
                </c:pt>
                <c:pt idx="68">
                  <c:v>0.58743999999999963</c:v>
                </c:pt>
                <c:pt idx="69">
                  <c:v>0.52044999999999997</c:v>
                </c:pt>
                <c:pt idx="70">
                  <c:v>0.55547999999999997</c:v>
                </c:pt>
                <c:pt idx="71">
                  <c:v>0.59551999999999972</c:v>
                </c:pt>
                <c:pt idx="72">
                  <c:v>0.59419</c:v>
                </c:pt>
                <c:pt idx="73">
                  <c:v>0.6247400000000003</c:v>
                </c:pt>
                <c:pt idx="74">
                  <c:v>0.51130999999999982</c:v>
                </c:pt>
                <c:pt idx="75">
                  <c:v>0.50444999999999973</c:v>
                </c:pt>
                <c:pt idx="76">
                  <c:v>0.47455000000000008</c:v>
                </c:pt>
                <c:pt idx="77">
                  <c:v>0.4535300000000001</c:v>
                </c:pt>
                <c:pt idx="78">
                  <c:v>0.45744000000000001</c:v>
                </c:pt>
                <c:pt idx="79">
                  <c:v>0.33821000000000012</c:v>
                </c:pt>
                <c:pt idx="80">
                  <c:v>0.46015</c:v>
                </c:pt>
                <c:pt idx="81">
                  <c:v>0.45807000000000009</c:v>
                </c:pt>
                <c:pt idx="82">
                  <c:v>0.35185000000000011</c:v>
                </c:pt>
                <c:pt idx="83">
                  <c:v>0.3103700000000002</c:v>
                </c:pt>
                <c:pt idx="84">
                  <c:v>0.39655000000000012</c:v>
                </c:pt>
                <c:pt idx="85">
                  <c:v>0.40160000000000001</c:v>
                </c:pt>
                <c:pt idx="86">
                  <c:v>0.29430000000000012</c:v>
                </c:pt>
                <c:pt idx="87">
                  <c:v>0.30077000000000009</c:v>
                </c:pt>
                <c:pt idx="88">
                  <c:v>0.3200800000000002</c:v>
                </c:pt>
                <c:pt idx="89">
                  <c:v>0.35822000000000009</c:v>
                </c:pt>
                <c:pt idx="90">
                  <c:v>0.35658000000000012</c:v>
                </c:pt>
                <c:pt idx="91">
                  <c:v>0.2599200000000001</c:v>
                </c:pt>
                <c:pt idx="92">
                  <c:v>0.28781000000000012</c:v>
                </c:pt>
                <c:pt idx="93">
                  <c:v>0.30206000000000011</c:v>
                </c:pt>
                <c:pt idx="94">
                  <c:v>0.18532999999999999</c:v>
                </c:pt>
                <c:pt idx="95">
                  <c:v>0.19622999999999999</c:v>
                </c:pt>
                <c:pt idx="96">
                  <c:v>0.26288000000000011</c:v>
                </c:pt>
                <c:pt idx="97">
                  <c:v>0.36154000000000008</c:v>
                </c:pt>
                <c:pt idx="98">
                  <c:v>0.22275</c:v>
                </c:pt>
                <c:pt idx="99">
                  <c:v>0.21118999999999999</c:v>
                </c:pt>
              </c:numCache>
            </c:numRef>
          </c:yVal>
        </c:ser>
        <c:ser>
          <c:idx val="1"/>
          <c:order val="1"/>
          <c:tx>
            <c:strRef>
              <c:f>'Mixed model smooth'!$C$1</c:f>
              <c:strCache>
                <c:ptCount val="1"/>
                <c:pt idx="0">
                  <c:v>pred (7 knots)</c:v>
                </c:pt>
              </c:strCache>
            </c:strRef>
          </c:tx>
          <c:spPr>
            <a:ln w="15875">
              <a:solidFill>
                <a:schemeClr val="accent3">
                  <a:lumMod val="50000"/>
                </a:schemeClr>
              </a:solidFill>
            </a:ln>
          </c:spPr>
          <c:marker>
            <c:symbol val="none"/>
          </c:marker>
          <c:xVal>
            <c:numRef>
              <c:f>'Mixed model smooth'!$A$2:$A$101</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'Mixed model smooth'!$C$2:$C$101</c:f>
              <c:numCache>
                <c:formatCode>General</c:formatCode>
                <c:ptCount val="100"/>
                <c:pt idx="0">
                  <c:v>-0.15245000000000006</c:v>
                </c:pt>
                <c:pt idx="1">
                  <c:v>-0.15117</c:v>
                </c:pt>
                <c:pt idx="2">
                  <c:v>-0.15007000000000001</c:v>
                </c:pt>
                <c:pt idx="3">
                  <c:v>-0.15789000000000006</c:v>
                </c:pt>
                <c:pt idx="4">
                  <c:v>-0.15895000000000006</c:v>
                </c:pt>
                <c:pt idx="5">
                  <c:v>-0.17132</c:v>
                </c:pt>
                <c:pt idx="6">
                  <c:v>-0.17297999999999999</c:v>
                </c:pt>
                <c:pt idx="7">
                  <c:v>-0.17752000000000001</c:v>
                </c:pt>
                <c:pt idx="8">
                  <c:v>-0.18896000000000007</c:v>
                </c:pt>
                <c:pt idx="9">
                  <c:v>-0.19954000000000005</c:v>
                </c:pt>
                <c:pt idx="10">
                  <c:v>-0.20590000000000006</c:v>
                </c:pt>
                <c:pt idx="11">
                  <c:v>-0.20313999999999999</c:v>
                </c:pt>
                <c:pt idx="12">
                  <c:v>-0.19799000000000005</c:v>
                </c:pt>
                <c:pt idx="13">
                  <c:v>-0.19700999999999999</c:v>
                </c:pt>
                <c:pt idx="14">
                  <c:v>-0.19642000000000001</c:v>
                </c:pt>
                <c:pt idx="15">
                  <c:v>-0.18015</c:v>
                </c:pt>
                <c:pt idx="16">
                  <c:v>-0.16747000000000001</c:v>
                </c:pt>
                <c:pt idx="17">
                  <c:v>-0.16722999999999999</c:v>
                </c:pt>
                <c:pt idx="18">
                  <c:v>-0.16025</c:v>
                </c:pt>
                <c:pt idx="19">
                  <c:v>-0.15424000000000007</c:v>
                </c:pt>
                <c:pt idx="20">
                  <c:v>-0.15465999999999999</c:v>
                </c:pt>
                <c:pt idx="21">
                  <c:v>-0.16420000000000001</c:v>
                </c:pt>
                <c:pt idx="22">
                  <c:v>-0.18487000000000001</c:v>
                </c:pt>
                <c:pt idx="23">
                  <c:v>-0.20225000000000001</c:v>
                </c:pt>
                <c:pt idx="24">
                  <c:v>-0.20927999999999999</c:v>
                </c:pt>
                <c:pt idx="25">
                  <c:v>-0.30317000000000011</c:v>
                </c:pt>
                <c:pt idx="26">
                  <c:v>-0.33220000000000011</c:v>
                </c:pt>
                <c:pt idx="27">
                  <c:v>-0.35015000000000002</c:v>
                </c:pt>
                <c:pt idx="28">
                  <c:v>-3.8260000000000002E-2</c:v>
                </c:pt>
                <c:pt idx="29">
                  <c:v>-1.0200000000000005E-3</c:v>
                </c:pt>
                <c:pt idx="30">
                  <c:v>0.22781999999999999</c:v>
                </c:pt>
                <c:pt idx="31">
                  <c:v>0.48973</c:v>
                </c:pt>
                <c:pt idx="32">
                  <c:v>0.49816000000000016</c:v>
                </c:pt>
                <c:pt idx="33">
                  <c:v>0.57950000000000002</c:v>
                </c:pt>
                <c:pt idx="34">
                  <c:v>0.70823999999999998</c:v>
                </c:pt>
                <c:pt idx="35">
                  <c:v>0.78671000000000002</c:v>
                </c:pt>
                <c:pt idx="36">
                  <c:v>0.93181999999999998</c:v>
                </c:pt>
                <c:pt idx="37">
                  <c:v>1.087</c:v>
                </c:pt>
                <c:pt idx="38">
                  <c:v>1.09728</c:v>
                </c:pt>
                <c:pt idx="39">
                  <c:v>1.0976399999999995</c:v>
                </c:pt>
                <c:pt idx="40">
                  <c:v>1.1430800000000001</c:v>
                </c:pt>
                <c:pt idx="41">
                  <c:v>1.1425000000000001</c:v>
                </c:pt>
                <c:pt idx="42">
                  <c:v>1.1419999999999995</c:v>
                </c:pt>
                <c:pt idx="43">
                  <c:v>1.1392599999999999</c:v>
                </c:pt>
                <c:pt idx="44">
                  <c:v>1.1384300000000001</c:v>
                </c:pt>
                <c:pt idx="45">
                  <c:v>1.13365</c:v>
                </c:pt>
                <c:pt idx="46">
                  <c:v>1.1090599999999999</c:v>
                </c:pt>
                <c:pt idx="47">
                  <c:v>1.1001000000000001</c:v>
                </c:pt>
                <c:pt idx="48">
                  <c:v>1.09294</c:v>
                </c:pt>
                <c:pt idx="49">
                  <c:v>1.07006</c:v>
                </c:pt>
                <c:pt idx="50">
                  <c:v>1.0609500000000001</c:v>
                </c:pt>
                <c:pt idx="51">
                  <c:v>1.06071</c:v>
                </c:pt>
                <c:pt idx="52">
                  <c:v>1.0126199999999999</c:v>
                </c:pt>
                <c:pt idx="53">
                  <c:v>0.93013000000000001</c:v>
                </c:pt>
                <c:pt idx="54">
                  <c:v>0.91178999999999999</c:v>
                </c:pt>
                <c:pt idx="55">
                  <c:v>0.89827999999999997</c:v>
                </c:pt>
                <c:pt idx="56">
                  <c:v>0.88092000000000004</c:v>
                </c:pt>
                <c:pt idx="57">
                  <c:v>0.87836999999999998</c:v>
                </c:pt>
                <c:pt idx="58">
                  <c:v>0.86083000000000021</c:v>
                </c:pt>
                <c:pt idx="59">
                  <c:v>0.78940999999999972</c:v>
                </c:pt>
                <c:pt idx="60">
                  <c:v>0.76066000000000022</c:v>
                </c:pt>
                <c:pt idx="61">
                  <c:v>0.71536</c:v>
                </c:pt>
                <c:pt idx="62">
                  <c:v>0.70755999999999997</c:v>
                </c:pt>
                <c:pt idx="63">
                  <c:v>0.6856500000000002</c:v>
                </c:pt>
                <c:pt idx="64">
                  <c:v>0.64122000000000023</c:v>
                </c:pt>
                <c:pt idx="65">
                  <c:v>0.63978000000000024</c:v>
                </c:pt>
                <c:pt idx="66">
                  <c:v>0.63769000000000031</c:v>
                </c:pt>
                <c:pt idx="67">
                  <c:v>0.60587000000000024</c:v>
                </c:pt>
                <c:pt idx="68">
                  <c:v>0.59444999999999981</c:v>
                </c:pt>
                <c:pt idx="69">
                  <c:v>0.59384000000000003</c:v>
                </c:pt>
                <c:pt idx="70">
                  <c:v>0.57401000000000002</c:v>
                </c:pt>
                <c:pt idx="71">
                  <c:v>0.56250999999999973</c:v>
                </c:pt>
                <c:pt idx="72">
                  <c:v>0.54935999999999996</c:v>
                </c:pt>
                <c:pt idx="73">
                  <c:v>0.54555999999999982</c:v>
                </c:pt>
                <c:pt idx="74">
                  <c:v>0.48769000000000001</c:v>
                </c:pt>
                <c:pt idx="75">
                  <c:v>0.47454000000000002</c:v>
                </c:pt>
                <c:pt idx="76">
                  <c:v>0.44</c:v>
                </c:pt>
                <c:pt idx="77">
                  <c:v>0.42324000000000001</c:v>
                </c:pt>
                <c:pt idx="78">
                  <c:v>0.41644000000000009</c:v>
                </c:pt>
                <c:pt idx="79">
                  <c:v>0.40854000000000001</c:v>
                </c:pt>
                <c:pt idx="80">
                  <c:v>0.40081000000000011</c:v>
                </c:pt>
                <c:pt idx="81">
                  <c:v>0.39689000000000013</c:v>
                </c:pt>
                <c:pt idx="82">
                  <c:v>0.36589000000000022</c:v>
                </c:pt>
                <c:pt idx="83">
                  <c:v>0.36576000000000009</c:v>
                </c:pt>
                <c:pt idx="84">
                  <c:v>0.3653200000000002</c:v>
                </c:pt>
                <c:pt idx="85">
                  <c:v>0.35814000000000001</c:v>
                </c:pt>
                <c:pt idx="86">
                  <c:v>0.35236000000000012</c:v>
                </c:pt>
                <c:pt idx="87">
                  <c:v>0.34338000000000013</c:v>
                </c:pt>
                <c:pt idx="88">
                  <c:v>0.33822000000000013</c:v>
                </c:pt>
                <c:pt idx="89">
                  <c:v>0.33548000000000022</c:v>
                </c:pt>
                <c:pt idx="90">
                  <c:v>0.33149000000000012</c:v>
                </c:pt>
                <c:pt idx="91">
                  <c:v>0.30631000000000025</c:v>
                </c:pt>
                <c:pt idx="92">
                  <c:v>0.27282000000000012</c:v>
                </c:pt>
                <c:pt idx="93">
                  <c:v>0.26856000000000002</c:v>
                </c:pt>
                <c:pt idx="94">
                  <c:v>0.25001000000000001</c:v>
                </c:pt>
                <c:pt idx="95">
                  <c:v>0.24710000000000001</c:v>
                </c:pt>
                <c:pt idx="96">
                  <c:v>0.24654000000000006</c:v>
                </c:pt>
                <c:pt idx="97">
                  <c:v>0.24284000000000006</c:v>
                </c:pt>
                <c:pt idx="98">
                  <c:v>0.23536000000000001</c:v>
                </c:pt>
                <c:pt idx="99">
                  <c:v>0.23246000000000006</c:v>
                </c:pt>
              </c:numCache>
            </c:numRef>
          </c:yVal>
          <c:smooth val="1"/>
        </c:ser>
        <c:ser>
          <c:idx val="2"/>
          <c:order val="2"/>
          <c:tx>
            <c:strRef>
              <c:f>'Mixed model smooth'!$D$1</c:f>
              <c:strCache>
                <c:ptCount val="1"/>
                <c:pt idx="0">
                  <c:v>pred (15 knots)</c:v>
                </c:pt>
              </c:strCache>
            </c:strRef>
          </c:tx>
          <c:spPr>
            <a:ln w="15875">
              <a:solidFill>
                <a:schemeClr val="accent2">
                  <a:lumMod val="50000"/>
                </a:schemeClr>
              </a:solidFill>
            </a:ln>
          </c:spPr>
          <c:marker>
            <c:symbol val="none"/>
          </c:marker>
          <c:xVal>
            <c:numRef>
              <c:f>'Mixed model smooth'!$A$2:$A$101</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'Mixed model smooth'!$D$2:$D$101</c:f>
              <c:numCache>
                <c:formatCode>General</c:formatCode>
                <c:ptCount val="100"/>
                <c:pt idx="0">
                  <c:v>-0.12919</c:v>
                </c:pt>
                <c:pt idx="1">
                  <c:v>-0.14119999999999999</c:v>
                </c:pt>
                <c:pt idx="2">
                  <c:v>-0.18562999999999999</c:v>
                </c:pt>
                <c:pt idx="3">
                  <c:v>-0.18900000000000006</c:v>
                </c:pt>
                <c:pt idx="4">
                  <c:v>-0.18815000000000001</c:v>
                </c:pt>
                <c:pt idx="5">
                  <c:v>-0.17568</c:v>
                </c:pt>
                <c:pt idx="6">
                  <c:v>-0.17413000000000001</c:v>
                </c:pt>
                <c:pt idx="7">
                  <c:v>-0.17041000000000006</c:v>
                </c:pt>
                <c:pt idx="8">
                  <c:v>-0.16397999999999999</c:v>
                </c:pt>
                <c:pt idx="9">
                  <c:v>-0.16147</c:v>
                </c:pt>
                <c:pt idx="10">
                  <c:v>-0.16316</c:v>
                </c:pt>
                <c:pt idx="11">
                  <c:v>-0.17047000000000001</c:v>
                </c:pt>
                <c:pt idx="12">
                  <c:v>-0.17516000000000001</c:v>
                </c:pt>
                <c:pt idx="13">
                  <c:v>-0.17597000000000004</c:v>
                </c:pt>
                <c:pt idx="14">
                  <c:v>-0.17645000000000005</c:v>
                </c:pt>
                <c:pt idx="15">
                  <c:v>-0.18871000000000007</c:v>
                </c:pt>
                <c:pt idx="16">
                  <c:v>-0.19816999999999999</c:v>
                </c:pt>
                <c:pt idx="17">
                  <c:v>-0.19836000000000001</c:v>
                </c:pt>
                <c:pt idx="18">
                  <c:v>-0.2041</c:v>
                </c:pt>
                <c:pt idx="19">
                  <c:v>-0.21124000000000007</c:v>
                </c:pt>
                <c:pt idx="20">
                  <c:v>-0.21470000000000006</c:v>
                </c:pt>
                <c:pt idx="21">
                  <c:v>-0.21830000000000005</c:v>
                </c:pt>
                <c:pt idx="22">
                  <c:v>-0.21967999999999999</c:v>
                </c:pt>
                <c:pt idx="23">
                  <c:v>-0.21962999999999999</c:v>
                </c:pt>
                <c:pt idx="24">
                  <c:v>-0.21947000000000005</c:v>
                </c:pt>
                <c:pt idx="25">
                  <c:v>-0.21122000000000005</c:v>
                </c:pt>
                <c:pt idx="26">
                  <c:v>-0.20446000000000006</c:v>
                </c:pt>
                <c:pt idx="27">
                  <c:v>-0.18998000000000007</c:v>
                </c:pt>
                <c:pt idx="28">
                  <c:v>1.2220000000000003E-2</c:v>
                </c:pt>
                <c:pt idx="29">
                  <c:v>3.3250000000000002E-2</c:v>
                </c:pt>
                <c:pt idx="30">
                  <c:v>0.17547000000000001</c:v>
                </c:pt>
                <c:pt idx="31">
                  <c:v>0.37951000000000013</c:v>
                </c:pt>
                <c:pt idx="32">
                  <c:v>0.38710000000000011</c:v>
                </c:pt>
                <c:pt idx="33">
                  <c:v>0.4641300000000001</c:v>
                </c:pt>
                <c:pt idx="34">
                  <c:v>0.59945999999999977</c:v>
                </c:pt>
                <c:pt idx="35">
                  <c:v>0.68984000000000023</c:v>
                </c:pt>
                <c:pt idx="36">
                  <c:v>0.8742000000000002</c:v>
                </c:pt>
                <c:pt idx="37">
                  <c:v>1.1102399999999999</c:v>
                </c:pt>
                <c:pt idx="38">
                  <c:v>1.1280600000000001</c:v>
                </c:pt>
                <c:pt idx="39">
                  <c:v>1.1286799999999999</c:v>
                </c:pt>
                <c:pt idx="40">
                  <c:v>1.2163999999999995</c:v>
                </c:pt>
                <c:pt idx="41">
                  <c:v>1.2165299999999994</c:v>
                </c:pt>
                <c:pt idx="42">
                  <c:v>1.2161299999999995</c:v>
                </c:pt>
                <c:pt idx="43">
                  <c:v>1.2128299999999996</c:v>
                </c:pt>
                <c:pt idx="44">
                  <c:v>1.2116899999999995</c:v>
                </c:pt>
                <c:pt idx="45">
                  <c:v>1.20458</c:v>
                </c:pt>
                <c:pt idx="46">
                  <c:v>1.1651</c:v>
                </c:pt>
                <c:pt idx="47">
                  <c:v>1.1505700000000001</c:v>
                </c:pt>
                <c:pt idx="48">
                  <c:v>1.13897</c:v>
                </c:pt>
                <c:pt idx="49">
                  <c:v>1.1024099999999999</c:v>
                </c:pt>
                <c:pt idx="50">
                  <c:v>1.0881000000000001</c:v>
                </c:pt>
                <c:pt idx="51">
                  <c:v>1.0877299999999996</c:v>
                </c:pt>
                <c:pt idx="52">
                  <c:v>1.01467</c:v>
                </c:pt>
                <c:pt idx="53">
                  <c:v>0.89868000000000003</c:v>
                </c:pt>
                <c:pt idx="54">
                  <c:v>0.87465000000000026</c:v>
                </c:pt>
                <c:pt idx="55">
                  <c:v>0.85740000000000005</c:v>
                </c:pt>
                <c:pt idx="56">
                  <c:v>0.8359000000000002</c:v>
                </c:pt>
                <c:pt idx="57">
                  <c:v>0.83280000000000021</c:v>
                </c:pt>
                <c:pt idx="58">
                  <c:v>0.81200000000000028</c:v>
                </c:pt>
                <c:pt idx="59">
                  <c:v>0.73577000000000026</c:v>
                </c:pt>
                <c:pt idx="60">
                  <c:v>0.70880000000000021</c:v>
                </c:pt>
                <c:pt idx="61">
                  <c:v>0.67052000000000023</c:v>
                </c:pt>
                <c:pt idx="62">
                  <c:v>0.66445000000000021</c:v>
                </c:pt>
                <c:pt idx="63">
                  <c:v>0.64817000000000025</c:v>
                </c:pt>
                <c:pt idx="64">
                  <c:v>0.61813000000000018</c:v>
                </c:pt>
                <c:pt idx="65">
                  <c:v>0.61721000000000004</c:v>
                </c:pt>
                <c:pt idx="66">
                  <c:v>0.61587000000000025</c:v>
                </c:pt>
                <c:pt idx="67">
                  <c:v>0.59609999999999996</c:v>
                </c:pt>
                <c:pt idx="68">
                  <c:v>0.58914</c:v>
                </c:pt>
                <c:pt idx="69">
                  <c:v>0.58877000000000002</c:v>
                </c:pt>
                <c:pt idx="70">
                  <c:v>0.57665999999999995</c:v>
                </c:pt>
                <c:pt idx="71">
                  <c:v>0.56957999999999998</c:v>
                </c:pt>
                <c:pt idx="72">
                  <c:v>0.56137000000000004</c:v>
                </c:pt>
                <c:pt idx="73">
                  <c:v>0.55896999999999997</c:v>
                </c:pt>
                <c:pt idx="74">
                  <c:v>0.51912000000000003</c:v>
                </c:pt>
                <c:pt idx="75">
                  <c:v>0.5085099999999998</c:v>
                </c:pt>
                <c:pt idx="76">
                  <c:v>0.47519</c:v>
                </c:pt>
                <c:pt idx="77">
                  <c:v>0.45518000000000008</c:v>
                </c:pt>
                <c:pt idx="78">
                  <c:v>0.44618000000000002</c:v>
                </c:pt>
                <c:pt idx="79">
                  <c:v>0.43503000000000008</c:v>
                </c:pt>
                <c:pt idx="80">
                  <c:v>0.4233800000000002</c:v>
                </c:pt>
                <c:pt idx="81">
                  <c:v>0.41721000000000008</c:v>
                </c:pt>
                <c:pt idx="82">
                  <c:v>0.36296000000000012</c:v>
                </c:pt>
                <c:pt idx="83">
                  <c:v>0.36274000000000001</c:v>
                </c:pt>
                <c:pt idx="84">
                  <c:v>0.36194000000000009</c:v>
                </c:pt>
                <c:pt idx="85">
                  <c:v>0.34928000000000009</c:v>
                </c:pt>
                <c:pt idx="86">
                  <c:v>0.34023000000000003</c:v>
                </c:pt>
                <c:pt idx="87">
                  <c:v>0.32876000000000011</c:v>
                </c:pt>
                <c:pt idx="88">
                  <c:v>0.32350000000000012</c:v>
                </c:pt>
                <c:pt idx="89">
                  <c:v>0.32101000000000013</c:v>
                </c:pt>
                <c:pt idx="90">
                  <c:v>0.31771000000000016</c:v>
                </c:pt>
                <c:pt idx="91">
                  <c:v>0.30094000000000015</c:v>
                </c:pt>
                <c:pt idx="92">
                  <c:v>0.2787</c:v>
                </c:pt>
                <c:pt idx="93">
                  <c:v>0.2753000000000001</c:v>
                </c:pt>
                <c:pt idx="94">
                  <c:v>0.25682000000000016</c:v>
                </c:pt>
                <c:pt idx="95">
                  <c:v>0.25302000000000002</c:v>
                </c:pt>
                <c:pt idx="96">
                  <c:v>0.25223000000000001</c:v>
                </c:pt>
                <c:pt idx="97">
                  <c:v>0.24667</c:v>
                </c:pt>
                <c:pt idx="98">
                  <c:v>0.23186999999999999</c:v>
                </c:pt>
                <c:pt idx="99">
                  <c:v>0.22375999999999999</c:v>
                </c:pt>
              </c:numCache>
            </c:numRef>
          </c:yVal>
          <c:smooth val="1"/>
        </c:ser>
        <c:axId val="117695232"/>
        <c:axId val="117696768"/>
      </c:scatterChart>
      <c:valAx>
        <c:axId val="117695232"/>
        <c:scaling>
          <c:orientation val="minMax"/>
          <c:max val="1"/>
          <c:min val="-1"/>
        </c:scaling>
        <c:axPos val="b"/>
        <c:numFmt formatCode="0.00" sourceLinked="1"/>
        <c:tickLblPos val="nextTo"/>
        <c:crossAx val="117696768"/>
        <c:crossesAt val="-0.4"/>
        <c:crossBetween val="midCat"/>
        <c:majorUnit val="0.25"/>
      </c:valAx>
      <c:valAx>
        <c:axId val="117696768"/>
        <c:scaling>
          <c:orientation val="minMax"/>
          <c:max val="1.4"/>
          <c:min val="-0.4"/>
        </c:scaling>
        <c:axPos val="l"/>
        <c:majorGridlines/>
        <c:numFmt formatCode="General" sourceLinked="1"/>
        <c:tickLblPos val="nextTo"/>
        <c:crossAx val="117695232"/>
        <c:crossesAt val="-1"/>
        <c:crossBetween val="midCat"/>
        <c:majorUnit val="0.4"/>
      </c:valAx>
    </c:plotArea>
    <c:legend>
      <c:legendPos val="t"/>
      <c:legendEntry>
        <c:idx val="0"/>
        <c:delete val="1"/>
      </c:legendEntry>
      <c:layout>
        <c:manualLayout>
          <c:xMode val="edge"/>
          <c:yMode val="edge"/>
          <c:x val="0.30968233682831531"/>
          <c:y val="1.2048192771084338E-2"/>
          <c:w val="0.46626192668324834"/>
          <c:h val="7.2622142111754065E-2"/>
        </c:manualLayout>
      </c:layout>
    </c:legend>
    <c:plotVisOnly val="1"/>
  </c:chart>
  <c:externalData r:id="rId1"/>
  <c:userShapes r:id="rId2"/>
</c:chartSpace>
</file>

<file path=ppt/charts/chart15.xml><?xml version="1.0" encoding="utf-8"?>
<c:chartSpace xmlns:c="http://schemas.openxmlformats.org/drawingml/2006/chart" xmlns:a="http://schemas.openxmlformats.org/drawingml/2006/main" xmlns:r="http://schemas.openxmlformats.org/officeDocument/2006/relationships">
  <c:date1904 val="1"/>
  <c:lang val="en-CA"/>
  <c:chart>
    <c:plotArea>
      <c:layout>
        <c:manualLayout>
          <c:layoutTarget val="inner"/>
          <c:xMode val="edge"/>
          <c:yMode val="edge"/>
          <c:x val="7.4463911906299945E-2"/>
          <c:y val="2.4508111184897069E-2"/>
          <c:w val="0.87000389349237328"/>
          <c:h val="0.82496632198083508"/>
        </c:manualLayout>
      </c:layout>
      <c:scatterChart>
        <c:scatterStyle val="lineMarker"/>
        <c:ser>
          <c:idx val="0"/>
          <c:order val="0"/>
          <c:tx>
            <c:strRef>
              <c:f>'poly basis'!$B$3</c:f>
              <c:strCache>
                <c:ptCount val="1"/>
                <c:pt idx="0">
                  <c:v>y</c:v>
                </c:pt>
              </c:strCache>
            </c:strRef>
          </c:tx>
          <c:spPr>
            <a:ln w="28575">
              <a:noFill/>
            </a:ln>
          </c:spPr>
          <c:marker>
            <c:symbol val="circle"/>
            <c:size val="4"/>
          </c:marker>
          <c:xVal>
            <c:numRef>
              <c:f>'poly basis'!$A$4:$A$103</c:f>
              <c:numCache>
                <c:formatCode>0.00</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'poly basis'!$B$4:$B$103</c:f>
              <c:numCache>
                <c:formatCode>General</c:formatCode>
                <c:ptCount val="100"/>
                <c:pt idx="0">
                  <c:v>-0.12745000000000001</c:v>
                </c:pt>
                <c:pt idx="1">
                  <c:v>-0.11652000000000003</c:v>
                </c:pt>
                <c:pt idx="2">
                  <c:v>-0.19641000000000006</c:v>
                </c:pt>
                <c:pt idx="3">
                  <c:v>-0.26370000000000005</c:v>
                </c:pt>
                <c:pt idx="4">
                  <c:v>-0.19916999999999999</c:v>
                </c:pt>
                <c:pt idx="5">
                  <c:v>-0.12476000000000004</c:v>
                </c:pt>
                <c:pt idx="6">
                  <c:v>-0.18156000000000005</c:v>
                </c:pt>
                <c:pt idx="7">
                  <c:v>-0.16446000000000005</c:v>
                </c:pt>
                <c:pt idx="8">
                  <c:v>-0.12741000000000005</c:v>
                </c:pt>
                <c:pt idx="9">
                  <c:v>-0.15144000000000007</c:v>
                </c:pt>
                <c:pt idx="10">
                  <c:v>-0.15017</c:v>
                </c:pt>
                <c:pt idx="11">
                  <c:v>-0.20591000000000007</c:v>
                </c:pt>
                <c:pt idx="12">
                  <c:v>-0.18878000000000006</c:v>
                </c:pt>
                <c:pt idx="13">
                  <c:v>-0.17978000000000005</c:v>
                </c:pt>
                <c:pt idx="14">
                  <c:v>-0.18607000000000001</c:v>
                </c:pt>
                <c:pt idx="15">
                  <c:v>-0.10400000000000002</c:v>
                </c:pt>
                <c:pt idx="16">
                  <c:v>-0.25068000000000001</c:v>
                </c:pt>
                <c:pt idx="17">
                  <c:v>-0.26795000000000002</c:v>
                </c:pt>
                <c:pt idx="18">
                  <c:v>-0.15004000000000006</c:v>
                </c:pt>
                <c:pt idx="19">
                  <c:v>-0.20695000000000005</c:v>
                </c:pt>
                <c:pt idx="20">
                  <c:v>-0.26789000000000002</c:v>
                </c:pt>
                <c:pt idx="21">
                  <c:v>-0.17266999999999999</c:v>
                </c:pt>
                <c:pt idx="22">
                  <c:v>-0.20085</c:v>
                </c:pt>
                <c:pt idx="23">
                  <c:v>-0.24815000000000001</c:v>
                </c:pt>
                <c:pt idx="24">
                  <c:v>-0.20175000000000001</c:v>
                </c:pt>
                <c:pt idx="25">
                  <c:v>-0.18634000000000006</c:v>
                </c:pt>
                <c:pt idx="26">
                  <c:v>-0.19075</c:v>
                </c:pt>
                <c:pt idx="27">
                  <c:v>-0.2006</c:v>
                </c:pt>
                <c:pt idx="28">
                  <c:v>-5.7820000000000003E-2</c:v>
                </c:pt>
                <c:pt idx="29">
                  <c:v>3.449E-2</c:v>
                </c:pt>
                <c:pt idx="30">
                  <c:v>0.16547999999999999</c:v>
                </c:pt>
                <c:pt idx="31">
                  <c:v>0.41477000000000008</c:v>
                </c:pt>
                <c:pt idx="32">
                  <c:v>0.37096000000000012</c:v>
                </c:pt>
                <c:pt idx="33">
                  <c:v>0.46724000000000004</c:v>
                </c:pt>
                <c:pt idx="34">
                  <c:v>0.65963000000000038</c:v>
                </c:pt>
                <c:pt idx="35">
                  <c:v>0.65137000000000023</c:v>
                </c:pt>
                <c:pt idx="36">
                  <c:v>0.88444999999999996</c:v>
                </c:pt>
                <c:pt idx="37">
                  <c:v>1.06487</c:v>
                </c:pt>
                <c:pt idx="38">
                  <c:v>1.1462399999999999</c:v>
                </c:pt>
                <c:pt idx="39">
                  <c:v>1.1704699999999999</c:v>
                </c:pt>
                <c:pt idx="40">
                  <c:v>1.2618099999999997</c:v>
                </c:pt>
                <c:pt idx="41">
                  <c:v>1.2563199999999999</c:v>
                </c:pt>
                <c:pt idx="42">
                  <c:v>1.18452</c:v>
                </c:pt>
                <c:pt idx="43">
                  <c:v>1.14503</c:v>
                </c:pt>
                <c:pt idx="44">
                  <c:v>1.2557099999999997</c:v>
                </c:pt>
                <c:pt idx="45">
                  <c:v>1.1926600000000001</c:v>
                </c:pt>
                <c:pt idx="46">
                  <c:v>1.1513800000000001</c:v>
                </c:pt>
                <c:pt idx="47">
                  <c:v>1.0979599999999998</c:v>
                </c:pt>
                <c:pt idx="48">
                  <c:v>1.12558</c:v>
                </c:pt>
                <c:pt idx="49">
                  <c:v>1.1224499999999999</c:v>
                </c:pt>
                <c:pt idx="50">
                  <c:v>1.0965800000000001</c:v>
                </c:pt>
                <c:pt idx="51">
                  <c:v>1.0909500000000001</c:v>
                </c:pt>
                <c:pt idx="52">
                  <c:v>1.0659799999999995</c:v>
                </c:pt>
                <c:pt idx="53">
                  <c:v>0.86021999999999998</c:v>
                </c:pt>
                <c:pt idx="54">
                  <c:v>0.89061000000000001</c:v>
                </c:pt>
                <c:pt idx="55">
                  <c:v>0.77307000000000026</c:v>
                </c:pt>
                <c:pt idx="56">
                  <c:v>0.86748999999999998</c:v>
                </c:pt>
                <c:pt idx="57">
                  <c:v>0.86497000000000024</c:v>
                </c:pt>
                <c:pt idx="58">
                  <c:v>0.79066000000000003</c:v>
                </c:pt>
                <c:pt idx="59">
                  <c:v>0.77347999999999995</c:v>
                </c:pt>
                <c:pt idx="60">
                  <c:v>0.68391999999999997</c:v>
                </c:pt>
                <c:pt idx="61">
                  <c:v>0.73093000000000019</c:v>
                </c:pt>
                <c:pt idx="62">
                  <c:v>0.61955000000000005</c:v>
                </c:pt>
                <c:pt idx="63">
                  <c:v>0.64659999999999995</c:v>
                </c:pt>
                <c:pt idx="64">
                  <c:v>0.68086000000000002</c:v>
                </c:pt>
                <c:pt idx="65">
                  <c:v>0.56596000000000002</c:v>
                </c:pt>
                <c:pt idx="66">
                  <c:v>0.62710999999999995</c:v>
                </c:pt>
                <c:pt idx="67">
                  <c:v>0.57015000000000005</c:v>
                </c:pt>
                <c:pt idx="68">
                  <c:v>0.58743999999999963</c:v>
                </c:pt>
                <c:pt idx="69">
                  <c:v>0.52044999999999997</c:v>
                </c:pt>
                <c:pt idx="70">
                  <c:v>0.55547999999999997</c:v>
                </c:pt>
                <c:pt idx="71">
                  <c:v>0.59551999999999972</c:v>
                </c:pt>
                <c:pt idx="72">
                  <c:v>0.59419</c:v>
                </c:pt>
                <c:pt idx="73">
                  <c:v>0.6247400000000003</c:v>
                </c:pt>
                <c:pt idx="74">
                  <c:v>0.51130999999999982</c:v>
                </c:pt>
                <c:pt idx="75">
                  <c:v>0.50444999999999973</c:v>
                </c:pt>
                <c:pt idx="76">
                  <c:v>0.47455000000000008</c:v>
                </c:pt>
                <c:pt idx="77">
                  <c:v>0.4535300000000001</c:v>
                </c:pt>
                <c:pt idx="78">
                  <c:v>0.45744000000000001</c:v>
                </c:pt>
                <c:pt idx="79">
                  <c:v>0.33821000000000012</c:v>
                </c:pt>
                <c:pt idx="80">
                  <c:v>0.46015</c:v>
                </c:pt>
                <c:pt idx="81">
                  <c:v>0.45807000000000009</c:v>
                </c:pt>
                <c:pt idx="82">
                  <c:v>0.35185000000000011</c:v>
                </c:pt>
                <c:pt idx="83">
                  <c:v>0.3103700000000002</c:v>
                </c:pt>
                <c:pt idx="84">
                  <c:v>0.39655000000000012</c:v>
                </c:pt>
                <c:pt idx="85">
                  <c:v>0.40160000000000001</c:v>
                </c:pt>
                <c:pt idx="86">
                  <c:v>0.29430000000000012</c:v>
                </c:pt>
                <c:pt idx="87">
                  <c:v>0.30077000000000009</c:v>
                </c:pt>
                <c:pt idx="88">
                  <c:v>0.3200800000000002</c:v>
                </c:pt>
                <c:pt idx="89">
                  <c:v>0.35822000000000009</c:v>
                </c:pt>
                <c:pt idx="90">
                  <c:v>0.35658000000000012</c:v>
                </c:pt>
                <c:pt idx="91">
                  <c:v>0.2599200000000001</c:v>
                </c:pt>
                <c:pt idx="92">
                  <c:v>0.28781000000000012</c:v>
                </c:pt>
                <c:pt idx="93">
                  <c:v>0.30206000000000011</c:v>
                </c:pt>
                <c:pt idx="94">
                  <c:v>0.18532999999999999</c:v>
                </c:pt>
                <c:pt idx="95">
                  <c:v>0.19622999999999999</c:v>
                </c:pt>
                <c:pt idx="96">
                  <c:v>0.26288000000000011</c:v>
                </c:pt>
                <c:pt idx="97">
                  <c:v>0.36154000000000008</c:v>
                </c:pt>
                <c:pt idx="98">
                  <c:v>0.22275</c:v>
                </c:pt>
                <c:pt idx="99">
                  <c:v>0.21118999999999999</c:v>
                </c:pt>
              </c:numCache>
            </c:numRef>
          </c:yVal>
        </c:ser>
        <c:ser>
          <c:idx val="1"/>
          <c:order val="1"/>
          <c:tx>
            <c:strRef>
              <c:f>'tp spline'!$C$1</c:f>
              <c:strCache>
                <c:ptCount val="1"/>
                <c:pt idx="0">
                  <c:v>GCV w/ tpspline</c:v>
                </c:pt>
              </c:strCache>
            </c:strRef>
          </c:tx>
          <c:spPr>
            <a:ln w="15875">
              <a:solidFill>
                <a:schemeClr val="accent3">
                  <a:lumMod val="50000"/>
                </a:schemeClr>
              </a:solidFill>
            </a:ln>
          </c:spPr>
          <c:marker>
            <c:symbol val="none"/>
          </c:marker>
          <c:xVal>
            <c:numRef>
              <c:f>'tp spline'!$A$2:$A$101</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'tp spline'!$C$2:$C$101</c:f>
              <c:numCache>
                <c:formatCode>General</c:formatCode>
                <c:ptCount val="100"/>
                <c:pt idx="0">
                  <c:v>-0.14280999999999999</c:v>
                </c:pt>
                <c:pt idx="1">
                  <c:v>-0.14735999999999999</c:v>
                </c:pt>
                <c:pt idx="2">
                  <c:v>-0.17373000000000005</c:v>
                </c:pt>
                <c:pt idx="3">
                  <c:v>-0.18347000000000005</c:v>
                </c:pt>
                <c:pt idx="4">
                  <c:v>-0.18330000000000005</c:v>
                </c:pt>
                <c:pt idx="5">
                  <c:v>-0.17415</c:v>
                </c:pt>
                <c:pt idx="6">
                  <c:v>-0.17263000000000001</c:v>
                </c:pt>
                <c:pt idx="7">
                  <c:v>-0.16858000000000001</c:v>
                </c:pt>
                <c:pt idx="8">
                  <c:v>-0.16033</c:v>
                </c:pt>
                <c:pt idx="9">
                  <c:v>-0.15790000000000007</c:v>
                </c:pt>
                <c:pt idx="10">
                  <c:v>-0.16253000000000001</c:v>
                </c:pt>
                <c:pt idx="11">
                  <c:v>-0.17430000000000001</c:v>
                </c:pt>
                <c:pt idx="12">
                  <c:v>-0.17922000000000005</c:v>
                </c:pt>
                <c:pt idx="13">
                  <c:v>-0.17996000000000006</c:v>
                </c:pt>
                <c:pt idx="14">
                  <c:v>-0.18038000000000001</c:v>
                </c:pt>
                <c:pt idx="15">
                  <c:v>-0.19159999999999999</c:v>
                </c:pt>
                <c:pt idx="16">
                  <c:v>-0.20305999999999999</c:v>
                </c:pt>
                <c:pt idx="17">
                  <c:v>-0.20326000000000005</c:v>
                </c:pt>
                <c:pt idx="18">
                  <c:v>-0.20838999999999999</c:v>
                </c:pt>
                <c:pt idx="19">
                  <c:v>-0.21393000000000006</c:v>
                </c:pt>
                <c:pt idx="20">
                  <c:v>-0.21557999999999999</c:v>
                </c:pt>
                <c:pt idx="21">
                  <c:v>-0.21446000000000007</c:v>
                </c:pt>
                <c:pt idx="22">
                  <c:v>-0.21335000000000001</c:v>
                </c:pt>
                <c:pt idx="23">
                  <c:v>-0.21273000000000006</c:v>
                </c:pt>
                <c:pt idx="24">
                  <c:v>-0.21239000000000005</c:v>
                </c:pt>
                <c:pt idx="25">
                  <c:v>-0.20595000000000005</c:v>
                </c:pt>
                <c:pt idx="26">
                  <c:v>-0.20355000000000001</c:v>
                </c:pt>
                <c:pt idx="27">
                  <c:v>-0.19752</c:v>
                </c:pt>
                <c:pt idx="28">
                  <c:v>-3.9699999999999996E-3</c:v>
                </c:pt>
                <c:pt idx="29">
                  <c:v>1.9879999999999998E-2</c:v>
                </c:pt>
                <c:pt idx="30">
                  <c:v>0.18221000000000007</c:v>
                </c:pt>
                <c:pt idx="31">
                  <c:v>0.40183000000000002</c:v>
                </c:pt>
                <c:pt idx="32">
                  <c:v>0.40954000000000002</c:v>
                </c:pt>
                <c:pt idx="33">
                  <c:v>0.48624000000000001</c:v>
                </c:pt>
                <c:pt idx="34">
                  <c:v>0.61621999999999999</c:v>
                </c:pt>
                <c:pt idx="35">
                  <c:v>0.70084000000000024</c:v>
                </c:pt>
                <c:pt idx="36">
                  <c:v>0.87205999999999995</c:v>
                </c:pt>
                <c:pt idx="37">
                  <c:v>1.0939299999999996</c:v>
                </c:pt>
                <c:pt idx="38">
                  <c:v>1.1114999999999995</c:v>
                </c:pt>
                <c:pt idx="39">
                  <c:v>1.11212</c:v>
                </c:pt>
                <c:pt idx="40">
                  <c:v>1.20408</c:v>
                </c:pt>
                <c:pt idx="41">
                  <c:v>1.2046699999999995</c:v>
                </c:pt>
                <c:pt idx="42">
                  <c:v>1.20445</c:v>
                </c:pt>
                <c:pt idx="43">
                  <c:v>1.2017599999999995</c:v>
                </c:pt>
                <c:pt idx="44">
                  <c:v>1.2007699999999994</c:v>
                </c:pt>
                <c:pt idx="45">
                  <c:v>1.1944800000000004</c:v>
                </c:pt>
                <c:pt idx="46">
                  <c:v>1.1589799999999999</c:v>
                </c:pt>
                <c:pt idx="47">
                  <c:v>1.1459599999999999</c:v>
                </c:pt>
                <c:pt idx="48">
                  <c:v>1.13561</c:v>
                </c:pt>
                <c:pt idx="49">
                  <c:v>1.1027499999999999</c:v>
                </c:pt>
                <c:pt idx="50">
                  <c:v>1.08968</c:v>
                </c:pt>
                <c:pt idx="51">
                  <c:v>1.08934</c:v>
                </c:pt>
                <c:pt idx="52">
                  <c:v>1.0200899999999999</c:v>
                </c:pt>
                <c:pt idx="53">
                  <c:v>0.90445999999999982</c:v>
                </c:pt>
                <c:pt idx="54">
                  <c:v>0.88055999999999979</c:v>
                </c:pt>
                <c:pt idx="55">
                  <c:v>0.86353999999999997</c:v>
                </c:pt>
                <c:pt idx="56">
                  <c:v>0.84240000000000004</c:v>
                </c:pt>
                <c:pt idx="57">
                  <c:v>0.83935000000000004</c:v>
                </c:pt>
                <c:pt idx="58">
                  <c:v>0.81884000000000023</c:v>
                </c:pt>
                <c:pt idx="59">
                  <c:v>0.74266000000000021</c:v>
                </c:pt>
                <c:pt idx="60">
                  <c:v>0.71494000000000024</c:v>
                </c:pt>
                <c:pt idx="61">
                  <c:v>0.67481000000000024</c:v>
                </c:pt>
                <c:pt idx="62">
                  <c:v>0.66831000000000018</c:v>
                </c:pt>
                <c:pt idx="63">
                  <c:v>0.65074000000000032</c:v>
                </c:pt>
                <c:pt idx="64">
                  <c:v>0.61813000000000018</c:v>
                </c:pt>
                <c:pt idx="65">
                  <c:v>0.61714000000000024</c:v>
                </c:pt>
                <c:pt idx="66">
                  <c:v>0.61570000000000025</c:v>
                </c:pt>
                <c:pt idx="67">
                  <c:v>0.59499000000000002</c:v>
                </c:pt>
                <c:pt idx="68">
                  <c:v>0.58815999999999979</c:v>
                </c:pt>
                <c:pt idx="69">
                  <c:v>0.58779999999999999</c:v>
                </c:pt>
                <c:pt idx="70">
                  <c:v>0.57661000000000018</c:v>
                </c:pt>
                <c:pt idx="71">
                  <c:v>0.57023000000000001</c:v>
                </c:pt>
                <c:pt idx="72">
                  <c:v>0.56267000000000023</c:v>
                </c:pt>
                <c:pt idx="73">
                  <c:v>0.56037999999999999</c:v>
                </c:pt>
                <c:pt idx="74">
                  <c:v>0.51815</c:v>
                </c:pt>
                <c:pt idx="75">
                  <c:v>0.50656999999999963</c:v>
                </c:pt>
                <c:pt idx="76">
                  <c:v>0.47188000000000013</c:v>
                </c:pt>
                <c:pt idx="77">
                  <c:v>0.45225000000000004</c:v>
                </c:pt>
                <c:pt idx="78">
                  <c:v>0.44374999999999998</c:v>
                </c:pt>
                <c:pt idx="79">
                  <c:v>0.43359000000000014</c:v>
                </c:pt>
                <c:pt idx="80">
                  <c:v>0.42344000000000009</c:v>
                </c:pt>
                <c:pt idx="81">
                  <c:v>0.41800000000000009</c:v>
                </c:pt>
                <c:pt idx="82">
                  <c:v>0.36330000000000012</c:v>
                </c:pt>
                <c:pt idx="83">
                  <c:v>0.36307000000000011</c:v>
                </c:pt>
                <c:pt idx="84">
                  <c:v>0.36225000000000002</c:v>
                </c:pt>
                <c:pt idx="85">
                  <c:v>0.34943000000000002</c:v>
                </c:pt>
                <c:pt idx="86">
                  <c:v>0.34012000000000009</c:v>
                </c:pt>
                <c:pt idx="87">
                  <c:v>0.32982000000000022</c:v>
                </c:pt>
                <c:pt idx="88">
                  <c:v>0.32551000000000013</c:v>
                </c:pt>
                <c:pt idx="89">
                  <c:v>0.32332000000000022</c:v>
                </c:pt>
                <c:pt idx="90">
                  <c:v>0.32004000000000016</c:v>
                </c:pt>
                <c:pt idx="91">
                  <c:v>0.29890000000000011</c:v>
                </c:pt>
                <c:pt idx="92">
                  <c:v>0.27581000000000011</c:v>
                </c:pt>
                <c:pt idx="93">
                  <c:v>0.27234000000000008</c:v>
                </c:pt>
                <c:pt idx="94">
                  <c:v>0.25422</c:v>
                </c:pt>
                <c:pt idx="95">
                  <c:v>0.25110000000000005</c:v>
                </c:pt>
                <c:pt idx="96">
                  <c:v>0.25048000000000009</c:v>
                </c:pt>
                <c:pt idx="97">
                  <c:v>0.24615999999999999</c:v>
                </c:pt>
                <c:pt idx="98">
                  <c:v>0.23468</c:v>
                </c:pt>
                <c:pt idx="99">
                  <c:v>0.22878000000000001</c:v>
                </c:pt>
              </c:numCache>
            </c:numRef>
          </c:yVal>
          <c:smooth val="1"/>
        </c:ser>
        <c:ser>
          <c:idx val="2"/>
          <c:order val="2"/>
          <c:tx>
            <c:strRef>
              <c:f>'tp spline'!$D$1</c:f>
              <c:strCache>
                <c:ptCount val="1"/>
                <c:pt idx="0">
                  <c:v>Approx w/ glmmix</c:v>
                </c:pt>
              </c:strCache>
            </c:strRef>
          </c:tx>
          <c:spPr>
            <a:ln w="15875">
              <a:solidFill>
                <a:schemeClr val="accent2">
                  <a:lumMod val="50000"/>
                </a:schemeClr>
              </a:solidFill>
            </a:ln>
          </c:spPr>
          <c:marker>
            <c:symbol val="none"/>
          </c:marker>
          <c:xVal>
            <c:numRef>
              <c:f>'tp spline'!$A$2:$A$101</c:f>
              <c:numCache>
                <c:formatCode>General</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'tp spline'!$D$2:$D$101</c:f>
              <c:numCache>
                <c:formatCode>General</c:formatCode>
                <c:ptCount val="100"/>
                <c:pt idx="0">
                  <c:v>-0.13098000000000001</c:v>
                </c:pt>
                <c:pt idx="1">
                  <c:v>-0.13930999999999999</c:v>
                </c:pt>
                <c:pt idx="2">
                  <c:v>-0.18386000000000005</c:v>
                </c:pt>
                <c:pt idx="3">
                  <c:v>-0.19692999999999999</c:v>
                </c:pt>
                <c:pt idx="4">
                  <c:v>-0.19608</c:v>
                </c:pt>
                <c:pt idx="5">
                  <c:v>-0.17513999999999999</c:v>
                </c:pt>
                <c:pt idx="6">
                  <c:v>-0.17219000000000001</c:v>
                </c:pt>
                <c:pt idx="7">
                  <c:v>-0.16511999999999999</c:v>
                </c:pt>
                <c:pt idx="8">
                  <c:v>-0.15310000000000001</c:v>
                </c:pt>
                <c:pt idx="9">
                  <c:v>-0.15027000000000001</c:v>
                </c:pt>
                <c:pt idx="10">
                  <c:v>-0.15802000000000005</c:v>
                </c:pt>
                <c:pt idx="11">
                  <c:v>-0.17447000000000001</c:v>
                </c:pt>
                <c:pt idx="12">
                  <c:v>-0.18043000000000006</c:v>
                </c:pt>
                <c:pt idx="13">
                  <c:v>-0.18115999999999999</c:v>
                </c:pt>
                <c:pt idx="14">
                  <c:v>-0.18155000000000004</c:v>
                </c:pt>
                <c:pt idx="15">
                  <c:v>-0.19001000000000001</c:v>
                </c:pt>
                <c:pt idx="16">
                  <c:v>-0.20266999999999999</c:v>
                </c:pt>
                <c:pt idx="17">
                  <c:v>-0.20296000000000006</c:v>
                </c:pt>
                <c:pt idx="18">
                  <c:v>-0.21185000000000001</c:v>
                </c:pt>
                <c:pt idx="19">
                  <c:v>-0.21976000000000007</c:v>
                </c:pt>
                <c:pt idx="20">
                  <c:v>-0.22083</c:v>
                </c:pt>
                <c:pt idx="21">
                  <c:v>-0.21650000000000005</c:v>
                </c:pt>
                <c:pt idx="22">
                  <c:v>-0.20763000000000001</c:v>
                </c:pt>
                <c:pt idx="23">
                  <c:v>-0.20294000000000006</c:v>
                </c:pt>
                <c:pt idx="24">
                  <c:v>-0.20169999999999999</c:v>
                </c:pt>
                <c:pt idx="25">
                  <c:v>-0.20418</c:v>
                </c:pt>
                <c:pt idx="26">
                  <c:v>-0.20663999999999999</c:v>
                </c:pt>
                <c:pt idx="27">
                  <c:v>-0.20358000000000001</c:v>
                </c:pt>
                <c:pt idx="28">
                  <c:v>-1.0279999999999994E-2</c:v>
                </c:pt>
                <c:pt idx="29">
                  <c:v>1.3290000000000001E-2</c:v>
                </c:pt>
                <c:pt idx="30">
                  <c:v>0.17352000000000001</c:v>
                </c:pt>
                <c:pt idx="31">
                  <c:v>0.39238000000000023</c:v>
                </c:pt>
                <c:pt idx="32">
                  <c:v>0.4001900000000001</c:v>
                </c:pt>
                <c:pt idx="33">
                  <c:v>0.47832000000000013</c:v>
                </c:pt>
                <c:pt idx="34">
                  <c:v>0.61212000000000022</c:v>
                </c:pt>
                <c:pt idx="35">
                  <c:v>0.69996999999999998</c:v>
                </c:pt>
                <c:pt idx="36">
                  <c:v>0.87741000000000002</c:v>
                </c:pt>
                <c:pt idx="37">
                  <c:v>1.1063799999999999</c:v>
                </c:pt>
                <c:pt idx="38">
                  <c:v>1.12429</c:v>
                </c:pt>
                <c:pt idx="39">
                  <c:v>1.12493</c:v>
                </c:pt>
                <c:pt idx="40">
                  <c:v>1.2145299999999997</c:v>
                </c:pt>
                <c:pt idx="41">
                  <c:v>1.2138099999999996</c:v>
                </c:pt>
                <c:pt idx="42">
                  <c:v>1.2129699999999997</c:v>
                </c:pt>
                <c:pt idx="43">
                  <c:v>1.2081</c:v>
                </c:pt>
                <c:pt idx="44">
                  <c:v>1.2066199999999998</c:v>
                </c:pt>
                <c:pt idx="45">
                  <c:v>1.1981600000000001</c:v>
                </c:pt>
                <c:pt idx="46">
                  <c:v>1.1583699999999999</c:v>
                </c:pt>
                <c:pt idx="47">
                  <c:v>1.14527</c:v>
                </c:pt>
                <c:pt idx="48">
                  <c:v>1.13504</c:v>
                </c:pt>
                <c:pt idx="49">
                  <c:v>1.10249</c:v>
                </c:pt>
                <c:pt idx="50">
                  <c:v>1.08924</c:v>
                </c:pt>
                <c:pt idx="51">
                  <c:v>1.0888899999999999</c:v>
                </c:pt>
                <c:pt idx="52">
                  <c:v>1.0172699999999995</c:v>
                </c:pt>
                <c:pt idx="53">
                  <c:v>0.89898999999999996</c:v>
                </c:pt>
                <c:pt idx="54">
                  <c:v>0.87485000000000024</c:v>
                </c:pt>
                <c:pt idx="55">
                  <c:v>0.85773000000000021</c:v>
                </c:pt>
                <c:pt idx="56">
                  <c:v>0.83662000000000025</c:v>
                </c:pt>
                <c:pt idx="57">
                  <c:v>0.83360000000000023</c:v>
                </c:pt>
                <c:pt idx="58">
                  <c:v>0.81349000000000005</c:v>
                </c:pt>
                <c:pt idx="59">
                  <c:v>0.74017999999999995</c:v>
                </c:pt>
                <c:pt idx="60">
                  <c:v>0.71319999999999995</c:v>
                </c:pt>
                <c:pt idx="61">
                  <c:v>0.67323000000000022</c:v>
                </c:pt>
                <c:pt idx="62">
                  <c:v>0.66671000000000025</c:v>
                </c:pt>
                <c:pt idx="63">
                  <c:v>0.64903999999999995</c:v>
                </c:pt>
                <c:pt idx="64">
                  <c:v>0.61617999999999995</c:v>
                </c:pt>
                <c:pt idx="65">
                  <c:v>0.61517999999999995</c:v>
                </c:pt>
                <c:pt idx="66">
                  <c:v>0.61373999999999995</c:v>
                </c:pt>
                <c:pt idx="67">
                  <c:v>0.59360000000000002</c:v>
                </c:pt>
                <c:pt idx="68">
                  <c:v>0.58760000000000001</c:v>
                </c:pt>
                <c:pt idx="69">
                  <c:v>0.58730999999999978</c:v>
                </c:pt>
                <c:pt idx="70">
                  <c:v>0.57864000000000027</c:v>
                </c:pt>
                <c:pt idx="71">
                  <c:v>0.57369000000000026</c:v>
                </c:pt>
                <c:pt idx="72">
                  <c:v>0.56718000000000002</c:v>
                </c:pt>
                <c:pt idx="73">
                  <c:v>0.56508999999999998</c:v>
                </c:pt>
                <c:pt idx="74">
                  <c:v>0.52227000000000001</c:v>
                </c:pt>
                <c:pt idx="75">
                  <c:v>0.50956999999999975</c:v>
                </c:pt>
                <c:pt idx="76">
                  <c:v>0.47108000000000011</c:v>
                </c:pt>
                <c:pt idx="77">
                  <c:v>0.45040000000000002</c:v>
                </c:pt>
                <c:pt idx="78">
                  <c:v>0.44209000000000004</c:v>
                </c:pt>
                <c:pt idx="79">
                  <c:v>0.43277000000000015</c:v>
                </c:pt>
                <c:pt idx="80">
                  <c:v>0.42356000000000016</c:v>
                </c:pt>
                <c:pt idx="81">
                  <c:v>0.41857000000000011</c:v>
                </c:pt>
                <c:pt idx="82">
                  <c:v>0.36267000000000016</c:v>
                </c:pt>
                <c:pt idx="83">
                  <c:v>0.36243000000000014</c:v>
                </c:pt>
                <c:pt idx="84">
                  <c:v>0.36152000000000012</c:v>
                </c:pt>
                <c:pt idx="85">
                  <c:v>0.34790000000000015</c:v>
                </c:pt>
                <c:pt idx="86">
                  <c:v>0.33902000000000027</c:v>
                </c:pt>
                <c:pt idx="87">
                  <c:v>0.32932000000000022</c:v>
                </c:pt>
                <c:pt idx="88">
                  <c:v>0.32553000000000021</c:v>
                </c:pt>
                <c:pt idx="89">
                  <c:v>0.32373000000000002</c:v>
                </c:pt>
                <c:pt idx="90">
                  <c:v>0.32115000000000016</c:v>
                </c:pt>
                <c:pt idx="91">
                  <c:v>0.3028200000000002</c:v>
                </c:pt>
                <c:pt idx="92">
                  <c:v>0.27540000000000009</c:v>
                </c:pt>
                <c:pt idx="93">
                  <c:v>0.27173999999999998</c:v>
                </c:pt>
                <c:pt idx="94">
                  <c:v>0.25435000000000002</c:v>
                </c:pt>
                <c:pt idx="95">
                  <c:v>0.25109000000000004</c:v>
                </c:pt>
                <c:pt idx="96">
                  <c:v>0.2504300000000001</c:v>
                </c:pt>
                <c:pt idx="97">
                  <c:v>0.24579000000000006</c:v>
                </c:pt>
                <c:pt idx="98">
                  <c:v>0.23447999999999999</c:v>
                </c:pt>
                <c:pt idx="99">
                  <c:v>0.22908000000000001</c:v>
                </c:pt>
              </c:numCache>
            </c:numRef>
          </c:yVal>
          <c:smooth val="1"/>
        </c:ser>
        <c:axId val="117907840"/>
        <c:axId val="117909376"/>
      </c:scatterChart>
      <c:valAx>
        <c:axId val="117907840"/>
        <c:scaling>
          <c:orientation val="minMax"/>
          <c:max val="1"/>
          <c:min val="-1"/>
        </c:scaling>
        <c:axPos val="b"/>
        <c:numFmt formatCode="0.00" sourceLinked="1"/>
        <c:tickLblPos val="nextTo"/>
        <c:crossAx val="117909376"/>
        <c:crossesAt val="-0.4"/>
        <c:crossBetween val="midCat"/>
        <c:majorUnit val="0.25"/>
      </c:valAx>
      <c:valAx>
        <c:axId val="117909376"/>
        <c:scaling>
          <c:orientation val="minMax"/>
          <c:max val="1.4"/>
          <c:min val="-0.4"/>
        </c:scaling>
        <c:axPos val="l"/>
        <c:majorGridlines/>
        <c:numFmt formatCode="General" sourceLinked="1"/>
        <c:tickLblPos val="nextTo"/>
        <c:crossAx val="117907840"/>
        <c:crossesAt val="-1"/>
        <c:crossBetween val="midCat"/>
        <c:majorUnit val="0.4"/>
      </c:valAx>
    </c:plotArea>
    <c:legend>
      <c:legendPos val="t"/>
      <c:legendEntry>
        <c:idx val="0"/>
        <c:delete val="1"/>
      </c:legendEntry>
      <c:layout>
        <c:manualLayout>
          <c:xMode val="edge"/>
          <c:yMode val="edge"/>
          <c:x val="0.16714932688081383"/>
          <c:y val="2.2714795286879461E-2"/>
          <c:w val="0.69949790006076762"/>
          <c:h val="6.1034446363435052E-2"/>
        </c:manualLayout>
      </c:layout>
    </c:legend>
    <c:plotVisOnly val="1"/>
  </c:chart>
  <c:externalData r:id="rId1"/>
  <c:userShapes r:id="rId2"/>
</c:chartSpace>
</file>

<file path=ppt/charts/chart16.xml><?xml version="1.0" encoding="utf-8"?>
<c:chartSpace xmlns:c="http://schemas.openxmlformats.org/drawingml/2006/chart" xmlns:a="http://schemas.openxmlformats.org/drawingml/2006/main" xmlns:r="http://schemas.openxmlformats.org/officeDocument/2006/relationships">
  <c:lang val="en-CA"/>
  <c:chart>
    <c:title>
      <c:tx>
        <c:rich>
          <a:bodyPr/>
          <a:lstStyle/>
          <a:p>
            <a:pPr>
              <a:defRPr/>
            </a:pPr>
            <a:r>
              <a:rPr lang="en-US" sz="1200" b="0" baseline="0" dirty="0">
                <a:latin typeface="Arial" pitchFamily="34" charset="0"/>
              </a:rPr>
              <a:t>Loess, span chosen by GCV to be 0.105 and 0.155</a:t>
            </a:r>
          </a:p>
        </c:rich>
      </c:tx>
      <c:layout>
        <c:manualLayout>
          <c:xMode val="edge"/>
          <c:yMode val="edge"/>
          <c:x val="9.2183858048381292E-2"/>
          <c:y val="1.3603276918257025E-2"/>
        </c:manualLayout>
      </c:layout>
      <c:overlay val="1"/>
    </c:title>
    <c:plotArea>
      <c:layout>
        <c:manualLayout>
          <c:layoutTarget val="inner"/>
          <c:xMode val="edge"/>
          <c:yMode val="edge"/>
          <c:x val="7.4463911906299945E-2"/>
          <c:y val="4.776384056644082E-2"/>
          <c:w val="0.87000389349237328"/>
          <c:h val="0.80171061466154026"/>
        </c:manualLayout>
      </c:layout>
      <c:scatterChart>
        <c:scatterStyle val="lineMarker"/>
        <c:ser>
          <c:idx val="0"/>
          <c:order val="0"/>
          <c:tx>
            <c:strRef>
              <c:f>'poly basis'!$B$3</c:f>
              <c:strCache>
                <c:ptCount val="1"/>
                <c:pt idx="0">
                  <c:v>y</c:v>
                </c:pt>
              </c:strCache>
            </c:strRef>
          </c:tx>
          <c:spPr>
            <a:ln w="28575">
              <a:noFill/>
            </a:ln>
          </c:spPr>
          <c:marker>
            <c:symbol val="circle"/>
            <c:size val="4"/>
          </c:marker>
          <c:xVal>
            <c:numRef>
              <c:f>'poly basis'!$A$4:$A$103</c:f>
              <c:numCache>
                <c:formatCode>0.00</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'poly basis'!$B$4:$B$103</c:f>
              <c:numCache>
                <c:formatCode>General</c:formatCode>
                <c:ptCount val="100"/>
                <c:pt idx="0">
                  <c:v>-0.12745000000000001</c:v>
                </c:pt>
                <c:pt idx="1">
                  <c:v>-0.11652000000000003</c:v>
                </c:pt>
                <c:pt idx="2">
                  <c:v>-0.19641000000000006</c:v>
                </c:pt>
                <c:pt idx="3">
                  <c:v>-0.26370000000000005</c:v>
                </c:pt>
                <c:pt idx="4">
                  <c:v>-0.19916999999999999</c:v>
                </c:pt>
                <c:pt idx="5">
                  <c:v>-0.12476000000000004</c:v>
                </c:pt>
                <c:pt idx="6">
                  <c:v>-0.18156000000000005</c:v>
                </c:pt>
                <c:pt idx="7">
                  <c:v>-0.16446000000000005</c:v>
                </c:pt>
                <c:pt idx="8">
                  <c:v>-0.12741000000000005</c:v>
                </c:pt>
                <c:pt idx="9">
                  <c:v>-0.15144000000000007</c:v>
                </c:pt>
                <c:pt idx="10">
                  <c:v>-0.15017</c:v>
                </c:pt>
                <c:pt idx="11">
                  <c:v>-0.20591000000000007</c:v>
                </c:pt>
                <c:pt idx="12">
                  <c:v>-0.18878000000000006</c:v>
                </c:pt>
                <c:pt idx="13">
                  <c:v>-0.17978000000000005</c:v>
                </c:pt>
                <c:pt idx="14">
                  <c:v>-0.18607000000000001</c:v>
                </c:pt>
                <c:pt idx="15">
                  <c:v>-0.10400000000000002</c:v>
                </c:pt>
                <c:pt idx="16">
                  <c:v>-0.25068000000000001</c:v>
                </c:pt>
                <c:pt idx="17">
                  <c:v>-0.26795000000000002</c:v>
                </c:pt>
                <c:pt idx="18">
                  <c:v>-0.15004000000000006</c:v>
                </c:pt>
                <c:pt idx="19">
                  <c:v>-0.20695000000000005</c:v>
                </c:pt>
                <c:pt idx="20">
                  <c:v>-0.26789000000000002</c:v>
                </c:pt>
                <c:pt idx="21">
                  <c:v>-0.17266999999999999</c:v>
                </c:pt>
                <c:pt idx="22">
                  <c:v>-0.20085</c:v>
                </c:pt>
                <c:pt idx="23">
                  <c:v>-0.24815000000000001</c:v>
                </c:pt>
                <c:pt idx="24">
                  <c:v>-0.20175000000000001</c:v>
                </c:pt>
                <c:pt idx="25">
                  <c:v>-0.18634000000000006</c:v>
                </c:pt>
                <c:pt idx="26">
                  <c:v>-0.19075</c:v>
                </c:pt>
                <c:pt idx="27">
                  <c:v>-0.2006</c:v>
                </c:pt>
                <c:pt idx="28">
                  <c:v>-5.7820000000000003E-2</c:v>
                </c:pt>
                <c:pt idx="29">
                  <c:v>3.449E-2</c:v>
                </c:pt>
                <c:pt idx="30">
                  <c:v>0.16547999999999999</c:v>
                </c:pt>
                <c:pt idx="31">
                  <c:v>0.41477000000000008</c:v>
                </c:pt>
                <c:pt idx="32">
                  <c:v>0.37096000000000012</c:v>
                </c:pt>
                <c:pt idx="33">
                  <c:v>0.46724000000000004</c:v>
                </c:pt>
                <c:pt idx="34">
                  <c:v>0.65963000000000038</c:v>
                </c:pt>
                <c:pt idx="35">
                  <c:v>0.65137000000000023</c:v>
                </c:pt>
                <c:pt idx="36">
                  <c:v>0.88444999999999996</c:v>
                </c:pt>
                <c:pt idx="37">
                  <c:v>1.06487</c:v>
                </c:pt>
                <c:pt idx="38">
                  <c:v>1.1462399999999999</c:v>
                </c:pt>
                <c:pt idx="39">
                  <c:v>1.1704699999999999</c:v>
                </c:pt>
                <c:pt idx="40">
                  <c:v>1.2618099999999997</c:v>
                </c:pt>
                <c:pt idx="41">
                  <c:v>1.2563199999999999</c:v>
                </c:pt>
                <c:pt idx="42">
                  <c:v>1.18452</c:v>
                </c:pt>
                <c:pt idx="43">
                  <c:v>1.14503</c:v>
                </c:pt>
                <c:pt idx="44">
                  <c:v>1.2557099999999997</c:v>
                </c:pt>
                <c:pt idx="45">
                  <c:v>1.1926600000000001</c:v>
                </c:pt>
                <c:pt idx="46">
                  <c:v>1.1513800000000001</c:v>
                </c:pt>
                <c:pt idx="47">
                  <c:v>1.0979599999999998</c:v>
                </c:pt>
                <c:pt idx="48">
                  <c:v>1.12558</c:v>
                </c:pt>
                <c:pt idx="49">
                  <c:v>1.1224499999999999</c:v>
                </c:pt>
                <c:pt idx="50">
                  <c:v>1.0965800000000001</c:v>
                </c:pt>
                <c:pt idx="51">
                  <c:v>1.0909500000000001</c:v>
                </c:pt>
                <c:pt idx="52">
                  <c:v>1.0659799999999995</c:v>
                </c:pt>
                <c:pt idx="53">
                  <c:v>0.86021999999999998</c:v>
                </c:pt>
                <c:pt idx="54">
                  <c:v>0.89061000000000001</c:v>
                </c:pt>
                <c:pt idx="55">
                  <c:v>0.77307000000000026</c:v>
                </c:pt>
                <c:pt idx="56">
                  <c:v>0.86748999999999998</c:v>
                </c:pt>
                <c:pt idx="57">
                  <c:v>0.86497000000000024</c:v>
                </c:pt>
                <c:pt idx="58">
                  <c:v>0.79066000000000003</c:v>
                </c:pt>
                <c:pt idx="59">
                  <c:v>0.77347999999999995</c:v>
                </c:pt>
                <c:pt idx="60">
                  <c:v>0.68391999999999997</c:v>
                </c:pt>
                <c:pt idx="61">
                  <c:v>0.73093000000000019</c:v>
                </c:pt>
                <c:pt idx="62">
                  <c:v>0.61955000000000005</c:v>
                </c:pt>
                <c:pt idx="63">
                  <c:v>0.64659999999999995</c:v>
                </c:pt>
                <c:pt idx="64">
                  <c:v>0.68086000000000002</c:v>
                </c:pt>
                <c:pt idx="65">
                  <c:v>0.56596000000000002</c:v>
                </c:pt>
                <c:pt idx="66">
                  <c:v>0.62710999999999995</c:v>
                </c:pt>
                <c:pt idx="67">
                  <c:v>0.57015000000000005</c:v>
                </c:pt>
                <c:pt idx="68">
                  <c:v>0.58743999999999963</c:v>
                </c:pt>
                <c:pt idx="69">
                  <c:v>0.52044999999999997</c:v>
                </c:pt>
                <c:pt idx="70">
                  <c:v>0.55547999999999997</c:v>
                </c:pt>
                <c:pt idx="71">
                  <c:v>0.59551999999999972</c:v>
                </c:pt>
                <c:pt idx="72">
                  <c:v>0.59419</c:v>
                </c:pt>
                <c:pt idx="73">
                  <c:v>0.6247400000000003</c:v>
                </c:pt>
                <c:pt idx="74">
                  <c:v>0.51130999999999982</c:v>
                </c:pt>
                <c:pt idx="75">
                  <c:v>0.50444999999999973</c:v>
                </c:pt>
                <c:pt idx="76">
                  <c:v>0.47455000000000008</c:v>
                </c:pt>
                <c:pt idx="77">
                  <c:v>0.4535300000000001</c:v>
                </c:pt>
                <c:pt idx="78">
                  <c:v>0.45744000000000001</c:v>
                </c:pt>
                <c:pt idx="79">
                  <c:v>0.33821000000000012</c:v>
                </c:pt>
                <c:pt idx="80">
                  <c:v>0.46015</c:v>
                </c:pt>
                <c:pt idx="81">
                  <c:v>0.45807000000000009</c:v>
                </c:pt>
                <c:pt idx="82">
                  <c:v>0.35185000000000011</c:v>
                </c:pt>
                <c:pt idx="83">
                  <c:v>0.3103700000000002</c:v>
                </c:pt>
                <c:pt idx="84">
                  <c:v>0.39655000000000012</c:v>
                </c:pt>
                <c:pt idx="85">
                  <c:v>0.40160000000000001</c:v>
                </c:pt>
                <c:pt idx="86">
                  <c:v>0.29430000000000012</c:v>
                </c:pt>
                <c:pt idx="87">
                  <c:v>0.30077000000000009</c:v>
                </c:pt>
                <c:pt idx="88">
                  <c:v>0.3200800000000002</c:v>
                </c:pt>
                <c:pt idx="89">
                  <c:v>0.35822000000000009</c:v>
                </c:pt>
                <c:pt idx="90">
                  <c:v>0.35658000000000012</c:v>
                </c:pt>
                <c:pt idx="91">
                  <c:v>0.2599200000000001</c:v>
                </c:pt>
                <c:pt idx="92">
                  <c:v>0.28781000000000012</c:v>
                </c:pt>
                <c:pt idx="93">
                  <c:v>0.30206000000000011</c:v>
                </c:pt>
                <c:pt idx="94">
                  <c:v>0.18532999999999999</c:v>
                </c:pt>
                <c:pt idx="95">
                  <c:v>0.19622999999999999</c:v>
                </c:pt>
                <c:pt idx="96">
                  <c:v>0.26288000000000011</c:v>
                </c:pt>
                <c:pt idx="97">
                  <c:v>0.36154000000000008</c:v>
                </c:pt>
                <c:pt idx="98">
                  <c:v>0.22275</c:v>
                </c:pt>
                <c:pt idx="99">
                  <c:v>0.21118999999999999</c:v>
                </c:pt>
              </c:numCache>
            </c:numRef>
          </c:yVal>
          <c:smooth val="1"/>
        </c:ser>
        <c:ser>
          <c:idx val="1"/>
          <c:order val="1"/>
          <c:tx>
            <c:strRef>
              <c:f>loess!$B$1</c:f>
              <c:strCache>
                <c:ptCount val="1"/>
                <c:pt idx="0">
                  <c:v>p=1</c:v>
                </c:pt>
              </c:strCache>
            </c:strRef>
          </c:tx>
          <c:spPr>
            <a:ln w="15875">
              <a:solidFill>
                <a:schemeClr val="accent3">
                  <a:lumMod val="50000"/>
                </a:schemeClr>
              </a:solidFill>
            </a:ln>
          </c:spPr>
          <c:marker>
            <c:symbol val="none"/>
          </c:marker>
          <c:xVal>
            <c:numRef>
              <c:f>loess!$A$2:$A$196</c:f>
              <c:numCache>
                <c:formatCode>General</c:formatCode>
                <c:ptCount val="195"/>
                <c:pt idx="0">
                  <c:v>-0.99</c:v>
                </c:pt>
                <c:pt idx="1">
                  <c:v>-0.98</c:v>
                </c:pt>
                <c:pt idx="2">
                  <c:v>-0.9700000000000002</c:v>
                </c:pt>
                <c:pt idx="3">
                  <c:v>-0.96000000000000019</c:v>
                </c:pt>
                <c:pt idx="4">
                  <c:v>-0.95000000000000018</c:v>
                </c:pt>
                <c:pt idx="5">
                  <c:v>-0.94000000000000017</c:v>
                </c:pt>
                <c:pt idx="6">
                  <c:v>-0.93</c:v>
                </c:pt>
                <c:pt idx="7">
                  <c:v>-0.92</c:v>
                </c:pt>
                <c:pt idx="8">
                  <c:v>-0.91</c:v>
                </c:pt>
                <c:pt idx="9">
                  <c:v>-0.9</c:v>
                </c:pt>
                <c:pt idx="10">
                  <c:v>-0.89</c:v>
                </c:pt>
                <c:pt idx="11">
                  <c:v>-0.88</c:v>
                </c:pt>
                <c:pt idx="12">
                  <c:v>-0.87000000000000022</c:v>
                </c:pt>
                <c:pt idx="13">
                  <c:v>-0.86000000000000021</c:v>
                </c:pt>
                <c:pt idx="14">
                  <c:v>-0.8500000000000002</c:v>
                </c:pt>
                <c:pt idx="15">
                  <c:v>-0.84000000000000019</c:v>
                </c:pt>
                <c:pt idx="16">
                  <c:v>-0.83000000000000018</c:v>
                </c:pt>
                <c:pt idx="17">
                  <c:v>-0.82000000000000017</c:v>
                </c:pt>
                <c:pt idx="18">
                  <c:v>-0.81</c:v>
                </c:pt>
                <c:pt idx="19">
                  <c:v>-0.8</c:v>
                </c:pt>
                <c:pt idx="20">
                  <c:v>-0.79</c:v>
                </c:pt>
                <c:pt idx="21">
                  <c:v>-0.78</c:v>
                </c:pt>
                <c:pt idx="22">
                  <c:v>-0.77000000000000024</c:v>
                </c:pt>
                <c:pt idx="23">
                  <c:v>-0.76000000000000023</c:v>
                </c:pt>
                <c:pt idx="24">
                  <c:v>-0.75000000000000022</c:v>
                </c:pt>
                <c:pt idx="25">
                  <c:v>-0.74000000000000021</c:v>
                </c:pt>
                <c:pt idx="26">
                  <c:v>-0.7300000000000002</c:v>
                </c:pt>
                <c:pt idx="27">
                  <c:v>-0.7200000000000002</c:v>
                </c:pt>
                <c:pt idx="28">
                  <c:v>-0.71000000000000019</c:v>
                </c:pt>
                <c:pt idx="29">
                  <c:v>-0.70000000000000018</c:v>
                </c:pt>
                <c:pt idx="30">
                  <c:v>-0.69000000000000017</c:v>
                </c:pt>
                <c:pt idx="31">
                  <c:v>-0.68</c:v>
                </c:pt>
                <c:pt idx="32">
                  <c:v>-0.67000000000000026</c:v>
                </c:pt>
                <c:pt idx="33">
                  <c:v>-0.66000000000000025</c:v>
                </c:pt>
                <c:pt idx="34">
                  <c:v>-0.65000000000000024</c:v>
                </c:pt>
                <c:pt idx="35">
                  <c:v>-0.64000000000000024</c:v>
                </c:pt>
                <c:pt idx="36">
                  <c:v>-0.63000000000000023</c:v>
                </c:pt>
                <c:pt idx="37">
                  <c:v>-0.62000000000000022</c:v>
                </c:pt>
                <c:pt idx="38">
                  <c:v>-0.61000000000000021</c:v>
                </c:pt>
                <c:pt idx="39">
                  <c:v>-0.6000000000000002</c:v>
                </c:pt>
                <c:pt idx="40">
                  <c:v>-0.59</c:v>
                </c:pt>
                <c:pt idx="41">
                  <c:v>-0.58000000000000007</c:v>
                </c:pt>
                <c:pt idx="42">
                  <c:v>-0.56999999999999995</c:v>
                </c:pt>
                <c:pt idx="43">
                  <c:v>-0.56000000000000005</c:v>
                </c:pt>
                <c:pt idx="44">
                  <c:v>-0.55000000000000004</c:v>
                </c:pt>
                <c:pt idx="45">
                  <c:v>-0.54</c:v>
                </c:pt>
                <c:pt idx="46">
                  <c:v>-0.53</c:v>
                </c:pt>
                <c:pt idx="47">
                  <c:v>-0.52</c:v>
                </c:pt>
                <c:pt idx="48">
                  <c:v>-0.51</c:v>
                </c:pt>
                <c:pt idx="49">
                  <c:v>-0.5</c:v>
                </c:pt>
                <c:pt idx="50">
                  <c:v>-0.4900000000000001</c:v>
                </c:pt>
                <c:pt idx="51">
                  <c:v>-0.48000000000000009</c:v>
                </c:pt>
                <c:pt idx="52">
                  <c:v>-0.47000000000000008</c:v>
                </c:pt>
                <c:pt idx="53">
                  <c:v>-0.46</c:v>
                </c:pt>
                <c:pt idx="54">
                  <c:v>-0.45</c:v>
                </c:pt>
                <c:pt idx="55">
                  <c:v>-0.44</c:v>
                </c:pt>
                <c:pt idx="56">
                  <c:v>-0.4300000000000001</c:v>
                </c:pt>
                <c:pt idx="57">
                  <c:v>-0.4200000000000001</c:v>
                </c:pt>
                <c:pt idx="58">
                  <c:v>-0.41000000000000009</c:v>
                </c:pt>
                <c:pt idx="59">
                  <c:v>-0.4</c:v>
                </c:pt>
                <c:pt idx="60">
                  <c:v>-0.39000000000000012</c:v>
                </c:pt>
                <c:pt idx="61">
                  <c:v>-0.38000000000000012</c:v>
                </c:pt>
                <c:pt idx="62">
                  <c:v>-0.37000000000000011</c:v>
                </c:pt>
                <c:pt idx="63">
                  <c:v>-0.3600000000000001</c:v>
                </c:pt>
                <c:pt idx="64">
                  <c:v>-0.35000000000000009</c:v>
                </c:pt>
                <c:pt idx="65">
                  <c:v>-0.34</c:v>
                </c:pt>
                <c:pt idx="66">
                  <c:v>-0.33000000000000013</c:v>
                </c:pt>
                <c:pt idx="67">
                  <c:v>-0.32000000000000012</c:v>
                </c:pt>
                <c:pt idx="68">
                  <c:v>-0.31000000000000011</c:v>
                </c:pt>
                <c:pt idx="69">
                  <c:v>-0.3000000000000001</c:v>
                </c:pt>
                <c:pt idx="70">
                  <c:v>-0.29000000000000009</c:v>
                </c:pt>
                <c:pt idx="71">
                  <c:v>-0.28000000000000008</c:v>
                </c:pt>
                <c:pt idx="72">
                  <c:v>-0.27</c:v>
                </c:pt>
                <c:pt idx="73">
                  <c:v>-0.26</c:v>
                </c:pt>
                <c:pt idx="74">
                  <c:v>-0.25</c:v>
                </c:pt>
                <c:pt idx="75">
                  <c:v>-0.24000000000000005</c:v>
                </c:pt>
                <c:pt idx="76">
                  <c:v>-0.23</c:v>
                </c:pt>
                <c:pt idx="77">
                  <c:v>-0.22</c:v>
                </c:pt>
                <c:pt idx="78">
                  <c:v>-0.21000000000000005</c:v>
                </c:pt>
                <c:pt idx="79">
                  <c:v>-0.2</c:v>
                </c:pt>
                <c:pt idx="80">
                  <c:v>-0.19</c:v>
                </c:pt>
                <c:pt idx="81">
                  <c:v>-0.18000000000000005</c:v>
                </c:pt>
                <c:pt idx="82">
                  <c:v>-0.17</c:v>
                </c:pt>
                <c:pt idx="83">
                  <c:v>-0.16</c:v>
                </c:pt>
                <c:pt idx="84">
                  <c:v>-0.15000000000000005</c:v>
                </c:pt>
                <c:pt idx="85">
                  <c:v>-0.14000000000000001</c:v>
                </c:pt>
                <c:pt idx="86">
                  <c:v>-0.13</c:v>
                </c:pt>
                <c:pt idx="87">
                  <c:v>-0.12000000000000002</c:v>
                </c:pt>
                <c:pt idx="88">
                  <c:v>-0.11</c:v>
                </c:pt>
                <c:pt idx="89">
                  <c:v>-0.1</c:v>
                </c:pt>
                <c:pt idx="90">
                  <c:v>-9.0000000000000024E-2</c:v>
                </c:pt>
                <c:pt idx="91">
                  <c:v>-8.0000000000000029E-2</c:v>
                </c:pt>
                <c:pt idx="92">
                  <c:v>-7.0000000000000021E-2</c:v>
                </c:pt>
                <c:pt idx="93">
                  <c:v>-6.0000000000000019E-2</c:v>
                </c:pt>
                <c:pt idx="94">
                  <c:v>-0.05</c:v>
                </c:pt>
                <c:pt idx="95">
                  <c:v>-4.0000000000000015E-2</c:v>
                </c:pt>
                <c:pt idx="96">
                  <c:v>-3.0000000000000002E-2</c:v>
                </c:pt>
                <c:pt idx="97">
                  <c:v>-2.0000000000000007E-2</c:v>
                </c:pt>
                <c:pt idx="98">
                  <c:v>-1.0000000000000004E-2</c:v>
                </c:pt>
                <c:pt idx="99">
                  <c:v>0</c:v>
                </c:pt>
                <c:pt idx="100">
                  <c:v>1.0000000000000004E-2</c:v>
                </c:pt>
                <c:pt idx="101">
                  <c:v>2.0000000000000007E-2</c:v>
                </c:pt>
                <c:pt idx="102">
                  <c:v>3.0000000000000002E-2</c:v>
                </c:pt>
                <c:pt idx="103">
                  <c:v>4.0000000000000015E-2</c:v>
                </c:pt>
                <c:pt idx="104">
                  <c:v>0.05</c:v>
                </c:pt>
                <c:pt idx="105">
                  <c:v>6.0000000000000019E-2</c:v>
                </c:pt>
                <c:pt idx="106">
                  <c:v>7.0000000000000021E-2</c:v>
                </c:pt>
                <c:pt idx="107">
                  <c:v>8.0000000000000029E-2</c:v>
                </c:pt>
                <c:pt idx="108">
                  <c:v>9.0000000000000024E-2</c:v>
                </c:pt>
                <c:pt idx="109">
                  <c:v>0.1</c:v>
                </c:pt>
                <c:pt idx="110">
                  <c:v>0.11</c:v>
                </c:pt>
                <c:pt idx="111">
                  <c:v>0.12000000000000002</c:v>
                </c:pt>
                <c:pt idx="112">
                  <c:v>0.13</c:v>
                </c:pt>
                <c:pt idx="113">
                  <c:v>0.14000000000000001</c:v>
                </c:pt>
                <c:pt idx="114">
                  <c:v>0.15000000000000005</c:v>
                </c:pt>
                <c:pt idx="115">
                  <c:v>0.16</c:v>
                </c:pt>
                <c:pt idx="116">
                  <c:v>0.17</c:v>
                </c:pt>
                <c:pt idx="117">
                  <c:v>0.18000000000000005</c:v>
                </c:pt>
                <c:pt idx="118">
                  <c:v>0.19</c:v>
                </c:pt>
                <c:pt idx="119">
                  <c:v>0.2</c:v>
                </c:pt>
                <c:pt idx="120">
                  <c:v>0.21000000000000005</c:v>
                </c:pt>
                <c:pt idx="121">
                  <c:v>0.22</c:v>
                </c:pt>
                <c:pt idx="122">
                  <c:v>0.23</c:v>
                </c:pt>
                <c:pt idx="123">
                  <c:v>0.24000000000000005</c:v>
                </c:pt>
                <c:pt idx="124">
                  <c:v>0.25</c:v>
                </c:pt>
                <c:pt idx="125">
                  <c:v>0.26</c:v>
                </c:pt>
                <c:pt idx="126">
                  <c:v>0.27</c:v>
                </c:pt>
                <c:pt idx="127">
                  <c:v>0.28000000000000008</c:v>
                </c:pt>
                <c:pt idx="128">
                  <c:v>0.29000000000000009</c:v>
                </c:pt>
                <c:pt idx="129">
                  <c:v>0.3000000000000001</c:v>
                </c:pt>
                <c:pt idx="130">
                  <c:v>0.31000000000000011</c:v>
                </c:pt>
                <c:pt idx="131">
                  <c:v>0.32000000000000012</c:v>
                </c:pt>
                <c:pt idx="132">
                  <c:v>0.33000000000000013</c:v>
                </c:pt>
                <c:pt idx="133">
                  <c:v>0.34</c:v>
                </c:pt>
                <c:pt idx="134">
                  <c:v>0.35000000000000009</c:v>
                </c:pt>
                <c:pt idx="135">
                  <c:v>0.3600000000000001</c:v>
                </c:pt>
                <c:pt idx="136">
                  <c:v>0.37000000000000011</c:v>
                </c:pt>
                <c:pt idx="137">
                  <c:v>0.38000000000000012</c:v>
                </c:pt>
                <c:pt idx="138">
                  <c:v>0.39000000000000012</c:v>
                </c:pt>
                <c:pt idx="139">
                  <c:v>0.4</c:v>
                </c:pt>
                <c:pt idx="140">
                  <c:v>0.41000000000000009</c:v>
                </c:pt>
                <c:pt idx="141">
                  <c:v>0.4200000000000001</c:v>
                </c:pt>
                <c:pt idx="142">
                  <c:v>0.4300000000000001</c:v>
                </c:pt>
                <c:pt idx="143">
                  <c:v>0.44</c:v>
                </c:pt>
                <c:pt idx="144">
                  <c:v>0.45</c:v>
                </c:pt>
                <c:pt idx="145">
                  <c:v>0.46</c:v>
                </c:pt>
                <c:pt idx="146">
                  <c:v>0.47000000000000008</c:v>
                </c:pt>
                <c:pt idx="147">
                  <c:v>0.48000000000000009</c:v>
                </c:pt>
                <c:pt idx="148">
                  <c:v>0.4900000000000001</c:v>
                </c:pt>
                <c:pt idx="149">
                  <c:v>0.5</c:v>
                </c:pt>
                <c:pt idx="150">
                  <c:v>0.51</c:v>
                </c:pt>
                <c:pt idx="151">
                  <c:v>0.52</c:v>
                </c:pt>
                <c:pt idx="152">
                  <c:v>0.53</c:v>
                </c:pt>
                <c:pt idx="153">
                  <c:v>0.54</c:v>
                </c:pt>
                <c:pt idx="154">
                  <c:v>0.55000000000000004</c:v>
                </c:pt>
                <c:pt idx="155">
                  <c:v>0.56000000000000005</c:v>
                </c:pt>
                <c:pt idx="156">
                  <c:v>0.56999999999999995</c:v>
                </c:pt>
                <c:pt idx="157">
                  <c:v>0.58000000000000007</c:v>
                </c:pt>
                <c:pt idx="158">
                  <c:v>0.59</c:v>
                </c:pt>
                <c:pt idx="159">
                  <c:v>0.6000000000000002</c:v>
                </c:pt>
                <c:pt idx="160">
                  <c:v>0.61000000000000021</c:v>
                </c:pt>
                <c:pt idx="161">
                  <c:v>0.62000000000000022</c:v>
                </c:pt>
                <c:pt idx="162">
                  <c:v>0.63000000000000023</c:v>
                </c:pt>
                <c:pt idx="163">
                  <c:v>0.64000000000000024</c:v>
                </c:pt>
                <c:pt idx="164">
                  <c:v>0.65000000000000024</c:v>
                </c:pt>
                <c:pt idx="165">
                  <c:v>0.66000000000000025</c:v>
                </c:pt>
                <c:pt idx="166">
                  <c:v>0.67000000000000026</c:v>
                </c:pt>
                <c:pt idx="167">
                  <c:v>0.68</c:v>
                </c:pt>
                <c:pt idx="168">
                  <c:v>0.69000000000000017</c:v>
                </c:pt>
                <c:pt idx="169">
                  <c:v>0.70000000000000018</c:v>
                </c:pt>
                <c:pt idx="170">
                  <c:v>0.71000000000000019</c:v>
                </c:pt>
                <c:pt idx="171">
                  <c:v>0.7200000000000002</c:v>
                </c:pt>
                <c:pt idx="172">
                  <c:v>0.7300000000000002</c:v>
                </c:pt>
                <c:pt idx="173">
                  <c:v>0.74000000000000021</c:v>
                </c:pt>
                <c:pt idx="174">
                  <c:v>0.75000000000000022</c:v>
                </c:pt>
                <c:pt idx="175">
                  <c:v>0.76000000000000023</c:v>
                </c:pt>
                <c:pt idx="176">
                  <c:v>0.77000000000000024</c:v>
                </c:pt>
                <c:pt idx="177">
                  <c:v>0.78</c:v>
                </c:pt>
                <c:pt idx="178">
                  <c:v>0.79</c:v>
                </c:pt>
                <c:pt idx="179">
                  <c:v>0.8</c:v>
                </c:pt>
                <c:pt idx="180">
                  <c:v>0.81</c:v>
                </c:pt>
                <c:pt idx="181">
                  <c:v>0.82000000000000017</c:v>
                </c:pt>
                <c:pt idx="182">
                  <c:v>0.83000000000000018</c:v>
                </c:pt>
                <c:pt idx="183">
                  <c:v>0.84000000000000019</c:v>
                </c:pt>
                <c:pt idx="184">
                  <c:v>0.8500000000000002</c:v>
                </c:pt>
                <c:pt idx="185">
                  <c:v>0.86000000000000021</c:v>
                </c:pt>
                <c:pt idx="186">
                  <c:v>0.87000000000000022</c:v>
                </c:pt>
                <c:pt idx="187">
                  <c:v>0.88</c:v>
                </c:pt>
                <c:pt idx="188">
                  <c:v>0.89</c:v>
                </c:pt>
                <c:pt idx="189">
                  <c:v>0.9</c:v>
                </c:pt>
                <c:pt idx="190">
                  <c:v>0.91</c:v>
                </c:pt>
                <c:pt idx="191">
                  <c:v>0.92</c:v>
                </c:pt>
                <c:pt idx="192">
                  <c:v>0.93</c:v>
                </c:pt>
                <c:pt idx="193">
                  <c:v>0.94000000000000017</c:v>
                </c:pt>
                <c:pt idx="194">
                  <c:v>0.95000000000000018</c:v>
                </c:pt>
              </c:numCache>
            </c:numRef>
          </c:xVal>
          <c:yVal>
            <c:numRef>
              <c:f>loess!$B$2:$B$196</c:f>
              <c:numCache>
                <c:formatCode>General</c:formatCode>
                <c:ptCount val="195"/>
                <c:pt idx="0">
                  <c:v>-0.14593000000000006</c:v>
                </c:pt>
                <c:pt idx="1">
                  <c:v>-0.15101000000000006</c:v>
                </c:pt>
                <c:pt idx="2">
                  <c:v>-0.15560000000000004</c:v>
                </c:pt>
                <c:pt idx="3">
                  <c:v>-0.16019</c:v>
                </c:pt>
                <c:pt idx="4">
                  <c:v>-0.16478000000000001</c:v>
                </c:pt>
                <c:pt idx="5">
                  <c:v>-0.16936999999999999</c:v>
                </c:pt>
                <c:pt idx="6">
                  <c:v>-0.17396000000000006</c:v>
                </c:pt>
                <c:pt idx="7">
                  <c:v>-0.17855000000000001</c:v>
                </c:pt>
                <c:pt idx="8">
                  <c:v>-0.18173000000000006</c:v>
                </c:pt>
                <c:pt idx="9">
                  <c:v>-0.17973000000000006</c:v>
                </c:pt>
                <c:pt idx="10">
                  <c:v>-0.17773000000000005</c:v>
                </c:pt>
                <c:pt idx="11">
                  <c:v>-0.17573000000000005</c:v>
                </c:pt>
                <c:pt idx="12">
                  <c:v>-0.17161999999999999</c:v>
                </c:pt>
                <c:pt idx="13">
                  <c:v>-0.1668</c:v>
                </c:pt>
                <c:pt idx="14">
                  <c:v>-0.16198000000000001</c:v>
                </c:pt>
                <c:pt idx="15">
                  <c:v>-0.15717</c:v>
                </c:pt>
                <c:pt idx="16">
                  <c:v>-0.15332000000000001</c:v>
                </c:pt>
                <c:pt idx="17">
                  <c:v>-0.15279000000000006</c:v>
                </c:pt>
                <c:pt idx="18">
                  <c:v>-0.15225000000000005</c:v>
                </c:pt>
                <c:pt idx="19">
                  <c:v>-0.15218999999999999</c:v>
                </c:pt>
                <c:pt idx="20">
                  <c:v>-0.15537999999999999</c:v>
                </c:pt>
                <c:pt idx="21">
                  <c:v>-0.15856000000000006</c:v>
                </c:pt>
                <c:pt idx="22">
                  <c:v>-0.16175</c:v>
                </c:pt>
                <c:pt idx="23">
                  <c:v>-0.16494000000000006</c:v>
                </c:pt>
                <c:pt idx="24">
                  <c:v>-0.16811999999999999</c:v>
                </c:pt>
                <c:pt idx="25">
                  <c:v>-0.17130999999999999</c:v>
                </c:pt>
                <c:pt idx="26">
                  <c:v>-0.17450000000000004</c:v>
                </c:pt>
                <c:pt idx="27">
                  <c:v>-0.17677000000000001</c:v>
                </c:pt>
                <c:pt idx="28">
                  <c:v>-0.17863000000000001</c:v>
                </c:pt>
                <c:pt idx="29">
                  <c:v>-0.18135999999999999</c:v>
                </c:pt>
                <c:pt idx="30">
                  <c:v>-0.18447000000000005</c:v>
                </c:pt>
                <c:pt idx="31">
                  <c:v>-0.18758000000000005</c:v>
                </c:pt>
                <c:pt idx="32">
                  <c:v>-0.19069</c:v>
                </c:pt>
                <c:pt idx="33">
                  <c:v>-0.19348000000000001</c:v>
                </c:pt>
                <c:pt idx="34">
                  <c:v>-0.19516999999999998</c:v>
                </c:pt>
                <c:pt idx="35">
                  <c:v>-0.19686000000000001</c:v>
                </c:pt>
                <c:pt idx="36">
                  <c:v>-0.19875999999999999</c:v>
                </c:pt>
                <c:pt idx="37">
                  <c:v>-0.20485999999999999</c:v>
                </c:pt>
                <c:pt idx="38">
                  <c:v>-0.21096000000000006</c:v>
                </c:pt>
                <c:pt idx="39">
                  <c:v>-0.21138999999999999</c:v>
                </c:pt>
                <c:pt idx="40">
                  <c:v>-0.21153000000000005</c:v>
                </c:pt>
                <c:pt idx="41">
                  <c:v>-0.21167</c:v>
                </c:pt>
                <c:pt idx="42">
                  <c:v>-0.21180000000000004</c:v>
                </c:pt>
                <c:pt idx="43">
                  <c:v>-0.21194000000000007</c:v>
                </c:pt>
                <c:pt idx="44">
                  <c:v>-0.21226000000000006</c:v>
                </c:pt>
                <c:pt idx="45">
                  <c:v>-0.21265999999999999</c:v>
                </c:pt>
                <c:pt idx="46">
                  <c:v>-0.21306000000000005</c:v>
                </c:pt>
                <c:pt idx="47">
                  <c:v>-0.21275000000000005</c:v>
                </c:pt>
                <c:pt idx="48">
                  <c:v>-0.21173000000000006</c:v>
                </c:pt>
                <c:pt idx="49">
                  <c:v>-0.21070000000000005</c:v>
                </c:pt>
                <c:pt idx="50">
                  <c:v>-0.20967</c:v>
                </c:pt>
                <c:pt idx="51">
                  <c:v>-0.20865</c:v>
                </c:pt>
                <c:pt idx="52">
                  <c:v>-0.20704000000000006</c:v>
                </c:pt>
                <c:pt idx="53">
                  <c:v>-0.20582</c:v>
                </c:pt>
                <c:pt idx="54">
                  <c:v>-0.2046</c:v>
                </c:pt>
                <c:pt idx="55">
                  <c:v>-0.20338000000000001</c:v>
                </c:pt>
                <c:pt idx="56">
                  <c:v>-0.20216000000000001</c:v>
                </c:pt>
                <c:pt idx="57">
                  <c:v>-0.20095000000000005</c:v>
                </c:pt>
                <c:pt idx="58">
                  <c:v>-0.19972999999999999</c:v>
                </c:pt>
                <c:pt idx="59">
                  <c:v>-0.19850999999999999</c:v>
                </c:pt>
                <c:pt idx="60">
                  <c:v>-0.19728999999999999</c:v>
                </c:pt>
                <c:pt idx="61">
                  <c:v>-0.19608</c:v>
                </c:pt>
                <c:pt idx="62">
                  <c:v>-0.19195999999999999</c:v>
                </c:pt>
                <c:pt idx="63">
                  <c:v>-0.18017</c:v>
                </c:pt>
                <c:pt idx="64">
                  <c:v>-0.16836999999999999</c:v>
                </c:pt>
                <c:pt idx="65">
                  <c:v>-0.15658000000000005</c:v>
                </c:pt>
                <c:pt idx="66">
                  <c:v>-0.14477999999999999</c:v>
                </c:pt>
                <c:pt idx="67">
                  <c:v>-0.13299000000000005</c:v>
                </c:pt>
                <c:pt idx="68">
                  <c:v>-0.12119000000000005</c:v>
                </c:pt>
                <c:pt idx="69">
                  <c:v>-0.10939000000000003</c:v>
                </c:pt>
                <c:pt idx="70">
                  <c:v>-9.7600000000000006E-2</c:v>
                </c:pt>
                <c:pt idx="71">
                  <c:v>-8.5800000000000029E-2</c:v>
                </c:pt>
                <c:pt idx="72">
                  <c:v>-7.4010000000000034E-2</c:v>
                </c:pt>
                <c:pt idx="73">
                  <c:v>-6.2210000000000015E-2</c:v>
                </c:pt>
                <c:pt idx="74">
                  <c:v>-5.0410000000000017E-2</c:v>
                </c:pt>
                <c:pt idx="75">
                  <c:v>-3.8620000000000002E-2</c:v>
                </c:pt>
                <c:pt idx="76">
                  <c:v>-2.6820000000000007E-2</c:v>
                </c:pt>
                <c:pt idx="77">
                  <c:v>-1.503E-2</c:v>
                </c:pt>
                <c:pt idx="78">
                  <c:v>-3.2300000000000015E-3</c:v>
                </c:pt>
                <c:pt idx="79">
                  <c:v>9.0700000000000069E-3</c:v>
                </c:pt>
                <c:pt idx="80">
                  <c:v>4.6629999999999984E-2</c:v>
                </c:pt>
                <c:pt idx="81">
                  <c:v>8.4200000000000025E-2</c:v>
                </c:pt>
                <c:pt idx="82">
                  <c:v>0.12175999999999998</c:v>
                </c:pt>
                <c:pt idx="83">
                  <c:v>0.15932000000000004</c:v>
                </c:pt>
                <c:pt idx="84">
                  <c:v>0.19816</c:v>
                </c:pt>
                <c:pt idx="85">
                  <c:v>0.24715999999999999</c:v>
                </c:pt>
                <c:pt idx="86">
                  <c:v>0.29616000000000009</c:v>
                </c:pt>
                <c:pt idx="87">
                  <c:v>0.34516000000000002</c:v>
                </c:pt>
                <c:pt idx="88">
                  <c:v>0.39416000000000012</c:v>
                </c:pt>
                <c:pt idx="89">
                  <c:v>0.44304000000000004</c:v>
                </c:pt>
                <c:pt idx="90">
                  <c:v>0.49290000000000012</c:v>
                </c:pt>
                <c:pt idx="91">
                  <c:v>0.54800000000000004</c:v>
                </c:pt>
                <c:pt idx="92">
                  <c:v>0.60310000000000019</c:v>
                </c:pt>
                <c:pt idx="93">
                  <c:v>0.65590000000000026</c:v>
                </c:pt>
                <c:pt idx="94">
                  <c:v>0.70838999999999996</c:v>
                </c:pt>
                <c:pt idx="95">
                  <c:v>0.76088000000000022</c:v>
                </c:pt>
                <c:pt idx="96">
                  <c:v>0.81337000000000004</c:v>
                </c:pt>
                <c:pt idx="97">
                  <c:v>0.86495999999999995</c:v>
                </c:pt>
                <c:pt idx="98">
                  <c:v>0.91403000000000001</c:v>
                </c:pt>
                <c:pt idx="99">
                  <c:v>0.96310000000000018</c:v>
                </c:pt>
                <c:pt idx="100">
                  <c:v>1.0121800000000001</c:v>
                </c:pt>
                <c:pt idx="101">
                  <c:v>1.06125</c:v>
                </c:pt>
                <c:pt idx="102">
                  <c:v>1.1063700000000001</c:v>
                </c:pt>
                <c:pt idx="103">
                  <c:v>1.13242</c:v>
                </c:pt>
                <c:pt idx="104">
                  <c:v>1.1556199999999999</c:v>
                </c:pt>
                <c:pt idx="105">
                  <c:v>1.17882</c:v>
                </c:pt>
                <c:pt idx="106">
                  <c:v>1.2020199999999999</c:v>
                </c:pt>
                <c:pt idx="107">
                  <c:v>1.2252199999999998</c:v>
                </c:pt>
                <c:pt idx="108">
                  <c:v>1.2365599999999999</c:v>
                </c:pt>
                <c:pt idx="109">
                  <c:v>1.2149199999999998</c:v>
                </c:pt>
                <c:pt idx="110">
                  <c:v>1.1935500000000001</c:v>
                </c:pt>
                <c:pt idx="111">
                  <c:v>1.1745699999999999</c:v>
                </c:pt>
                <c:pt idx="112">
                  <c:v>1.1564399999999999</c:v>
                </c:pt>
                <c:pt idx="113">
                  <c:v>1.1385799999999999</c:v>
                </c:pt>
                <c:pt idx="114">
                  <c:v>1.1218299999999997</c:v>
                </c:pt>
                <c:pt idx="115">
                  <c:v>1.1092899999999999</c:v>
                </c:pt>
                <c:pt idx="116">
                  <c:v>1.0960300000000001</c:v>
                </c:pt>
                <c:pt idx="117">
                  <c:v>1.06446</c:v>
                </c:pt>
                <c:pt idx="118">
                  <c:v>1.0328899999999999</c:v>
                </c:pt>
                <c:pt idx="119">
                  <c:v>1.0013199999999998</c:v>
                </c:pt>
                <c:pt idx="120">
                  <c:v>0.96975000000000022</c:v>
                </c:pt>
                <c:pt idx="121">
                  <c:v>0.93818000000000001</c:v>
                </c:pt>
                <c:pt idx="122">
                  <c:v>0.90661000000000003</c:v>
                </c:pt>
                <c:pt idx="123">
                  <c:v>0.87543000000000004</c:v>
                </c:pt>
                <c:pt idx="124">
                  <c:v>0.84582000000000024</c:v>
                </c:pt>
                <c:pt idx="125">
                  <c:v>0.82191000000000003</c:v>
                </c:pt>
                <c:pt idx="126">
                  <c:v>0.80120000000000002</c:v>
                </c:pt>
                <c:pt idx="127">
                  <c:v>0.78105999999999998</c:v>
                </c:pt>
                <c:pt idx="128">
                  <c:v>0.76092000000000026</c:v>
                </c:pt>
                <c:pt idx="129">
                  <c:v>0.74097000000000024</c:v>
                </c:pt>
                <c:pt idx="130">
                  <c:v>0.72136999999999996</c:v>
                </c:pt>
                <c:pt idx="131">
                  <c:v>0.70176000000000005</c:v>
                </c:pt>
                <c:pt idx="132">
                  <c:v>0.68215000000000003</c:v>
                </c:pt>
                <c:pt idx="133">
                  <c:v>0.66476000000000024</c:v>
                </c:pt>
                <c:pt idx="134">
                  <c:v>0.64946999999999999</c:v>
                </c:pt>
                <c:pt idx="135">
                  <c:v>0.63417000000000023</c:v>
                </c:pt>
                <c:pt idx="136">
                  <c:v>0.61880000000000024</c:v>
                </c:pt>
                <c:pt idx="137">
                  <c:v>0.5992099999999998</c:v>
                </c:pt>
                <c:pt idx="138">
                  <c:v>0.57947000000000004</c:v>
                </c:pt>
                <c:pt idx="139">
                  <c:v>0.56935000000000002</c:v>
                </c:pt>
                <c:pt idx="140">
                  <c:v>0.58082</c:v>
                </c:pt>
                <c:pt idx="141">
                  <c:v>0.58875999999999973</c:v>
                </c:pt>
                <c:pt idx="142">
                  <c:v>0.5815399999999995</c:v>
                </c:pt>
                <c:pt idx="143">
                  <c:v>0.56632000000000005</c:v>
                </c:pt>
                <c:pt idx="144">
                  <c:v>0.55108999999999997</c:v>
                </c:pt>
                <c:pt idx="145">
                  <c:v>0.53586</c:v>
                </c:pt>
                <c:pt idx="146">
                  <c:v>0.52130999999999983</c:v>
                </c:pt>
                <c:pt idx="147">
                  <c:v>0.50807999999999998</c:v>
                </c:pt>
                <c:pt idx="148">
                  <c:v>0.49484000000000011</c:v>
                </c:pt>
                <c:pt idx="149">
                  <c:v>0.48160000000000008</c:v>
                </c:pt>
                <c:pt idx="150">
                  <c:v>0.46845000000000009</c:v>
                </c:pt>
                <c:pt idx="151">
                  <c:v>0.46022000000000002</c:v>
                </c:pt>
                <c:pt idx="152">
                  <c:v>0.45199</c:v>
                </c:pt>
                <c:pt idx="153">
                  <c:v>0.44418000000000002</c:v>
                </c:pt>
                <c:pt idx="154">
                  <c:v>0.43867000000000012</c:v>
                </c:pt>
                <c:pt idx="155">
                  <c:v>0.43316000000000016</c:v>
                </c:pt>
                <c:pt idx="156">
                  <c:v>0.42207000000000011</c:v>
                </c:pt>
                <c:pt idx="157">
                  <c:v>0.41460000000000002</c:v>
                </c:pt>
                <c:pt idx="158">
                  <c:v>0.4071300000000001</c:v>
                </c:pt>
                <c:pt idx="159">
                  <c:v>0.39966000000000013</c:v>
                </c:pt>
                <c:pt idx="160">
                  <c:v>0.39219000000000015</c:v>
                </c:pt>
                <c:pt idx="161">
                  <c:v>0.38472000000000012</c:v>
                </c:pt>
                <c:pt idx="162">
                  <c:v>0.37725000000000009</c:v>
                </c:pt>
                <c:pt idx="163">
                  <c:v>0.36978000000000011</c:v>
                </c:pt>
                <c:pt idx="164">
                  <c:v>0.36183000000000015</c:v>
                </c:pt>
                <c:pt idx="165">
                  <c:v>0.35730000000000012</c:v>
                </c:pt>
                <c:pt idx="166">
                  <c:v>0.35277000000000008</c:v>
                </c:pt>
                <c:pt idx="167">
                  <c:v>0.34824000000000005</c:v>
                </c:pt>
                <c:pt idx="168">
                  <c:v>0.34371000000000002</c:v>
                </c:pt>
                <c:pt idx="169">
                  <c:v>0.33998000000000023</c:v>
                </c:pt>
                <c:pt idx="170">
                  <c:v>0.33659000000000011</c:v>
                </c:pt>
                <c:pt idx="171">
                  <c:v>0.33321000000000012</c:v>
                </c:pt>
                <c:pt idx="172">
                  <c:v>0.32932000000000022</c:v>
                </c:pt>
                <c:pt idx="173">
                  <c:v>0.32535000000000014</c:v>
                </c:pt>
                <c:pt idx="174">
                  <c:v>0.31940000000000013</c:v>
                </c:pt>
                <c:pt idx="175">
                  <c:v>0.3143700000000002</c:v>
                </c:pt>
                <c:pt idx="176">
                  <c:v>0.3098700000000002</c:v>
                </c:pt>
                <c:pt idx="177">
                  <c:v>0.3053700000000002</c:v>
                </c:pt>
                <c:pt idx="178">
                  <c:v>0.30087000000000025</c:v>
                </c:pt>
                <c:pt idx="179">
                  <c:v>0.29637000000000013</c:v>
                </c:pt>
                <c:pt idx="180">
                  <c:v>0.29187000000000013</c:v>
                </c:pt>
                <c:pt idx="181">
                  <c:v>0.28737000000000013</c:v>
                </c:pt>
                <c:pt idx="182">
                  <c:v>0.28288000000000013</c:v>
                </c:pt>
                <c:pt idx="183">
                  <c:v>0.27838000000000013</c:v>
                </c:pt>
                <c:pt idx="184">
                  <c:v>0.27388000000000012</c:v>
                </c:pt>
                <c:pt idx="185">
                  <c:v>0.26938000000000012</c:v>
                </c:pt>
                <c:pt idx="186">
                  <c:v>0.26672000000000001</c:v>
                </c:pt>
                <c:pt idx="187">
                  <c:v>0.26291000000000009</c:v>
                </c:pt>
                <c:pt idx="188">
                  <c:v>0.2590900000000001</c:v>
                </c:pt>
                <c:pt idx="189">
                  <c:v>0.25528000000000001</c:v>
                </c:pt>
                <c:pt idx="190">
                  <c:v>0.25146000000000002</c:v>
                </c:pt>
                <c:pt idx="191">
                  <c:v>0.24659000000000006</c:v>
                </c:pt>
                <c:pt idx="192">
                  <c:v>0.24151000000000006</c:v>
                </c:pt>
                <c:pt idx="193">
                  <c:v>0.23642000000000005</c:v>
                </c:pt>
                <c:pt idx="194">
                  <c:v>0.23119999999999999</c:v>
                </c:pt>
              </c:numCache>
            </c:numRef>
          </c:yVal>
          <c:smooth val="1"/>
        </c:ser>
        <c:ser>
          <c:idx val="2"/>
          <c:order val="2"/>
          <c:tx>
            <c:strRef>
              <c:f>loess!$C$1</c:f>
              <c:strCache>
                <c:ptCount val="1"/>
                <c:pt idx="0">
                  <c:v>p=2</c:v>
                </c:pt>
              </c:strCache>
            </c:strRef>
          </c:tx>
          <c:spPr>
            <a:ln w="15875">
              <a:solidFill>
                <a:schemeClr val="accent2">
                  <a:lumMod val="50000"/>
                </a:schemeClr>
              </a:solidFill>
            </a:ln>
          </c:spPr>
          <c:marker>
            <c:symbol val="none"/>
          </c:marker>
          <c:xVal>
            <c:numRef>
              <c:f>loess!$A$2:$A$196</c:f>
              <c:numCache>
                <c:formatCode>General</c:formatCode>
                <c:ptCount val="195"/>
                <c:pt idx="0">
                  <c:v>-0.99</c:v>
                </c:pt>
                <c:pt idx="1">
                  <c:v>-0.98</c:v>
                </c:pt>
                <c:pt idx="2">
                  <c:v>-0.9700000000000002</c:v>
                </c:pt>
                <c:pt idx="3">
                  <c:v>-0.96000000000000019</c:v>
                </c:pt>
                <c:pt idx="4">
                  <c:v>-0.95000000000000018</c:v>
                </c:pt>
                <c:pt idx="5">
                  <c:v>-0.94000000000000017</c:v>
                </c:pt>
                <c:pt idx="6">
                  <c:v>-0.93</c:v>
                </c:pt>
                <c:pt idx="7">
                  <c:v>-0.92</c:v>
                </c:pt>
                <c:pt idx="8">
                  <c:v>-0.91</c:v>
                </c:pt>
                <c:pt idx="9">
                  <c:v>-0.9</c:v>
                </c:pt>
                <c:pt idx="10">
                  <c:v>-0.89</c:v>
                </c:pt>
                <c:pt idx="11">
                  <c:v>-0.88</c:v>
                </c:pt>
                <c:pt idx="12">
                  <c:v>-0.87000000000000022</c:v>
                </c:pt>
                <c:pt idx="13">
                  <c:v>-0.86000000000000021</c:v>
                </c:pt>
                <c:pt idx="14">
                  <c:v>-0.8500000000000002</c:v>
                </c:pt>
                <c:pt idx="15">
                  <c:v>-0.84000000000000019</c:v>
                </c:pt>
                <c:pt idx="16">
                  <c:v>-0.83000000000000018</c:v>
                </c:pt>
                <c:pt idx="17">
                  <c:v>-0.82000000000000017</c:v>
                </c:pt>
                <c:pt idx="18">
                  <c:v>-0.81</c:v>
                </c:pt>
                <c:pt idx="19">
                  <c:v>-0.8</c:v>
                </c:pt>
                <c:pt idx="20">
                  <c:v>-0.79</c:v>
                </c:pt>
                <c:pt idx="21">
                  <c:v>-0.78</c:v>
                </c:pt>
                <c:pt idx="22">
                  <c:v>-0.77000000000000024</c:v>
                </c:pt>
                <c:pt idx="23">
                  <c:v>-0.76000000000000023</c:v>
                </c:pt>
                <c:pt idx="24">
                  <c:v>-0.75000000000000022</c:v>
                </c:pt>
                <c:pt idx="25">
                  <c:v>-0.74000000000000021</c:v>
                </c:pt>
                <c:pt idx="26">
                  <c:v>-0.7300000000000002</c:v>
                </c:pt>
                <c:pt idx="27">
                  <c:v>-0.7200000000000002</c:v>
                </c:pt>
                <c:pt idx="28">
                  <c:v>-0.71000000000000019</c:v>
                </c:pt>
                <c:pt idx="29">
                  <c:v>-0.70000000000000018</c:v>
                </c:pt>
                <c:pt idx="30">
                  <c:v>-0.69000000000000017</c:v>
                </c:pt>
                <c:pt idx="31">
                  <c:v>-0.68</c:v>
                </c:pt>
                <c:pt idx="32">
                  <c:v>-0.67000000000000026</c:v>
                </c:pt>
                <c:pt idx="33">
                  <c:v>-0.66000000000000025</c:v>
                </c:pt>
                <c:pt idx="34">
                  <c:v>-0.65000000000000024</c:v>
                </c:pt>
                <c:pt idx="35">
                  <c:v>-0.64000000000000024</c:v>
                </c:pt>
                <c:pt idx="36">
                  <c:v>-0.63000000000000023</c:v>
                </c:pt>
                <c:pt idx="37">
                  <c:v>-0.62000000000000022</c:v>
                </c:pt>
                <c:pt idx="38">
                  <c:v>-0.61000000000000021</c:v>
                </c:pt>
                <c:pt idx="39">
                  <c:v>-0.6000000000000002</c:v>
                </c:pt>
                <c:pt idx="40">
                  <c:v>-0.59</c:v>
                </c:pt>
                <c:pt idx="41">
                  <c:v>-0.58000000000000007</c:v>
                </c:pt>
                <c:pt idx="42">
                  <c:v>-0.56999999999999995</c:v>
                </c:pt>
                <c:pt idx="43">
                  <c:v>-0.56000000000000005</c:v>
                </c:pt>
                <c:pt idx="44">
                  <c:v>-0.55000000000000004</c:v>
                </c:pt>
                <c:pt idx="45">
                  <c:v>-0.54</c:v>
                </c:pt>
                <c:pt idx="46">
                  <c:v>-0.53</c:v>
                </c:pt>
                <c:pt idx="47">
                  <c:v>-0.52</c:v>
                </c:pt>
                <c:pt idx="48">
                  <c:v>-0.51</c:v>
                </c:pt>
                <c:pt idx="49">
                  <c:v>-0.5</c:v>
                </c:pt>
                <c:pt idx="50">
                  <c:v>-0.4900000000000001</c:v>
                </c:pt>
                <c:pt idx="51">
                  <c:v>-0.48000000000000009</c:v>
                </c:pt>
                <c:pt idx="52">
                  <c:v>-0.47000000000000008</c:v>
                </c:pt>
                <c:pt idx="53">
                  <c:v>-0.46</c:v>
                </c:pt>
                <c:pt idx="54">
                  <c:v>-0.45</c:v>
                </c:pt>
                <c:pt idx="55">
                  <c:v>-0.44</c:v>
                </c:pt>
                <c:pt idx="56">
                  <c:v>-0.4300000000000001</c:v>
                </c:pt>
                <c:pt idx="57">
                  <c:v>-0.4200000000000001</c:v>
                </c:pt>
                <c:pt idx="58">
                  <c:v>-0.41000000000000009</c:v>
                </c:pt>
                <c:pt idx="59">
                  <c:v>-0.4</c:v>
                </c:pt>
                <c:pt idx="60">
                  <c:v>-0.39000000000000012</c:v>
                </c:pt>
                <c:pt idx="61">
                  <c:v>-0.38000000000000012</c:v>
                </c:pt>
                <c:pt idx="62">
                  <c:v>-0.37000000000000011</c:v>
                </c:pt>
                <c:pt idx="63">
                  <c:v>-0.3600000000000001</c:v>
                </c:pt>
                <c:pt idx="64">
                  <c:v>-0.35000000000000009</c:v>
                </c:pt>
                <c:pt idx="65">
                  <c:v>-0.34</c:v>
                </c:pt>
                <c:pt idx="66">
                  <c:v>-0.33000000000000013</c:v>
                </c:pt>
                <c:pt idx="67">
                  <c:v>-0.32000000000000012</c:v>
                </c:pt>
                <c:pt idx="68">
                  <c:v>-0.31000000000000011</c:v>
                </c:pt>
                <c:pt idx="69">
                  <c:v>-0.3000000000000001</c:v>
                </c:pt>
                <c:pt idx="70">
                  <c:v>-0.29000000000000009</c:v>
                </c:pt>
                <c:pt idx="71">
                  <c:v>-0.28000000000000008</c:v>
                </c:pt>
                <c:pt idx="72">
                  <c:v>-0.27</c:v>
                </c:pt>
                <c:pt idx="73">
                  <c:v>-0.26</c:v>
                </c:pt>
                <c:pt idx="74">
                  <c:v>-0.25</c:v>
                </c:pt>
                <c:pt idx="75">
                  <c:v>-0.24000000000000005</c:v>
                </c:pt>
                <c:pt idx="76">
                  <c:v>-0.23</c:v>
                </c:pt>
                <c:pt idx="77">
                  <c:v>-0.22</c:v>
                </c:pt>
                <c:pt idx="78">
                  <c:v>-0.21000000000000005</c:v>
                </c:pt>
                <c:pt idx="79">
                  <c:v>-0.2</c:v>
                </c:pt>
                <c:pt idx="80">
                  <c:v>-0.19</c:v>
                </c:pt>
                <c:pt idx="81">
                  <c:v>-0.18000000000000005</c:v>
                </c:pt>
                <c:pt idx="82">
                  <c:v>-0.17</c:v>
                </c:pt>
                <c:pt idx="83">
                  <c:v>-0.16</c:v>
                </c:pt>
                <c:pt idx="84">
                  <c:v>-0.15000000000000005</c:v>
                </c:pt>
                <c:pt idx="85">
                  <c:v>-0.14000000000000001</c:v>
                </c:pt>
                <c:pt idx="86">
                  <c:v>-0.13</c:v>
                </c:pt>
                <c:pt idx="87">
                  <c:v>-0.12000000000000002</c:v>
                </c:pt>
                <c:pt idx="88">
                  <c:v>-0.11</c:v>
                </c:pt>
                <c:pt idx="89">
                  <c:v>-0.1</c:v>
                </c:pt>
                <c:pt idx="90">
                  <c:v>-9.0000000000000024E-2</c:v>
                </c:pt>
                <c:pt idx="91">
                  <c:v>-8.0000000000000029E-2</c:v>
                </c:pt>
                <c:pt idx="92">
                  <c:v>-7.0000000000000021E-2</c:v>
                </c:pt>
                <c:pt idx="93">
                  <c:v>-6.0000000000000019E-2</c:v>
                </c:pt>
                <c:pt idx="94">
                  <c:v>-0.05</c:v>
                </c:pt>
                <c:pt idx="95">
                  <c:v>-4.0000000000000015E-2</c:v>
                </c:pt>
                <c:pt idx="96">
                  <c:v>-3.0000000000000002E-2</c:v>
                </c:pt>
                <c:pt idx="97">
                  <c:v>-2.0000000000000007E-2</c:v>
                </c:pt>
                <c:pt idx="98">
                  <c:v>-1.0000000000000004E-2</c:v>
                </c:pt>
                <c:pt idx="99">
                  <c:v>0</c:v>
                </c:pt>
                <c:pt idx="100">
                  <c:v>1.0000000000000004E-2</c:v>
                </c:pt>
                <c:pt idx="101">
                  <c:v>2.0000000000000007E-2</c:v>
                </c:pt>
                <c:pt idx="102">
                  <c:v>3.0000000000000002E-2</c:v>
                </c:pt>
                <c:pt idx="103">
                  <c:v>4.0000000000000015E-2</c:v>
                </c:pt>
                <c:pt idx="104">
                  <c:v>0.05</c:v>
                </c:pt>
                <c:pt idx="105">
                  <c:v>6.0000000000000019E-2</c:v>
                </c:pt>
                <c:pt idx="106">
                  <c:v>7.0000000000000021E-2</c:v>
                </c:pt>
                <c:pt idx="107">
                  <c:v>8.0000000000000029E-2</c:v>
                </c:pt>
                <c:pt idx="108">
                  <c:v>9.0000000000000024E-2</c:v>
                </c:pt>
                <c:pt idx="109">
                  <c:v>0.1</c:v>
                </c:pt>
                <c:pt idx="110">
                  <c:v>0.11</c:v>
                </c:pt>
                <c:pt idx="111">
                  <c:v>0.12000000000000002</c:v>
                </c:pt>
                <c:pt idx="112">
                  <c:v>0.13</c:v>
                </c:pt>
                <c:pt idx="113">
                  <c:v>0.14000000000000001</c:v>
                </c:pt>
                <c:pt idx="114">
                  <c:v>0.15000000000000005</c:v>
                </c:pt>
                <c:pt idx="115">
                  <c:v>0.16</c:v>
                </c:pt>
                <c:pt idx="116">
                  <c:v>0.17</c:v>
                </c:pt>
                <c:pt idx="117">
                  <c:v>0.18000000000000005</c:v>
                </c:pt>
                <c:pt idx="118">
                  <c:v>0.19</c:v>
                </c:pt>
                <c:pt idx="119">
                  <c:v>0.2</c:v>
                </c:pt>
                <c:pt idx="120">
                  <c:v>0.21000000000000005</c:v>
                </c:pt>
                <c:pt idx="121">
                  <c:v>0.22</c:v>
                </c:pt>
                <c:pt idx="122">
                  <c:v>0.23</c:v>
                </c:pt>
                <c:pt idx="123">
                  <c:v>0.24000000000000005</c:v>
                </c:pt>
                <c:pt idx="124">
                  <c:v>0.25</c:v>
                </c:pt>
                <c:pt idx="125">
                  <c:v>0.26</c:v>
                </c:pt>
                <c:pt idx="126">
                  <c:v>0.27</c:v>
                </c:pt>
                <c:pt idx="127">
                  <c:v>0.28000000000000008</c:v>
                </c:pt>
                <c:pt idx="128">
                  <c:v>0.29000000000000009</c:v>
                </c:pt>
                <c:pt idx="129">
                  <c:v>0.3000000000000001</c:v>
                </c:pt>
                <c:pt idx="130">
                  <c:v>0.31000000000000011</c:v>
                </c:pt>
                <c:pt idx="131">
                  <c:v>0.32000000000000012</c:v>
                </c:pt>
                <c:pt idx="132">
                  <c:v>0.33000000000000013</c:v>
                </c:pt>
                <c:pt idx="133">
                  <c:v>0.34</c:v>
                </c:pt>
                <c:pt idx="134">
                  <c:v>0.35000000000000009</c:v>
                </c:pt>
                <c:pt idx="135">
                  <c:v>0.3600000000000001</c:v>
                </c:pt>
                <c:pt idx="136">
                  <c:v>0.37000000000000011</c:v>
                </c:pt>
                <c:pt idx="137">
                  <c:v>0.38000000000000012</c:v>
                </c:pt>
                <c:pt idx="138">
                  <c:v>0.39000000000000012</c:v>
                </c:pt>
                <c:pt idx="139">
                  <c:v>0.4</c:v>
                </c:pt>
                <c:pt idx="140">
                  <c:v>0.41000000000000009</c:v>
                </c:pt>
                <c:pt idx="141">
                  <c:v>0.4200000000000001</c:v>
                </c:pt>
                <c:pt idx="142">
                  <c:v>0.4300000000000001</c:v>
                </c:pt>
                <c:pt idx="143">
                  <c:v>0.44</c:v>
                </c:pt>
                <c:pt idx="144">
                  <c:v>0.45</c:v>
                </c:pt>
                <c:pt idx="145">
                  <c:v>0.46</c:v>
                </c:pt>
                <c:pt idx="146">
                  <c:v>0.47000000000000008</c:v>
                </c:pt>
                <c:pt idx="147">
                  <c:v>0.48000000000000009</c:v>
                </c:pt>
                <c:pt idx="148">
                  <c:v>0.4900000000000001</c:v>
                </c:pt>
                <c:pt idx="149">
                  <c:v>0.5</c:v>
                </c:pt>
                <c:pt idx="150">
                  <c:v>0.51</c:v>
                </c:pt>
                <c:pt idx="151">
                  <c:v>0.52</c:v>
                </c:pt>
                <c:pt idx="152">
                  <c:v>0.53</c:v>
                </c:pt>
                <c:pt idx="153">
                  <c:v>0.54</c:v>
                </c:pt>
                <c:pt idx="154">
                  <c:v>0.55000000000000004</c:v>
                </c:pt>
                <c:pt idx="155">
                  <c:v>0.56000000000000005</c:v>
                </c:pt>
                <c:pt idx="156">
                  <c:v>0.56999999999999995</c:v>
                </c:pt>
                <c:pt idx="157">
                  <c:v>0.58000000000000007</c:v>
                </c:pt>
                <c:pt idx="158">
                  <c:v>0.59</c:v>
                </c:pt>
                <c:pt idx="159">
                  <c:v>0.6000000000000002</c:v>
                </c:pt>
                <c:pt idx="160">
                  <c:v>0.61000000000000021</c:v>
                </c:pt>
                <c:pt idx="161">
                  <c:v>0.62000000000000022</c:v>
                </c:pt>
                <c:pt idx="162">
                  <c:v>0.63000000000000023</c:v>
                </c:pt>
                <c:pt idx="163">
                  <c:v>0.64000000000000024</c:v>
                </c:pt>
                <c:pt idx="164">
                  <c:v>0.65000000000000024</c:v>
                </c:pt>
                <c:pt idx="165">
                  <c:v>0.66000000000000025</c:v>
                </c:pt>
                <c:pt idx="166">
                  <c:v>0.67000000000000026</c:v>
                </c:pt>
                <c:pt idx="167">
                  <c:v>0.68</c:v>
                </c:pt>
                <c:pt idx="168">
                  <c:v>0.69000000000000017</c:v>
                </c:pt>
                <c:pt idx="169">
                  <c:v>0.70000000000000018</c:v>
                </c:pt>
                <c:pt idx="170">
                  <c:v>0.71000000000000019</c:v>
                </c:pt>
                <c:pt idx="171">
                  <c:v>0.7200000000000002</c:v>
                </c:pt>
                <c:pt idx="172">
                  <c:v>0.7300000000000002</c:v>
                </c:pt>
                <c:pt idx="173">
                  <c:v>0.74000000000000021</c:v>
                </c:pt>
                <c:pt idx="174">
                  <c:v>0.75000000000000022</c:v>
                </c:pt>
                <c:pt idx="175">
                  <c:v>0.76000000000000023</c:v>
                </c:pt>
                <c:pt idx="176">
                  <c:v>0.77000000000000024</c:v>
                </c:pt>
                <c:pt idx="177">
                  <c:v>0.78</c:v>
                </c:pt>
                <c:pt idx="178">
                  <c:v>0.79</c:v>
                </c:pt>
                <c:pt idx="179">
                  <c:v>0.8</c:v>
                </c:pt>
                <c:pt idx="180">
                  <c:v>0.81</c:v>
                </c:pt>
                <c:pt idx="181">
                  <c:v>0.82000000000000017</c:v>
                </c:pt>
                <c:pt idx="182">
                  <c:v>0.83000000000000018</c:v>
                </c:pt>
                <c:pt idx="183">
                  <c:v>0.84000000000000019</c:v>
                </c:pt>
                <c:pt idx="184">
                  <c:v>0.8500000000000002</c:v>
                </c:pt>
                <c:pt idx="185">
                  <c:v>0.86000000000000021</c:v>
                </c:pt>
                <c:pt idx="186">
                  <c:v>0.87000000000000022</c:v>
                </c:pt>
                <c:pt idx="187">
                  <c:v>0.88</c:v>
                </c:pt>
                <c:pt idx="188">
                  <c:v>0.89</c:v>
                </c:pt>
                <c:pt idx="189">
                  <c:v>0.9</c:v>
                </c:pt>
                <c:pt idx="190">
                  <c:v>0.91</c:v>
                </c:pt>
                <c:pt idx="191">
                  <c:v>0.92</c:v>
                </c:pt>
                <c:pt idx="192">
                  <c:v>0.93</c:v>
                </c:pt>
                <c:pt idx="193">
                  <c:v>0.94000000000000017</c:v>
                </c:pt>
                <c:pt idx="194">
                  <c:v>0.95000000000000018</c:v>
                </c:pt>
              </c:numCache>
            </c:numRef>
          </c:xVal>
          <c:yVal>
            <c:numRef>
              <c:f>loess!$C$2:$C$196</c:f>
              <c:numCache>
                <c:formatCode>General</c:formatCode>
                <c:ptCount val="195"/>
                <c:pt idx="0">
                  <c:v>-0.13539000000000001</c:v>
                </c:pt>
                <c:pt idx="1">
                  <c:v>-0.14427999999999999</c:v>
                </c:pt>
                <c:pt idx="2">
                  <c:v>-0.15013000000000001</c:v>
                </c:pt>
                <c:pt idx="3">
                  <c:v>-0.15598000000000006</c:v>
                </c:pt>
                <c:pt idx="4">
                  <c:v>-0.16181999999999999</c:v>
                </c:pt>
                <c:pt idx="5">
                  <c:v>-0.16766999999999999</c:v>
                </c:pt>
                <c:pt idx="6">
                  <c:v>-0.17352000000000001</c:v>
                </c:pt>
                <c:pt idx="7">
                  <c:v>-0.17937</c:v>
                </c:pt>
                <c:pt idx="8">
                  <c:v>-0.18360000000000001</c:v>
                </c:pt>
                <c:pt idx="9">
                  <c:v>-0.18191000000000007</c:v>
                </c:pt>
                <c:pt idx="10">
                  <c:v>-0.18022000000000005</c:v>
                </c:pt>
                <c:pt idx="11">
                  <c:v>-0.17852999999999999</c:v>
                </c:pt>
                <c:pt idx="12">
                  <c:v>-0.17644000000000007</c:v>
                </c:pt>
                <c:pt idx="13">
                  <c:v>-0.17186999999999999</c:v>
                </c:pt>
                <c:pt idx="14">
                  <c:v>-0.1673</c:v>
                </c:pt>
                <c:pt idx="15">
                  <c:v>-0.16273000000000001</c:v>
                </c:pt>
                <c:pt idx="16">
                  <c:v>-0.15816000000000005</c:v>
                </c:pt>
                <c:pt idx="17">
                  <c:v>-0.15359000000000006</c:v>
                </c:pt>
                <c:pt idx="18">
                  <c:v>-0.14902000000000001</c:v>
                </c:pt>
                <c:pt idx="19">
                  <c:v>-0.14550000000000005</c:v>
                </c:pt>
                <c:pt idx="20">
                  <c:v>-0.14935000000000001</c:v>
                </c:pt>
                <c:pt idx="21">
                  <c:v>-0.15318999999999999</c:v>
                </c:pt>
                <c:pt idx="22">
                  <c:v>-0.15704000000000007</c:v>
                </c:pt>
                <c:pt idx="23">
                  <c:v>-0.16088</c:v>
                </c:pt>
                <c:pt idx="24">
                  <c:v>-0.16472999999999999</c:v>
                </c:pt>
                <c:pt idx="25">
                  <c:v>-0.16857</c:v>
                </c:pt>
                <c:pt idx="26">
                  <c:v>-0.17242000000000005</c:v>
                </c:pt>
                <c:pt idx="27">
                  <c:v>-0.17626000000000006</c:v>
                </c:pt>
                <c:pt idx="28">
                  <c:v>-0.18010999999999999</c:v>
                </c:pt>
                <c:pt idx="29">
                  <c:v>-0.18294000000000007</c:v>
                </c:pt>
                <c:pt idx="30">
                  <c:v>-0.18555000000000005</c:v>
                </c:pt>
                <c:pt idx="31">
                  <c:v>-0.18815999999999999</c:v>
                </c:pt>
                <c:pt idx="32">
                  <c:v>-0.19077</c:v>
                </c:pt>
                <c:pt idx="33">
                  <c:v>-0.19352</c:v>
                </c:pt>
                <c:pt idx="34">
                  <c:v>-0.19675000000000001</c:v>
                </c:pt>
                <c:pt idx="35">
                  <c:v>-0.19997999999999999</c:v>
                </c:pt>
                <c:pt idx="36">
                  <c:v>-0.20321000000000006</c:v>
                </c:pt>
                <c:pt idx="37">
                  <c:v>-0.20645000000000005</c:v>
                </c:pt>
                <c:pt idx="38">
                  <c:v>-0.20968000000000001</c:v>
                </c:pt>
                <c:pt idx="39">
                  <c:v>-0.21063000000000001</c:v>
                </c:pt>
                <c:pt idx="40">
                  <c:v>-0.21147000000000005</c:v>
                </c:pt>
                <c:pt idx="41">
                  <c:v>-0.21230000000000004</c:v>
                </c:pt>
                <c:pt idx="42">
                  <c:v>-0.21314000000000005</c:v>
                </c:pt>
                <c:pt idx="43">
                  <c:v>-0.21397000000000005</c:v>
                </c:pt>
                <c:pt idx="44">
                  <c:v>-0.21481000000000006</c:v>
                </c:pt>
                <c:pt idx="45">
                  <c:v>-0.21565000000000001</c:v>
                </c:pt>
                <c:pt idx="46">
                  <c:v>-0.21648000000000006</c:v>
                </c:pt>
                <c:pt idx="47">
                  <c:v>-0.21625000000000005</c:v>
                </c:pt>
                <c:pt idx="48">
                  <c:v>-0.21492000000000006</c:v>
                </c:pt>
                <c:pt idx="49">
                  <c:v>-0.21359000000000006</c:v>
                </c:pt>
                <c:pt idx="50">
                  <c:v>-0.21226000000000006</c:v>
                </c:pt>
                <c:pt idx="51">
                  <c:v>-0.21093000000000006</c:v>
                </c:pt>
                <c:pt idx="52">
                  <c:v>-0.20952999999999999</c:v>
                </c:pt>
                <c:pt idx="53">
                  <c:v>-0.20794000000000007</c:v>
                </c:pt>
                <c:pt idx="54">
                  <c:v>-0.20634000000000005</c:v>
                </c:pt>
                <c:pt idx="55">
                  <c:v>-0.20475000000000004</c:v>
                </c:pt>
                <c:pt idx="56">
                  <c:v>-0.20316000000000001</c:v>
                </c:pt>
                <c:pt idx="57">
                  <c:v>-0.20157</c:v>
                </c:pt>
                <c:pt idx="58">
                  <c:v>-0.19997999999999999</c:v>
                </c:pt>
                <c:pt idx="59">
                  <c:v>-0.19839000000000001</c:v>
                </c:pt>
                <c:pt idx="60">
                  <c:v>-0.1968</c:v>
                </c:pt>
                <c:pt idx="61">
                  <c:v>-0.19520999999999999</c:v>
                </c:pt>
                <c:pt idx="62">
                  <c:v>-0.19122</c:v>
                </c:pt>
                <c:pt idx="63">
                  <c:v>-0.18085999999999999</c:v>
                </c:pt>
                <c:pt idx="64">
                  <c:v>-0.17050000000000001</c:v>
                </c:pt>
                <c:pt idx="65">
                  <c:v>-0.16014</c:v>
                </c:pt>
                <c:pt idx="66">
                  <c:v>-0.14977000000000001</c:v>
                </c:pt>
                <c:pt idx="67">
                  <c:v>-0.13941000000000006</c:v>
                </c:pt>
                <c:pt idx="68">
                  <c:v>-0.12905</c:v>
                </c:pt>
                <c:pt idx="69">
                  <c:v>-0.11867999999999998</c:v>
                </c:pt>
                <c:pt idx="70">
                  <c:v>-0.10832000000000003</c:v>
                </c:pt>
                <c:pt idx="71">
                  <c:v>-9.7960000000000005E-2</c:v>
                </c:pt>
                <c:pt idx="72">
                  <c:v>-8.7600000000000025E-2</c:v>
                </c:pt>
                <c:pt idx="73">
                  <c:v>-7.7229999999999993E-2</c:v>
                </c:pt>
                <c:pt idx="74">
                  <c:v>-6.6869999999999999E-2</c:v>
                </c:pt>
                <c:pt idx="75">
                  <c:v>-5.6509999999999998E-2</c:v>
                </c:pt>
                <c:pt idx="76">
                  <c:v>-4.6149999999999983E-2</c:v>
                </c:pt>
                <c:pt idx="77">
                  <c:v>-3.5779999999999999E-2</c:v>
                </c:pt>
                <c:pt idx="78">
                  <c:v>-2.5420000000000002E-2</c:v>
                </c:pt>
                <c:pt idx="79">
                  <c:v>-1.438E-2</c:v>
                </c:pt>
                <c:pt idx="80">
                  <c:v>3.0700000000000002E-2</c:v>
                </c:pt>
                <c:pt idx="81">
                  <c:v>7.5770000000000004E-2</c:v>
                </c:pt>
                <c:pt idx="82">
                  <c:v>0.12085</c:v>
                </c:pt>
                <c:pt idx="83">
                  <c:v>0.16592000000000001</c:v>
                </c:pt>
                <c:pt idx="84">
                  <c:v>0.21099000000000007</c:v>
                </c:pt>
                <c:pt idx="85">
                  <c:v>0.25607000000000002</c:v>
                </c:pt>
                <c:pt idx="86">
                  <c:v>0.30114000000000002</c:v>
                </c:pt>
                <c:pt idx="87">
                  <c:v>0.34621000000000002</c:v>
                </c:pt>
                <c:pt idx="88">
                  <c:v>0.39129000000000008</c:v>
                </c:pt>
                <c:pt idx="89">
                  <c:v>0.44119000000000003</c:v>
                </c:pt>
                <c:pt idx="90">
                  <c:v>0.49319000000000002</c:v>
                </c:pt>
                <c:pt idx="91">
                  <c:v>0.54518999999999973</c:v>
                </c:pt>
                <c:pt idx="92">
                  <c:v>0.59719</c:v>
                </c:pt>
                <c:pt idx="93">
                  <c:v>0.65031000000000005</c:v>
                </c:pt>
                <c:pt idx="94">
                  <c:v>0.70357999999999998</c:v>
                </c:pt>
                <c:pt idx="95">
                  <c:v>0.7568600000000002</c:v>
                </c:pt>
                <c:pt idx="96">
                  <c:v>0.81013000000000002</c:v>
                </c:pt>
                <c:pt idx="97">
                  <c:v>0.86339999999999995</c:v>
                </c:pt>
                <c:pt idx="98">
                  <c:v>0.91666999999999998</c:v>
                </c:pt>
                <c:pt idx="99">
                  <c:v>0.9699500000000002</c:v>
                </c:pt>
                <c:pt idx="100">
                  <c:v>1.0232199999999998</c:v>
                </c:pt>
                <c:pt idx="101">
                  <c:v>1.0764899999999999</c:v>
                </c:pt>
                <c:pt idx="102">
                  <c:v>1.1216599999999999</c:v>
                </c:pt>
                <c:pt idx="103">
                  <c:v>1.1397999999999995</c:v>
                </c:pt>
                <c:pt idx="104">
                  <c:v>1.15795</c:v>
                </c:pt>
                <c:pt idx="105">
                  <c:v>1.1760999999999999</c:v>
                </c:pt>
                <c:pt idx="106">
                  <c:v>1.1942400000000004</c:v>
                </c:pt>
                <c:pt idx="107">
                  <c:v>1.2123899999999999</c:v>
                </c:pt>
                <c:pt idx="108">
                  <c:v>1.2228599999999998</c:v>
                </c:pt>
                <c:pt idx="109">
                  <c:v>1.2118199999999995</c:v>
                </c:pt>
                <c:pt idx="110">
                  <c:v>1.1947300000000001</c:v>
                </c:pt>
                <c:pt idx="111">
                  <c:v>1.1752100000000001</c:v>
                </c:pt>
                <c:pt idx="112">
                  <c:v>1.15568</c:v>
                </c:pt>
                <c:pt idx="113">
                  <c:v>1.1373899999999999</c:v>
                </c:pt>
                <c:pt idx="114">
                  <c:v>1.12321</c:v>
                </c:pt>
                <c:pt idx="115">
                  <c:v>1.10903</c:v>
                </c:pt>
                <c:pt idx="116">
                  <c:v>1.0950199999999999</c:v>
                </c:pt>
                <c:pt idx="117">
                  <c:v>1.0623100000000001</c:v>
                </c:pt>
                <c:pt idx="118">
                  <c:v>1.0295999999999996</c:v>
                </c:pt>
                <c:pt idx="119">
                  <c:v>0.99690000000000001</c:v>
                </c:pt>
                <c:pt idx="120">
                  <c:v>0.96418999999999999</c:v>
                </c:pt>
                <c:pt idx="121">
                  <c:v>0.93147999999999997</c:v>
                </c:pt>
                <c:pt idx="122">
                  <c:v>0.89878000000000002</c:v>
                </c:pt>
                <c:pt idx="123">
                  <c:v>0.86919000000000024</c:v>
                </c:pt>
                <c:pt idx="124">
                  <c:v>0.84074000000000026</c:v>
                </c:pt>
                <c:pt idx="125">
                  <c:v>0.81711</c:v>
                </c:pt>
                <c:pt idx="126">
                  <c:v>0.79754000000000003</c:v>
                </c:pt>
                <c:pt idx="127">
                  <c:v>0.77797000000000038</c:v>
                </c:pt>
                <c:pt idx="128">
                  <c:v>0.75840000000000019</c:v>
                </c:pt>
                <c:pt idx="129">
                  <c:v>0.73904000000000025</c:v>
                </c:pt>
                <c:pt idx="130">
                  <c:v>0.72004000000000024</c:v>
                </c:pt>
                <c:pt idx="131">
                  <c:v>0.70104000000000022</c:v>
                </c:pt>
                <c:pt idx="132">
                  <c:v>0.68203000000000003</c:v>
                </c:pt>
                <c:pt idx="133">
                  <c:v>0.66318000000000021</c:v>
                </c:pt>
                <c:pt idx="134">
                  <c:v>0.64451000000000003</c:v>
                </c:pt>
                <c:pt idx="135">
                  <c:v>0.62583999999999995</c:v>
                </c:pt>
                <c:pt idx="136">
                  <c:v>0.60718000000000005</c:v>
                </c:pt>
                <c:pt idx="137">
                  <c:v>0.59641999999999951</c:v>
                </c:pt>
                <c:pt idx="138">
                  <c:v>0.58621999999999963</c:v>
                </c:pt>
                <c:pt idx="139">
                  <c:v>0.57955999999999996</c:v>
                </c:pt>
                <c:pt idx="140">
                  <c:v>0.57803000000000004</c:v>
                </c:pt>
                <c:pt idx="141">
                  <c:v>0.57301000000000002</c:v>
                </c:pt>
                <c:pt idx="142">
                  <c:v>0.56452000000000002</c:v>
                </c:pt>
                <c:pt idx="143">
                  <c:v>0.55603000000000002</c:v>
                </c:pt>
                <c:pt idx="144">
                  <c:v>0.54754000000000003</c:v>
                </c:pt>
                <c:pt idx="145">
                  <c:v>0.53905000000000003</c:v>
                </c:pt>
                <c:pt idx="146">
                  <c:v>0.52778000000000003</c:v>
                </c:pt>
                <c:pt idx="147">
                  <c:v>0.51117999999999997</c:v>
                </c:pt>
                <c:pt idx="148">
                  <c:v>0.49457000000000012</c:v>
                </c:pt>
                <c:pt idx="149">
                  <c:v>0.47796000000000011</c:v>
                </c:pt>
                <c:pt idx="150">
                  <c:v>0.46152000000000015</c:v>
                </c:pt>
                <c:pt idx="151">
                  <c:v>0.45463000000000003</c:v>
                </c:pt>
                <c:pt idx="152">
                  <c:v>0.44774000000000003</c:v>
                </c:pt>
                <c:pt idx="153">
                  <c:v>0.44065000000000004</c:v>
                </c:pt>
                <c:pt idx="154">
                  <c:v>0.43252000000000013</c:v>
                </c:pt>
                <c:pt idx="155">
                  <c:v>0.42440000000000011</c:v>
                </c:pt>
                <c:pt idx="156">
                  <c:v>0.41632000000000013</c:v>
                </c:pt>
                <c:pt idx="157">
                  <c:v>0.4091300000000001</c:v>
                </c:pt>
                <c:pt idx="158">
                  <c:v>0.40193000000000001</c:v>
                </c:pt>
                <c:pt idx="159">
                  <c:v>0.39473000000000008</c:v>
                </c:pt>
                <c:pt idx="160">
                  <c:v>0.38754000000000011</c:v>
                </c:pt>
                <c:pt idx="161">
                  <c:v>0.38034000000000012</c:v>
                </c:pt>
                <c:pt idx="162">
                  <c:v>0.37314000000000008</c:v>
                </c:pt>
                <c:pt idx="163">
                  <c:v>0.36595000000000011</c:v>
                </c:pt>
                <c:pt idx="164">
                  <c:v>0.35928000000000015</c:v>
                </c:pt>
                <c:pt idx="165">
                  <c:v>0.35543000000000002</c:v>
                </c:pt>
                <c:pt idx="166">
                  <c:v>0.35157000000000016</c:v>
                </c:pt>
                <c:pt idx="167">
                  <c:v>0.34771000000000002</c:v>
                </c:pt>
                <c:pt idx="168">
                  <c:v>0.34386000000000011</c:v>
                </c:pt>
                <c:pt idx="169">
                  <c:v>0.34</c:v>
                </c:pt>
                <c:pt idx="170">
                  <c:v>0.33615000000000012</c:v>
                </c:pt>
                <c:pt idx="171">
                  <c:v>0.33229000000000014</c:v>
                </c:pt>
                <c:pt idx="172">
                  <c:v>0.32819000000000015</c:v>
                </c:pt>
                <c:pt idx="173">
                  <c:v>0.32404000000000016</c:v>
                </c:pt>
                <c:pt idx="174">
                  <c:v>0.31989000000000012</c:v>
                </c:pt>
                <c:pt idx="175">
                  <c:v>0.31578000000000012</c:v>
                </c:pt>
                <c:pt idx="176">
                  <c:v>0.31168000000000012</c:v>
                </c:pt>
                <c:pt idx="177">
                  <c:v>0.30758000000000013</c:v>
                </c:pt>
                <c:pt idx="178">
                  <c:v>0.30347000000000013</c:v>
                </c:pt>
                <c:pt idx="179">
                  <c:v>0.29937000000000014</c:v>
                </c:pt>
                <c:pt idx="180">
                  <c:v>0.29527000000000009</c:v>
                </c:pt>
                <c:pt idx="181">
                  <c:v>0.2911700000000001</c:v>
                </c:pt>
                <c:pt idx="182">
                  <c:v>0.28707000000000016</c:v>
                </c:pt>
                <c:pt idx="183">
                  <c:v>0.28297000000000011</c:v>
                </c:pt>
                <c:pt idx="184">
                  <c:v>0.27886000000000011</c:v>
                </c:pt>
                <c:pt idx="185">
                  <c:v>0.27476</c:v>
                </c:pt>
                <c:pt idx="186">
                  <c:v>0.27057000000000009</c:v>
                </c:pt>
                <c:pt idx="187">
                  <c:v>0.26579999999999998</c:v>
                </c:pt>
                <c:pt idx="188">
                  <c:v>0.26104000000000005</c:v>
                </c:pt>
                <c:pt idx="189">
                  <c:v>0.25627</c:v>
                </c:pt>
                <c:pt idx="190">
                  <c:v>0.2515</c:v>
                </c:pt>
                <c:pt idx="191">
                  <c:v>0.24617</c:v>
                </c:pt>
                <c:pt idx="192">
                  <c:v>0.24063000000000001</c:v>
                </c:pt>
                <c:pt idx="193">
                  <c:v>0.23508999999999999</c:v>
                </c:pt>
                <c:pt idx="194">
                  <c:v>0.22953999999999999</c:v>
                </c:pt>
              </c:numCache>
            </c:numRef>
          </c:yVal>
          <c:smooth val="1"/>
        </c:ser>
        <c:axId val="117997568"/>
        <c:axId val="117999104"/>
      </c:scatterChart>
      <c:valAx>
        <c:axId val="117997568"/>
        <c:scaling>
          <c:orientation val="minMax"/>
          <c:max val="1"/>
          <c:min val="-1"/>
        </c:scaling>
        <c:axPos val="b"/>
        <c:numFmt formatCode="0.00" sourceLinked="1"/>
        <c:tickLblPos val="nextTo"/>
        <c:crossAx val="117999104"/>
        <c:crossesAt val="-0.4"/>
        <c:crossBetween val="midCat"/>
        <c:majorUnit val="0.25"/>
      </c:valAx>
      <c:valAx>
        <c:axId val="117999104"/>
        <c:scaling>
          <c:orientation val="minMax"/>
          <c:max val="1.4"/>
          <c:min val="-0.4"/>
        </c:scaling>
        <c:axPos val="l"/>
        <c:majorGridlines/>
        <c:numFmt formatCode="General" sourceLinked="1"/>
        <c:tickLblPos val="nextTo"/>
        <c:crossAx val="117997568"/>
        <c:crossesAt val="-1"/>
        <c:crossBetween val="midCat"/>
        <c:majorUnit val="0.4"/>
      </c:valAx>
    </c:plotArea>
    <c:legend>
      <c:legendPos val="t"/>
      <c:legendEntry>
        <c:idx val="0"/>
        <c:delete val="1"/>
      </c:legendEntry>
      <c:layout>
        <c:manualLayout>
          <c:xMode val="edge"/>
          <c:yMode val="edge"/>
          <c:x val="0.28873992845135155"/>
          <c:y val="0.34935085149240114"/>
          <c:w val="0.16107515356391966"/>
          <c:h val="0.12435237746444486"/>
        </c:manualLayout>
      </c:layout>
    </c:legend>
    <c:plotVisOnly val="1"/>
  </c:chart>
  <c:externalData r:id="rId1"/>
  <c:userShapes r:id="rId2"/>
</c:chartSpace>
</file>

<file path=ppt/charts/chart17.xml><?xml version="1.0" encoding="utf-8"?>
<c:chartSpace xmlns:c="http://schemas.openxmlformats.org/drawingml/2006/chart" xmlns:a="http://schemas.openxmlformats.org/drawingml/2006/main" xmlns:r="http://schemas.openxmlformats.org/officeDocument/2006/relationships">
  <c:date1904 val="1"/>
  <c:lang val="en-CA"/>
  <c:chart>
    <c:title>
      <c:tx>
        <c:rich>
          <a:bodyPr/>
          <a:lstStyle/>
          <a:p>
            <a:pPr>
              <a:defRPr/>
            </a:pPr>
            <a:r>
              <a:rPr lang="en-US" sz="1200" b="0" baseline="0">
                <a:latin typeface="Arial" pitchFamily="34" charset="0"/>
              </a:rPr>
              <a:t>Loess with p=2, span manually chosen</a:t>
            </a:r>
          </a:p>
        </c:rich>
      </c:tx>
      <c:layout/>
      <c:overlay val="1"/>
    </c:title>
    <c:plotArea>
      <c:layout>
        <c:manualLayout>
          <c:layoutTarget val="inner"/>
          <c:xMode val="edge"/>
          <c:yMode val="edge"/>
          <c:x val="7.4463911906299987E-2"/>
          <c:y val="4.45884324700377E-2"/>
          <c:w val="0.87000389349237373"/>
          <c:h val="0.8048860006956966"/>
        </c:manualLayout>
      </c:layout>
      <c:scatterChart>
        <c:scatterStyle val="lineMarker"/>
        <c:ser>
          <c:idx val="0"/>
          <c:order val="0"/>
          <c:tx>
            <c:strRef>
              <c:f>'poly basis'!$B$3</c:f>
              <c:strCache>
                <c:ptCount val="1"/>
                <c:pt idx="0">
                  <c:v>y</c:v>
                </c:pt>
              </c:strCache>
            </c:strRef>
          </c:tx>
          <c:spPr>
            <a:ln w="28575">
              <a:noFill/>
            </a:ln>
          </c:spPr>
          <c:marker>
            <c:symbol val="circle"/>
            <c:size val="4"/>
          </c:marker>
          <c:xVal>
            <c:numRef>
              <c:f>'poly basis'!$A$4:$A$103</c:f>
              <c:numCache>
                <c:formatCode>0.00</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'poly basis'!$B$4:$B$103</c:f>
              <c:numCache>
                <c:formatCode>General</c:formatCode>
                <c:ptCount val="100"/>
                <c:pt idx="0">
                  <c:v>-0.12745000000000001</c:v>
                </c:pt>
                <c:pt idx="1">
                  <c:v>-0.11652000000000003</c:v>
                </c:pt>
                <c:pt idx="2">
                  <c:v>-0.19641000000000006</c:v>
                </c:pt>
                <c:pt idx="3">
                  <c:v>-0.26370000000000005</c:v>
                </c:pt>
                <c:pt idx="4">
                  <c:v>-0.19916999999999999</c:v>
                </c:pt>
                <c:pt idx="5">
                  <c:v>-0.12476000000000004</c:v>
                </c:pt>
                <c:pt idx="6">
                  <c:v>-0.18156000000000005</c:v>
                </c:pt>
                <c:pt idx="7">
                  <c:v>-0.16446000000000005</c:v>
                </c:pt>
                <c:pt idx="8">
                  <c:v>-0.12741000000000005</c:v>
                </c:pt>
                <c:pt idx="9">
                  <c:v>-0.15144000000000007</c:v>
                </c:pt>
                <c:pt idx="10">
                  <c:v>-0.15017</c:v>
                </c:pt>
                <c:pt idx="11">
                  <c:v>-0.20591000000000007</c:v>
                </c:pt>
                <c:pt idx="12">
                  <c:v>-0.18878000000000006</c:v>
                </c:pt>
                <c:pt idx="13">
                  <c:v>-0.17978000000000005</c:v>
                </c:pt>
                <c:pt idx="14">
                  <c:v>-0.18607000000000001</c:v>
                </c:pt>
                <c:pt idx="15">
                  <c:v>-0.10400000000000002</c:v>
                </c:pt>
                <c:pt idx="16">
                  <c:v>-0.25068000000000001</c:v>
                </c:pt>
                <c:pt idx="17">
                  <c:v>-0.26795000000000002</c:v>
                </c:pt>
                <c:pt idx="18">
                  <c:v>-0.15004000000000006</c:v>
                </c:pt>
                <c:pt idx="19">
                  <c:v>-0.20695000000000005</c:v>
                </c:pt>
                <c:pt idx="20">
                  <c:v>-0.26789000000000002</c:v>
                </c:pt>
                <c:pt idx="21">
                  <c:v>-0.17266999999999999</c:v>
                </c:pt>
                <c:pt idx="22">
                  <c:v>-0.20085</c:v>
                </c:pt>
                <c:pt idx="23">
                  <c:v>-0.24815000000000001</c:v>
                </c:pt>
                <c:pt idx="24">
                  <c:v>-0.20175000000000001</c:v>
                </c:pt>
                <c:pt idx="25">
                  <c:v>-0.18634000000000006</c:v>
                </c:pt>
                <c:pt idx="26">
                  <c:v>-0.19075</c:v>
                </c:pt>
                <c:pt idx="27">
                  <c:v>-0.2006</c:v>
                </c:pt>
                <c:pt idx="28">
                  <c:v>-5.7820000000000003E-2</c:v>
                </c:pt>
                <c:pt idx="29">
                  <c:v>3.449E-2</c:v>
                </c:pt>
                <c:pt idx="30">
                  <c:v>0.16547999999999999</c:v>
                </c:pt>
                <c:pt idx="31">
                  <c:v>0.41477000000000008</c:v>
                </c:pt>
                <c:pt idx="32">
                  <c:v>0.37096000000000012</c:v>
                </c:pt>
                <c:pt idx="33">
                  <c:v>0.46724000000000004</c:v>
                </c:pt>
                <c:pt idx="34">
                  <c:v>0.65963000000000038</c:v>
                </c:pt>
                <c:pt idx="35">
                  <c:v>0.65137000000000023</c:v>
                </c:pt>
                <c:pt idx="36">
                  <c:v>0.88444999999999996</c:v>
                </c:pt>
                <c:pt idx="37">
                  <c:v>1.06487</c:v>
                </c:pt>
                <c:pt idx="38">
                  <c:v>1.1462399999999999</c:v>
                </c:pt>
                <c:pt idx="39">
                  <c:v>1.1704699999999999</c:v>
                </c:pt>
                <c:pt idx="40">
                  <c:v>1.2618099999999997</c:v>
                </c:pt>
                <c:pt idx="41">
                  <c:v>1.2563199999999999</c:v>
                </c:pt>
                <c:pt idx="42">
                  <c:v>1.18452</c:v>
                </c:pt>
                <c:pt idx="43">
                  <c:v>1.14503</c:v>
                </c:pt>
                <c:pt idx="44">
                  <c:v>1.2557099999999997</c:v>
                </c:pt>
                <c:pt idx="45">
                  <c:v>1.1926600000000001</c:v>
                </c:pt>
                <c:pt idx="46">
                  <c:v>1.1513800000000001</c:v>
                </c:pt>
                <c:pt idx="47">
                  <c:v>1.0979599999999998</c:v>
                </c:pt>
                <c:pt idx="48">
                  <c:v>1.12558</c:v>
                </c:pt>
                <c:pt idx="49">
                  <c:v>1.1224499999999999</c:v>
                </c:pt>
                <c:pt idx="50">
                  <c:v>1.0965800000000001</c:v>
                </c:pt>
                <c:pt idx="51">
                  <c:v>1.0909500000000001</c:v>
                </c:pt>
                <c:pt idx="52">
                  <c:v>1.0659799999999995</c:v>
                </c:pt>
                <c:pt idx="53">
                  <c:v>0.86021999999999998</c:v>
                </c:pt>
                <c:pt idx="54">
                  <c:v>0.89061000000000001</c:v>
                </c:pt>
                <c:pt idx="55">
                  <c:v>0.77307000000000026</c:v>
                </c:pt>
                <c:pt idx="56">
                  <c:v>0.86748999999999998</c:v>
                </c:pt>
                <c:pt idx="57">
                  <c:v>0.86497000000000024</c:v>
                </c:pt>
                <c:pt idx="58">
                  <c:v>0.79066000000000003</c:v>
                </c:pt>
                <c:pt idx="59">
                  <c:v>0.77347999999999995</c:v>
                </c:pt>
                <c:pt idx="60">
                  <c:v>0.68391999999999997</c:v>
                </c:pt>
                <c:pt idx="61">
                  <c:v>0.73093000000000019</c:v>
                </c:pt>
                <c:pt idx="62">
                  <c:v>0.61955000000000005</c:v>
                </c:pt>
                <c:pt idx="63">
                  <c:v>0.64659999999999995</c:v>
                </c:pt>
                <c:pt idx="64">
                  <c:v>0.68086000000000002</c:v>
                </c:pt>
                <c:pt idx="65">
                  <c:v>0.56596000000000002</c:v>
                </c:pt>
                <c:pt idx="66">
                  <c:v>0.62710999999999995</c:v>
                </c:pt>
                <c:pt idx="67">
                  <c:v>0.57015000000000005</c:v>
                </c:pt>
                <c:pt idx="68">
                  <c:v>0.58743999999999963</c:v>
                </c:pt>
                <c:pt idx="69">
                  <c:v>0.52044999999999997</c:v>
                </c:pt>
                <c:pt idx="70">
                  <c:v>0.55547999999999997</c:v>
                </c:pt>
                <c:pt idx="71">
                  <c:v>0.59551999999999972</c:v>
                </c:pt>
                <c:pt idx="72">
                  <c:v>0.59419</c:v>
                </c:pt>
                <c:pt idx="73">
                  <c:v>0.6247400000000003</c:v>
                </c:pt>
                <c:pt idx="74">
                  <c:v>0.51130999999999982</c:v>
                </c:pt>
                <c:pt idx="75">
                  <c:v>0.50444999999999973</c:v>
                </c:pt>
                <c:pt idx="76">
                  <c:v>0.47455000000000008</c:v>
                </c:pt>
                <c:pt idx="77">
                  <c:v>0.4535300000000001</c:v>
                </c:pt>
                <c:pt idx="78">
                  <c:v>0.45744000000000001</c:v>
                </c:pt>
                <c:pt idx="79">
                  <c:v>0.33821000000000012</c:v>
                </c:pt>
                <c:pt idx="80">
                  <c:v>0.46015</c:v>
                </c:pt>
                <c:pt idx="81">
                  <c:v>0.45807000000000009</c:v>
                </c:pt>
                <c:pt idx="82">
                  <c:v>0.35185000000000011</c:v>
                </c:pt>
                <c:pt idx="83">
                  <c:v>0.3103700000000002</c:v>
                </c:pt>
                <c:pt idx="84">
                  <c:v>0.39655000000000012</c:v>
                </c:pt>
                <c:pt idx="85">
                  <c:v>0.40160000000000001</c:v>
                </c:pt>
                <c:pt idx="86">
                  <c:v>0.29430000000000012</c:v>
                </c:pt>
                <c:pt idx="87">
                  <c:v>0.30077000000000009</c:v>
                </c:pt>
                <c:pt idx="88">
                  <c:v>0.3200800000000002</c:v>
                </c:pt>
                <c:pt idx="89">
                  <c:v>0.35822000000000009</c:v>
                </c:pt>
                <c:pt idx="90">
                  <c:v>0.35658000000000012</c:v>
                </c:pt>
                <c:pt idx="91">
                  <c:v>0.2599200000000001</c:v>
                </c:pt>
                <c:pt idx="92">
                  <c:v>0.28781000000000012</c:v>
                </c:pt>
                <c:pt idx="93">
                  <c:v>0.30206000000000011</c:v>
                </c:pt>
                <c:pt idx="94">
                  <c:v>0.18532999999999999</c:v>
                </c:pt>
                <c:pt idx="95">
                  <c:v>0.19622999999999999</c:v>
                </c:pt>
                <c:pt idx="96">
                  <c:v>0.26288000000000011</c:v>
                </c:pt>
                <c:pt idx="97">
                  <c:v>0.36154000000000008</c:v>
                </c:pt>
                <c:pt idx="98">
                  <c:v>0.22275</c:v>
                </c:pt>
                <c:pt idx="99">
                  <c:v>0.21118999999999999</c:v>
                </c:pt>
              </c:numCache>
            </c:numRef>
          </c:yVal>
        </c:ser>
        <c:ser>
          <c:idx val="3"/>
          <c:order val="1"/>
          <c:tx>
            <c:strRef>
              <c:f>loess!$D$1</c:f>
              <c:strCache>
                <c:ptCount val="1"/>
                <c:pt idx="0">
                  <c:v>span=0.05</c:v>
                </c:pt>
              </c:strCache>
            </c:strRef>
          </c:tx>
          <c:spPr>
            <a:ln w="12700">
              <a:solidFill>
                <a:schemeClr val="tx1"/>
              </a:solidFill>
            </a:ln>
          </c:spPr>
          <c:marker>
            <c:symbol val="none"/>
          </c:marker>
          <c:xVal>
            <c:numRef>
              <c:f>loess!$A$2:$A$196</c:f>
              <c:numCache>
                <c:formatCode>General</c:formatCode>
                <c:ptCount val="195"/>
                <c:pt idx="0">
                  <c:v>-0.99</c:v>
                </c:pt>
                <c:pt idx="1">
                  <c:v>-0.98</c:v>
                </c:pt>
                <c:pt idx="2">
                  <c:v>-0.9700000000000002</c:v>
                </c:pt>
                <c:pt idx="3">
                  <c:v>-0.96000000000000019</c:v>
                </c:pt>
                <c:pt idx="4">
                  <c:v>-0.95000000000000018</c:v>
                </c:pt>
                <c:pt idx="5">
                  <c:v>-0.94000000000000017</c:v>
                </c:pt>
                <c:pt idx="6">
                  <c:v>-0.93</c:v>
                </c:pt>
                <c:pt idx="7">
                  <c:v>-0.92</c:v>
                </c:pt>
                <c:pt idx="8">
                  <c:v>-0.91</c:v>
                </c:pt>
                <c:pt idx="9">
                  <c:v>-0.9</c:v>
                </c:pt>
                <c:pt idx="10">
                  <c:v>-0.89</c:v>
                </c:pt>
                <c:pt idx="11">
                  <c:v>-0.88</c:v>
                </c:pt>
                <c:pt idx="12">
                  <c:v>-0.87000000000000022</c:v>
                </c:pt>
                <c:pt idx="13">
                  <c:v>-0.86000000000000021</c:v>
                </c:pt>
                <c:pt idx="14">
                  <c:v>-0.8500000000000002</c:v>
                </c:pt>
                <c:pt idx="15">
                  <c:v>-0.84000000000000019</c:v>
                </c:pt>
                <c:pt idx="16">
                  <c:v>-0.83000000000000018</c:v>
                </c:pt>
                <c:pt idx="17">
                  <c:v>-0.82000000000000017</c:v>
                </c:pt>
                <c:pt idx="18">
                  <c:v>-0.81</c:v>
                </c:pt>
                <c:pt idx="19">
                  <c:v>-0.8</c:v>
                </c:pt>
                <c:pt idx="20">
                  <c:v>-0.79</c:v>
                </c:pt>
                <c:pt idx="21">
                  <c:v>-0.78</c:v>
                </c:pt>
                <c:pt idx="22">
                  <c:v>-0.77000000000000024</c:v>
                </c:pt>
                <c:pt idx="23">
                  <c:v>-0.76000000000000023</c:v>
                </c:pt>
                <c:pt idx="24">
                  <c:v>-0.75000000000000022</c:v>
                </c:pt>
                <c:pt idx="25">
                  <c:v>-0.74000000000000021</c:v>
                </c:pt>
                <c:pt idx="26">
                  <c:v>-0.7300000000000002</c:v>
                </c:pt>
                <c:pt idx="27">
                  <c:v>-0.7200000000000002</c:v>
                </c:pt>
                <c:pt idx="28">
                  <c:v>-0.71000000000000019</c:v>
                </c:pt>
                <c:pt idx="29">
                  <c:v>-0.70000000000000018</c:v>
                </c:pt>
                <c:pt idx="30">
                  <c:v>-0.69000000000000017</c:v>
                </c:pt>
                <c:pt idx="31">
                  <c:v>-0.68</c:v>
                </c:pt>
                <c:pt idx="32">
                  <c:v>-0.67000000000000026</c:v>
                </c:pt>
                <c:pt idx="33">
                  <c:v>-0.66000000000000025</c:v>
                </c:pt>
                <c:pt idx="34">
                  <c:v>-0.65000000000000024</c:v>
                </c:pt>
                <c:pt idx="35">
                  <c:v>-0.64000000000000024</c:v>
                </c:pt>
                <c:pt idx="36">
                  <c:v>-0.63000000000000023</c:v>
                </c:pt>
                <c:pt idx="37">
                  <c:v>-0.62000000000000022</c:v>
                </c:pt>
                <c:pt idx="38">
                  <c:v>-0.61000000000000021</c:v>
                </c:pt>
                <c:pt idx="39">
                  <c:v>-0.6000000000000002</c:v>
                </c:pt>
                <c:pt idx="40">
                  <c:v>-0.59</c:v>
                </c:pt>
                <c:pt idx="41">
                  <c:v>-0.58000000000000007</c:v>
                </c:pt>
                <c:pt idx="42">
                  <c:v>-0.56999999999999995</c:v>
                </c:pt>
                <c:pt idx="43">
                  <c:v>-0.56000000000000005</c:v>
                </c:pt>
                <c:pt idx="44">
                  <c:v>-0.55000000000000004</c:v>
                </c:pt>
                <c:pt idx="45">
                  <c:v>-0.54</c:v>
                </c:pt>
                <c:pt idx="46">
                  <c:v>-0.53</c:v>
                </c:pt>
                <c:pt idx="47">
                  <c:v>-0.52</c:v>
                </c:pt>
                <c:pt idx="48">
                  <c:v>-0.51</c:v>
                </c:pt>
                <c:pt idx="49">
                  <c:v>-0.5</c:v>
                </c:pt>
                <c:pt idx="50">
                  <c:v>-0.4900000000000001</c:v>
                </c:pt>
                <c:pt idx="51">
                  <c:v>-0.48000000000000009</c:v>
                </c:pt>
                <c:pt idx="52">
                  <c:v>-0.47000000000000008</c:v>
                </c:pt>
                <c:pt idx="53">
                  <c:v>-0.46</c:v>
                </c:pt>
                <c:pt idx="54">
                  <c:v>-0.45</c:v>
                </c:pt>
                <c:pt idx="55">
                  <c:v>-0.44</c:v>
                </c:pt>
                <c:pt idx="56">
                  <c:v>-0.4300000000000001</c:v>
                </c:pt>
                <c:pt idx="57">
                  <c:v>-0.4200000000000001</c:v>
                </c:pt>
                <c:pt idx="58">
                  <c:v>-0.41000000000000009</c:v>
                </c:pt>
                <c:pt idx="59">
                  <c:v>-0.4</c:v>
                </c:pt>
                <c:pt idx="60">
                  <c:v>-0.39000000000000012</c:v>
                </c:pt>
                <c:pt idx="61">
                  <c:v>-0.38000000000000012</c:v>
                </c:pt>
                <c:pt idx="62">
                  <c:v>-0.37000000000000011</c:v>
                </c:pt>
                <c:pt idx="63">
                  <c:v>-0.3600000000000001</c:v>
                </c:pt>
                <c:pt idx="64">
                  <c:v>-0.35000000000000009</c:v>
                </c:pt>
                <c:pt idx="65">
                  <c:v>-0.34</c:v>
                </c:pt>
                <c:pt idx="66">
                  <c:v>-0.33000000000000013</c:v>
                </c:pt>
                <c:pt idx="67">
                  <c:v>-0.32000000000000012</c:v>
                </c:pt>
                <c:pt idx="68">
                  <c:v>-0.31000000000000011</c:v>
                </c:pt>
                <c:pt idx="69">
                  <c:v>-0.3000000000000001</c:v>
                </c:pt>
                <c:pt idx="70">
                  <c:v>-0.29000000000000009</c:v>
                </c:pt>
                <c:pt idx="71">
                  <c:v>-0.28000000000000008</c:v>
                </c:pt>
                <c:pt idx="72">
                  <c:v>-0.27</c:v>
                </c:pt>
                <c:pt idx="73">
                  <c:v>-0.26</c:v>
                </c:pt>
                <c:pt idx="74">
                  <c:v>-0.25</c:v>
                </c:pt>
                <c:pt idx="75">
                  <c:v>-0.24000000000000005</c:v>
                </c:pt>
                <c:pt idx="76">
                  <c:v>-0.23</c:v>
                </c:pt>
                <c:pt idx="77">
                  <c:v>-0.22</c:v>
                </c:pt>
                <c:pt idx="78">
                  <c:v>-0.21000000000000005</c:v>
                </c:pt>
                <c:pt idx="79">
                  <c:v>-0.2</c:v>
                </c:pt>
                <c:pt idx="80">
                  <c:v>-0.19</c:v>
                </c:pt>
                <c:pt idx="81">
                  <c:v>-0.18000000000000005</c:v>
                </c:pt>
                <c:pt idx="82">
                  <c:v>-0.17</c:v>
                </c:pt>
                <c:pt idx="83">
                  <c:v>-0.16</c:v>
                </c:pt>
                <c:pt idx="84">
                  <c:v>-0.15000000000000005</c:v>
                </c:pt>
                <c:pt idx="85">
                  <c:v>-0.14000000000000001</c:v>
                </c:pt>
                <c:pt idx="86">
                  <c:v>-0.13</c:v>
                </c:pt>
                <c:pt idx="87">
                  <c:v>-0.12000000000000002</c:v>
                </c:pt>
                <c:pt idx="88">
                  <c:v>-0.11</c:v>
                </c:pt>
                <c:pt idx="89">
                  <c:v>-0.1</c:v>
                </c:pt>
                <c:pt idx="90">
                  <c:v>-9.0000000000000024E-2</c:v>
                </c:pt>
                <c:pt idx="91">
                  <c:v>-8.0000000000000029E-2</c:v>
                </c:pt>
                <c:pt idx="92">
                  <c:v>-7.0000000000000021E-2</c:v>
                </c:pt>
                <c:pt idx="93">
                  <c:v>-6.0000000000000019E-2</c:v>
                </c:pt>
                <c:pt idx="94">
                  <c:v>-0.05</c:v>
                </c:pt>
                <c:pt idx="95">
                  <c:v>-4.0000000000000015E-2</c:v>
                </c:pt>
                <c:pt idx="96">
                  <c:v>-3.0000000000000002E-2</c:v>
                </c:pt>
                <c:pt idx="97">
                  <c:v>-2.0000000000000007E-2</c:v>
                </c:pt>
                <c:pt idx="98">
                  <c:v>-1.0000000000000004E-2</c:v>
                </c:pt>
                <c:pt idx="99">
                  <c:v>0</c:v>
                </c:pt>
                <c:pt idx="100">
                  <c:v>1.0000000000000004E-2</c:v>
                </c:pt>
                <c:pt idx="101">
                  <c:v>2.0000000000000007E-2</c:v>
                </c:pt>
                <c:pt idx="102">
                  <c:v>3.0000000000000002E-2</c:v>
                </c:pt>
                <c:pt idx="103">
                  <c:v>4.0000000000000015E-2</c:v>
                </c:pt>
                <c:pt idx="104">
                  <c:v>0.05</c:v>
                </c:pt>
                <c:pt idx="105">
                  <c:v>6.0000000000000019E-2</c:v>
                </c:pt>
                <c:pt idx="106">
                  <c:v>7.0000000000000021E-2</c:v>
                </c:pt>
                <c:pt idx="107">
                  <c:v>8.0000000000000029E-2</c:v>
                </c:pt>
                <c:pt idx="108">
                  <c:v>9.0000000000000024E-2</c:v>
                </c:pt>
                <c:pt idx="109">
                  <c:v>0.1</c:v>
                </c:pt>
                <c:pt idx="110">
                  <c:v>0.11</c:v>
                </c:pt>
                <c:pt idx="111">
                  <c:v>0.12000000000000002</c:v>
                </c:pt>
                <c:pt idx="112">
                  <c:v>0.13</c:v>
                </c:pt>
                <c:pt idx="113">
                  <c:v>0.14000000000000001</c:v>
                </c:pt>
                <c:pt idx="114">
                  <c:v>0.15000000000000005</c:v>
                </c:pt>
                <c:pt idx="115">
                  <c:v>0.16</c:v>
                </c:pt>
                <c:pt idx="116">
                  <c:v>0.17</c:v>
                </c:pt>
                <c:pt idx="117">
                  <c:v>0.18000000000000005</c:v>
                </c:pt>
                <c:pt idx="118">
                  <c:v>0.19</c:v>
                </c:pt>
                <c:pt idx="119">
                  <c:v>0.2</c:v>
                </c:pt>
                <c:pt idx="120">
                  <c:v>0.21000000000000005</c:v>
                </c:pt>
                <c:pt idx="121">
                  <c:v>0.22</c:v>
                </c:pt>
                <c:pt idx="122">
                  <c:v>0.23</c:v>
                </c:pt>
                <c:pt idx="123">
                  <c:v>0.24000000000000005</c:v>
                </c:pt>
                <c:pt idx="124">
                  <c:v>0.25</c:v>
                </c:pt>
                <c:pt idx="125">
                  <c:v>0.26</c:v>
                </c:pt>
                <c:pt idx="126">
                  <c:v>0.27</c:v>
                </c:pt>
                <c:pt idx="127">
                  <c:v>0.28000000000000008</c:v>
                </c:pt>
                <c:pt idx="128">
                  <c:v>0.29000000000000009</c:v>
                </c:pt>
                <c:pt idx="129">
                  <c:v>0.3000000000000001</c:v>
                </c:pt>
                <c:pt idx="130">
                  <c:v>0.31000000000000011</c:v>
                </c:pt>
                <c:pt idx="131">
                  <c:v>0.32000000000000012</c:v>
                </c:pt>
                <c:pt idx="132">
                  <c:v>0.33000000000000013</c:v>
                </c:pt>
                <c:pt idx="133">
                  <c:v>0.34</c:v>
                </c:pt>
                <c:pt idx="134">
                  <c:v>0.35000000000000009</c:v>
                </c:pt>
                <c:pt idx="135">
                  <c:v>0.3600000000000001</c:v>
                </c:pt>
                <c:pt idx="136">
                  <c:v>0.37000000000000011</c:v>
                </c:pt>
                <c:pt idx="137">
                  <c:v>0.38000000000000012</c:v>
                </c:pt>
                <c:pt idx="138">
                  <c:v>0.39000000000000012</c:v>
                </c:pt>
                <c:pt idx="139">
                  <c:v>0.4</c:v>
                </c:pt>
                <c:pt idx="140">
                  <c:v>0.41000000000000009</c:v>
                </c:pt>
                <c:pt idx="141">
                  <c:v>0.4200000000000001</c:v>
                </c:pt>
                <c:pt idx="142">
                  <c:v>0.4300000000000001</c:v>
                </c:pt>
                <c:pt idx="143">
                  <c:v>0.44</c:v>
                </c:pt>
                <c:pt idx="144">
                  <c:v>0.45</c:v>
                </c:pt>
                <c:pt idx="145">
                  <c:v>0.46</c:v>
                </c:pt>
                <c:pt idx="146">
                  <c:v>0.47000000000000008</c:v>
                </c:pt>
                <c:pt idx="147">
                  <c:v>0.48000000000000009</c:v>
                </c:pt>
                <c:pt idx="148">
                  <c:v>0.4900000000000001</c:v>
                </c:pt>
                <c:pt idx="149">
                  <c:v>0.5</c:v>
                </c:pt>
                <c:pt idx="150">
                  <c:v>0.51</c:v>
                </c:pt>
                <c:pt idx="151">
                  <c:v>0.52</c:v>
                </c:pt>
                <c:pt idx="152">
                  <c:v>0.53</c:v>
                </c:pt>
                <c:pt idx="153">
                  <c:v>0.54</c:v>
                </c:pt>
                <c:pt idx="154">
                  <c:v>0.55000000000000004</c:v>
                </c:pt>
                <c:pt idx="155">
                  <c:v>0.56000000000000005</c:v>
                </c:pt>
                <c:pt idx="156">
                  <c:v>0.56999999999999995</c:v>
                </c:pt>
                <c:pt idx="157">
                  <c:v>0.58000000000000007</c:v>
                </c:pt>
                <c:pt idx="158">
                  <c:v>0.59</c:v>
                </c:pt>
                <c:pt idx="159">
                  <c:v>0.6000000000000002</c:v>
                </c:pt>
                <c:pt idx="160">
                  <c:v>0.61000000000000021</c:v>
                </c:pt>
                <c:pt idx="161">
                  <c:v>0.62000000000000022</c:v>
                </c:pt>
                <c:pt idx="162">
                  <c:v>0.63000000000000023</c:v>
                </c:pt>
                <c:pt idx="163">
                  <c:v>0.64000000000000024</c:v>
                </c:pt>
                <c:pt idx="164">
                  <c:v>0.65000000000000024</c:v>
                </c:pt>
                <c:pt idx="165">
                  <c:v>0.66000000000000025</c:v>
                </c:pt>
                <c:pt idx="166">
                  <c:v>0.67000000000000026</c:v>
                </c:pt>
                <c:pt idx="167">
                  <c:v>0.68</c:v>
                </c:pt>
                <c:pt idx="168">
                  <c:v>0.69000000000000017</c:v>
                </c:pt>
                <c:pt idx="169">
                  <c:v>0.70000000000000018</c:v>
                </c:pt>
                <c:pt idx="170">
                  <c:v>0.71000000000000019</c:v>
                </c:pt>
                <c:pt idx="171">
                  <c:v>0.7200000000000002</c:v>
                </c:pt>
                <c:pt idx="172">
                  <c:v>0.7300000000000002</c:v>
                </c:pt>
                <c:pt idx="173">
                  <c:v>0.74000000000000021</c:v>
                </c:pt>
                <c:pt idx="174">
                  <c:v>0.75000000000000022</c:v>
                </c:pt>
                <c:pt idx="175">
                  <c:v>0.76000000000000023</c:v>
                </c:pt>
                <c:pt idx="176">
                  <c:v>0.77000000000000024</c:v>
                </c:pt>
                <c:pt idx="177">
                  <c:v>0.78</c:v>
                </c:pt>
                <c:pt idx="178">
                  <c:v>0.79</c:v>
                </c:pt>
                <c:pt idx="179">
                  <c:v>0.8</c:v>
                </c:pt>
                <c:pt idx="180">
                  <c:v>0.81</c:v>
                </c:pt>
                <c:pt idx="181">
                  <c:v>0.82000000000000017</c:v>
                </c:pt>
                <c:pt idx="182">
                  <c:v>0.83000000000000018</c:v>
                </c:pt>
                <c:pt idx="183">
                  <c:v>0.84000000000000019</c:v>
                </c:pt>
                <c:pt idx="184">
                  <c:v>0.8500000000000002</c:v>
                </c:pt>
                <c:pt idx="185">
                  <c:v>0.86000000000000021</c:v>
                </c:pt>
                <c:pt idx="186">
                  <c:v>0.87000000000000022</c:v>
                </c:pt>
                <c:pt idx="187">
                  <c:v>0.88</c:v>
                </c:pt>
                <c:pt idx="188">
                  <c:v>0.89</c:v>
                </c:pt>
                <c:pt idx="189">
                  <c:v>0.9</c:v>
                </c:pt>
                <c:pt idx="190">
                  <c:v>0.91</c:v>
                </c:pt>
                <c:pt idx="191">
                  <c:v>0.92</c:v>
                </c:pt>
                <c:pt idx="192">
                  <c:v>0.93</c:v>
                </c:pt>
                <c:pt idx="193">
                  <c:v>0.94000000000000017</c:v>
                </c:pt>
                <c:pt idx="194">
                  <c:v>0.95000000000000018</c:v>
                </c:pt>
              </c:numCache>
            </c:numRef>
          </c:xVal>
          <c:yVal>
            <c:numRef>
              <c:f>loess!$D$2:$D$196</c:f>
              <c:numCache>
                <c:formatCode>General</c:formatCode>
                <c:ptCount val="195"/>
                <c:pt idx="0">
                  <c:v>-0.12397000000000002</c:v>
                </c:pt>
                <c:pt idx="1">
                  <c:v>-0.13100000000000001</c:v>
                </c:pt>
                <c:pt idx="2">
                  <c:v>-0.15121000000000007</c:v>
                </c:pt>
                <c:pt idx="3">
                  <c:v>-0.17142000000000004</c:v>
                </c:pt>
                <c:pt idx="4">
                  <c:v>-0.19162999999999997</c:v>
                </c:pt>
                <c:pt idx="5">
                  <c:v>-0.20497000000000001</c:v>
                </c:pt>
                <c:pt idx="6">
                  <c:v>-0.21605000000000005</c:v>
                </c:pt>
                <c:pt idx="7">
                  <c:v>-0.22711999999999999</c:v>
                </c:pt>
                <c:pt idx="8">
                  <c:v>-0.21252000000000001</c:v>
                </c:pt>
                <c:pt idx="9">
                  <c:v>-0.18571000000000004</c:v>
                </c:pt>
                <c:pt idx="10">
                  <c:v>-0.17036000000000001</c:v>
                </c:pt>
                <c:pt idx="11">
                  <c:v>-0.15501000000000006</c:v>
                </c:pt>
                <c:pt idx="12">
                  <c:v>-0.15926000000000007</c:v>
                </c:pt>
                <c:pt idx="13">
                  <c:v>-0.17327999999999999</c:v>
                </c:pt>
                <c:pt idx="14">
                  <c:v>-0.15681000000000006</c:v>
                </c:pt>
                <c:pt idx="15">
                  <c:v>-0.14033000000000001</c:v>
                </c:pt>
                <c:pt idx="16">
                  <c:v>-0.12886</c:v>
                </c:pt>
                <c:pt idx="17">
                  <c:v>-0.13455</c:v>
                </c:pt>
                <c:pt idx="18">
                  <c:v>-0.14022999999999999</c:v>
                </c:pt>
                <c:pt idx="19">
                  <c:v>-0.14540000000000006</c:v>
                </c:pt>
                <c:pt idx="20">
                  <c:v>-0.14698000000000006</c:v>
                </c:pt>
                <c:pt idx="21">
                  <c:v>-0.14856000000000005</c:v>
                </c:pt>
                <c:pt idx="22">
                  <c:v>-0.15013000000000001</c:v>
                </c:pt>
                <c:pt idx="23">
                  <c:v>-0.16205</c:v>
                </c:pt>
                <c:pt idx="24">
                  <c:v>-0.17533000000000001</c:v>
                </c:pt>
                <c:pt idx="25">
                  <c:v>-0.18860000000000005</c:v>
                </c:pt>
                <c:pt idx="26">
                  <c:v>-0.20186999999999999</c:v>
                </c:pt>
                <c:pt idx="27">
                  <c:v>-0.19888</c:v>
                </c:pt>
                <c:pt idx="28">
                  <c:v>-0.18867</c:v>
                </c:pt>
                <c:pt idx="29">
                  <c:v>-0.17671000000000006</c:v>
                </c:pt>
                <c:pt idx="30">
                  <c:v>-0.15742000000000006</c:v>
                </c:pt>
                <c:pt idx="31">
                  <c:v>-0.13811999999999999</c:v>
                </c:pt>
                <c:pt idx="32">
                  <c:v>-0.11883000000000002</c:v>
                </c:pt>
                <c:pt idx="33">
                  <c:v>-0.11536</c:v>
                </c:pt>
                <c:pt idx="34">
                  <c:v>-0.1653</c:v>
                </c:pt>
                <c:pt idx="35">
                  <c:v>-0.21524000000000004</c:v>
                </c:pt>
                <c:pt idx="36">
                  <c:v>-0.25653000000000004</c:v>
                </c:pt>
                <c:pt idx="37">
                  <c:v>-0.20480000000000001</c:v>
                </c:pt>
                <c:pt idx="38">
                  <c:v>-0.15306000000000006</c:v>
                </c:pt>
                <c:pt idx="39">
                  <c:v>-0.16725000000000001</c:v>
                </c:pt>
                <c:pt idx="40">
                  <c:v>-0.18487999999999999</c:v>
                </c:pt>
                <c:pt idx="41">
                  <c:v>-0.20250000000000001</c:v>
                </c:pt>
                <c:pt idx="42">
                  <c:v>-0.22319</c:v>
                </c:pt>
                <c:pt idx="43">
                  <c:v>-0.24492000000000005</c:v>
                </c:pt>
                <c:pt idx="44">
                  <c:v>-0.23500000000000001</c:v>
                </c:pt>
                <c:pt idx="45">
                  <c:v>-0.21038000000000001</c:v>
                </c:pt>
                <c:pt idx="46">
                  <c:v>-0.18575000000000005</c:v>
                </c:pt>
                <c:pt idx="47">
                  <c:v>-0.17971000000000006</c:v>
                </c:pt>
                <c:pt idx="48">
                  <c:v>-0.19278000000000001</c:v>
                </c:pt>
                <c:pt idx="49">
                  <c:v>-0.20585000000000001</c:v>
                </c:pt>
                <c:pt idx="50">
                  <c:v>-0.21450000000000005</c:v>
                </c:pt>
                <c:pt idx="51">
                  <c:v>-0.21971000000000007</c:v>
                </c:pt>
                <c:pt idx="52">
                  <c:v>-0.21831000000000006</c:v>
                </c:pt>
                <c:pt idx="53">
                  <c:v>-0.21373000000000006</c:v>
                </c:pt>
                <c:pt idx="54">
                  <c:v>-0.20915</c:v>
                </c:pt>
                <c:pt idx="55">
                  <c:v>-0.20457</c:v>
                </c:pt>
                <c:pt idx="56">
                  <c:v>-0.19999000000000006</c:v>
                </c:pt>
                <c:pt idx="57">
                  <c:v>-0.19541000000000006</c:v>
                </c:pt>
                <c:pt idx="58">
                  <c:v>-0.19083</c:v>
                </c:pt>
                <c:pt idx="59">
                  <c:v>-0.18671000000000004</c:v>
                </c:pt>
                <c:pt idx="60">
                  <c:v>-0.18808000000000005</c:v>
                </c:pt>
                <c:pt idx="61">
                  <c:v>-0.18945000000000006</c:v>
                </c:pt>
                <c:pt idx="62">
                  <c:v>-0.19123000000000001</c:v>
                </c:pt>
                <c:pt idx="63">
                  <c:v>-0.19411999999999999</c:v>
                </c:pt>
                <c:pt idx="64">
                  <c:v>-0.19702</c:v>
                </c:pt>
                <c:pt idx="65">
                  <c:v>-0.19991000000000006</c:v>
                </c:pt>
                <c:pt idx="66">
                  <c:v>-0.19270000000000001</c:v>
                </c:pt>
                <c:pt idx="67">
                  <c:v>-0.18225000000000005</c:v>
                </c:pt>
                <c:pt idx="68">
                  <c:v>-0.17180999999999999</c:v>
                </c:pt>
                <c:pt idx="69">
                  <c:v>-0.16136</c:v>
                </c:pt>
                <c:pt idx="70">
                  <c:v>-0.15091000000000007</c:v>
                </c:pt>
                <c:pt idx="71">
                  <c:v>-0.14047000000000001</c:v>
                </c:pt>
                <c:pt idx="72">
                  <c:v>-0.13002</c:v>
                </c:pt>
                <c:pt idx="73">
                  <c:v>-0.11957000000000002</c:v>
                </c:pt>
                <c:pt idx="74">
                  <c:v>-0.10913000000000003</c:v>
                </c:pt>
                <c:pt idx="75">
                  <c:v>-9.8680000000000032E-2</c:v>
                </c:pt>
                <c:pt idx="76">
                  <c:v>-8.8230000000000031E-2</c:v>
                </c:pt>
                <c:pt idx="77">
                  <c:v>-7.778000000000003E-2</c:v>
                </c:pt>
                <c:pt idx="78">
                  <c:v>-6.7340000000000011E-2</c:v>
                </c:pt>
                <c:pt idx="79">
                  <c:v>-5.4720000000000019E-2</c:v>
                </c:pt>
                <c:pt idx="80">
                  <c:v>4.1930000000000002E-2</c:v>
                </c:pt>
                <c:pt idx="81">
                  <c:v>7.3709999999999998E-2</c:v>
                </c:pt>
                <c:pt idx="82">
                  <c:v>0.10549000000000003</c:v>
                </c:pt>
                <c:pt idx="83">
                  <c:v>0.13727</c:v>
                </c:pt>
                <c:pt idx="84">
                  <c:v>0.17124000000000006</c:v>
                </c:pt>
                <c:pt idx="85">
                  <c:v>0.22264</c:v>
                </c:pt>
                <c:pt idx="86">
                  <c:v>0.27404000000000001</c:v>
                </c:pt>
                <c:pt idx="87">
                  <c:v>0.32544000000000012</c:v>
                </c:pt>
                <c:pt idx="88">
                  <c:v>0.37684000000000012</c:v>
                </c:pt>
                <c:pt idx="89">
                  <c:v>0.42360000000000009</c:v>
                </c:pt>
                <c:pt idx="90">
                  <c:v>0.47822000000000009</c:v>
                </c:pt>
                <c:pt idx="91">
                  <c:v>0.56357999999999997</c:v>
                </c:pt>
                <c:pt idx="92">
                  <c:v>0.64893000000000023</c:v>
                </c:pt>
                <c:pt idx="93">
                  <c:v>0.67670000000000041</c:v>
                </c:pt>
                <c:pt idx="94">
                  <c:v>0.71238000000000001</c:v>
                </c:pt>
                <c:pt idx="95">
                  <c:v>0.77278000000000024</c:v>
                </c:pt>
                <c:pt idx="96">
                  <c:v>0.83316999999999997</c:v>
                </c:pt>
                <c:pt idx="97">
                  <c:v>0.88742999999999983</c:v>
                </c:pt>
                <c:pt idx="98">
                  <c:v>0.92454999999999998</c:v>
                </c:pt>
                <c:pt idx="99">
                  <c:v>0.96167000000000025</c:v>
                </c:pt>
                <c:pt idx="100">
                  <c:v>0.99878</c:v>
                </c:pt>
                <c:pt idx="101">
                  <c:v>1.0358999999999996</c:v>
                </c:pt>
                <c:pt idx="102">
                  <c:v>1.10422</c:v>
                </c:pt>
                <c:pt idx="103">
                  <c:v>1.17323</c:v>
                </c:pt>
                <c:pt idx="104">
                  <c:v>1.19272</c:v>
                </c:pt>
                <c:pt idx="105">
                  <c:v>1.2121999999999995</c:v>
                </c:pt>
                <c:pt idx="106">
                  <c:v>1.2316899999999995</c:v>
                </c:pt>
                <c:pt idx="107">
                  <c:v>1.25118</c:v>
                </c:pt>
                <c:pt idx="108">
                  <c:v>1.24884</c:v>
                </c:pt>
                <c:pt idx="109">
                  <c:v>1.17449</c:v>
                </c:pt>
                <c:pt idx="110">
                  <c:v>1.1988099999999999</c:v>
                </c:pt>
                <c:pt idx="111">
                  <c:v>1.1800900000000001</c:v>
                </c:pt>
                <c:pt idx="112">
                  <c:v>1.1583500000000004</c:v>
                </c:pt>
                <c:pt idx="113">
                  <c:v>1.13371</c:v>
                </c:pt>
                <c:pt idx="114">
                  <c:v>1.1111899999999999</c:v>
                </c:pt>
                <c:pt idx="115">
                  <c:v>1.1192299999999995</c:v>
                </c:pt>
                <c:pt idx="116">
                  <c:v>1.09273</c:v>
                </c:pt>
                <c:pt idx="117">
                  <c:v>1.0818599999999998</c:v>
                </c:pt>
                <c:pt idx="118">
                  <c:v>1.0709899999999999</c:v>
                </c:pt>
                <c:pt idx="119">
                  <c:v>1.0369899999999999</c:v>
                </c:pt>
                <c:pt idx="120">
                  <c:v>0.98319999999999996</c:v>
                </c:pt>
                <c:pt idx="121">
                  <c:v>0.92942000000000002</c:v>
                </c:pt>
                <c:pt idx="122">
                  <c:v>0.87564000000000031</c:v>
                </c:pt>
                <c:pt idx="123">
                  <c:v>0.87768000000000024</c:v>
                </c:pt>
                <c:pt idx="124">
                  <c:v>0.81245000000000001</c:v>
                </c:pt>
                <c:pt idx="125">
                  <c:v>0.82547000000000004</c:v>
                </c:pt>
                <c:pt idx="126">
                  <c:v>0.78490000000000004</c:v>
                </c:pt>
                <c:pt idx="127">
                  <c:v>0.77608000000000021</c:v>
                </c:pt>
                <c:pt idx="128">
                  <c:v>0.76726000000000005</c:v>
                </c:pt>
                <c:pt idx="129">
                  <c:v>0.74324000000000023</c:v>
                </c:pt>
                <c:pt idx="130">
                  <c:v>0.69393000000000005</c:v>
                </c:pt>
                <c:pt idx="131">
                  <c:v>0.68916999999999973</c:v>
                </c:pt>
                <c:pt idx="132">
                  <c:v>0.68440000000000001</c:v>
                </c:pt>
                <c:pt idx="133">
                  <c:v>0.66083000000000025</c:v>
                </c:pt>
                <c:pt idx="134">
                  <c:v>0.64153000000000004</c:v>
                </c:pt>
                <c:pt idx="135">
                  <c:v>0.64388000000000023</c:v>
                </c:pt>
                <c:pt idx="136">
                  <c:v>0.64305000000000023</c:v>
                </c:pt>
                <c:pt idx="137">
                  <c:v>0.58746999999999971</c:v>
                </c:pt>
                <c:pt idx="138">
                  <c:v>0.57047000000000003</c:v>
                </c:pt>
                <c:pt idx="139">
                  <c:v>0.55384999999999995</c:v>
                </c:pt>
                <c:pt idx="140">
                  <c:v>0.56511</c:v>
                </c:pt>
                <c:pt idx="141">
                  <c:v>0.60188000000000019</c:v>
                </c:pt>
                <c:pt idx="142">
                  <c:v>0.60370000000000024</c:v>
                </c:pt>
                <c:pt idx="143">
                  <c:v>0.57845000000000002</c:v>
                </c:pt>
                <c:pt idx="144">
                  <c:v>0.55318999999999996</c:v>
                </c:pt>
                <c:pt idx="145">
                  <c:v>0.52793999999999996</c:v>
                </c:pt>
                <c:pt idx="146">
                  <c:v>0.50910999999999973</c:v>
                </c:pt>
                <c:pt idx="147">
                  <c:v>0.50178999999999996</c:v>
                </c:pt>
                <c:pt idx="148">
                  <c:v>0.49221000000000009</c:v>
                </c:pt>
                <c:pt idx="149">
                  <c:v>0.48262000000000016</c:v>
                </c:pt>
                <c:pt idx="150">
                  <c:v>0.47317000000000009</c:v>
                </c:pt>
                <c:pt idx="151">
                  <c:v>0.4721200000000001</c:v>
                </c:pt>
                <c:pt idx="152">
                  <c:v>0.46806000000000009</c:v>
                </c:pt>
                <c:pt idx="153">
                  <c:v>0.41140000000000015</c:v>
                </c:pt>
                <c:pt idx="154">
                  <c:v>0.33946000000000021</c:v>
                </c:pt>
                <c:pt idx="155">
                  <c:v>0.40261000000000002</c:v>
                </c:pt>
                <c:pt idx="156">
                  <c:v>0.47544000000000008</c:v>
                </c:pt>
                <c:pt idx="157">
                  <c:v>0.45613000000000004</c:v>
                </c:pt>
                <c:pt idx="158">
                  <c:v>0.43683000000000011</c:v>
                </c:pt>
                <c:pt idx="159">
                  <c:v>0.41753000000000001</c:v>
                </c:pt>
                <c:pt idx="160">
                  <c:v>0.39823000000000008</c:v>
                </c:pt>
                <c:pt idx="161">
                  <c:v>0.3789200000000002</c:v>
                </c:pt>
                <c:pt idx="162">
                  <c:v>0.35962000000000011</c:v>
                </c:pt>
                <c:pt idx="163">
                  <c:v>0.34032000000000012</c:v>
                </c:pt>
                <c:pt idx="164">
                  <c:v>0.39020000000000016</c:v>
                </c:pt>
                <c:pt idx="165">
                  <c:v>0.39514000000000016</c:v>
                </c:pt>
                <c:pt idx="166">
                  <c:v>0.40009</c:v>
                </c:pt>
                <c:pt idx="167">
                  <c:v>0.36421000000000009</c:v>
                </c:pt>
                <c:pt idx="168">
                  <c:v>0.3104800000000002</c:v>
                </c:pt>
                <c:pt idx="169">
                  <c:v>0.29545000000000016</c:v>
                </c:pt>
                <c:pt idx="170">
                  <c:v>0.29690000000000011</c:v>
                </c:pt>
                <c:pt idx="171">
                  <c:v>0.29836000000000013</c:v>
                </c:pt>
                <c:pt idx="172">
                  <c:v>0.31800000000000012</c:v>
                </c:pt>
                <c:pt idx="173">
                  <c:v>0.33945000000000014</c:v>
                </c:pt>
                <c:pt idx="174">
                  <c:v>0.35641000000000012</c:v>
                </c:pt>
                <c:pt idx="175">
                  <c:v>0.34495000000000009</c:v>
                </c:pt>
                <c:pt idx="176">
                  <c:v>0.32488000000000022</c:v>
                </c:pt>
                <c:pt idx="177">
                  <c:v>0.30481000000000025</c:v>
                </c:pt>
                <c:pt idx="178">
                  <c:v>0.28475</c:v>
                </c:pt>
                <c:pt idx="179">
                  <c:v>0.26468000000000008</c:v>
                </c:pt>
                <c:pt idx="180">
                  <c:v>0.26378000000000001</c:v>
                </c:pt>
                <c:pt idx="181">
                  <c:v>0.26851000000000008</c:v>
                </c:pt>
                <c:pt idx="182">
                  <c:v>0.27323000000000003</c:v>
                </c:pt>
                <c:pt idx="183">
                  <c:v>0.27795000000000009</c:v>
                </c:pt>
                <c:pt idx="184">
                  <c:v>0.28267000000000009</c:v>
                </c:pt>
                <c:pt idx="185">
                  <c:v>0.28739000000000015</c:v>
                </c:pt>
                <c:pt idx="186">
                  <c:v>0.29746000000000011</c:v>
                </c:pt>
                <c:pt idx="187">
                  <c:v>0.26463000000000003</c:v>
                </c:pt>
                <c:pt idx="188">
                  <c:v>0.23179000000000005</c:v>
                </c:pt>
                <c:pt idx="189">
                  <c:v>0.19896000000000005</c:v>
                </c:pt>
                <c:pt idx="190">
                  <c:v>0.21457000000000001</c:v>
                </c:pt>
                <c:pt idx="191">
                  <c:v>0.34033000000000002</c:v>
                </c:pt>
                <c:pt idx="192">
                  <c:v>0.30645000000000011</c:v>
                </c:pt>
                <c:pt idx="193">
                  <c:v>0.23980000000000001</c:v>
                </c:pt>
                <c:pt idx="194">
                  <c:v>0.21423000000000006</c:v>
                </c:pt>
              </c:numCache>
            </c:numRef>
          </c:yVal>
          <c:smooth val="1"/>
        </c:ser>
        <c:ser>
          <c:idx val="1"/>
          <c:order val="2"/>
          <c:tx>
            <c:strRef>
              <c:f>loess!$E$1</c:f>
              <c:strCache>
                <c:ptCount val="1"/>
                <c:pt idx="0">
                  <c:v>span=0.75</c:v>
                </c:pt>
              </c:strCache>
            </c:strRef>
          </c:tx>
          <c:spPr>
            <a:ln w="12700">
              <a:solidFill>
                <a:schemeClr val="bg2">
                  <a:lumMod val="25000"/>
                </a:schemeClr>
              </a:solidFill>
            </a:ln>
          </c:spPr>
          <c:marker>
            <c:symbol val="none"/>
          </c:marker>
          <c:xVal>
            <c:numRef>
              <c:f>loess!$A$2:$A$196</c:f>
              <c:numCache>
                <c:formatCode>General</c:formatCode>
                <c:ptCount val="195"/>
                <c:pt idx="0">
                  <c:v>-0.99</c:v>
                </c:pt>
                <c:pt idx="1">
                  <c:v>-0.98</c:v>
                </c:pt>
                <c:pt idx="2">
                  <c:v>-0.9700000000000002</c:v>
                </c:pt>
                <c:pt idx="3">
                  <c:v>-0.96000000000000019</c:v>
                </c:pt>
                <c:pt idx="4">
                  <c:v>-0.95000000000000018</c:v>
                </c:pt>
                <c:pt idx="5">
                  <c:v>-0.94000000000000017</c:v>
                </c:pt>
                <c:pt idx="6">
                  <c:v>-0.93</c:v>
                </c:pt>
                <c:pt idx="7">
                  <c:v>-0.92</c:v>
                </c:pt>
                <c:pt idx="8">
                  <c:v>-0.91</c:v>
                </c:pt>
                <c:pt idx="9">
                  <c:v>-0.9</c:v>
                </c:pt>
                <c:pt idx="10">
                  <c:v>-0.89</c:v>
                </c:pt>
                <c:pt idx="11">
                  <c:v>-0.88</c:v>
                </c:pt>
                <c:pt idx="12">
                  <c:v>-0.87000000000000022</c:v>
                </c:pt>
                <c:pt idx="13">
                  <c:v>-0.86000000000000021</c:v>
                </c:pt>
                <c:pt idx="14">
                  <c:v>-0.8500000000000002</c:v>
                </c:pt>
                <c:pt idx="15">
                  <c:v>-0.84000000000000019</c:v>
                </c:pt>
                <c:pt idx="16">
                  <c:v>-0.83000000000000018</c:v>
                </c:pt>
                <c:pt idx="17">
                  <c:v>-0.82000000000000017</c:v>
                </c:pt>
                <c:pt idx="18">
                  <c:v>-0.81</c:v>
                </c:pt>
                <c:pt idx="19">
                  <c:v>-0.8</c:v>
                </c:pt>
                <c:pt idx="20">
                  <c:v>-0.79</c:v>
                </c:pt>
                <c:pt idx="21">
                  <c:v>-0.78</c:v>
                </c:pt>
                <c:pt idx="22">
                  <c:v>-0.77000000000000024</c:v>
                </c:pt>
                <c:pt idx="23">
                  <c:v>-0.76000000000000023</c:v>
                </c:pt>
                <c:pt idx="24">
                  <c:v>-0.75000000000000022</c:v>
                </c:pt>
                <c:pt idx="25">
                  <c:v>-0.74000000000000021</c:v>
                </c:pt>
                <c:pt idx="26">
                  <c:v>-0.7300000000000002</c:v>
                </c:pt>
                <c:pt idx="27">
                  <c:v>-0.7200000000000002</c:v>
                </c:pt>
                <c:pt idx="28">
                  <c:v>-0.71000000000000019</c:v>
                </c:pt>
                <c:pt idx="29">
                  <c:v>-0.70000000000000018</c:v>
                </c:pt>
                <c:pt idx="30">
                  <c:v>-0.69000000000000017</c:v>
                </c:pt>
                <c:pt idx="31">
                  <c:v>-0.68</c:v>
                </c:pt>
                <c:pt idx="32">
                  <c:v>-0.67000000000000026</c:v>
                </c:pt>
                <c:pt idx="33">
                  <c:v>-0.66000000000000025</c:v>
                </c:pt>
                <c:pt idx="34">
                  <c:v>-0.65000000000000024</c:v>
                </c:pt>
                <c:pt idx="35">
                  <c:v>-0.64000000000000024</c:v>
                </c:pt>
                <c:pt idx="36">
                  <c:v>-0.63000000000000023</c:v>
                </c:pt>
                <c:pt idx="37">
                  <c:v>-0.62000000000000022</c:v>
                </c:pt>
                <c:pt idx="38">
                  <c:v>-0.61000000000000021</c:v>
                </c:pt>
                <c:pt idx="39">
                  <c:v>-0.6000000000000002</c:v>
                </c:pt>
                <c:pt idx="40">
                  <c:v>-0.59</c:v>
                </c:pt>
                <c:pt idx="41">
                  <c:v>-0.58000000000000007</c:v>
                </c:pt>
                <c:pt idx="42">
                  <c:v>-0.56999999999999995</c:v>
                </c:pt>
                <c:pt idx="43">
                  <c:v>-0.56000000000000005</c:v>
                </c:pt>
                <c:pt idx="44">
                  <c:v>-0.55000000000000004</c:v>
                </c:pt>
                <c:pt idx="45">
                  <c:v>-0.54</c:v>
                </c:pt>
                <c:pt idx="46">
                  <c:v>-0.53</c:v>
                </c:pt>
                <c:pt idx="47">
                  <c:v>-0.52</c:v>
                </c:pt>
                <c:pt idx="48">
                  <c:v>-0.51</c:v>
                </c:pt>
                <c:pt idx="49">
                  <c:v>-0.5</c:v>
                </c:pt>
                <c:pt idx="50">
                  <c:v>-0.4900000000000001</c:v>
                </c:pt>
                <c:pt idx="51">
                  <c:v>-0.48000000000000009</c:v>
                </c:pt>
                <c:pt idx="52">
                  <c:v>-0.47000000000000008</c:v>
                </c:pt>
                <c:pt idx="53">
                  <c:v>-0.46</c:v>
                </c:pt>
                <c:pt idx="54">
                  <c:v>-0.45</c:v>
                </c:pt>
                <c:pt idx="55">
                  <c:v>-0.44</c:v>
                </c:pt>
                <c:pt idx="56">
                  <c:v>-0.4300000000000001</c:v>
                </c:pt>
                <c:pt idx="57">
                  <c:v>-0.4200000000000001</c:v>
                </c:pt>
                <c:pt idx="58">
                  <c:v>-0.41000000000000009</c:v>
                </c:pt>
                <c:pt idx="59">
                  <c:v>-0.4</c:v>
                </c:pt>
                <c:pt idx="60">
                  <c:v>-0.39000000000000012</c:v>
                </c:pt>
                <c:pt idx="61">
                  <c:v>-0.38000000000000012</c:v>
                </c:pt>
                <c:pt idx="62">
                  <c:v>-0.37000000000000011</c:v>
                </c:pt>
                <c:pt idx="63">
                  <c:v>-0.3600000000000001</c:v>
                </c:pt>
                <c:pt idx="64">
                  <c:v>-0.35000000000000009</c:v>
                </c:pt>
                <c:pt idx="65">
                  <c:v>-0.34</c:v>
                </c:pt>
                <c:pt idx="66">
                  <c:v>-0.33000000000000013</c:v>
                </c:pt>
                <c:pt idx="67">
                  <c:v>-0.32000000000000012</c:v>
                </c:pt>
                <c:pt idx="68">
                  <c:v>-0.31000000000000011</c:v>
                </c:pt>
                <c:pt idx="69">
                  <c:v>-0.3000000000000001</c:v>
                </c:pt>
                <c:pt idx="70">
                  <c:v>-0.29000000000000009</c:v>
                </c:pt>
                <c:pt idx="71">
                  <c:v>-0.28000000000000008</c:v>
                </c:pt>
                <c:pt idx="72">
                  <c:v>-0.27</c:v>
                </c:pt>
                <c:pt idx="73">
                  <c:v>-0.26</c:v>
                </c:pt>
                <c:pt idx="74">
                  <c:v>-0.25</c:v>
                </c:pt>
                <c:pt idx="75">
                  <c:v>-0.24000000000000005</c:v>
                </c:pt>
                <c:pt idx="76">
                  <c:v>-0.23</c:v>
                </c:pt>
                <c:pt idx="77">
                  <c:v>-0.22</c:v>
                </c:pt>
                <c:pt idx="78">
                  <c:v>-0.21000000000000005</c:v>
                </c:pt>
                <c:pt idx="79">
                  <c:v>-0.2</c:v>
                </c:pt>
                <c:pt idx="80">
                  <c:v>-0.19</c:v>
                </c:pt>
                <c:pt idx="81">
                  <c:v>-0.18000000000000005</c:v>
                </c:pt>
                <c:pt idx="82">
                  <c:v>-0.17</c:v>
                </c:pt>
                <c:pt idx="83">
                  <c:v>-0.16</c:v>
                </c:pt>
                <c:pt idx="84">
                  <c:v>-0.15000000000000005</c:v>
                </c:pt>
                <c:pt idx="85">
                  <c:v>-0.14000000000000001</c:v>
                </c:pt>
                <c:pt idx="86">
                  <c:v>-0.13</c:v>
                </c:pt>
                <c:pt idx="87">
                  <c:v>-0.12000000000000002</c:v>
                </c:pt>
                <c:pt idx="88">
                  <c:v>-0.11</c:v>
                </c:pt>
                <c:pt idx="89">
                  <c:v>-0.1</c:v>
                </c:pt>
                <c:pt idx="90">
                  <c:v>-9.0000000000000024E-2</c:v>
                </c:pt>
                <c:pt idx="91">
                  <c:v>-8.0000000000000029E-2</c:v>
                </c:pt>
                <c:pt idx="92">
                  <c:v>-7.0000000000000021E-2</c:v>
                </c:pt>
                <c:pt idx="93">
                  <c:v>-6.0000000000000019E-2</c:v>
                </c:pt>
                <c:pt idx="94">
                  <c:v>-0.05</c:v>
                </c:pt>
                <c:pt idx="95">
                  <c:v>-4.0000000000000015E-2</c:v>
                </c:pt>
                <c:pt idx="96">
                  <c:v>-3.0000000000000002E-2</c:v>
                </c:pt>
                <c:pt idx="97">
                  <c:v>-2.0000000000000007E-2</c:v>
                </c:pt>
                <c:pt idx="98">
                  <c:v>-1.0000000000000004E-2</c:v>
                </c:pt>
                <c:pt idx="99">
                  <c:v>0</c:v>
                </c:pt>
                <c:pt idx="100">
                  <c:v>1.0000000000000004E-2</c:v>
                </c:pt>
                <c:pt idx="101">
                  <c:v>2.0000000000000007E-2</c:v>
                </c:pt>
                <c:pt idx="102">
                  <c:v>3.0000000000000002E-2</c:v>
                </c:pt>
                <c:pt idx="103">
                  <c:v>4.0000000000000015E-2</c:v>
                </c:pt>
                <c:pt idx="104">
                  <c:v>0.05</c:v>
                </c:pt>
                <c:pt idx="105">
                  <c:v>6.0000000000000019E-2</c:v>
                </c:pt>
                <c:pt idx="106">
                  <c:v>7.0000000000000021E-2</c:v>
                </c:pt>
                <c:pt idx="107">
                  <c:v>8.0000000000000029E-2</c:v>
                </c:pt>
                <c:pt idx="108">
                  <c:v>9.0000000000000024E-2</c:v>
                </c:pt>
                <c:pt idx="109">
                  <c:v>0.1</c:v>
                </c:pt>
                <c:pt idx="110">
                  <c:v>0.11</c:v>
                </c:pt>
                <c:pt idx="111">
                  <c:v>0.12000000000000002</c:v>
                </c:pt>
                <c:pt idx="112">
                  <c:v>0.13</c:v>
                </c:pt>
                <c:pt idx="113">
                  <c:v>0.14000000000000001</c:v>
                </c:pt>
                <c:pt idx="114">
                  <c:v>0.15000000000000005</c:v>
                </c:pt>
                <c:pt idx="115">
                  <c:v>0.16</c:v>
                </c:pt>
                <c:pt idx="116">
                  <c:v>0.17</c:v>
                </c:pt>
                <c:pt idx="117">
                  <c:v>0.18000000000000005</c:v>
                </c:pt>
                <c:pt idx="118">
                  <c:v>0.19</c:v>
                </c:pt>
                <c:pt idx="119">
                  <c:v>0.2</c:v>
                </c:pt>
                <c:pt idx="120">
                  <c:v>0.21000000000000005</c:v>
                </c:pt>
                <c:pt idx="121">
                  <c:v>0.22</c:v>
                </c:pt>
                <c:pt idx="122">
                  <c:v>0.23</c:v>
                </c:pt>
                <c:pt idx="123">
                  <c:v>0.24000000000000005</c:v>
                </c:pt>
                <c:pt idx="124">
                  <c:v>0.25</c:v>
                </c:pt>
                <c:pt idx="125">
                  <c:v>0.26</c:v>
                </c:pt>
                <c:pt idx="126">
                  <c:v>0.27</c:v>
                </c:pt>
                <c:pt idx="127">
                  <c:v>0.28000000000000008</c:v>
                </c:pt>
                <c:pt idx="128">
                  <c:v>0.29000000000000009</c:v>
                </c:pt>
                <c:pt idx="129">
                  <c:v>0.3000000000000001</c:v>
                </c:pt>
                <c:pt idx="130">
                  <c:v>0.31000000000000011</c:v>
                </c:pt>
                <c:pt idx="131">
                  <c:v>0.32000000000000012</c:v>
                </c:pt>
                <c:pt idx="132">
                  <c:v>0.33000000000000013</c:v>
                </c:pt>
                <c:pt idx="133">
                  <c:v>0.34</c:v>
                </c:pt>
                <c:pt idx="134">
                  <c:v>0.35000000000000009</c:v>
                </c:pt>
                <c:pt idx="135">
                  <c:v>0.3600000000000001</c:v>
                </c:pt>
                <c:pt idx="136">
                  <c:v>0.37000000000000011</c:v>
                </c:pt>
                <c:pt idx="137">
                  <c:v>0.38000000000000012</c:v>
                </c:pt>
                <c:pt idx="138">
                  <c:v>0.39000000000000012</c:v>
                </c:pt>
                <c:pt idx="139">
                  <c:v>0.4</c:v>
                </c:pt>
                <c:pt idx="140">
                  <c:v>0.41000000000000009</c:v>
                </c:pt>
                <c:pt idx="141">
                  <c:v>0.4200000000000001</c:v>
                </c:pt>
                <c:pt idx="142">
                  <c:v>0.4300000000000001</c:v>
                </c:pt>
                <c:pt idx="143">
                  <c:v>0.44</c:v>
                </c:pt>
                <c:pt idx="144">
                  <c:v>0.45</c:v>
                </c:pt>
                <c:pt idx="145">
                  <c:v>0.46</c:v>
                </c:pt>
                <c:pt idx="146">
                  <c:v>0.47000000000000008</c:v>
                </c:pt>
                <c:pt idx="147">
                  <c:v>0.48000000000000009</c:v>
                </c:pt>
                <c:pt idx="148">
                  <c:v>0.4900000000000001</c:v>
                </c:pt>
                <c:pt idx="149">
                  <c:v>0.5</c:v>
                </c:pt>
                <c:pt idx="150">
                  <c:v>0.51</c:v>
                </c:pt>
                <c:pt idx="151">
                  <c:v>0.52</c:v>
                </c:pt>
                <c:pt idx="152">
                  <c:v>0.53</c:v>
                </c:pt>
                <c:pt idx="153">
                  <c:v>0.54</c:v>
                </c:pt>
                <c:pt idx="154">
                  <c:v>0.55000000000000004</c:v>
                </c:pt>
                <c:pt idx="155">
                  <c:v>0.56000000000000005</c:v>
                </c:pt>
                <c:pt idx="156">
                  <c:v>0.56999999999999995</c:v>
                </c:pt>
                <c:pt idx="157">
                  <c:v>0.58000000000000007</c:v>
                </c:pt>
                <c:pt idx="158">
                  <c:v>0.59</c:v>
                </c:pt>
                <c:pt idx="159">
                  <c:v>0.6000000000000002</c:v>
                </c:pt>
                <c:pt idx="160">
                  <c:v>0.61000000000000021</c:v>
                </c:pt>
                <c:pt idx="161">
                  <c:v>0.62000000000000022</c:v>
                </c:pt>
                <c:pt idx="162">
                  <c:v>0.63000000000000023</c:v>
                </c:pt>
                <c:pt idx="163">
                  <c:v>0.64000000000000024</c:v>
                </c:pt>
                <c:pt idx="164">
                  <c:v>0.65000000000000024</c:v>
                </c:pt>
                <c:pt idx="165">
                  <c:v>0.66000000000000025</c:v>
                </c:pt>
                <c:pt idx="166">
                  <c:v>0.67000000000000026</c:v>
                </c:pt>
                <c:pt idx="167">
                  <c:v>0.68</c:v>
                </c:pt>
                <c:pt idx="168">
                  <c:v>0.69000000000000017</c:v>
                </c:pt>
                <c:pt idx="169">
                  <c:v>0.70000000000000018</c:v>
                </c:pt>
                <c:pt idx="170">
                  <c:v>0.71000000000000019</c:v>
                </c:pt>
                <c:pt idx="171">
                  <c:v>0.7200000000000002</c:v>
                </c:pt>
                <c:pt idx="172">
                  <c:v>0.7300000000000002</c:v>
                </c:pt>
                <c:pt idx="173">
                  <c:v>0.74000000000000021</c:v>
                </c:pt>
                <c:pt idx="174">
                  <c:v>0.75000000000000022</c:v>
                </c:pt>
                <c:pt idx="175">
                  <c:v>0.76000000000000023</c:v>
                </c:pt>
                <c:pt idx="176">
                  <c:v>0.77000000000000024</c:v>
                </c:pt>
                <c:pt idx="177">
                  <c:v>0.78</c:v>
                </c:pt>
                <c:pt idx="178">
                  <c:v>0.79</c:v>
                </c:pt>
                <c:pt idx="179">
                  <c:v>0.8</c:v>
                </c:pt>
                <c:pt idx="180">
                  <c:v>0.81</c:v>
                </c:pt>
                <c:pt idx="181">
                  <c:v>0.82000000000000017</c:v>
                </c:pt>
                <c:pt idx="182">
                  <c:v>0.83000000000000018</c:v>
                </c:pt>
                <c:pt idx="183">
                  <c:v>0.84000000000000019</c:v>
                </c:pt>
                <c:pt idx="184">
                  <c:v>0.8500000000000002</c:v>
                </c:pt>
                <c:pt idx="185">
                  <c:v>0.86000000000000021</c:v>
                </c:pt>
                <c:pt idx="186">
                  <c:v>0.87000000000000022</c:v>
                </c:pt>
                <c:pt idx="187">
                  <c:v>0.88</c:v>
                </c:pt>
                <c:pt idx="188">
                  <c:v>0.89</c:v>
                </c:pt>
                <c:pt idx="189">
                  <c:v>0.9</c:v>
                </c:pt>
                <c:pt idx="190">
                  <c:v>0.91</c:v>
                </c:pt>
                <c:pt idx="191">
                  <c:v>0.92</c:v>
                </c:pt>
                <c:pt idx="192">
                  <c:v>0.93</c:v>
                </c:pt>
                <c:pt idx="193">
                  <c:v>0.94000000000000017</c:v>
                </c:pt>
                <c:pt idx="194">
                  <c:v>0.95000000000000018</c:v>
                </c:pt>
              </c:numCache>
            </c:numRef>
          </c:xVal>
          <c:yVal>
            <c:numRef>
              <c:f>loess!$E$2:$E$196</c:f>
              <c:numCache>
                <c:formatCode>General</c:formatCode>
                <c:ptCount val="195"/>
                <c:pt idx="0">
                  <c:v>-8.7120000000000003E-2</c:v>
                </c:pt>
                <c:pt idx="1">
                  <c:v>-9.2439999999999994E-2</c:v>
                </c:pt>
                <c:pt idx="2">
                  <c:v>-9.7760000000000027E-2</c:v>
                </c:pt>
                <c:pt idx="3">
                  <c:v>-0.10308</c:v>
                </c:pt>
                <c:pt idx="4">
                  <c:v>-0.10840000000000002</c:v>
                </c:pt>
                <c:pt idx="5">
                  <c:v>-0.11372000000000003</c:v>
                </c:pt>
                <c:pt idx="6">
                  <c:v>-0.11904000000000002</c:v>
                </c:pt>
                <c:pt idx="7">
                  <c:v>-0.12436000000000003</c:v>
                </c:pt>
                <c:pt idx="8">
                  <c:v>-0.12967999999999993</c:v>
                </c:pt>
                <c:pt idx="9">
                  <c:v>-0.13500000000000001</c:v>
                </c:pt>
                <c:pt idx="10">
                  <c:v>-0.14032</c:v>
                </c:pt>
                <c:pt idx="11">
                  <c:v>-0.14563999999999999</c:v>
                </c:pt>
                <c:pt idx="12">
                  <c:v>-0.15096000000000007</c:v>
                </c:pt>
                <c:pt idx="13">
                  <c:v>-0.15627000000000005</c:v>
                </c:pt>
                <c:pt idx="14">
                  <c:v>-0.16159000000000001</c:v>
                </c:pt>
                <c:pt idx="15">
                  <c:v>-0.16691000000000006</c:v>
                </c:pt>
                <c:pt idx="16">
                  <c:v>-0.17222999999999999</c:v>
                </c:pt>
                <c:pt idx="17">
                  <c:v>-0.17755000000000001</c:v>
                </c:pt>
                <c:pt idx="18">
                  <c:v>-0.18287</c:v>
                </c:pt>
                <c:pt idx="19">
                  <c:v>-0.18819000000000005</c:v>
                </c:pt>
                <c:pt idx="20">
                  <c:v>-0.19350999999999999</c:v>
                </c:pt>
                <c:pt idx="21">
                  <c:v>-0.19883000000000001</c:v>
                </c:pt>
                <c:pt idx="22">
                  <c:v>-0.20415</c:v>
                </c:pt>
                <c:pt idx="23">
                  <c:v>-0.20947000000000005</c:v>
                </c:pt>
                <c:pt idx="24">
                  <c:v>-0.21479000000000006</c:v>
                </c:pt>
                <c:pt idx="25">
                  <c:v>-0.22011</c:v>
                </c:pt>
                <c:pt idx="26">
                  <c:v>-0.22542999999999999</c:v>
                </c:pt>
                <c:pt idx="27">
                  <c:v>-0.23075000000000001</c:v>
                </c:pt>
                <c:pt idx="28">
                  <c:v>-0.23607</c:v>
                </c:pt>
                <c:pt idx="29">
                  <c:v>-0.23289000000000001</c:v>
                </c:pt>
                <c:pt idx="30">
                  <c:v>-0.22777</c:v>
                </c:pt>
                <c:pt idx="31">
                  <c:v>-0.22264999999999999</c:v>
                </c:pt>
                <c:pt idx="32">
                  <c:v>-0.21753000000000006</c:v>
                </c:pt>
                <c:pt idx="33">
                  <c:v>-0.21241000000000007</c:v>
                </c:pt>
                <c:pt idx="34">
                  <c:v>-0.20729000000000006</c:v>
                </c:pt>
                <c:pt idx="35">
                  <c:v>-0.20216999999999999</c:v>
                </c:pt>
                <c:pt idx="36">
                  <c:v>-0.19706000000000001</c:v>
                </c:pt>
                <c:pt idx="37">
                  <c:v>-0.19194000000000006</c:v>
                </c:pt>
                <c:pt idx="38">
                  <c:v>-0.18682000000000001</c:v>
                </c:pt>
                <c:pt idx="39">
                  <c:v>-0.18170000000000006</c:v>
                </c:pt>
                <c:pt idx="40">
                  <c:v>-0.17657999999999999</c:v>
                </c:pt>
                <c:pt idx="41">
                  <c:v>-0.17146000000000006</c:v>
                </c:pt>
                <c:pt idx="42">
                  <c:v>-0.16633999999999999</c:v>
                </c:pt>
                <c:pt idx="43">
                  <c:v>-0.16123000000000001</c:v>
                </c:pt>
                <c:pt idx="44">
                  <c:v>-0.15611000000000005</c:v>
                </c:pt>
                <c:pt idx="45">
                  <c:v>-0.15099000000000007</c:v>
                </c:pt>
                <c:pt idx="46">
                  <c:v>-0.14587</c:v>
                </c:pt>
                <c:pt idx="47">
                  <c:v>-0.14075000000000001</c:v>
                </c:pt>
                <c:pt idx="48">
                  <c:v>-0.13563</c:v>
                </c:pt>
                <c:pt idx="49">
                  <c:v>-0.13050999999999999</c:v>
                </c:pt>
                <c:pt idx="50">
                  <c:v>-0.12540000000000001</c:v>
                </c:pt>
                <c:pt idx="51">
                  <c:v>-0.12028000000000003</c:v>
                </c:pt>
                <c:pt idx="52">
                  <c:v>-0.1109</c:v>
                </c:pt>
                <c:pt idx="53">
                  <c:v>-9.0720000000000037E-2</c:v>
                </c:pt>
                <c:pt idx="54">
                  <c:v>-7.0540000000000005E-2</c:v>
                </c:pt>
                <c:pt idx="55">
                  <c:v>-5.0360000000000016E-2</c:v>
                </c:pt>
                <c:pt idx="56">
                  <c:v>-3.0180000000000002E-2</c:v>
                </c:pt>
                <c:pt idx="57">
                  <c:v>-9.9900000000000041E-3</c:v>
                </c:pt>
                <c:pt idx="58">
                  <c:v>1.0189999999999998E-2</c:v>
                </c:pt>
                <c:pt idx="59">
                  <c:v>3.0370000000000001E-2</c:v>
                </c:pt>
                <c:pt idx="60">
                  <c:v>5.0549999999999984E-2</c:v>
                </c:pt>
                <c:pt idx="61">
                  <c:v>7.0730000000000029E-2</c:v>
                </c:pt>
                <c:pt idx="62">
                  <c:v>9.0910000000000005E-2</c:v>
                </c:pt>
                <c:pt idx="63">
                  <c:v>0.11108999999999995</c:v>
                </c:pt>
                <c:pt idx="64">
                  <c:v>0.13127</c:v>
                </c:pt>
                <c:pt idx="65">
                  <c:v>0.15145000000000006</c:v>
                </c:pt>
                <c:pt idx="66">
                  <c:v>0.17163</c:v>
                </c:pt>
                <c:pt idx="67">
                  <c:v>0.19181000000000001</c:v>
                </c:pt>
                <c:pt idx="68">
                  <c:v>0.21199000000000007</c:v>
                </c:pt>
                <c:pt idx="69">
                  <c:v>0.23216999999999999</c:v>
                </c:pt>
                <c:pt idx="70">
                  <c:v>0.25236000000000008</c:v>
                </c:pt>
                <c:pt idx="71">
                  <c:v>0.27254</c:v>
                </c:pt>
                <c:pt idx="72">
                  <c:v>0.29272000000000009</c:v>
                </c:pt>
                <c:pt idx="73">
                  <c:v>0.31290000000000012</c:v>
                </c:pt>
                <c:pt idx="74">
                  <c:v>0.33308000000000026</c:v>
                </c:pt>
                <c:pt idx="75">
                  <c:v>0.35326000000000002</c:v>
                </c:pt>
                <c:pt idx="76">
                  <c:v>0.37344000000000016</c:v>
                </c:pt>
                <c:pt idx="77">
                  <c:v>0.39362000000000025</c:v>
                </c:pt>
                <c:pt idx="78">
                  <c:v>0.41380000000000011</c:v>
                </c:pt>
                <c:pt idx="79">
                  <c:v>0.4339800000000002</c:v>
                </c:pt>
                <c:pt idx="80">
                  <c:v>0.45416000000000001</c:v>
                </c:pt>
                <c:pt idx="81">
                  <c:v>0.47434000000000009</c:v>
                </c:pt>
                <c:pt idx="82">
                  <c:v>0.49452000000000013</c:v>
                </c:pt>
                <c:pt idx="83">
                  <c:v>0.51471</c:v>
                </c:pt>
                <c:pt idx="84">
                  <c:v>0.53488999999999998</c:v>
                </c:pt>
                <c:pt idx="85">
                  <c:v>0.55506999999999973</c:v>
                </c:pt>
                <c:pt idx="86">
                  <c:v>0.57525000000000004</c:v>
                </c:pt>
                <c:pt idx="87">
                  <c:v>0.59542999999999979</c:v>
                </c:pt>
                <c:pt idx="88">
                  <c:v>0.61561000000000021</c:v>
                </c:pt>
                <c:pt idx="89">
                  <c:v>0.6357900000000003</c:v>
                </c:pt>
                <c:pt idx="90">
                  <c:v>0.65597000000000039</c:v>
                </c:pt>
                <c:pt idx="91">
                  <c:v>0.67615000000000025</c:v>
                </c:pt>
                <c:pt idx="92">
                  <c:v>0.69633</c:v>
                </c:pt>
                <c:pt idx="93">
                  <c:v>0.71650999999999998</c:v>
                </c:pt>
                <c:pt idx="94">
                  <c:v>0.73669000000000029</c:v>
                </c:pt>
                <c:pt idx="95">
                  <c:v>0.75687000000000026</c:v>
                </c:pt>
                <c:pt idx="96">
                  <c:v>0.7770600000000002</c:v>
                </c:pt>
                <c:pt idx="97">
                  <c:v>0.79723999999999973</c:v>
                </c:pt>
                <c:pt idx="98">
                  <c:v>0.81742000000000004</c:v>
                </c:pt>
                <c:pt idx="99">
                  <c:v>0.83760000000000023</c:v>
                </c:pt>
                <c:pt idx="100">
                  <c:v>0.85778000000000021</c:v>
                </c:pt>
                <c:pt idx="101">
                  <c:v>0.87796000000000018</c:v>
                </c:pt>
                <c:pt idx="102">
                  <c:v>0.89425999999999983</c:v>
                </c:pt>
                <c:pt idx="103">
                  <c:v>0.89761999999999997</c:v>
                </c:pt>
                <c:pt idx="104">
                  <c:v>0.90098</c:v>
                </c:pt>
                <c:pt idx="105">
                  <c:v>0.90432999999999997</c:v>
                </c:pt>
                <c:pt idx="106">
                  <c:v>0.90769000000000022</c:v>
                </c:pt>
                <c:pt idx="107">
                  <c:v>0.91105000000000003</c:v>
                </c:pt>
                <c:pt idx="108">
                  <c:v>0.91440999999999972</c:v>
                </c:pt>
                <c:pt idx="109">
                  <c:v>0.91776999999999997</c:v>
                </c:pt>
                <c:pt idx="110">
                  <c:v>0.92113</c:v>
                </c:pt>
                <c:pt idx="111">
                  <c:v>0.92449000000000003</c:v>
                </c:pt>
                <c:pt idx="112">
                  <c:v>0.92784999999999995</c:v>
                </c:pt>
                <c:pt idx="113">
                  <c:v>0.93120999999999998</c:v>
                </c:pt>
                <c:pt idx="114">
                  <c:v>0.93455999999999972</c:v>
                </c:pt>
                <c:pt idx="115">
                  <c:v>0.93791999999999998</c:v>
                </c:pt>
                <c:pt idx="116">
                  <c:v>0.93401000000000001</c:v>
                </c:pt>
                <c:pt idx="117">
                  <c:v>0.92505999999999999</c:v>
                </c:pt>
                <c:pt idx="118">
                  <c:v>0.91610999999999998</c:v>
                </c:pt>
                <c:pt idx="119">
                  <c:v>0.90717000000000003</c:v>
                </c:pt>
                <c:pt idx="120">
                  <c:v>0.89822000000000002</c:v>
                </c:pt>
                <c:pt idx="121">
                  <c:v>0.88927</c:v>
                </c:pt>
                <c:pt idx="122">
                  <c:v>0.88031999999999977</c:v>
                </c:pt>
                <c:pt idx="123">
                  <c:v>0.87138000000000004</c:v>
                </c:pt>
                <c:pt idx="124">
                  <c:v>0.86243000000000003</c:v>
                </c:pt>
                <c:pt idx="125">
                  <c:v>0.85348000000000002</c:v>
                </c:pt>
                <c:pt idx="126">
                  <c:v>0.84453</c:v>
                </c:pt>
                <c:pt idx="127">
                  <c:v>0.83559000000000005</c:v>
                </c:pt>
                <c:pt idx="128">
                  <c:v>0.82664000000000026</c:v>
                </c:pt>
                <c:pt idx="129">
                  <c:v>0.81769000000000025</c:v>
                </c:pt>
                <c:pt idx="130">
                  <c:v>0.80874000000000024</c:v>
                </c:pt>
                <c:pt idx="131">
                  <c:v>0.79980000000000018</c:v>
                </c:pt>
                <c:pt idx="132">
                  <c:v>0.79085000000000005</c:v>
                </c:pt>
                <c:pt idx="133">
                  <c:v>0.78076000000000001</c:v>
                </c:pt>
                <c:pt idx="134">
                  <c:v>0.7691800000000002</c:v>
                </c:pt>
                <c:pt idx="135">
                  <c:v>0.75761000000000023</c:v>
                </c:pt>
                <c:pt idx="136">
                  <c:v>0.74603000000000019</c:v>
                </c:pt>
                <c:pt idx="137">
                  <c:v>0.73445000000000005</c:v>
                </c:pt>
                <c:pt idx="138">
                  <c:v>0.72287000000000023</c:v>
                </c:pt>
                <c:pt idx="139">
                  <c:v>0.71130000000000004</c:v>
                </c:pt>
                <c:pt idx="140">
                  <c:v>0.69972000000000023</c:v>
                </c:pt>
                <c:pt idx="141">
                  <c:v>0.68813999999999997</c:v>
                </c:pt>
                <c:pt idx="142">
                  <c:v>0.67657000000000023</c:v>
                </c:pt>
                <c:pt idx="143">
                  <c:v>0.6649900000000003</c:v>
                </c:pt>
                <c:pt idx="144">
                  <c:v>0.65341000000000005</c:v>
                </c:pt>
                <c:pt idx="145">
                  <c:v>0.6418400000000003</c:v>
                </c:pt>
                <c:pt idx="146">
                  <c:v>0.63058999999999998</c:v>
                </c:pt>
                <c:pt idx="147">
                  <c:v>0.61999000000000026</c:v>
                </c:pt>
                <c:pt idx="148">
                  <c:v>0.60938999999999999</c:v>
                </c:pt>
                <c:pt idx="149">
                  <c:v>0.59879000000000004</c:v>
                </c:pt>
                <c:pt idx="150">
                  <c:v>0.58818999999999977</c:v>
                </c:pt>
                <c:pt idx="151">
                  <c:v>0.57759000000000005</c:v>
                </c:pt>
                <c:pt idx="152">
                  <c:v>0.56698999999999999</c:v>
                </c:pt>
                <c:pt idx="153">
                  <c:v>0.55639000000000005</c:v>
                </c:pt>
                <c:pt idx="154">
                  <c:v>0.54579000000000022</c:v>
                </c:pt>
                <c:pt idx="155">
                  <c:v>0.53519000000000005</c:v>
                </c:pt>
                <c:pt idx="156">
                  <c:v>0.52459999999999996</c:v>
                </c:pt>
                <c:pt idx="157">
                  <c:v>0.51400000000000001</c:v>
                </c:pt>
                <c:pt idx="158">
                  <c:v>0.50339999999999996</c:v>
                </c:pt>
                <c:pt idx="159">
                  <c:v>0.49280000000000013</c:v>
                </c:pt>
                <c:pt idx="160">
                  <c:v>0.48220000000000002</c:v>
                </c:pt>
                <c:pt idx="161">
                  <c:v>0.47160000000000002</c:v>
                </c:pt>
                <c:pt idx="162">
                  <c:v>0.46100000000000002</c:v>
                </c:pt>
                <c:pt idx="163">
                  <c:v>0.45040000000000002</c:v>
                </c:pt>
                <c:pt idx="164">
                  <c:v>0.43980000000000014</c:v>
                </c:pt>
                <c:pt idx="165">
                  <c:v>0.42920000000000008</c:v>
                </c:pt>
                <c:pt idx="166">
                  <c:v>0.41860000000000008</c:v>
                </c:pt>
                <c:pt idx="167">
                  <c:v>0.40800000000000008</c:v>
                </c:pt>
                <c:pt idx="168">
                  <c:v>0.3974000000000002</c:v>
                </c:pt>
                <c:pt idx="169">
                  <c:v>0.38680000000000014</c:v>
                </c:pt>
                <c:pt idx="170">
                  <c:v>0.37620000000000009</c:v>
                </c:pt>
                <c:pt idx="171">
                  <c:v>0.36560000000000009</c:v>
                </c:pt>
                <c:pt idx="172">
                  <c:v>0.35660000000000008</c:v>
                </c:pt>
                <c:pt idx="173">
                  <c:v>0.34787000000000012</c:v>
                </c:pt>
                <c:pt idx="174">
                  <c:v>0.33915000000000012</c:v>
                </c:pt>
                <c:pt idx="175">
                  <c:v>0.33043000000000011</c:v>
                </c:pt>
                <c:pt idx="176">
                  <c:v>0.32170000000000015</c:v>
                </c:pt>
                <c:pt idx="177">
                  <c:v>0.3129800000000002</c:v>
                </c:pt>
                <c:pt idx="178">
                  <c:v>0.30426000000000009</c:v>
                </c:pt>
                <c:pt idx="179">
                  <c:v>0.29553000000000001</c:v>
                </c:pt>
                <c:pt idx="180">
                  <c:v>0.28681000000000012</c:v>
                </c:pt>
                <c:pt idx="181">
                  <c:v>0.27809</c:v>
                </c:pt>
                <c:pt idx="182">
                  <c:v>0.26936000000000015</c:v>
                </c:pt>
                <c:pt idx="183">
                  <c:v>0.26063999999999998</c:v>
                </c:pt>
                <c:pt idx="184">
                  <c:v>0.25192000000000009</c:v>
                </c:pt>
                <c:pt idx="185">
                  <c:v>0.24318999999999999</c:v>
                </c:pt>
                <c:pt idx="186">
                  <c:v>0.23447000000000001</c:v>
                </c:pt>
                <c:pt idx="187">
                  <c:v>0.22575000000000001</c:v>
                </c:pt>
                <c:pt idx="188">
                  <c:v>0.21702000000000005</c:v>
                </c:pt>
                <c:pt idx="189">
                  <c:v>0.20830000000000001</c:v>
                </c:pt>
                <c:pt idx="190">
                  <c:v>0.19957</c:v>
                </c:pt>
                <c:pt idx="191">
                  <c:v>0.19084999999999999</c:v>
                </c:pt>
                <c:pt idx="192">
                  <c:v>0.18212999999999999</c:v>
                </c:pt>
                <c:pt idx="193">
                  <c:v>0.17340000000000005</c:v>
                </c:pt>
                <c:pt idx="194">
                  <c:v>0.16467999999999997</c:v>
                </c:pt>
              </c:numCache>
            </c:numRef>
          </c:yVal>
          <c:smooth val="1"/>
        </c:ser>
        <c:axId val="117849472"/>
        <c:axId val="117855360"/>
      </c:scatterChart>
      <c:valAx>
        <c:axId val="117849472"/>
        <c:scaling>
          <c:orientation val="minMax"/>
          <c:max val="1"/>
          <c:min val="-1"/>
        </c:scaling>
        <c:axPos val="b"/>
        <c:numFmt formatCode="0.00" sourceLinked="1"/>
        <c:tickLblPos val="nextTo"/>
        <c:crossAx val="117855360"/>
        <c:crossesAt val="-0.4"/>
        <c:crossBetween val="midCat"/>
        <c:majorUnit val="0.25"/>
      </c:valAx>
      <c:valAx>
        <c:axId val="117855360"/>
        <c:scaling>
          <c:orientation val="minMax"/>
          <c:max val="1.4"/>
          <c:min val="-0.4"/>
        </c:scaling>
        <c:axPos val="l"/>
        <c:majorGridlines/>
        <c:numFmt formatCode="General" sourceLinked="1"/>
        <c:tickLblPos val="nextTo"/>
        <c:crossAx val="117849472"/>
        <c:crossesAt val="-1"/>
        <c:crossBetween val="midCat"/>
        <c:majorUnit val="0.4"/>
      </c:valAx>
    </c:plotArea>
    <c:legend>
      <c:legendPos val="t"/>
      <c:legendEntry>
        <c:idx val="0"/>
        <c:delete val="1"/>
      </c:legendEntry>
      <c:layout>
        <c:manualLayout>
          <c:xMode val="edge"/>
          <c:yMode val="edge"/>
          <c:x val="0.21195109773581974"/>
          <c:y val="0.34538152610441808"/>
          <c:w val="0.20062845547447941"/>
          <c:h val="0.12884704171014771"/>
        </c:manualLayout>
      </c:layout>
    </c:legend>
    <c:plotVisOnly val="1"/>
  </c:chart>
  <c:externalData r:id="rId1"/>
  <c:userShapes r:id="rId2"/>
</c:chartSpace>
</file>

<file path=ppt/charts/chart18.xml><?xml version="1.0" encoding="utf-8"?>
<c:chartSpace xmlns:c="http://schemas.openxmlformats.org/drawingml/2006/chart" xmlns:a="http://schemas.openxmlformats.org/drawingml/2006/main" xmlns:r="http://schemas.openxmlformats.org/officeDocument/2006/relationships">
  <c:lang val="en-CA"/>
  <c:chart>
    <c:title>
      <c:tx>
        <c:rich>
          <a:bodyPr/>
          <a:lstStyle/>
          <a:p>
            <a:pPr>
              <a:defRPr/>
            </a:pPr>
            <a:r>
              <a:rPr lang="en-US" sz="1200" b="0" baseline="0">
                <a:latin typeface="Arial" pitchFamily="34" charset="0"/>
              </a:rPr>
              <a:t>Kernel Regression with 3 bandwidths</a:t>
            </a:r>
          </a:p>
        </c:rich>
      </c:tx>
      <c:layout>
        <c:manualLayout>
          <c:xMode val="edge"/>
          <c:yMode val="edge"/>
          <c:x val="0.28350780759734906"/>
          <c:y val="3.5444057864859962E-2"/>
        </c:manualLayout>
      </c:layout>
      <c:overlay val="1"/>
    </c:title>
    <c:plotArea>
      <c:layout>
        <c:manualLayout>
          <c:layoutTarget val="inner"/>
          <c:xMode val="edge"/>
          <c:yMode val="edge"/>
          <c:x val="7.4463911906299987E-2"/>
          <c:y val="9.4275468473417723E-2"/>
          <c:w val="0.87000389349237373"/>
          <c:h val="0.7939586766770439"/>
        </c:manualLayout>
      </c:layout>
      <c:scatterChart>
        <c:scatterStyle val="lineMarker"/>
        <c:ser>
          <c:idx val="0"/>
          <c:order val="0"/>
          <c:tx>
            <c:strRef>
              <c:f>'poly basis'!$B$3</c:f>
              <c:strCache>
                <c:ptCount val="1"/>
                <c:pt idx="0">
                  <c:v>y</c:v>
                </c:pt>
              </c:strCache>
            </c:strRef>
          </c:tx>
          <c:spPr>
            <a:ln w="28575">
              <a:noFill/>
            </a:ln>
          </c:spPr>
          <c:marker>
            <c:symbol val="circle"/>
            <c:size val="4"/>
          </c:marker>
          <c:xVal>
            <c:numRef>
              <c:f>'poly basis'!$A$4:$A$103</c:f>
              <c:numCache>
                <c:formatCode>0.00</c:formatCode>
                <c:ptCount val="100"/>
                <c:pt idx="0">
                  <c:v>-0.99089000000000005</c:v>
                </c:pt>
                <c:pt idx="1">
                  <c:v>-0.98514999999999997</c:v>
                </c:pt>
                <c:pt idx="2">
                  <c:v>-0.94752000000000003</c:v>
                </c:pt>
                <c:pt idx="3">
                  <c:v>-0.91215000000000002</c:v>
                </c:pt>
                <c:pt idx="4">
                  <c:v>-0.90876999999999997</c:v>
                </c:pt>
                <c:pt idx="5">
                  <c:v>-0.87548000000000004</c:v>
                </c:pt>
                <c:pt idx="6">
                  <c:v>-0.87141000000000002</c:v>
                </c:pt>
                <c:pt idx="7">
                  <c:v>-0.86041999999999996</c:v>
                </c:pt>
                <c:pt idx="8">
                  <c:v>-0.83226</c:v>
                </c:pt>
                <c:pt idx="9">
                  <c:v>-0.80125000000000002</c:v>
                </c:pt>
                <c:pt idx="10">
                  <c:v>-0.7688400000000003</c:v>
                </c:pt>
                <c:pt idx="11">
                  <c:v>-0.72693000000000019</c:v>
                </c:pt>
                <c:pt idx="12">
                  <c:v>-0.70813999999999999</c:v>
                </c:pt>
                <c:pt idx="13">
                  <c:v>-0.70513999999999999</c:v>
                </c:pt>
                <c:pt idx="14">
                  <c:v>-0.70340999999999998</c:v>
                </c:pt>
                <c:pt idx="15">
                  <c:v>-0.6622800000000002</c:v>
                </c:pt>
                <c:pt idx="16">
                  <c:v>-0.63110999999999995</c:v>
                </c:pt>
                <c:pt idx="17">
                  <c:v>-0.63046000000000002</c:v>
                </c:pt>
                <c:pt idx="18">
                  <c:v>-0.60951</c:v>
                </c:pt>
                <c:pt idx="19">
                  <c:v>-0.57745999999999997</c:v>
                </c:pt>
                <c:pt idx="20">
                  <c:v>-0.55683000000000005</c:v>
                </c:pt>
                <c:pt idx="21">
                  <c:v>-0.52493000000000001</c:v>
                </c:pt>
                <c:pt idx="22">
                  <c:v>-0.49562000000000012</c:v>
                </c:pt>
                <c:pt idx="23">
                  <c:v>-0.47886000000000012</c:v>
                </c:pt>
                <c:pt idx="24">
                  <c:v>-0.47283000000000008</c:v>
                </c:pt>
                <c:pt idx="25">
                  <c:v>-0.40077000000000002</c:v>
                </c:pt>
                <c:pt idx="26">
                  <c:v>-0.37273000000000001</c:v>
                </c:pt>
                <c:pt idx="27">
                  <c:v>-0.3375700000000002</c:v>
                </c:pt>
                <c:pt idx="28">
                  <c:v>-0.20019999999999999</c:v>
                </c:pt>
                <c:pt idx="29">
                  <c:v>-0.19270999999999999</c:v>
                </c:pt>
                <c:pt idx="30">
                  <c:v>-0.15112</c:v>
                </c:pt>
                <c:pt idx="31">
                  <c:v>-0.10697000000000002</c:v>
                </c:pt>
                <c:pt idx="32">
                  <c:v>-0.10555</c:v>
                </c:pt>
                <c:pt idx="33">
                  <c:v>-9.1670000000000001E-2</c:v>
                </c:pt>
                <c:pt idx="34">
                  <c:v>-6.8790000000000032E-2</c:v>
                </c:pt>
                <c:pt idx="35">
                  <c:v>-5.3900000000000003E-2</c:v>
                </c:pt>
                <c:pt idx="36">
                  <c:v>-2.2640000000000011E-2</c:v>
                </c:pt>
                <c:pt idx="37">
                  <c:v>2.769000000000001E-2</c:v>
                </c:pt>
                <c:pt idx="38">
                  <c:v>3.3059999999999999E-2</c:v>
                </c:pt>
                <c:pt idx="39">
                  <c:v>3.3259999999999998E-2</c:v>
                </c:pt>
                <c:pt idx="40">
                  <c:v>8.7370000000000031E-2</c:v>
                </c:pt>
                <c:pt idx="41">
                  <c:v>9.2770000000000005E-2</c:v>
                </c:pt>
                <c:pt idx="42">
                  <c:v>9.5100000000000004E-2</c:v>
                </c:pt>
                <c:pt idx="43">
                  <c:v>0.10287</c:v>
                </c:pt>
                <c:pt idx="44">
                  <c:v>0.10460999999999998</c:v>
                </c:pt>
                <c:pt idx="45">
                  <c:v>0.11260000000000002</c:v>
                </c:pt>
                <c:pt idx="46">
                  <c:v>0.13769000000000001</c:v>
                </c:pt>
                <c:pt idx="47">
                  <c:v>0.14454000000000006</c:v>
                </c:pt>
                <c:pt idx="48">
                  <c:v>0.14959000000000006</c:v>
                </c:pt>
                <c:pt idx="49">
                  <c:v>0.16409000000000001</c:v>
                </c:pt>
                <c:pt idx="50">
                  <c:v>0.16936000000000001</c:v>
                </c:pt>
                <c:pt idx="51">
                  <c:v>0.16949000000000006</c:v>
                </c:pt>
                <c:pt idx="52">
                  <c:v>0.19461000000000001</c:v>
                </c:pt>
                <c:pt idx="53">
                  <c:v>0.23269000000000001</c:v>
                </c:pt>
                <c:pt idx="54">
                  <c:v>0.24084000000000005</c:v>
                </c:pt>
                <c:pt idx="55">
                  <c:v>0.24685000000000001</c:v>
                </c:pt>
                <c:pt idx="56">
                  <c:v>0.25458000000000008</c:v>
                </c:pt>
                <c:pt idx="57">
                  <c:v>0.25573000000000001</c:v>
                </c:pt>
                <c:pt idx="58">
                  <c:v>0.2636</c:v>
                </c:pt>
                <c:pt idx="59">
                  <c:v>0.29631000000000013</c:v>
                </c:pt>
                <c:pt idx="60">
                  <c:v>0.30985000000000013</c:v>
                </c:pt>
                <c:pt idx="61">
                  <c:v>0.33179000000000008</c:v>
                </c:pt>
                <c:pt idx="62">
                  <c:v>0.33566000000000012</c:v>
                </c:pt>
                <c:pt idx="63">
                  <c:v>0.34668000000000015</c:v>
                </c:pt>
                <c:pt idx="64">
                  <c:v>0.36988000000000026</c:v>
                </c:pt>
                <c:pt idx="65">
                  <c:v>0.37065000000000009</c:v>
                </c:pt>
                <c:pt idx="66">
                  <c:v>0.37178000000000011</c:v>
                </c:pt>
                <c:pt idx="67">
                  <c:v>0.38937000000000027</c:v>
                </c:pt>
                <c:pt idx="68">
                  <c:v>0.39591000000000021</c:v>
                </c:pt>
                <c:pt idx="69">
                  <c:v>0.39627000000000012</c:v>
                </c:pt>
                <c:pt idx="70">
                  <c:v>0.40798000000000012</c:v>
                </c:pt>
                <c:pt idx="71">
                  <c:v>0.41500000000000009</c:v>
                </c:pt>
                <c:pt idx="72">
                  <c:v>0.42326000000000008</c:v>
                </c:pt>
                <c:pt idx="73">
                  <c:v>0.42570000000000002</c:v>
                </c:pt>
                <c:pt idx="74">
                  <c:v>0.46658000000000016</c:v>
                </c:pt>
                <c:pt idx="75">
                  <c:v>0.47727000000000008</c:v>
                </c:pt>
                <c:pt idx="76">
                  <c:v>0.50983000000000001</c:v>
                </c:pt>
                <c:pt idx="77">
                  <c:v>0.52942999999999996</c:v>
                </c:pt>
                <c:pt idx="78">
                  <c:v>0.53844000000000003</c:v>
                </c:pt>
                <c:pt idx="79">
                  <c:v>0.54991999999999996</c:v>
                </c:pt>
                <c:pt idx="80">
                  <c:v>0.56245000000000001</c:v>
                </c:pt>
                <c:pt idx="81">
                  <c:v>0.56940000000000002</c:v>
                </c:pt>
                <c:pt idx="82">
                  <c:v>0.64656000000000002</c:v>
                </c:pt>
                <c:pt idx="83">
                  <c:v>0.6469600000000002</c:v>
                </c:pt>
                <c:pt idx="84">
                  <c:v>0.64841000000000004</c:v>
                </c:pt>
                <c:pt idx="85">
                  <c:v>0.6730400000000003</c:v>
                </c:pt>
                <c:pt idx="86">
                  <c:v>0.69298999999999999</c:v>
                </c:pt>
                <c:pt idx="87">
                  <c:v>0.72148000000000001</c:v>
                </c:pt>
                <c:pt idx="88">
                  <c:v>0.73582000000000025</c:v>
                </c:pt>
                <c:pt idx="89">
                  <c:v>0.74285000000000023</c:v>
                </c:pt>
                <c:pt idx="90">
                  <c:v>0.75239000000000023</c:v>
                </c:pt>
                <c:pt idx="91">
                  <c:v>0.80227000000000004</c:v>
                </c:pt>
                <c:pt idx="92">
                  <c:v>0.8609300000000002</c:v>
                </c:pt>
                <c:pt idx="93">
                  <c:v>0.86861000000000022</c:v>
                </c:pt>
                <c:pt idx="94">
                  <c:v>0.90498999999999996</c:v>
                </c:pt>
                <c:pt idx="95">
                  <c:v>0.91144999999999998</c:v>
                </c:pt>
                <c:pt idx="96">
                  <c:v>0.91274000000000022</c:v>
                </c:pt>
                <c:pt idx="97">
                  <c:v>0.92155999999999982</c:v>
                </c:pt>
                <c:pt idx="98">
                  <c:v>0.94247000000000003</c:v>
                </c:pt>
                <c:pt idx="99">
                  <c:v>0.95262000000000024</c:v>
                </c:pt>
              </c:numCache>
            </c:numRef>
          </c:xVal>
          <c:yVal>
            <c:numRef>
              <c:f>'poly basis'!$B$4:$B$103</c:f>
              <c:numCache>
                <c:formatCode>General</c:formatCode>
                <c:ptCount val="100"/>
                <c:pt idx="0">
                  <c:v>-0.12745000000000001</c:v>
                </c:pt>
                <c:pt idx="1">
                  <c:v>-0.11652000000000003</c:v>
                </c:pt>
                <c:pt idx="2">
                  <c:v>-0.19641000000000006</c:v>
                </c:pt>
                <c:pt idx="3">
                  <c:v>-0.26370000000000005</c:v>
                </c:pt>
                <c:pt idx="4">
                  <c:v>-0.19916999999999999</c:v>
                </c:pt>
                <c:pt idx="5">
                  <c:v>-0.12476000000000004</c:v>
                </c:pt>
                <c:pt idx="6">
                  <c:v>-0.18156000000000005</c:v>
                </c:pt>
                <c:pt idx="7">
                  <c:v>-0.16446000000000005</c:v>
                </c:pt>
                <c:pt idx="8">
                  <c:v>-0.12741000000000005</c:v>
                </c:pt>
                <c:pt idx="9">
                  <c:v>-0.15144000000000007</c:v>
                </c:pt>
                <c:pt idx="10">
                  <c:v>-0.15017</c:v>
                </c:pt>
                <c:pt idx="11">
                  <c:v>-0.20591000000000007</c:v>
                </c:pt>
                <c:pt idx="12">
                  <c:v>-0.18878000000000006</c:v>
                </c:pt>
                <c:pt idx="13">
                  <c:v>-0.17978000000000005</c:v>
                </c:pt>
                <c:pt idx="14">
                  <c:v>-0.18607000000000001</c:v>
                </c:pt>
                <c:pt idx="15">
                  <c:v>-0.10400000000000002</c:v>
                </c:pt>
                <c:pt idx="16">
                  <c:v>-0.25068000000000001</c:v>
                </c:pt>
                <c:pt idx="17">
                  <c:v>-0.26795000000000002</c:v>
                </c:pt>
                <c:pt idx="18">
                  <c:v>-0.15004000000000006</c:v>
                </c:pt>
                <c:pt idx="19">
                  <c:v>-0.20695000000000005</c:v>
                </c:pt>
                <c:pt idx="20">
                  <c:v>-0.26789000000000002</c:v>
                </c:pt>
                <c:pt idx="21">
                  <c:v>-0.17266999999999999</c:v>
                </c:pt>
                <c:pt idx="22">
                  <c:v>-0.20085</c:v>
                </c:pt>
                <c:pt idx="23">
                  <c:v>-0.24815000000000001</c:v>
                </c:pt>
                <c:pt idx="24">
                  <c:v>-0.20175000000000001</c:v>
                </c:pt>
                <c:pt idx="25">
                  <c:v>-0.18634000000000006</c:v>
                </c:pt>
                <c:pt idx="26">
                  <c:v>-0.19075</c:v>
                </c:pt>
                <c:pt idx="27">
                  <c:v>-0.2006</c:v>
                </c:pt>
                <c:pt idx="28">
                  <c:v>-5.7820000000000003E-2</c:v>
                </c:pt>
                <c:pt idx="29">
                  <c:v>3.449E-2</c:v>
                </c:pt>
                <c:pt idx="30">
                  <c:v>0.16547999999999999</c:v>
                </c:pt>
                <c:pt idx="31">
                  <c:v>0.41477000000000008</c:v>
                </c:pt>
                <c:pt idx="32">
                  <c:v>0.37096000000000012</c:v>
                </c:pt>
                <c:pt idx="33">
                  <c:v>0.46724000000000004</c:v>
                </c:pt>
                <c:pt idx="34">
                  <c:v>0.65963000000000038</c:v>
                </c:pt>
                <c:pt idx="35">
                  <c:v>0.65137000000000023</c:v>
                </c:pt>
                <c:pt idx="36">
                  <c:v>0.88444999999999996</c:v>
                </c:pt>
                <c:pt idx="37">
                  <c:v>1.06487</c:v>
                </c:pt>
                <c:pt idx="38">
                  <c:v>1.1462399999999999</c:v>
                </c:pt>
                <c:pt idx="39">
                  <c:v>1.1704699999999999</c:v>
                </c:pt>
                <c:pt idx="40">
                  <c:v>1.2618099999999997</c:v>
                </c:pt>
                <c:pt idx="41">
                  <c:v>1.2563199999999999</c:v>
                </c:pt>
                <c:pt idx="42">
                  <c:v>1.18452</c:v>
                </c:pt>
                <c:pt idx="43">
                  <c:v>1.14503</c:v>
                </c:pt>
                <c:pt idx="44">
                  <c:v>1.2557099999999997</c:v>
                </c:pt>
                <c:pt idx="45">
                  <c:v>1.1926600000000001</c:v>
                </c:pt>
                <c:pt idx="46">
                  <c:v>1.1513800000000001</c:v>
                </c:pt>
                <c:pt idx="47">
                  <c:v>1.0979599999999998</c:v>
                </c:pt>
                <c:pt idx="48">
                  <c:v>1.12558</c:v>
                </c:pt>
                <c:pt idx="49">
                  <c:v>1.1224499999999999</c:v>
                </c:pt>
                <c:pt idx="50">
                  <c:v>1.0965800000000001</c:v>
                </c:pt>
                <c:pt idx="51">
                  <c:v>1.0909500000000001</c:v>
                </c:pt>
                <c:pt idx="52">
                  <c:v>1.0659799999999995</c:v>
                </c:pt>
                <c:pt idx="53">
                  <c:v>0.86021999999999998</c:v>
                </c:pt>
                <c:pt idx="54">
                  <c:v>0.89061000000000001</c:v>
                </c:pt>
                <c:pt idx="55">
                  <c:v>0.77307000000000026</c:v>
                </c:pt>
                <c:pt idx="56">
                  <c:v>0.86748999999999998</c:v>
                </c:pt>
                <c:pt idx="57">
                  <c:v>0.86497000000000024</c:v>
                </c:pt>
                <c:pt idx="58">
                  <c:v>0.79066000000000003</c:v>
                </c:pt>
                <c:pt idx="59">
                  <c:v>0.77347999999999995</c:v>
                </c:pt>
                <c:pt idx="60">
                  <c:v>0.68391999999999997</c:v>
                </c:pt>
                <c:pt idx="61">
                  <c:v>0.73093000000000019</c:v>
                </c:pt>
                <c:pt idx="62">
                  <c:v>0.61955000000000005</c:v>
                </c:pt>
                <c:pt idx="63">
                  <c:v>0.64659999999999995</c:v>
                </c:pt>
                <c:pt idx="64">
                  <c:v>0.68086000000000002</c:v>
                </c:pt>
                <c:pt idx="65">
                  <c:v>0.56596000000000002</c:v>
                </c:pt>
                <c:pt idx="66">
                  <c:v>0.62710999999999995</c:v>
                </c:pt>
                <c:pt idx="67">
                  <c:v>0.57015000000000005</c:v>
                </c:pt>
                <c:pt idx="68">
                  <c:v>0.58743999999999963</c:v>
                </c:pt>
                <c:pt idx="69">
                  <c:v>0.52044999999999997</c:v>
                </c:pt>
                <c:pt idx="70">
                  <c:v>0.55547999999999997</c:v>
                </c:pt>
                <c:pt idx="71">
                  <c:v>0.59551999999999972</c:v>
                </c:pt>
                <c:pt idx="72">
                  <c:v>0.59419</c:v>
                </c:pt>
                <c:pt idx="73">
                  <c:v>0.6247400000000003</c:v>
                </c:pt>
                <c:pt idx="74">
                  <c:v>0.51130999999999982</c:v>
                </c:pt>
                <c:pt idx="75">
                  <c:v>0.50444999999999973</c:v>
                </c:pt>
                <c:pt idx="76">
                  <c:v>0.47455000000000008</c:v>
                </c:pt>
                <c:pt idx="77">
                  <c:v>0.4535300000000001</c:v>
                </c:pt>
                <c:pt idx="78">
                  <c:v>0.45744000000000001</c:v>
                </c:pt>
                <c:pt idx="79">
                  <c:v>0.33821000000000012</c:v>
                </c:pt>
                <c:pt idx="80">
                  <c:v>0.46015</c:v>
                </c:pt>
                <c:pt idx="81">
                  <c:v>0.45807000000000009</c:v>
                </c:pt>
                <c:pt idx="82">
                  <c:v>0.35185000000000011</c:v>
                </c:pt>
                <c:pt idx="83">
                  <c:v>0.3103700000000002</c:v>
                </c:pt>
                <c:pt idx="84">
                  <c:v>0.39655000000000012</c:v>
                </c:pt>
                <c:pt idx="85">
                  <c:v>0.40160000000000001</c:v>
                </c:pt>
                <c:pt idx="86">
                  <c:v>0.29430000000000012</c:v>
                </c:pt>
                <c:pt idx="87">
                  <c:v>0.30077000000000009</c:v>
                </c:pt>
                <c:pt idx="88">
                  <c:v>0.3200800000000002</c:v>
                </c:pt>
                <c:pt idx="89">
                  <c:v>0.35822000000000009</c:v>
                </c:pt>
                <c:pt idx="90">
                  <c:v>0.35658000000000012</c:v>
                </c:pt>
                <c:pt idx="91">
                  <c:v>0.2599200000000001</c:v>
                </c:pt>
                <c:pt idx="92">
                  <c:v>0.28781000000000012</c:v>
                </c:pt>
                <c:pt idx="93">
                  <c:v>0.30206000000000011</c:v>
                </c:pt>
                <c:pt idx="94">
                  <c:v>0.18532999999999999</c:v>
                </c:pt>
                <c:pt idx="95">
                  <c:v>0.19622999999999999</c:v>
                </c:pt>
                <c:pt idx="96">
                  <c:v>0.26288000000000011</c:v>
                </c:pt>
                <c:pt idx="97">
                  <c:v>0.36154000000000008</c:v>
                </c:pt>
                <c:pt idx="98">
                  <c:v>0.22275</c:v>
                </c:pt>
                <c:pt idx="99">
                  <c:v>0.21118999999999999</c:v>
                </c:pt>
              </c:numCache>
            </c:numRef>
          </c:yVal>
          <c:smooth val="1"/>
        </c:ser>
        <c:ser>
          <c:idx val="2"/>
          <c:order val="1"/>
          <c:tx>
            <c:strRef>
              <c:f>'Kernel regression'!$D$1</c:f>
              <c:strCache>
                <c:ptCount val="1"/>
                <c:pt idx="0">
                  <c:v>bw=0.5</c:v>
                </c:pt>
              </c:strCache>
            </c:strRef>
          </c:tx>
          <c:spPr>
            <a:ln w="12700">
              <a:solidFill>
                <a:schemeClr val="accent6">
                  <a:lumMod val="75000"/>
                </a:schemeClr>
              </a:solidFill>
            </a:ln>
          </c:spPr>
          <c:marker>
            <c:symbol val="none"/>
          </c:marker>
          <c:xVal>
            <c:numRef>
              <c:f>'Kernel regression'!$A$2:$A$101</c:f>
              <c:numCache>
                <c:formatCode>General</c:formatCode>
                <c:ptCount val="100"/>
                <c:pt idx="0">
                  <c:v>-0.99</c:v>
                </c:pt>
                <c:pt idx="1">
                  <c:v>-0.99</c:v>
                </c:pt>
                <c:pt idx="2">
                  <c:v>-0.95000000000000018</c:v>
                </c:pt>
                <c:pt idx="3">
                  <c:v>-0.91</c:v>
                </c:pt>
                <c:pt idx="4">
                  <c:v>-0.91</c:v>
                </c:pt>
                <c:pt idx="5">
                  <c:v>-0.88</c:v>
                </c:pt>
                <c:pt idx="6">
                  <c:v>-0.87000000000000022</c:v>
                </c:pt>
                <c:pt idx="7">
                  <c:v>-0.86000000000000021</c:v>
                </c:pt>
                <c:pt idx="8">
                  <c:v>-0.83000000000000018</c:v>
                </c:pt>
                <c:pt idx="9">
                  <c:v>-0.8</c:v>
                </c:pt>
                <c:pt idx="10">
                  <c:v>-0.77000000000000024</c:v>
                </c:pt>
                <c:pt idx="11">
                  <c:v>-0.7300000000000002</c:v>
                </c:pt>
                <c:pt idx="12">
                  <c:v>-0.71000000000000019</c:v>
                </c:pt>
                <c:pt idx="13">
                  <c:v>-0.71000000000000019</c:v>
                </c:pt>
                <c:pt idx="14">
                  <c:v>-0.70000000000000018</c:v>
                </c:pt>
                <c:pt idx="15">
                  <c:v>-0.66000000000000025</c:v>
                </c:pt>
                <c:pt idx="16">
                  <c:v>-0.63000000000000023</c:v>
                </c:pt>
                <c:pt idx="17">
                  <c:v>-0.63000000000000023</c:v>
                </c:pt>
                <c:pt idx="18">
                  <c:v>-0.61000000000000021</c:v>
                </c:pt>
                <c:pt idx="19">
                  <c:v>-0.58000000000000007</c:v>
                </c:pt>
                <c:pt idx="20">
                  <c:v>-0.56000000000000005</c:v>
                </c:pt>
                <c:pt idx="21">
                  <c:v>-0.52</c:v>
                </c:pt>
                <c:pt idx="22">
                  <c:v>-0.5</c:v>
                </c:pt>
                <c:pt idx="23">
                  <c:v>-0.48000000000000009</c:v>
                </c:pt>
                <c:pt idx="24">
                  <c:v>-0.47000000000000008</c:v>
                </c:pt>
                <c:pt idx="25">
                  <c:v>-0.4</c:v>
                </c:pt>
                <c:pt idx="26">
                  <c:v>-0.37000000000000011</c:v>
                </c:pt>
                <c:pt idx="27">
                  <c:v>-0.34</c:v>
                </c:pt>
                <c:pt idx="28">
                  <c:v>-0.2</c:v>
                </c:pt>
                <c:pt idx="29">
                  <c:v>-0.19</c:v>
                </c:pt>
                <c:pt idx="30">
                  <c:v>-0.15000000000000005</c:v>
                </c:pt>
                <c:pt idx="31">
                  <c:v>-0.11</c:v>
                </c:pt>
                <c:pt idx="32">
                  <c:v>-0.11</c:v>
                </c:pt>
                <c:pt idx="33">
                  <c:v>-9.0000000000000024E-2</c:v>
                </c:pt>
                <c:pt idx="34">
                  <c:v>-7.0000000000000021E-2</c:v>
                </c:pt>
                <c:pt idx="35">
                  <c:v>-0.05</c:v>
                </c:pt>
                <c:pt idx="36">
                  <c:v>-2.0000000000000007E-2</c:v>
                </c:pt>
                <c:pt idx="37">
                  <c:v>3.0000000000000002E-2</c:v>
                </c:pt>
                <c:pt idx="38">
                  <c:v>3.0000000000000002E-2</c:v>
                </c:pt>
                <c:pt idx="39">
                  <c:v>3.0000000000000002E-2</c:v>
                </c:pt>
                <c:pt idx="40">
                  <c:v>9.0000000000000024E-2</c:v>
                </c:pt>
                <c:pt idx="41">
                  <c:v>9.0000000000000024E-2</c:v>
                </c:pt>
                <c:pt idx="42">
                  <c:v>0.1</c:v>
                </c:pt>
                <c:pt idx="43">
                  <c:v>0.1</c:v>
                </c:pt>
                <c:pt idx="44">
                  <c:v>0.1</c:v>
                </c:pt>
                <c:pt idx="45">
                  <c:v>0.11</c:v>
                </c:pt>
                <c:pt idx="46">
                  <c:v>0.14000000000000001</c:v>
                </c:pt>
                <c:pt idx="47">
                  <c:v>0.14000000000000001</c:v>
                </c:pt>
                <c:pt idx="48">
                  <c:v>0.15000000000000005</c:v>
                </c:pt>
                <c:pt idx="49">
                  <c:v>0.16</c:v>
                </c:pt>
                <c:pt idx="50">
                  <c:v>0.17</c:v>
                </c:pt>
                <c:pt idx="51">
                  <c:v>0.17</c:v>
                </c:pt>
                <c:pt idx="52">
                  <c:v>0.19</c:v>
                </c:pt>
                <c:pt idx="53">
                  <c:v>0.23</c:v>
                </c:pt>
                <c:pt idx="54">
                  <c:v>0.24000000000000005</c:v>
                </c:pt>
                <c:pt idx="55">
                  <c:v>0.25</c:v>
                </c:pt>
                <c:pt idx="56">
                  <c:v>0.25</c:v>
                </c:pt>
                <c:pt idx="57">
                  <c:v>0.26</c:v>
                </c:pt>
                <c:pt idx="58">
                  <c:v>0.26</c:v>
                </c:pt>
                <c:pt idx="59">
                  <c:v>0.3000000000000001</c:v>
                </c:pt>
                <c:pt idx="60">
                  <c:v>0.31000000000000011</c:v>
                </c:pt>
                <c:pt idx="61">
                  <c:v>0.33000000000000013</c:v>
                </c:pt>
                <c:pt idx="62">
                  <c:v>0.34</c:v>
                </c:pt>
                <c:pt idx="63">
                  <c:v>0.35000000000000009</c:v>
                </c:pt>
                <c:pt idx="64">
                  <c:v>0.37000000000000011</c:v>
                </c:pt>
                <c:pt idx="65">
                  <c:v>0.37000000000000011</c:v>
                </c:pt>
                <c:pt idx="66">
                  <c:v>0.37000000000000011</c:v>
                </c:pt>
                <c:pt idx="67">
                  <c:v>0.39000000000000012</c:v>
                </c:pt>
                <c:pt idx="68">
                  <c:v>0.4</c:v>
                </c:pt>
                <c:pt idx="69">
                  <c:v>0.4</c:v>
                </c:pt>
                <c:pt idx="70">
                  <c:v>0.41000000000000009</c:v>
                </c:pt>
                <c:pt idx="71">
                  <c:v>0.4200000000000001</c:v>
                </c:pt>
                <c:pt idx="72">
                  <c:v>0.4200000000000001</c:v>
                </c:pt>
                <c:pt idx="73">
                  <c:v>0.4300000000000001</c:v>
                </c:pt>
                <c:pt idx="74">
                  <c:v>0.47000000000000008</c:v>
                </c:pt>
                <c:pt idx="75">
                  <c:v>0.48000000000000009</c:v>
                </c:pt>
                <c:pt idx="76">
                  <c:v>0.51</c:v>
                </c:pt>
                <c:pt idx="77">
                  <c:v>0.53</c:v>
                </c:pt>
                <c:pt idx="78">
                  <c:v>0.54</c:v>
                </c:pt>
                <c:pt idx="79">
                  <c:v>0.55000000000000004</c:v>
                </c:pt>
                <c:pt idx="80">
                  <c:v>0.56000000000000005</c:v>
                </c:pt>
                <c:pt idx="81">
                  <c:v>0.56999999999999995</c:v>
                </c:pt>
                <c:pt idx="82">
                  <c:v>0.65000000000000024</c:v>
                </c:pt>
                <c:pt idx="83">
                  <c:v>0.65000000000000024</c:v>
                </c:pt>
                <c:pt idx="84">
                  <c:v>0.65000000000000024</c:v>
                </c:pt>
                <c:pt idx="85">
                  <c:v>0.67000000000000026</c:v>
                </c:pt>
                <c:pt idx="86">
                  <c:v>0.69000000000000017</c:v>
                </c:pt>
                <c:pt idx="87">
                  <c:v>0.7200000000000002</c:v>
                </c:pt>
                <c:pt idx="88">
                  <c:v>0.74000000000000021</c:v>
                </c:pt>
                <c:pt idx="89">
                  <c:v>0.74000000000000021</c:v>
                </c:pt>
                <c:pt idx="90">
                  <c:v>0.75000000000000022</c:v>
                </c:pt>
                <c:pt idx="91">
                  <c:v>0.8</c:v>
                </c:pt>
                <c:pt idx="92">
                  <c:v>0.86000000000000021</c:v>
                </c:pt>
                <c:pt idx="93">
                  <c:v>0.87000000000000022</c:v>
                </c:pt>
                <c:pt idx="94">
                  <c:v>0.9</c:v>
                </c:pt>
                <c:pt idx="95">
                  <c:v>0.91</c:v>
                </c:pt>
                <c:pt idx="96">
                  <c:v>0.91</c:v>
                </c:pt>
                <c:pt idx="97">
                  <c:v>0.92</c:v>
                </c:pt>
                <c:pt idx="98">
                  <c:v>0.94000000000000017</c:v>
                </c:pt>
                <c:pt idx="99">
                  <c:v>0.95000000000000018</c:v>
                </c:pt>
              </c:numCache>
            </c:numRef>
          </c:xVal>
          <c:yVal>
            <c:numRef>
              <c:f>'Kernel regression'!$D$2:$D$101</c:f>
              <c:numCache>
                <c:formatCode>General</c:formatCode>
                <c:ptCount val="100"/>
                <c:pt idx="0">
                  <c:v>-4.7426178507418613E-2</c:v>
                </c:pt>
                <c:pt idx="1">
                  <c:v>-4.7426178507418613E-2</c:v>
                </c:pt>
                <c:pt idx="2">
                  <c:v>-3.1921473826326215E-2</c:v>
                </c:pt>
                <c:pt idx="3">
                  <c:v>-1.4941174594399205E-2</c:v>
                </c:pt>
                <c:pt idx="4">
                  <c:v>-1.4941174594399205E-2</c:v>
                </c:pt>
                <c:pt idx="5">
                  <c:v>-1.2095368197365204E-3</c:v>
                </c:pt>
                <c:pt idx="6">
                  <c:v>3.5602035733540609E-3</c:v>
                </c:pt>
                <c:pt idx="7">
                  <c:v>8.4267520561715353E-3</c:v>
                </c:pt>
                <c:pt idx="8">
                  <c:v>2.3608655359569099E-2</c:v>
                </c:pt>
                <c:pt idx="9">
                  <c:v>3.9662630660542902E-2</c:v>
                </c:pt>
                <c:pt idx="10">
                  <c:v>5.6579539555641621E-2</c:v>
                </c:pt>
                <c:pt idx="11">
                  <c:v>8.0443711811233928E-2</c:v>
                </c:pt>
                <c:pt idx="12">
                  <c:v>9.291636168905254E-2</c:v>
                </c:pt>
                <c:pt idx="13">
                  <c:v>9.291636168905254E-2</c:v>
                </c:pt>
                <c:pt idx="14">
                  <c:v>9.9282721576973779E-2</c:v>
                </c:pt>
                <c:pt idx="15">
                  <c:v>0.12557198378682899</c:v>
                </c:pt>
                <c:pt idx="16">
                  <c:v>0.14609225292511799</c:v>
                </c:pt>
                <c:pt idx="17">
                  <c:v>0.14609225292511799</c:v>
                </c:pt>
                <c:pt idx="18">
                  <c:v>0.16011658963766501</c:v>
                </c:pt>
                <c:pt idx="19">
                  <c:v>0.181609848908039</c:v>
                </c:pt>
                <c:pt idx="20">
                  <c:v>0.19620465465304596</c:v>
                </c:pt>
                <c:pt idx="21">
                  <c:v>0.22590169961592901</c:v>
                </c:pt>
                <c:pt idx="22">
                  <c:v>0.24094101656203415</c:v>
                </c:pt>
                <c:pt idx="23">
                  <c:v>0.25606311917191599</c:v>
                </c:pt>
                <c:pt idx="24">
                  <c:v>0.26364437212811093</c:v>
                </c:pt>
                <c:pt idx="25">
                  <c:v>0.31667080650006713</c:v>
                </c:pt>
                <c:pt idx="26">
                  <c:v>0.3391217830657593</c:v>
                </c:pt>
                <c:pt idx="27">
                  <c:v>0.36122950601934711</c:v>
                </c:pt>
                <c:pt idx="28">
                  <c:v>0.45649387694664811</c:v>
                </c:pt>
                <c:pt idx="29">
                  <c:v>0.46263100088208486</c:v>
                </c:pt>
                <c:pt idx="30">
                  <c:v>0.48609349908393701</c:v>
                </c:pt>
                <c:pt idx="31">
                  <c:v>0.50770878664629204</c:v>
                </c:pt>
                <c:pt idx="32">
                  <c:v>0.50770878664629204</c:v>
                </c:pt>
                <c:pt idx="33">
                  <c:v>0.51778631260621499</c:v>
                </c:pt>
                <c:pt idx="34">
                  <c:v>0.52736193593727576</c:v>
                </c:pt>
                <c:pt idx="35">
                  <c:v>0.53642722821279498</c:v>
                </c:pt>
                <c:pt idx="36">
                  <c:v>0.54905544381775373</c:v>
                </c:pt>
                <c:pt idx="37">
                  <c:v>0.56749439299206272</c:v>
                </c:pt>
                <c:pt idx="38">
                  <c:v>0.56749439299206272</c:v>
                </c:pt>
                <c:pt idx="39">
                  <c:v>0.56749439299206272</c:v>
                </c:pt>
                <c:pt idx="40">
                  <c:v>0.58534158605223963</c:v>
                </c:pt>
                <c:pt idx="41">
                  <c:v>0.58534158605223963</c:v>
                </c:pt>
                <c:pt idx="42">
                  <c:v>0.58787008432378918</c:v>
                </c:pt>
                <c:pt idx="43">
                  <c:v>0.58787008432378918</c:v>
                </c:pt>
                <c:pt idx="44">
                  <c:v>0.58787008432378918</c:v>
                </c:pt>
                <c:pt idx="45">
                  <c:v>0.59027346672158099</c:v>
                </c:pt>
                <c:pt idx="46">
                  <c:v>0.59674387560632502</c:v>
                </c:pt>
                <c:pt idx="47">
                  <c:v>0.59674387560632502</c:v>
                </c:pt>
                <c:pt idx="48">
                  <c:v>0.59865810975034861</c:v>
                </c:pt>
                <c:pt idx="49">
                  <c:v>0.60045322955999103</c:v>
                </c:pt>
                <c:pt idx="50">
                  <c:v>0.60213062748011625</c:v>
                </c:pt>
                <c:pt idx="51">
                  <c:v>0.60213062748011625</c:v>
                </c:pt>
                <c:pt idx="52">
                  <c:v>0.6051380974332714</c:v>
                </c:pt>
                <c:pt idx="53">
                  <c:v>0.60980725908159739</c:v>
                </c:pt>
                <c:pt idx="54">
                  <c:v>0.61070372303961318</c:v>
                </c:pt>
                <c:pt idx="55">
                  <c:v>0.61149526740933025</c:v>
                </c:pt>
                <c:pt idx="56">
                  <c:v>0.61149526740933025</c:v>
                </c:pt>
                <c:pt idx="57">
                  <c:v>0.61218364823628502</c:v>
                </c:pt>
                <c:pt idx="58">
                  <c:v>0.61218364823628502</c:v>
                </c:pt>
                <c:pt idx="59">
                  <c:v>0.61394143850409166</c:v>
                </c:pt>
                <c:pt idx="60">
                  <c:v>0.61414108525587741</c:v>
                </c:pt>
                <c:pt idx="61">
                  <c:v>0.61426558962220479</c:v>
                </c:pt>
                <c:pt idx="62">
                  <c:v>0.61419418965432804</c:v>
                </c:pt>
                <c:pt idx="63">
                  <c:v>0.61403619170583379</c:v>
                </c:pt>
                <c:pt idx="64">
                  <c:v>0.61346792612763079</c:v>
                </c:pt>
                <c:pt idx="65">
                  <c:v>0.61346792612763079</c:v>
                </c:pt>
                <c:pt idx="66">
                  <c:v>0.61346792612763079</c:v>
                </c:pt>
                <c:pt idx="67">
                  <c:v>0.61257583518389047</c:v>
                </c:pt>
                <c:pt idx="68">
                  <c:v>0.61201304433154002</c:v>
                </c:pt>
                <c:pt idx="69">
                  <c:v>0.61201304433154002</c:v>
                </c:pt>
                <c:pt idx="70">
                  <c:v>0.61137491375271202</c:v>
                </c:pt>
                <c:pt idx="71">
                  <c:v>0.61066330235943023</c:v>
                </c:pt>
                <c:pt idx="72">
                  <c:v>0.61066330235943023</c:v>
                </c:pt>
                <c:pt idx="73">
                  <c:v>0.60988006028945219</c:v>
                </c:pt>
                <c:pt idx="74">
                  <c:v>0.6060674144526792</c:v>
                </c:pt>
                <c:pt idx="75">
                  <c:v>0.60495338252196296</c:v>
                </c:pt>
                <c:pt idx="76">
                  <c:v>0.60125364048667218</c:v>
                </c:pt>
                <c:pt idx="77">
                  <c:v>0.59850648283455776</c:v>
                </c:pt>
                <c:pt idx="78">
                  <c:v>0.59705382556269582</c:v>
                </c:pt>
                <c:pt idx="79">
                  <c:v>0.59555068191732541</c:v>
                </c:pt>
                <c:pt idx="80">
                  <c:v>0.59399870220276896</c:v>
                </c:pt>
                <c:pt idx="81">
                  <c:v>0.59239951688440295</c:v>
                </c:pt>
                <c:pt idx="82">
                  <c:v>0.57809546551480329</c:v>
                </c:pt>
                <c:pt idx="83">
                  <c:v>0.57809546551480329</c:v>
                </c:pt>
                <c:pt idx="84">
                  <c:v>0.57809546551480329</c:v>
                </c:pt>
                <c:pt idx="85">
                  <c:v>0.57415519793838621</c:v>
                </c:pt>
                <c:pt idx="86">
                  <c:v>0.57009224029820704</c:v>
                </c:pt>
                <c:pt idx="87">
                  <c:v>0.56379146443941841</c:v>
                </c:pt>
                <c:pt idx="88">
                  <c:v>0.55946859913184777</c:v>
                </c:pt>
                <c:pt idx="89">
                  <c:v>0.55946859913184777</c:v>
                </c:pt>
                <c:pt idx="90">
                  <c:v>0.55727423827282419</c:v>
                </c:pt>
                <c:pt idx="91">
                  <c:v>0.54602102706540123</c:v>
                </c:pt>
                <c:pt idx="92">
                  <c:v>0.532045764177007</c:v>
                </c:pt>
                <c:pt idx="93">
                  <c:v>0.52968121630795495</c:v>
                </c:pt>
                <c:pt idx="94">
                  <c:v>0.52254631030462573</c:v>
                </c:pt>
                <c:pt idx="95">
                  <c:v>0.52015727822725977</c:v>
                </c:pt>
                <c:pt idx="96">
                  <c:v>0.52015727822725977</c:v>
                </c:pt>
                <c:pt idx="97">
                  <c:v>0.51776434072704758</c:v>
                </c:pt>
                <c:pt idx="98">
                  <c:v>0.51297010748187122</c:v>
                </c:pt>
                <c:pt idx="99">
                  <c:v>0.51057043957888326</c:v>
                </c:pt>
              </c:numCache>
            </c:numRef>
          </c:yVal>
          <c:smooth val="1"/>
        </c:ser>
        <c:ser>
          <c:idx val="1"/>
          <c:order val="2"/>
          <c:tx>
            <c:strRef>
              <c:f>'Kernel regression'!$C$1</c:f>
              <c:strCache>
                <c:ptCount val="1"/>
                <c:pt idx="0">
                  <c:v>bw=0.175</c:v>
                </c:pt>
              </c:strCache>
            </c:strRef>
          </c:tx>
          <c:spPr>
            <a:ln w="12700">
              <a:solidFill>
                <a:schemeClr val="accent3">
                  <a:lumMod val="50000"/>
                </a:schemeClr>
              </a:solidFill>
            </a:ln>
          </c:spPr>
          <c:marker>
            <c:symbol val="none"/>
          </c:marker>
          <c:xVal>
            <c:numRef>
              <c:f>'Kernel regression'!$A$2:$A$100</c:f>
              <c:numCache>
                <c:formatCode>General</c:formatCode>
                <c:ptCount val="99"/>
                <c:pt idx="0">
                  <c:v>-0.99</c:v>
                </c:pt>
                <c:pt idx="1">
                  <c:v>-0.99</c:v>
                </c:pt>
                <c:pt idx="2">
                  <c:v>-0.95000000000000018</c:v>
                </c:pt>
                <c:pt idx="3">
                  <c:v>-0.91</c:v>
                </c:pt>
                <c:pt idx="4">
                  <c:v>-0.91</c:v>
                </c:pt>
                <c:pt idx="5">
                  <c:v>-0.88</c:v>
                </c:pt>
                <c:pt idx="6">
                  <c:v>-0.87000000000000022</c:v>
                </c:pt>
                <c:pt idx="7">
                  <c:v>-0.86000000000000021</c:v>
                </c:pt>
                <c:pt idx="8">
                  <c:v>-0.83000000000000018</c:v>
                </c:pt>
                <c:pt idx="9">
                  <c:v>-0.8</c:v>
                </c:pt>
                <c:pt idx="10">
                  <c:v>-0.77000000000000024</c:v>
                </c:pt>
                <c:pt idx="11">
                  <c:v>-0.7300000000000002</c:v>
                </c:pt>
                <c:pt idx="12">
                  <c:v>-0.71000000000000019</c:v>
                </c:pt>
                <c:pt idx="13">
                  <c:v>-0.71000000000000019</c:v>
                </c:pt>
                <c:pt idx="14">
                  <c:v>-0.70000000000000018</c:v>
                </c:pt>
                <c:pt idx="15">
                  <c:v>-0.66000000000000025</c:v>
                </c:pt>
                <c:pt idx="16">
                  <c:v>-0.63000000000000023</c:v>
                </c:pt>
                <c:pt idx="17">
                  <c:v>-0.63000000000000023</c:v>
                </c:pt>
                <c:pt idx="18">
                  <c:v>-0.61000000000000021</c:v>
                </c:pt>
                <c:pt idx="19">
                  <c:v>-0.58000000000000007</c:v>
                </c:pt>
                <c:pt idx="20">
                  <c:v>-0.56000000000000005</c:v>
                </c:pt>
                <c:pt idx="21">
                  <c:v>-0.52</c:v>
                </c:pt>
                <c:pt idx="22">
                  <c:v>-0.5</c:v>
                </c:pt>
                <c:pt idx="23">
                  <c:v>-0.48000000000000009</c:v>
                </c:pt>
                <c:pt idx="24">
                  <c:v>-0.47000000000000008</c:v>
                </c:pt>
                <c:pt idx="25">
                  <c:v>-0.4</c:v>
                </c:pt>
                <c:pt idx="26">
                  <c:v>-0.37000000000000011</c:v>
                </c:pt>
                <c:pt idx="27">
                  <c:v>-0.34</c:v>
                </c:pt>
                <c:pt idx="28">
                  <c:v>-0.2</c:v>
                </c:pt>
                <c:pt idx="29">
                  <c:v>-0.19</c:v>
                </c:pt>
                <c:pt idx="30">
                  <c:v>-0.15000000000000005</c:v>
                </c:pt>
                <c:pt idx="31">
                  <c:v>-0.11</c:v>
                </c:pt>
                <c:pt idx="32">
                  <c:v>-0.11</c:v>
                </c:pt>
                <c:pt idx="33">
                  <c:v>-9.0000000000000024E-2</c:v>
                </c:pt>
                <c:pt idx="34">
                  <c:v>-7.0000000000000021E-2</c:v>
                </c:pt>
                <c:pt idx="35">
                  <c:v>-0.05</c:v>
                </c:pt>
                <c:pt idx="36">
                  <c:v>-2.0000000000000007E-2</c:v>
                </c:pt>
                <c:pt idx="37">
                  <c:v>3.0000000000000002E-2</c:v>
                </c:pt>
                <c:pt idx="38">
                  <c:v>3.0000000000000002E-2</c:v>
                </c:pt>
                <c:pt idx="39">
                  <c:v>3.0000000000000002E-2</c:v>
                </c:pt>
                <c:pt idx="40">
                  <c:v>9.0000000000000024E-2</c:v>
                </c:pt>
                <c:pt idx="41">
                  <c:v>9.0000000000000024E-2</c:v>
                </c:pt>
                <c:pt idx="42">
                  <c:v>0.1</c:v>
                </c:pt>
                <c:pt idx="43">
                  <c:v>0.1</c:v>
                </c:pt>
                <c:pt idx="44">
                  <c:v>0.1</c:v>
                </c:pt>
                <c:pt idx="45">
                  <c:v>0.11</c:v>
                </c:pt>
                <c:pt idx="46">
                  <c:v>0.14000000000000001</c:v>
                </c:pt>
                <c:pt idx="47">
                  <c:v>0.14000000000000001</c:v>
                </c:pt>
                <c:pt idx="48">
                  <c:v>0.15000000000000005</c:v>
                </c:pt>
                <c:pt idx="49">
                  <c:v>0.16</c:v>
                </c:pt>
                <c:pt idx="50">
                  <c:v>0.17</c:v>
                </c:pt>
                <c:pt idx="51">
                  <c:v>0.17</c:v>
                </c:pt>
                <c:pt idx="52">
                  <c:v>0.19</c:v>
                </c:pt>
                <c:pt idx="53">
                  <c:v>0.23</c:v>
                </c:pt>
                <c:pt idx="54">
                  <c:v>0.24000000000000005</c:v>
                </c:pt>
                <c:pt idx="55">
                  <c:v>0.25</c:v>
                </c:pt>
                <c:pt idx="56">
                  <c:v>0.25</c:v>
                </c:pt>
                <c:pt idx="57">
                  <c:v>0.26</c:v>
                </c:pt>
                <c:pt idx="58">
                  <c:v>0.26</c:v>
                </c:pt>
                <c:pt idx="59">
                  <c:v>0.3000000000000001</c:v>
                </c:pt>
                <c:pt idx="60">
                  <c:v>0.31000000000000011</c:v>
                </c:pt>
                <c:pt idx="61">
                  <c:v>0.33000000000000013</c:v>
                </c:pt>
                <c:pt idx="62">
                  <c:v>0.34</c:v>
                </c:pt>
                <c:pt idx="63">
                  <c:v>0.35000000000000009</c:v>
                </c:pt>
                <c:pt idx="64">
                  <c:v>0.37000000000000011</c:v>
                </c:pt>
                <c:pt idx="65">
                  <c:v>0.37000000000000011</c:v>
                </c:pt>
                <c:pt idx="66">
                  <c:v>0.37000000000000011</c:v>
                </c:pt>
                <c:pt idx="67">
                  <c:v>0.39000000000000012</c:v>
                </c:pt>
                <c:pt idx="68">
                  <c:v>0.4</c:v>
                </c:pt>
                <c:pt idx="69">
                  <c:v>0.4</c:v>
                </c:pt>
                <c:pt idx="70">
                  <c:v>0.41000000000000009</c:v>
                </c:pt>
                <c:pt idx="71">
                  <c:v>0.4200000000000001</c:v>
                </c:pt>
                <c:pt idx="72">
                  <c:v>0.4200000000000001</c:v>
                </c:pt>
                <c:pt idx="73">
                  <c:v>0.4300000000000001</c:v>
                </c:pt>
                <c:pt idx="74">
                  <c:v>0.47000000000000008</c:v>
                </c:pt>
                <c:pt idx="75">
                  <c:v>0.48000000000000009</c:v>
                </c:pt>
                <c:pt idx="76">
                  <c:v>0.51</c:v>
                </c:pt>
                <c:pt idx="77">
                  <c:v>0.53</c:v>
                </c:pt>
                <c:pt idx="78">
                  <c:v>0.54</c:v>
                </c:pt>
                <c:pt idx="79">
                  <c:v>0.55000000000000004</c:v>
                </c:pt>
                <c:pt idx="80">
                  <c:v>0.56000000000000005</c:v>
                </c:pt>
                <c:pt idx="81">
                  <c:v>0.56999999999999995</c:v>
                </c:pt>
                <c:pt idx="82">
                  <c:v>0.65000000000000024</c:v>
                </c:pt>
                <c:pt idx="83">
                  <c:v>0.65000000000000024</c:v>
                </c:pt>
                <c:pt idx="84">
                  <c:v>0.65000000000000024</c:v>
                </c:pt>
                <c:pt idx="85">
                  <c:v>0.67000000000000026</c:v>
                </c:pt>
                <c:pt idx="86">
                  <c:v>0.69000000000000017</c:v>
                </c:pt>
                <c:pt idx="87">
                  <c:v>0.7200000000000002</c:v>
                </c:pt>
                <c:pt idx="88">
                  <c:v>0.74000000000000021</c:v>
                </c:pt>
                <c:pt idx="89">
                  <c:v>0.74000000000000021</c:v>
                </c:pt>
                <c:pt idx="90">
                  <c:v>0.75000000000000022</c:v>
                </c:pt>
                <c:pt idx="91">
                  <c:v>0.8</c:v>
                </c:pt>
                <c:pt idx="92">
                  <c:v>0.86000000000000021</c:v>
                </c:pt>
                <c:pt idx="93">
                  <c:v>0.87000000000000022</c:v>
                </c:pt>
                <c:pt idx="94">
                  <c:v>0.9</c:v>
                </c:pt>
                <c:pt idx="95">
                  <c:v>0.91</c:v>
                </c:pt>
                <c:pt idx="96">
                  <c:v>0.91</c:v>
                </c:pt>
                <c:pt idx="97">
                  <c:v>0.92</c:v>
                </c:pt>
                <c:pt idx="98">
                  <c:v>0.94000000000000017</c:v>
                </c:pt>
              </c:numCache>
            </c:numRef>
          </c:xVal>
          <c:yVal>
            <c:numRef>
              <c:f>'Kernel regression'!$C$2:$C$101</c:f>
              <c:numCache>
                <c:formatCode>General</c:formatCode>
                <c:ptCount val="100"/>
                <c:pt idx="0">
                  <c:v>-0.17025424100000006</c:v>
                </c:pt>
                <c:pt idx="1">
                  <c:v>-0.17025424100000006</c:v>
                </c:pt>
                <c:pt idx="2">
                  <c:v>-0.17174968300000004</c:v>
                </c:pt>
                <c:pt idx="3">
                  <c:v>-0.17342358599999999</c:v>
                </c:pt>
                <c:pt idx="4">
                  <c:v>-0.17342358599999999</c:v>
                </c:pt>
                <c:pt idx="5">
                  <c:v>-0.17482830999999999</c:v>
                </c:pt>
                <c:pt idx="6">
                  <c:v>-0.17532828500000006</c:v>
                </c:pt>
                <c:pt idx="7">
                  <c:v>-0.17584469999999999</c:v>
                </c:pt>
                <c:pt idx="8">
                  <c:v>-0.17749253000000006</c:v>
                </c:pt>
                <c:pt idx="9">
                  <c:v>-0.17927846100000006</c:v>
                </c:pt>
                <c:pt idx="10">
                  <c:v>-0.18117028900000001</c:v>
                </c:pt>
                <c:pt idx="11">
                  <c:v>-0.18374409100000011</c:v>
                </c:pt>
                <c:pt idx="12">
                  <c:v>-0.18498238100000011</c:v>
                </c:pt>
                <c:pt idx="13">
                  <c:v>-0.18498238100000011</c:v>
                </c:pt>
                <c:pt idx="14">
                  <c:v>-0.18557011700000001</c:v>
                </c:pt>
                <c:pt idx="15">
                  <c:v>-0.18752973700000006</c:v>
                </c:pt>
                <c:pt idx="16">
                  <c:v>-0.18829107700000006</c:v>
                </c:pt>
                <c:pt idx="17">
                  <c:v>-0.18829107700000006</c:v>
                </c:pt>
                <c:pt idx="18">
                  <c:v>-0.18824616900000007</c:v>
                </c:pt>
                <c:pt idx="19">
                  <c:v>-0.18694316000000011</c:v>
                </c:pt>
                <c:pt idx="20">
                  <c:v>-0.18493467199999999</c:v>
                </c:pt>
                <c:pt idx="21">
                  <c:v>-0.17685888999999999</c:v>
                </c:pt>
                <c:pt idx="22">
                  <c:v>-0.17001674100000005</c:v>
                </c:pt>
                <c:pt idx="23">
                  <c:v>-0.16066290699999997</c:v>
                </c:pt>
                <c:pt idx="24">
                  <c:v>-0.15486753700000006</c:v>
                </c:pt>
                <c:pt idx="25">
                  <c:v>-8.6064022000000059E-2</c:v>
                </c:pt>
                <c:pt idx="26">
                  <c:v>-3.7398916000000011E-2</c:v>
                </c:pt>
                <c:pt idx="27">
                  <c:v>2.4466933E-2</c:v>
                </c:pt>
                <c:pt idx="28">
                  <c:v>0.42993743600000001</c:v>
                </c:pt>
                <c:pt idx="29">
                  <c:v>0.46007080100000014</c:v>
                </c:pt>
                <c:pt idx="30">
                  <c:v>0.57395698499999981</c:v>
                </c:pt>
                <c:pt idx="31">
                  <c:v>0.67382339900000021</c:v>
                </c:pt>
                <c:pt idx="32">
                  <c:v>0.67382339900000021</c:v>
                </c:pt>
                <c:pt idx="33">
                  <c:v>0.71760865500000026</c:v>
                </c:pt>
                <c:pt idx="34">
                  <c:v>0.75703890100000004</c:v>
                </c:pt>
                <c:pt idx="35">
                  <c:v>0.79201102999999973</c:v>
                </c:pt>
                <c:pt idx="36">
                  <c:v>0.83600569500000022</c:v>
                </c:pt>
                <c:pt idx="37">
                  <c:v>0.88684428100000001</c:v>
                </c:pt>
                <c:pt idx="38">
                  <c:v>0.88684428100000001</c:v>
                </c:pt>
                <c:pt idx="39">
                  <c:v>0.88684428100000001</c:v>
                </c:pt>
                <c:pt idx="40">
                  <c:v>0.912306214</c:v>
                </c:pt>
                <c:pt idx="41">
                  <c:v>0.912306214</c:v>
                </c:pt>
                <c:pt idx="42">
                  <c:v>0.91303981599999995</c:v>
                </c:pt>
                <c:pt idx="43">
                  <c:v>0.91303981599999995</c:v>
                </c:pt>
                <c:pt idx="44">
                  <c:v>0.91303981599999995</c:v>
                </c:pt>
                <c:pt idx="45">
                  <c:v>0.91283969099999995</c:v>
                </c:pt>
                <c:pt idx="46">
                  <c:v>0.90695488800000001</c:v>
                </c:pt>
                <c:pt idx="47">
                  <c:v>0.90695488800000001</c:v>
                </c:pt>
                <c:pt idx="48">
                  <c:v>0.90334725199999999</c:v>
                </c:pt>
                <c:pt idx="49">
                  <c:v>0.89897853500000002</c:v>
                </c:pt>
                <c:pt idx="50">
                  <c:v>0.89388806399999998</c:v>
                </c:pt>
                <c:pt idx="51">
                  <c:v>0.89388806399999998</c:v>
                </c:pt>
                <c:pt idx="52">
                  <c:v>0.88170477199999997</c:v>
                </c:pt>
                <c:pt idx="53">
                  <c:v>0.85050853699999995</c:v>
                </c:pt>
                <c:pt idx="54">
                  <c:v>0.84153538399999983</c:v>
                </c:pt>
                <c:pt idx="55">
                  <c:v>0.83217703200000026</c:v>
                </c:pt>
                <c:pt idx="56">
                  <c:v>0.83217703200000026</c:v>
                </c:pt>
                <c:pt idx="57">
                  <c:v>0.82247452200000004</c:v>
                </c:pt>
                <c:pt idx="58">
                  <c:v>0.82247452200000004</c:v>
                </c:pt>
                <c:pt idx="59">
                  <c:v>0.78100146100000001</c:v>
                </c:pt>
                <c:pt idx="60">
                  <c:v>0.77014861300000059</c:v>
                </c:pt>
                <c:pt idx="61">
                  <c:v>0.7480892090000002</c:v>
                </c:pt>
                <c:pt idx="62">
                  <c:v>0.73693944300000025</c:v>
                </c:pt>
                <c:pt idx="63">
                  <c:v>0.72574381800000043</c:v>
                </c:pt>
                <c:pt idx="64">
                  <c:v>0.70330413999999997</c:v>
                </c:pt>
                <c:pt idx="65">
                  <c:v>0.70330413999999997</c:v>
                </c:pt>
                <c:pt idx="66">
                  <c:v>0.70330413999999997</c:v>
                </c:pt>
                <c:pt idx="67">
                  <c:v>0.68092664199999997</c:v>
                </c:pt>
                <c:pt idx="68">
                  <c:v>0.66980093300000043</c:v>
                </c:pt>
                <c:pt idx="69">
                  <c:v>0.66980093300000043</c:v>
                </c:pt>
                <c:pt idx="70">
                  <c:v>0.65873457500000021</c:v>
                </c:pt>
                <c:pt idx="71">
                  <c:v>0.64773838800000005</c:v>
                </c:pt>
                <c:pt idx="72">
                  <c:v>0.64773838800000005</c:v>
                </c:pt>
                <c:pt idx="73">
                  <c:v>0.63682164900000038</c:v>
                </c:pt>
                <c:pt idx="74">
                  <c:v>0.59409082400000002</c:v>
                </c:pt>
                <c:pt idx="75">
                  <c:v>0.58366925000000003</c:v>
                </c:pt>
                <c:pt idx="76">
                  <c:v>0.55309718399999996</c:v>
                </c:pt>
                <c:pt idx="77">
                  <c:v>0.53332911599999999</c:v>
                </c:pt>
                <c:pt idx="78">
                  <c:v>0.52364042900000018</c:v>
                </c:pt>
                <c:pt idx="79">
                  <c:v>0.51408761999999997</c:v>
                </c:pt>
                <c:pt idx="80">
                  <c:v>0.50467536599999996</c:v>
                </c:pt>
                <c:pt idx="81">
                  <c:v>0.49540872500000022</c:v>
                </c:pt>
                <c:pt idx="82">
                  <c:v>0.4272245620000002</c:v>
                </c:pt>
                <c:pt idx="83">
                  <c:v>0.4272245620000002</c:v>
                </c:pt>
                <c:pt idx="84">
                  <c:v>0.4272245620000002</c:v>
                </c:pt>
                <c:pt idx="85">
                  <c:v>0.41205841500000012</c:v>
                </c:pt>
                <c:pt idx="86">
                  <c:v>0.39773390100000011</c:v>
                </c:pt>
                <c:pt idx="87">
                  <c:v>0.37788945400000012</c:v>
                </c:pt>
                <c:pt idx="88">
                  <c:v>0.36577724099999998</c:v>
                </c:pt>
                <c:pt idx="89">
                  <c:v>0.36577724099999998</c:v>
                </c:pt>
                <c:pt idx="90">
                  <c:v>0.36005715700000002</c:v>
                </c:pt>
                <c:pt idx="91">
                  <c:v>0.33473921400000001</c:v>
                </c:pt>
                <c:pt idx="92">
                  <c:v>0.3110281980000002</c:v>
                </c:pt>
                <c:pt idx="93">
                  <c:v>0.30770547700000012</c:v>
                </c:pt>
                <c:pt idx="94">
                  <c:v>0.29868708300000013</c:v>
                </c:pt>
                <c:pt idx="95">
                  <c:v>0.29597573000000016</c:v>
                </c:pt>
                <c:pt idx="96">
                  <c:v>0.29597573000000016</c:v>
                </c:pt>
                <c:pt idx="97">
                  <c:v>0.29340102499999998</c:v>
                </c:pt>
                <c:pt idx="98">
                  <c:v>0.28863658100000011</c:v>
                </c:pt>
                <c:pt idx="99">
                  <c:v>0.28643473400000002</c:v>
                </c:pt>
              </c:numCache>
            </c:numRef>
          </c:yVal>
          <c:smooth val="1"/>
        </c:ser>
        <c:ser>
          <c:idx val="3"/>
          <c:order val="3"/>
          <c:tx>
            <c:strRef>
              <c:f>'Kernel regression'!$E$1</c:f>
              <c:strCache>
                <c:ptCount val="1"/>
                <c:pt idx="0">
                  <c:v>bw=0.025</c:v>
                </c:pt>
              </c:strCache>
            </c:strRef>
          </c:tx>
          <c:spPr>
            <a:ln w="12700">
              <a:solidFill>
                <a:schemeClr val="accent2">
                  <a:lumMod val="50000"/>
                </a:schemeClr>
              </a:solidFill>
            </a:ln>
          </c:spPr>
          <c:marker>
            <c:symbol val="none"/>
          </c:marker>
          <c:xVal>
            <c:numRef>
              <c:f>'Kernel regression'!$A$2:$A$101</c:f>
              <c:numCache>
                <c:formatCode>General</c:formatCode>
                <c:ptCount val="100"/>
                <c:pt idx="0">
                  <c:v>-0.99</c:v>
                </c:pt>
                <c:pt idx="1">
                  <c:v>-0.99</c:v>
                </c:pt>
                <c:pt idx="2">
                  <c:v>-0.95000000000000018</c:v>
                </c:pt>
                <c:pt idx="3">
                  <c:v>-0.91</c:v>
                </c:pt>
                <c:pt idx="4">
                  <c:v>-0.91</c:v>
                </c:pt>
                <c:pt idx="5">
                  <c:v>-0.88</c:v>
                </c:pt>
                <c:pt idx="6">
                  <c:v>-0.87000000000000022</c:v>
                </c:pt>
                <c:pt idx="7">
                  <c:v>-0.86000000000000021</c:v>
                </c:pt>
                <c:pt idx="8">
                  <c:v>-0.83000000000000018</c:v>
                </c:pt>
                <c:pt idx="9">
                  <c:v>-0.8</c:v>
                </c:pt>
                <c:pt idx="10">
                  <c:v>-0.77000000000000024</c:v>
                </c:pt>
                <c:pt idx="11">
                  <c:v>-0.7300000000000002</c:v>
                </c:pt>
                <c:pt idx="12">
                  <c:v>-0.71000000000000019</c:v>
                </c:pt>
                <c:pt idx="13">
                  <c:v>-0.71000000000000019</c:v>
                </c:pt>
                <c:pt idx="14">
                  <c:v>-0.70000000000000018</c:v>
                </c:pt>
                <c:pt idx="15">
                  <c:v>-0.66000000000000025</c:v>
                </c:pt>
                <c:pt idx="16">
                  <c:v>-0.63000000000000023</c:v>
                </c:pt>
                <c:pt idx="17">
                  <c:v>-0.63000000000000023</c:v>
                </c:pt>
                <c:pt idx="18">
                  <c:v>-0.61000000000000021</c:v>
                </c:pt>
                <c:pt idx="19">
                  <c:v>-0.58000000000000007</c:v>
                </c:pt>
                <c:pt idx="20">
                  <c:v>-0.56000000000000005</c:v>
                </c:pt>
                <c:pt idx="21">
                  <c:v>-0.52</c:v>
                </c:pt>
                <c:pt idx="22">
                  <c:v>-0.5</c:v>
                </c:pt>
                <c:pt idx="23">
                  <c:v>-0.48000000000000009</c:v>
                </c:pt>
                <c:pt idx="24">
                  <c:v>-0.47000000000000008</c:v>
                </c:pt>
                <c:pt idx="25">
                  <c:v>-0.4</c:v>
                </c:pt>
                <c:pt idx="26">
                  <c:v>-0.37000000000000011</c:v>
                </c:pt>
                <c:pt idx="27">
                  <c:v>-0.34</c:v>
                </c:pt>
                <c:pt idx="28">
                  <c:v>-0.2</c:v>
                </c:pt>
                <c:pt idx="29">
                  <c:v>-0.19</c:v>
                </c:pt>
                <c:pt idx="30">
                  <c:v>-0.15000000000000005</c:v>
                </c:pt>
                <c:pt idx="31">
                  <c:v>-0.11</c:v>
                </c:pt>
                <c:pt idx="32">
                  <c:v>-0.11</c:v>
                </c:pt>
                <c:pt idx="33">
                  <c:v>-9.0000000000000024E-2</c:v>
                </c:pt>
                <c:pt idx="34">
                  <c:v>-7.0000000000000021E-2</c:v>
                </c:pt>
                <c:pt idx="35">
                  <c:v>-0.05</c:v>
                </c:pt>
                <c:pt idx="36">
                  <c:v>-2.0000000000000007E-2</c:v>
                </c:pt>
                <c:pt idx="37">
                  <c:v>3.0000000000000002E-2</c:v>
                </c:pt>
                <c:pt idx="38">
                  <c:v>3.0000000000000002E-2</c:v>
                </c:pt>
                <c:pt idx="39">
                  <c:v>3.0000000000000002E-2</c:v>
                </c:pt>
                <c:pt idx="40">
                  <c:v>9.0000000000000024E-2</c:v>
                </c:pt>
                <c:pt idx="41">
                  <c:v>9.0000000000000024E-2</c:v>
                </c:pt>
                <c:pt idx="42">
                  <c:v>0.1</c:v>
                </c:pt>
                <c:pt idx="43">
                  <c:v>0.1</c:v>
                </c:pt>
                <c:pt idx="44">
                  <c:v>0.1</c:v>
                </c:pt>
                <c:pt idx="45">
                  <c:v>0.11</c:v>
                </c:pt>
                <c:pt idx="46">
                  <c:v>0.14000000000000001</c:v>
                </c:pt>
                <c:pt idx="47">
                  <c:v>0.14000000000000001</c:v>
                </c:pt>
                <c:pt idx="48">
                  <c:v>0.15000000000000005</c:v>
                </c:pt>
                <c:pt idx="49">
                  <c:v>0.16</c:v>
                </c:pt>
                <c:pt idx="50">
                  <c:v>0.17</c:v>
                </c:pt>
                <c:pt idx="51">
                  <c:v>0.17</c:v>
                </c:pt>
                <c:pt idx="52">
                  <c:v>0.19</c:v>
                </c:pt>
                <c:pt idx="53">
                  <c:v>0.23</c:v>
                </c:pt>
                <c:pt idx="54">
                  <c:v>0.24000000000000005</c:v>
                </c:pt>
                <c:pt idx="55">
                  <c:v>0.25</c:v>
                </c:pt>
                <c:pt idx="56">
                  <c:v>0.25</c:v>
                </c:pt>
                <c:pt idx="57">
                  <c:v>0.26</c:v>
                </c:pt>
                <c:pt idx="58">
                  <c:v>0.26</c:v>
                </c:pt>
                <c:pt idx="59">
                  <c:v>0.3000000000000001</c:v>
                </c:pt>
                <c:pt idx="60">
                  <c:v>0.31000000000000011</c:v>
                </c:pt>
                <c:pt idx="61">
                  <c:v>0.33000000000000013</c:v>
                </c:pt>
                <c:pt idx="62">
                  <c:v>0.34</c:v>
                </c:pt>
                <c:pt idx="63">
                  <c:v>0.35000000000000009</c:v>
                </c:pt>
                <c:pt idx="64">
                  <c:v>0.37000000000000011</c:v>
                </c:pt>
                <c:pt idx="65">
                  <c:v>0.37000000000000011</c:v>
                </c:pt>
                <c:pt idx="66">
                  <c:v>0.37000000000000011</c:v>
                </c:pt>
                <c:pt idx="67">
                  <c:v>0.39000000000000012</c:v>
                </c:pt>
                <c:pt idx="68">
                  <c:v>0.4</c:v>
                </c:pt>
                <c:pt idx="69">
                  <c:v>0.4</c:v>
                </c:pt>
                <c:pt idx="70">
                  <c:v>0.41000000000000009</c:v>
                </c:pt>
                <c:pt idx="71">
                  <c:v>0.4200000000000001</c:v>
                </c:pt>
                <c:pt idx="72">
                  <c:v>0.4200000000000001</c:v>
                </c:pt>
                <c:pt idx="73">
                  <c:v>0.4300000000000001</c:v>
                </c:pt>
                <c:pt idx="74">
                  <c:v>0.47000000000000008</c:v>
                </c:pt>
                <c:pt idx="75">
                  <c:v>0.48000000000000009</c:v>
                </c:pt>
                <c:pt idx="76">
                  <c:v>0.51</c:v>
                </c:pt>
                <c:pt idx="77">
                  <c:v>0.53</c:v>
                </c:pt>
                <c:pt idx="78">
                  <c:v>0.54</c:v>
                </c:pt>
                <c:pt idx="79">
                  <c:v>0.55000000000000004</c:v>
                </c:pt>
                <c:pt idx="80">
                  <c:v>0.56000000000000005</c:v>
                </c:pt>
                <c:pt idx="81">
                  <c:v>0.56999999999999995</c:v>
                </c:pt>
                <c:pt idx="82">
                  <c:v>0.65000000000000024</c:v>
                </c:pt>
                <c:pt idx="83">
                  <c:v>0.65000000000000024</c:v>
                </c:pt>
                <c:pt idx="84">
                  <c:v>0.65000000000000024</c:v>
                </c:pt>
                <c:pt idx="85">
                  <c:v>0.67000000000000026</c:v>
                </c:pt>
                <c:pt idx="86">
                  <c:v>0.69000000000000017</c:v>
                </c:pt>
                <c:pt idx="87">
                  <c:v>0.7200000000000002</c:v>
                </c:pt>
                <c:pt idx="88">
                  <c:v>0.74000000000000021</c:v>
                </c:pt>
                <c:pt idx="89">
                  <c:v>0.74000000000000021</c:v>
                </c:pt>
                <c:pt idx="90">
                  <c:v>0.75000000000000022</c:v>
                </c:pt>
                <c:pt idx="91">
                  <c:v>0.8</c:v>
                </c:pt>
                <c:pt idx="92">
                  <c:v>0.86000000000000021</c:v>
                </c:pt>
                <c:pt idx="93">
                  <c:v>0.87000000000000022</c:v>
                </c:pt>
                <c:pt idx="94">
                  <c:v>0.9</c:v>
                </c:pt>
                <c:pt idx="95">
                  <c:v>0.91</c:v>
                </c:pt>
                <c:pt idx="96">
                  <c:v>0.91</c:v>
                </c:pt>
                <c:pt idx="97">
                  <c:v>0.92</c:v>
                </c:pt>
                <c:pt idx="98">
                  <c:v>0.94000000000000017</c:v>
                </c:pt>
                <c:pt idx="99">
                  <c:v>0.95000000000000018</c:v>
                </c:pt>
              </c:numCache>
            </c:numRef>
          </c:xVal>
          <c:yVal>
            <c:numRef>
              <c:f>'Kernel regression'!$E$2:$E$101</c:f>
              <c:numCache>
                <c:formatCode>General</c:formatCode>
                <c:ptCount val="100"/>
                <c:pt idx="0">
                  <c:v>-0.13159255152288801</c:v>
                </c:pt>
                <c:pt idx="1">
                  <c:v>-0.13159255152288801</c:v>
                </c:pt>
                <c:pt idx="2">
                  <c:v>-0.1854404845946111</c:v>
                </c:pt>
                <c:pt idx="3">
                  <c:v>-0.20436227581907501</c:v>
                </c:pt>
                <c:pt idx="4">
                  <c:v>-0.20436227581907501</c:v>
                </c:pt>
                <c:pt idx="5">
                  <c:v>-0.17419055601710501</c:v>
                </c:pt>
                <c:pt idx="6">
                  <c:v>-0.16643518780215608</c:v>
                </c:pt>
                <c:pt idx="7">
                  <c:v>-0.16052084897311794</c:v>
                </c:pt>
                <c:pt idx="8">
                  <c:v>-0.14654268905729312</c:v>
                </c:pt>
                <c:pt idx="9">
                  <c:v>-0.14665716264054293</c:v>
                </c:pt>
                <c:pt idx="10">
                  <c:v>-0.16009731026462701</c:v>
                </c:pt>
                <c:pt idx="11">
                  <c:v>-0.18759633249584712</c:v>
                </c:pt>
                <c:pt idx="12">
                  <c:v>-0.18568455181141305</c:v>
                </c:pt>
                <c:pt idx="13">
                  <c:v>-0.18568455181141305</c:v>
                </c:pt>
                <c:pt idx="14">
                  <c:v>-0.18216559878480601</c:v>
                </c:pt>
                <c:pt idx="15">
                  <c:v>-0.18026372355959605</c:v>
                </c:pt>
                <c:pt idx="16">
                  <c:v>-0.21101293769711704</c:v>
                </c:pt>
                <c:pt idx="17">
                  <c:v>-0.21101293769711704</c:v>
                </c:pt>
                <c:pt idx="18">
                  <c:v>-0.21110555081334001</c:v>
                </c:pt>
                <c:pt idx="19">
                  <c:v>-0.21798471544637107</c:v>
                </c:pt>
                <c:pt idx="20">
                  <c:v>-0.22729883519443012</c:v>
                </c:pt>
                <c:pt idx="21">
                  <c:v>-0.20246763256819911</c:v>
                </c:pt>
                <c:pt idx="22">
                  <c:v>-0.20688481359750199</c:v>
                </c:pt>
                <c:pt idx="23">
                  <c:v>-0.21466488400563999</c:v>
                </c:pt>
                <c:pt idx="24">
                  <c:v>-0.21665129166065</c:v>
                </c:pt>
                <c:pt idx="25">
                  <c:v>-0.18865153974013299</c:v>
                </c:pt>
                <c:pt idx="26">
                  <c:v>-0.19209516398683099</c:v>
                </c:pt>
                <c:pt idx="27">
                  <c:v>-0.19697367992121895</c:v>
                </c:pt>
                <c:pt idx="28">
                  <c:v>-1.1404805749033913E-3</c:v>
                </c:pt>
                <c:pt idx="29">
                  <c:v>1.44498122806204E-2</c:v>
                </c:pt>
                <c:pt idx="30">
                  <c:v>0.20478262096529601</c:v>
                </c:pt>
                <c:pt idx="31">
                  <c:v>0.4159841131690003</c:v>
                </c:pt>
                <c:pt idx="32">
                  <c:v>0.4159841131690003</c:v>
                </c:pt>
                <c:pt idx="33">
                  <c:v>0.48820428994692511</c:v>
                </c:pt>
                <c:pt idx="34">
                  <c:v>0.57517051503518923</c:v>
                </c:pt>
                <c:pt idx="35">
                  <c:v>0.66952799090259019</c:v>
                </c:pt>
                <c:pt idx="36">
                  <c:v>0.85760984822094821</c:v>
                </c:pt>
                <c:pt idx="37">
                  <c:v>1.1221861632250205</c:v>
                </c:pt>
                <c:pt idx="38">
                  <c:v>1.1221861632250205</c:v>
                </c:pt>
                <c:pt idx="39">
                  <c:v>1.1221861632250205</c:v>
                </c:pt>
                <c:pt idx="40">
                  <c:v>1.2098776316809199</c:v>
                </c:pt>
                <c:pt idx="41">
                  <c:v>1.2098776316809199</c:v>
                </c:pt>
                <c:pt idx="42">
                  <c:v>1.2033938826008594</c:v>
                </c:pt>
                <c:pt idx="43">
                  <c:v>1.2033938826008594</c:v>
                </c:pt>
                <c:pt idx="44">
                  <c:v>1.2033938826008594</c:v>
                </c:pt>
                <c:pt idx="45">
                  <c:v>1.1920344817060204</c:v>
                </c:pt>
                <c:pt idx="46">
                  <c:v>1.13866244855927</c:v>
                </c:pt>
                <c:pt idx="47">
                  <c:v>1.13866244855927</c:v>
                </c:pt>
                <c:pt idx="48">
                  <c:v>1.1243623642334404</c:v>
                </c:pt>
                <c:pt idx="49">
                  <c:v>1.1134240395452399</c:v>
                </c:pt>
                <c:pt idx="50">
                  <c:v>1.1030733382542499</c:v>
                </c:pt>
                <c:pt idx="51">
                  <c:v>1.1030733382542499</c:v>
                </c:pt>
                <c:pt idx="52">
                  <c:v>1.0619882628031898</c:v>
                </c:pt>
                <c:pt idx="53">
                  <c:v>0.86578921002114029</c:v>
                </c:pt>
                <c:pt idx="54">
                  <c:v>0.8493122779366008</c:v>
                </c:pt>
                <c:pt idx="55">
                  <c:v>0.83946626371099875</c:v>
                </c:pt>
                <c:pt idx="56">
                  <c:v>0.83946626371099875</c:v>
                </c:pt>
                <c:pt idx="57">
                  <c:v>0.83054166653841843</c:v>
                </c:pt>
                <c:pt idx="58">
                  <c:v>0.83054166653841843</c:v>
                </c:pt>
                <c:pt idx="59">
                  <c:v>0.74140524193817825</c:v>
                </c:pt>
                <c:pt idx="60">
                  <c:v>0.71476473253109241</c:v>
                </c:pt>
                <c:pt idx="61">
                  <c:v>0.6735699125323914</c:v>
                </c:pt>
                <c:pt idx="62">
                  <c:v>0.6562433739666832</c:v>
                </c:pt>
                <c:pt idx="63">
                  <c:v>0.6403301121499122</c:v>
                </c:pt>
                <c:pt idx="64">
                  <c:v>0.61207022404022404</c:v>
                </c:pt>
                <c:pt idx="65">
                  <c:v>0.61207022404022404</c:v>
                </c:pt>
                <c:pt idx="66">
                  <c:v>0.61207022404022404</c:v>
                </c:pt>
                <c:pt idx="67">
                  <c:v>0.59083604209840102</c:v>
                </c:pt>
                <c:pt idx="68">
                  <c:v>0.58498833561839902</c:v>
                </c:pt>
                <c:pt idx="69">
                  <c:v>0.58498833561839902</c:v>
                </c:pt>
                <c:pt idx="70">
                  <c:v>0.58244559631206383</c:v>
                </c:pt>
                <c:pt idx="71">
                  <c:v>0.58186469689068998</c:v>
                </c:pt>
                <c:pt idx="72">
                  <c:v>0.58186469689068998</c:v>
                </c:pt>
                <c:pt idx="73">
                  <c:v>0.58078971288847325</c:v>
                </c:pt>
                <c:pt idx="74">
                  <c:v>0.52383962458192002</c:v>
                </c:pt>
                <c:pt idx="75">
                  <c:v>0.5067769733281412</c:v>
                </c:pt>
                <c:pt idx="76">
                  <c:v>0.46347174618770798</c:v>
                </c:pt>
                <c:pt idx="77">
                  <c:v>0.44194835504623786</c:v>
                </c:pt>
                <c:pt idx="78">
                  <c:v>0.43594164688128501</c:v>
                </c:pt>
                <c:pt idx="79">
                  <c:v>0.43284913091193999</c:v>
                </c:pt>
                <c:pt idx="80">
                  <c:v>0.4321276680253211</c:v>
                </c:pt>
                <c:pt idx="81">
                  <c:v>0.4329788085542402</c:v>
                </c:pt>
                <c:pt idx="82">
                  <c:v>0.35757390493803098</c:v>
                </c:pt>
                <c:pt idx="83">
                  <c:v>0.35757390493803098</c:v>
                </c:pt>
                <c:pt idx="84">
                  <c:v>0.35757390493803098</c:v>
                </c:pt>
                <c:pt idx="85">
                  <c:v>0.35257246739879322</c:v>
                </c:pt>
                <c:pt idx="86">
                  <c:v>0.33745456292619813</c:v>
                </c:pt>
                <c:pt idx="87">
                  <c:v>0.32731294353809814</c:v>
                </c:pt>
                <c:pt idx="88">
                  <c:v>0.33371814867648097</c:v>
                </c:pt>
                <c:pt idx="89">
                  <c:v>0.33371814867648097</c:v>
                </c:pt>
                <c:pt idx="90">
                  <c:v>0.33515501555921912</c:v>
                </c:pt>
                <c:pt idx="91">
                  <c:v>0.2784126967931721</c:v>
                </c:pt>
                <c:pt idx="92">
                  <c:v>0.27660704208998899</c:v>
                </c:pt>
                <c:pt idx="93">
                  <c:v>0.26863285036078499</c:v>
                </c:pt>
                <c:pt idx="94">
                  <c:v>0.25033800054870686</c:v>
                </c:pt>
                <c:pt idx="95">
                  <c:v>0.24958485185237611</c:v>
                </c:pt>
                <c:pt idx="96">
                  <c:v>0.24958485185237611</c:v>
                </c:pt>
                <c:pt idx="97">
                  <c:v>0.24946218190283212</c:v>
                </c:pt>
                <c:pt idx="98">
                  <c:v>0.24523596626836899</c:v>
                </c:pt>
                <c:pt idx="99">
                  <c:v>0.24053504345314705</c:v>
                </c:pt>
              </c:numCache>
            </c:numRef>
          </c:yVal>
          <c:smooth val="1"/>
        </c:ser>
        <c:axId val="118047104"/>
        <c:axId val="118048640"/>
      </c:scatterChart>
      <c:valAx>
        <c:axId val="118047104"/>
        <c:scaling>
          <c:orientation val="minMax"/>
          <c:max val="1"/>
          <c:min val="-1"/>
        </c:scaling>
        <c:axPos val="b"/>
        <c:numFmt formatCode="0.00" sourceLinked="1"/>
        <c:tickLblPos val="nextTo"/>
        <c:crossAx val="118048640"/>
        <c:crossesAt val="-0.4"/>
        <c:crossBetween val="midCat"/>
        <c:majorUnit val="0.25"/>
      </c:valAx>
      <c:valAx>
        <c:axId val="118048640"/>
        <c:scaling>
          <c:orientation val="minMax"/>
          <c:max val="1.4"/>
          <c:min val="-0.4"/>
        </c:scaling>
        <c:axPos val="l"/>
        <c:majorGridlines/>
        <c:numFmt formatCode="General" sourceLinked="1"/>
        <c:tickLblPos val="nextTo"/>
        <c:crossAx val="118047104"/>
        <c:crossesAt val="-1"/>
        <c:crossBetween val="midCat"/>
        <c:majorUnit val="0.4"/>
      </c:valAx>
      <c:spPr>
        <a:noFill/>
        <a:ln w="25400">
          <a:noFill/>
        </a:ln>
      </c:spPr>
    </c:plotArea>
    <c:legend>
      <c:legendPos val="t"/>
      <c:legendEntry>
        <c:idx val="0"/>
        <c:delete val="1"/>
      </c:legendEntry>
      <c:layout>
        <c:manualLayout>
          <c:xMode val="edge"/>
          <c:yMode val="edge"/>
          <c:x val="0.13283533275618051"/>
          <c:y val="0.36485472746139291"/>
          <c:w val="0.25111340140074112"/>
          <c:h val="0.16698803637917373"/>
        </c:manualLayout>
      </c:layout>
    </c:legend>
    <c:plotVisOnly val="1"/>
  </c:chart>
  <c:externalData r:id="rId1"/>
  <c:userShapes r:id="rId2"/>
</c:chartSpace>
</file>

<file path=ppt/drawings/_rels/drawing1.xml.rels><?xml version="1.0" encoding="UTF-8" standalone="yes"?>
<Relationships xmlns="http://schemas.openxmlformats.org/package/2006/relationships"><Relationship Id="rId1" Type="http://schemas.openxmlformats.org/officeDocument/2006/relationships/image" Target="../media/image2.png"/></Relationships>
</file>

<file path=ppt/drawings/_rels/drawing2.xml.rels><?xml version="1.0" encoding="UTF-8" standalone="yes"?>
<Relationships xmlns="http://schemas.openxmlformats.org/package/2006/relationships"><Relationship Id="rId1" Type="http://schemas.openxmlformats.org/officeDocument/2006/relationships/image" Target="../media/image2.png"/></Relationships>
</file>

<file path=ppt/drawings/_rels/drawing3.xml.rels><?xml version="1.0" encoding="UTF-8" standalone="yes"?>
<Relationships xmlns="http://schemas.openxmlformats.org/package/2006/relationships"><Relationship Id="rId1" Type="http://schemas.openxmlformats.org/officeDocument/2006/relationships/image" Target="../media/image2.png"/></Relationships>
</file>

<file path=ppt/drawings/_rels/drawing4.xml.rels><?xml version="1.0" encoding="UTF-8" standalone="yes"?>
<Relationships xmlns="http://schemas.openxmlformats.org/package/2006/relationships"><Relationship Id="rId1" Type="http://schemas.openxmlformats.org/officeDocument/2006/relationships/image" Target="../media/image2.png"/></Relationships>
</file>

<file path=ppt/drawings/_rels/drawing5.xml.rels><?xml version="1.0" encoding="UTF-8" standalone="yes"?>
<Relationships xmlns="http://schemas.openxmlformats.org/package/2006/relationships"><Relationship Id="rId1" Type="http://schemas.openxmlformats.org/officeDocument/2006/relationships/image" Target="../media/image2.png"/></Relationships>
</file>

<file path=ppt/drawings/_rels/drawing6.xml.rels><?xml version="1.0" encoding="UTF-8" standalone="yes"?>
<Relationships xmlns="http://schemas.openxmlformats.org/package/2006/relationships"><Relationship Id="rId1" Type="http://schemas.openxmlformats.org/officeDocument/2006/relationships/image" Target="../media/image2.png"/></Relationships>
</file>

<file path=ppt/drawings/_rels/drawing7.xml.rels><?xml version="1.0" encoding="UTF-8" standalone="yes"?>
<Relationships xmlns="http://schemas.openxmlformats.org/package/2006/relationships"><Relationship Id="rId1" Type="http://schemas.openxmlformats.org/officeDocument/2006/relationships/image" Target="../media/image2.png"/></Relationships>
</file>

<file path=ppt/drawings/_rels/drawing8.xml.rels><?xml version="1.0" encoding="UTF-8" standalone="yes"?>
<Relationships xmlns="http://schemas.openxmlformats.org/package/2006/relationships"><Relationship Id="rId1" Type="http://schemas.openxmlformats.org/officeDocument/2006/relationships/image" Target="../media/image2.png"/></Relationships>
</file>

<file path=ppt/drawings/_rels/drawing9.xml.rels><?xml version="1.0" encoding="UTF-8" standalone="yes"?>
<Relationships xmlns="http://schemas.openxmlformats.org/package/2006/relationships"><Relationship Id="rId1" Type="http://schemas.openxmlformats.org/officeDocument/2006/relationships/image" Target="../media/image2.png"/></Relationships>
</file>

<file path=ppt/drawings/_rels/drawing10.xml.rels><?xml version="1.0" encoding="UTF-8" standalone="yes"?>
<Relationships xmlns="http://schemas.openxmlformats.org/package/2006/relationships"><Relationship Id="rId1" Type="http://schemas.openxmlformats.org/officeDocument/2006/relationships/image" Target="../media/image2.png"/></Relationships>
</file>

<file path=ppt/drawings/_rels/drawing11.xml.rels><?xml version="1.0" encoding="UTF-8" standalone="yes"?>
<Relationships xmlns="http://schemas.openxmlformats.org/package/2006/relationships"><Relationship Id="rId1" Type="http://schemas.openxmlformats.org/officeDocument/2006/relationships/image" Target="../media/image2.png"/></Relationships>
</file>

<file path=ppt/drawings/_rels/drawing12.x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image" Target="../media/image5.emf"/><Relationship Id="rId4"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11.emf"/><Relationship Id="rId7" Type="http://schemas.openxmlformats.org/officeDocument/2006/relationships/image" Target="../media/image15.emf"/><Relationship Id="rId2" Type="http://schemas.openxmlformats.org/officeDocument/2006/relationships/image" Target="../media/image10.emf"/><Relationship Id="rId1" Type="http://schemas.openxmlformats.org/officeDocument/2006/relationships/image" Target="../media/image9.emf"/><Relationship Id="rId6" Type="http://schemas.openxmlformats.org/officeDocument/2006/relationships/image" Target="../media/image14.emf"/><Relationship Id="rId5" Type="http://schemas.openxmlformats.org/officeDocument/2006/relationships/image" Target="../media/image13.wmf"/><Relationship Id="rId4" Type="http://schemas.openxmlformats.org/officeDocument/2006/relationships/image" Target="../media/image12.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wmf"/><Relationship Id="rId1" Type="http://schemas.openxmlformats.org/officeDocument/2006/relationships/image" Target="../media/image19.wmf"/><Relationship Id="rId4" Type="http://schemas.openxmlformats.org/officeDocument/2006/relationships/image" Target="../media/image22.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image" Target="../media/image23.emf"/><Relationship Id="rId5" Type="http://schemas.openxmlformats.org/officeDocument/2006/relationships/image" Target="../media/image27.emf"/><Relationship Id="rId4" Type="http://schemas.openxmlformats.org/officeDocument/2006/relationships/image" Target="../media/image26.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image" Target="../media/image28.emf"/><Relationship Id="rId5" Type="http://schemas.openxmlformats.org/officeDocument/2006/relationships/image" Target="../media/image32.wmf"/><Relationship Id="rId4" Type="http://schemas.openxmlformats.org/officeDocument/2006/relationships/image" Target="../media/image31.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image" Target="../media/image33.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image" Target="../media/image36.emf"/><Relationship Id="rId6" Type="http://schemas.openxmlformats.org/officeDocument/2006/relationships/image" Target="../media/image41.emf"/><Relationship Id="rId5" Type="http://schemas.openxmlformats.org/officeDocument/2006/relationships/image" Target="../media/image40.emf"/><Relationship Id="rId4" Type="http://schemas.openxmlformats.org/officeDocument/2006/relationships/image" Target="../media/image39.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image" Target="../media/image42.e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image" Target="../media/image45.e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emf"/><Relationship Id="rId1" Type="http://schemas.openxmlformats.org/officeDocument/2006/relationships/image" Target="../media/image48.emf"/><Relationship Id="rId5" Type="http://schemas.openxmlformats.org/officeDocument/2006/relationships/image" Target="../media/image52.emf"/><Relationship Id="rId4" Type="http://schemas.openxmlformats.org/officeDocument/2006/relationships/image" Target="../media/image51.e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emf"/><Relationship Id="rId1" Type="http://schemas.openxmlformats.org/officeDocument/2006/relationships/image" Target="../media/image53.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1.e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image" Target="../media/image62.emf"/></Relationships>
</file>

<file path=ppt/drawings/drawing1.xml><?xml version="1.0" encoding="utf-8"?>
<c:userShapes xmlns:c="http://schemas.openxmlformats.org/drawingml/2006/chart">
  <cdr:relSizeAnchor xmlns:cdr="http://schemas.openxmlformats.org/drawingml/2006/chartDrawing">
    <cdr:from>
      <cdr:x>0</cdr:x>
      <cdr:y>0</cdr:y>
    </cdr:from>
    <cdr:to>
      <cdr:x>0.00426</cdr:x>
      <cdr:y>0.0062</cdr:y>
    </cdr:to>
    <cdr:pic>
      <cdr:nvPicPr>
        <cdr:cNvPr id="3"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24386" cy="24386"/>
        </a:xfrm>
        <a:prstGeom xmlns:a="http://schemas.openxmlformats.org/drawingml/2006/main" prst="rect">
          <a:avLst/>
        </a:prstGeom>
      </cdr:spPr>
    </cdr:pic>
  </cdr:relSizeAnchor>
  <cdr:relSizeAnchor xmlns:cdr="http://schemas.openxmlformats.org/drawingml/2006/chartDrawing">
    <cdr:from>
      <cdr:x>0.41319</cdr:x>
      <cdr:y>0.16731</cdr:y>
    </cdr:from>
    <cdr:to>
      <cdr:x>0.57813</cdr:x>
      <cdr:y>0.23044</cdr:y>
    </cdr:to>
    <cdr:sp macro="" textlink="">
      <cdr:nvSpPr>
        <cdr:cNvPr id="6" name="TextBox 5"/>
        <cdr:cNvSpPr txBox="1"/>
      </cdr:nvSpPr>
      <cdr:spPr>
        <a:xfrm xmlns:a="http://schemas.openxmlformats.org/drawingml/2006/main">
          <a:off x="3400420" y="757230"/>
          <a:ext cx="1357322" cy="285752"/>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CA" sz="1100" dirty="0"/>
            <a:t>5th</a:t>
          </a:r>
          <a:r>
            <a:rPr lang="en-CA" sz="1100" baseline="0" dirty="0"/>
            <a:t> order polynomial</a:t>
          </a:r>
        </a:p>
        <a:p xmlns:a="http://schemas.openxmlformats.org/drawingml/2006/main">
          <a:endParaRPr lang="en-CA"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cdr:x>
      <cdr:y>0</cdr:y>
    </cdr:from>
    <cdr:to>
      <cdr:x>0.00447</cdr:x>
      <cdr:y>0.00771</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24386" cy="24386"/>
        </a:xfrm>
        <a:prstGeom xmlns:a="http://schemas.openxmlformats.org/drawingml/2006/main" prst="rect">
          <a:avLst/>
        </a:prstGeom>
      </cdr:spPr>
    </cdr:pic>
  </cdr:relSizeAnchor>
</c:userShapes>
</file>

<file path=ppt/drawings/drawing3.xml><?xml version="1.0" encoding="utf-8"?>
<c:userShapes xmlns:c="http://schemas.openxmlformats.org/drawingml/2006/chart">
  <cdr:relSizeAnchor xmlns:cdr="http://schemas.openxmlformats.org/drawingml/2006/chartDrawing">
    <cdr:from>
      <cdr:x>0</cdr:x>
      <cdr:y>0</cdr:y>
    </cdr:from>
    <cdr:to>
      <cdr:x>0.00447</cdr:x>
      <cdr:y>0.00771</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24386" cy="24386"/>
        </a:xfrm>
        <a:prstGeom xmlns:a="http://schemas.openxmlformats.org/drawingml/2006/main" prst="rect">
          <a:avLst/>
        </a:prstGeom>
      </cdr:spPr>
    </cdr:pic>
  </cdr:relSizeAnchor>
</c:userShapes>
</file>

<file path=ppt/drawings/drawing4.xml><?xml version="1.0" encoding="utf-8"?>
<c:userShapes xmlns:c="http://schemas.openxmlformats.org/drawingml/2006/chart">
  <cdr:relSizeAnchor xmlns:cdr="http://schemas.openxmlformats.org/drawingml/2006/chartDrawing">
    <cdr:from>
      <cdr:x>0</cdr:x>
      <cdr:y>0</cdr:y>
    </cdr:from>
    <cdr:to>
      <cdr:x>0.00447</cdr:x>
      <cdr:y>0.00771</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24386" cy="24386"/>
        </a:xfrm>
        <a:prstGeom xmlns:a="http://schemas.openxmlformats.org/drawingml/2006/main" prst="rect">
          <a:avLst/>
        </a:prstGeom>
      </cdr:spPr>
    </cdr:pic>
  </cdr:relSizeAnchor>
</c:userShapes>
</file>

<file path=ppt/drawings/drawing5.xml><?xml version="1.0" encoding="utf-8"?>
<c:userShapes xmlns:c="http://schemas.openxmlformats.org/drawingml/2006/chart">
  <cdr:relSizeAnchor xmlns:cdr="http://schemas.openxmlformats.org/drawingml/2006/chartDrawing">
    <cdr:from>
      <cdr:x>0</cdr:x>
      <cdr:y>0</cdr:y>
    </cdr:from>
    <cdr:to>
      <cdr:x>0.00447</cdr:x>
      <cdr:y>0.00771</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24386" cy="24386"/>
        </a:xfrm>
        <a:prstGeom xmlns:a="http://schemas.openxmlformats.org/drawingml/2006/main" prst="rect">
          <a:avLst/>
        </a:prstGeom>
      </cdr:spPr>
    </cdr:pic>
  </cdr:relSizeAnchor>
</c:userShapes>
</file>

<file path=ppt/drawings/drawing6.xml><?xml version="1.0" encoding="utf-8"?>
<c:userShapes xmlns:c="http://schemas.openxmlformats.org/drawingml/2006/chart">
  <cdr:relSizeAnchor xmlns:cdr="http://schemas.openxmlformats.org/drawingml/2006/chartDrawing">
    <cdr:from>
      <cdr:x>0</cdr:x>
      <cdr:y>0</cdr:y>
    </cdr:from>
    <cdr:to>
      <cdr:x>0.00447</cdr:x>
      <cdr:y>0.00771</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24386" cy="24386"/>
        </a:xfrm>
        <a:prstGeom xmlns:a="http://schemas.openxmlformats.org/drawingml/2006/main" prst="rect">
          <a:avLst/>
        </a:prstGeom>
      </cdr:spPr>
    </cdr:pic>
  </cdr:relSizeAnchor>
</c:userShapes>
</file>

<file path=ppt/drawings/drawing7.xml><?xml version="1.0" encoding="utf-8"?>
<c:userShapes xmlns:c="http://schemas.openxmlformats.org/drawingml/2006/chart">
  <cdr:relSizeAnchor xmlns:cdr="http://schemas.openxmlformats.org/drawingml/2006/chartDrawing">
    <cdr:from>
      <cdr:x>0</cdr:x>
      <cdr:y>0</cdr:y>
    </cdr:from>
    <cdr:to>
      <cdr:x>0.00447</cdr:x>
      <cdr:y>0.00771</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24386" cy="24386"/>
        </a:xfrm>
        <a:prstGeom xmlns:a="http://schemas.openxmlformats.org/drawingml/2006/main" prst="rect">
          <a:avLst/>
        </a:prstGeom>
      </cdr:spPr>
    </cdr:pic>
  </cdr:relSizeAnchor>
</c:userShapes>
</file>

<file path=ppt/drawings/drawing8.xml><?xml version="1.0" encoding="utf-8"?>
<c:userShapes xmlns:c="http://schemas.openxmlformats.org/drawingml/2006/chart">
  <cdr:relSizeAnchor xmlns:cdr="http://schemas.openxmlformats.org/drawingml/2006/chartDrawing">
    <cdr:from>
      <cdr:x>0</cdr:x>
      <cdr:y>0</cdr:y>
    </cdr:from>
    <cdr:to>
      <cdr:x>0.00447</cdr:x>
      <cdr:y>0.00771</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24386" cy="24386"/>
        </a:xfrm>
        <a:prstGeom xmlns:a="http://schemas.openxmlformats.org/drawingml/2006/main" prst="rect">
          <a:avLst/>
        </a:prstGeom>
      </cdr:spPr>
    </cdr:pic>
  </cdr:relSizeAnchor>
</c:userShapes>
</file>

<file path=ppt/drawings/drawing9.xml><?xml version="1.0" encoding="utf-8"?>
<c:userShapes xmlns:c="http://schemas.openxmlformats.org/drawingml/2006/chart">
  <cdr:relSizeAnchor xmlns:cdr="http://schemas.openxmlformats.org/drawingml/2006/chartDrawing">
    <cdr:from>
      <cdr:x>0</cdr:x>
      <cdr:y>0</cdr:y>
    </cdr:from>
    <cdr:to>
      <cdr:x>0.00447</cdr:x>
      <cdr:y>0.00771</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24386" cy="24386"/>
        </a:xfrm>
        <a:prstGeom xmlns:a="http://schemas.openxmlformats.org/drawingml/2006/main" prst="rect">
          <a:avLst/>
        </a:prstGeom>
      </cdr:spPr>
    </cdr:pic>
  </cdr:relSizeAnchor>
</c:userShapes>
</file>

<file path=ppt/drawings/drawing10.xml><?xml version="1.0" encoding="utf-8"?>
<c:userShapes xmlns:c="http://schemas.openxmlformats.org/drawingml/2006/chart">
  <cdr:relSizeAnchor xmlns:cdr="http://schemas.openxmlformats.org/drawingml/2006/chartDrawing">
    <cdr:from>
      <cdr:x>0</cdr:x>
      <cdr:y>0</cdr:y>
    </cdr:from>
    <cdr:to>
      <cdr:x>0.00447</cdr:x>
      <cdr:y>0.00771</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24386" cy="24386"/>
        </a:xfrm>
        <a:prstGeom xmlns:a="http://schemas.openxmlformats.org/drawingml/2006/main" prst="rect">
          <a:avLst/>
        </a:prstGeom>
      </cdr:spPr>
    </cdr:pic>
  </cdr:relSizeAnchor>
</c:userShapes>
</file>

<file path=ppt/drawings/drawing11.xml><?xml version="1.0" encoding="utf-8"?>
<c:userShapes xmlns:c="http://schemas.openxmlformats.org/drawingml/2006/chart">
  <cdr:relSizeAnchor xmlns:cdr="http://schemas.openxmlformats.org/drawingml/2006/chartDrawing">
    <cdr:from>
      <cdr:x>0</cdr:x>
      <cdr:y>0</cdr:y>
    </cdr:from>
    <cdr:to>
      <cdr:x>0.00447</cdr:x>
      <cdr:y>0.00771</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24386" cy="24386"/>
        </a:xfrm>
        <a:prstGeom xmlns:a="http://schemas.openxmlformats.org/drawingml/2006/main" prst="rect">
          <a:avLst/>
        </a:prstGeom>
      </cdr:spPr>
    </cdr:pic>
  </cdr:relSizeAnchor>
</c:userShapes>
</file>

<file path=ppt/drawings/drawing12.xml><?xml version="1.0" encoding="utf-8"?>
<c:userShapes xmlns:c="http://schemas.openxmlformats.org/drawingml/2006/chart">
  <cdr:relSizeAnchor xmlns:cdr="http://schemas.openxmlformats.org/drawingml/2006/chartDrawing">
    <cdr:from>
      <cdr:x>0</cdr:x>
      <cdr:y>0</cdr:y>
    </cdr:from>
    <cdr:to>
      <cdr:x>0.00447</cdr:x>
      <cdr:y>0.00771</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24386" cy="24386"/>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69156E-12C7-41C7-8AB5-525CF05DD17C}" type="datetimeFigureOut">
              <a:rPr lang="en-US" smtClean="0"/>
              <a:pPr/>
              <a:t>6/11/2009</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A3AA7C-300B-44ED-B5D1-FC0ED154A9AC}"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BDA3AA7C-300B-44ED-B5D1-FC0ED154A9AC}" type="slidenum">
              <a:rPr lang="en-CA" smtClean="0"/>
              <a:pPr/>
              <a:t>2</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Motivation &amp; inspiration</a:t>
            </a:r>
          </a:p>
          <a:p>
            <a:endParaRPr lang="en-CA" dirty="0" smtClean="0"/>
          </a:p>
          <a:p>
            <a:r>
              <a:rPr lang="en-CA" dirty="0" smtClean="0"/>
              <a:t>Richness of </a:t>
            </a:r>
            <a:r>
              <a:rPr lang="en-CA" dirty="0" err="1" smtClean="0"/>
              <a:t>splines</a:t>
            </a:r>
            <a:endParaRPr lang="en-CA" dirty="0" smtClean="0"/>
          </a:p>
          <a:p>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Note that dimension (</a:t>
            </a:r>
            <a:r>
              <a:rPr lang="en-CA" i="1" dirty="0" smtClean="0"/>
              <a:t>d</a:t>
            </a:r>
            <a:r>
              <a:rPr lang="en-CA" dirty="0" smtClean="0"/>
              <a:t>) is defined with respect to predictors (i.e. domain). Most examples here will be 1-D.</a:t>
            </a:r>
          </a:p>
          <a:p>
            <a:endParaRPr lang="en-CA"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3</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Original term</a:t>
            </a:r>
            <a:r>
              <a:rPr lang="en-CA" baseline="0" dirty="0" smtClean="0"/>
              <a:t> refers to drafting tool used to draw curves (e.g. strip of metal or wood)</a:t>
            </a:r>
            <a:endParaRPr lang="en-CA" dirty="0" smtClean="0"/>
          </a:p>
          <a:p>
            <a:endParaRPr lang="en-CA" dirty="0" smtClean="0"/>
          </a:p>
          <a:p>
            <a:r>
              <a:rPr lang="en-CA" dirty="0" smtClean="0"/>
              <a:t>Rather than get into mathematical explanation of bf (see Chapter 3 of Simon Wood’s GAM book), use above equation to define them...</a:t>
            </a:r>
          </a:p>
          <a:p>
            <a:endParaRPr lang="en-CA" dirty="0" smtClean="0"/>
          </a:p>
          <a:p>
            <a:endParaRPr lang="en-CA" dirty="0" smtClean="0"/>
          </a:p>
          <a:p>
            <a:endParaRPr lang="en-CA"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7</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Usually cubic</a:t>
            </a:r>
            <a:endParaRPr lang="en-CA"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9</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Truncated Power Function (TPF) </a:t>
            </a:r>
            <a:r>
              <a:rPr lang="en-CA" dirty="0" err="1" smtClean="0"/>
              <a:t>Spline</a:t>
            </a:r>
            <a:r>
              <a:rPr lang="en-CA" dirty="0" smtClean="0"/>
              <a:t> Bases are easy to construct</a:t>
            </a:r>
            <a:endParaRPr lang="en-CA"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10</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Note that only values of  are equal at knots</a:t>
            </a:r>
            <a:endParaRPr lang="en-CA"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11</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Note</a:t>
            </a:r>
            <a:r>
              <a:rPr lang="en-CA" baseline="0" dirty="0" smtClean="0"/>
              <a:t> the poor knot placement</a:t>
            </a:r>
          </a:p>
          <a:p>
            <a:endParaRPr lang="en-CA" baseline="0" dirty="0" smtClean="0"/>
          </a:p>
          <a:p>
            <a:r>
              <a:rPr lang="en-CA" baseline="0" dirty="0" smtClean="0"/>
              <a:t>Describe basis functions</a:t>
            </a:r>
            <a:endParaRPr lang="en-CA"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12</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Note that values and first and second derivatives are equal at knots</a:t>
            </a:r>
          </a:p>
        </p:txBody>
      </p:sp>
      <p:sp>
        <p:nvSpPr>
          <p:cNvPr id="4" name="Slide Number Placeholder 3"/>
          <p:cNvSpPr>
            <a:spLocks noGrp="1"/>
          </p:cNvSpPr>
          <p:nvPr>
            <p:ph type="sldNum" sz="quarter" idx="10"/>
          </p:nvPr>
        </p:nvSpPr>
        <p:spPr/>
        <p:txBody>
          <a:bodyPr/>
          <a:lstStyle/>
          <a:p>
            <a:fld id="{BDA3AA7C-300B-44ED-B5D1-FC0ED154A9AC}" type="slidenum">
              <a:rPr lang="en-CA" smtClean="0"/>
              <a:pPr/>
              <a:t>13</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Better but knots are still poorly</a:t>
            </a:r>
            <a:endParaRPr lang="en-CA"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14</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More knots here – model</a:t>
            </a:r>
            <a:r>
              <a:rPr lang="en-CA" baseline="0" dirty="0" smtClean="0"/>
              <a:t> fits better</a:t>
            </a:r>
            <a:endParaRPr lang="en-CA"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15</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Effect statement available</a:t>
            </a:r>
            <a:r>
              <a:rPr lang="en-CA" baseline="0" dirty="0" smtClean="0"/>
              <a:t> in many model procedures, </a:t>
            </a:r>
            <a:r>
              <a:rPr lang="en-CA" baseline="0" dirty="0" err="1" smtClean="0"/>
              <a:t>inlcuding</a:t>
            </a:r>
            <a:r>
              <a:rPr lang="en-CA" baseline="0" dirty="0" smtClean="0"/>
              <a:t> new(</a:t>
            </a:r>
            <a:r>
              <a:rPr lang="en-CA" baseline="0" dirty="0" err="1" smtClean="0"/>
              <a:t>ish</a:t>
            </a:r>
            <a:r>
              <a:rPr lang="en-CA" baseline="0" dirty="0" smtClean="0"/>
              <a:t>) proc </a:t>
            </a:r>
            <a:r>
              <a:rPr lang="en-CA" baseline="0" dirty="0" err="1" smtClean="0"/>
              <a:t>glmselect</a:t>
            </a:r>
            <a:endParaRPr lang="en-CA"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16</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Show demo?</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Natural </a:t>
            </a:r>
            <a:r>
              <a:rPr lang="en-CA" sz="1200" kern="1200" dirty="0" smtClean="0">
                <a:solidFill>
                  <a:schemeClr val="tx1"/>
                </a:solidFill>
                <a:latin typeface="+mn-lt"/>
                <a:ea typeface="+mn-ea"/>
                <a:cs typeface="+mn-cs"/>
              </a:rPr>
              <a:t>cubic </a:t>
            </a:r>
            <a:r>
              <a:rPr lang="en-CA" sz="1200" kern="1200" dirty="0" err="1" smtClean="0">
                <a:solidFill>
                  <a:schemeClr val="tx1"/>
                </a:solidFill>
                <a:latin typeface="+mn-lt"/>
                <a:ea typeface="+mn-ea"/>
                <a:cs typeface="+mn-cs"/>
              </a:rPr>
              <a:t>splines</a:t>
            </a:r>
            <a:r>
              <a:rPr lang="en-CA" sz="1200" kern="1200" dirty="0" smtClean="0">
                <a:solidFill>
                  <a:schemeClr val="tx1"/>
                </a:solidFill>
                <a:latin typeface="+mn-lt"/>
                <a:ea typeface="+mn-ea"/>
                <a:cs typeface="+mn-cs"/>
              </a:rPr>
              <a:t> are the ‘smoothest’ interpolators </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i.e. of all functions that interpolate data and have continuous first derivatives, these will lead to the smallest penalty term over the range of the data.</a:t>
            </a:r>
          </a:p>
          <a:p>
            <a:endParaRPr lang="en-CA"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18</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Show Excel</a:t>
            </a:r>
            <a:r>
              <a:rPr lang="en-CA" baseline="0" dirty="0" smtClean="0"/>
              <a:t> demo</a:t>
            </a:r>
          </a:p>
          <a:p>
            <a:endParaRPr lang="en-CA" b="0" baseline="0" dirty="0" smtClean="0"/>
          </a:p>
          <a:p>
            <a:r>
              <a:rPr lang="en-CA" sz="1200" b="0" dirty="0" smtClean="0"/>
              <a:t>Basis</a:t>
            </a:r>
            <a:r>
              <a:rPr lang="en-CA" sz="1200" b="0" baseline="0" dirty="0" smtClean="0"/>
              <a:t> works for any degree but </a:t>
            </a:r>
            <a:r>
              <a:rPr lang="en-CA" sz="1200" b="0" dirty="0" smtClean="0"/>
              <a:t>generally </a:t>
            </a:r>
            <a:r>
              <a:rPr lang="en-CA" sz="1200" b="0" i="1" dirty="0" smtClean="0">
                <a:latin typeface="Times New Roman" pitchFamily="18" charset="0"/>
                <a:cs typeface="Times New Roman" pitchFamily="18" charset="0"/>
              </a:rPr>
              <a:t>p</a:t>
            </a:r>
            <a:r>
              <a:rPr lang="en-CA" sz="1200" b="0" dirty="0" smtClean="0"/>
              <a:t> ≤ 3</a:t>
            </a:r>
            <a:endParaRPr lang="en-CA" b="0"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19</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dirty="0" smtClean="0">
                <a:solidFill>
                  <a:schemeClr val="tx1"/>
                </a:solidFill>
                <a:latin typeface="+mn-lt"/>
                <a:ea typeface="+mn-ea"/>
                <a:cs typeface="+mn-cs"/>
              </a:rPr>
              <a:t>Originally made-up the basis functions for P-</a:t>
            </a:r>
            <a:r>
              <a:rPr lang="en-CA" sz="1200" kern="1200" dirty="0" err="1" smtClean="0">
                <a:solidFill>
                  <a:schemeClr val="tx1"/>
                </a:solidFill>
                <a:latin typeface="+mn-lt"/>
                <a:ea typeface="+mn-ea"/>
                <a:cs typeface="+mn-cs"/>
              </a:rPr>
              <a:t>splines</a:t>
            </a:r>
            <a:r>
              <a:rPr lang="en-CA" sz="1200" kern="1200" dirty="0" smtClean="0">
                <a:solidFill>
                  <a:schemeClr val="tx1"/>
                </a:solidFill>
                <a:latin typeface="+mn-lt"/>
                <a:ea typeface="+mn-ea"/>
                <a:cs typeface="+mn-cs"/>
              </a:rPr>
              <a:t>, which will touch on later...</a:t>
            </a:r>
            <a:endParaRPr lang="en-CA"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20</a:t>
            </a:fld>
            <a:endParaRPr lang="en-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Looks same</a:t>
            </a:r>
            <a:r>
              <a:rPr lang="en-CA" baseline="0" dirty="0" smtClean="0"/>
              <a:t> as cubic TPF model but basis functions are quite different</a:t>
            </a:r>
            <a:endParaRPr lang="en-CA"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21</a:t>
            </a:fld>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Mention problem of unknown knot location is related</a:t>
            </a:r>
            <a:r>
              <a:rPr lang="en-CA"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Software can often choose knots for you based on accepted</a:t>
            </a:r>
            <a:r>
              <a:rPr lang="en-CA" baseline="0" dirty="0" smtClean="0"/>
              <a:t> approaches</a:t>
            </a:r>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a:p>
            <a:r>
              <a:rPr lang="en-CA" dirty="0" smtClean="0"/>
              <a:t>Backward selection idea (?): a model with </a:t>
            </a:r>
            <a:r>
              <a:rPr lang="en-CA" i="1" dirty="0" smtClean="0"/>
              <a:t>K</a:t>
            </a:r>
            <a:r>
              <a:rPr lang="en-CA" dirty="0" smtClean="0"/>
              <a:t>-1 evenly spaced knots is not always nested within a model with K knots. Could also drop knots one at time but uneven spacing could lead to problems too. Better is to keep the number of knots and basis functions fixed, possibly even higher than necessary, and control smoothness by adding a penalty</a:t>
            </a:r>
            <a:r>
              <a:rPr lang="en-CA" dirty="0" smtClean="0"/>
              <a:t>...</a:t>
            </a:r>
            <a:endParaRPr lang="en-CA"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22</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More generally, the order of derivative in the penalty term (m) can differ from 2 (</a:t>
            </a:r>
            <a:r>
              <a:rPr lang="en-CA" dirty="0" err="1" smtClean="0"/>
              <a:t>e.g</a:t>
            </a:r>
            <a:r>
              <a:rPr lang="en-CA" dirty="0" smtClean="0"/>
              <a:t> proc </a:t>
            </a:r>
            <a:r>
              <a:rPr lang="en-CA" dirty="0" err="1" smtClean="0"/>
              <a:t>glimmix</a:t>
            </a:r>
            <a:r>
              <a:rPr lang="en-CA" dirty="0" smtClean="0"/>
              <a:t> or proc </a:t>
            </a:r>
            <a:r>
              <a:rPr lang="en-CA" dirty="0" err="1" smtClean="0"/>
              <a:t>tpspline</a:t>
            </a:r>
            <a:r>
              <a:rPr lang="en-CA" dirty="0" smtClean="0"/>
              <a:t>) – but good idea to leave it alone unless you have good reason... </a:t>
            </a:r>
          </a:p>
          <a:p>
            <a:endParaRPr lang="en-CA" dirty="0" smtClean="0"/>
          </a:p>
          <a:p>
            <a:r>
              <a:rPr lang="en-CA" dirty="0" smtClean="0"/>
              <a:t>Replace SSE with </a:t>
            </a:r>
            <a:r>
              <a:rPr lang="en-CA" dirty="0" smtClean="0"/>
              <a:t>log-likelihood </a:t>
            </a:r>
            <a:r>
              <a:rPr lang="en-CA" dirty="0" smtClean="0"/>
              <a:t>and you have penalized likelihood (GAMs).</a:t>
            </a:r>
          </a:p>
          <a:p>
            <a:endParaRPr lang="en-CA"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23</a:t>
            </a:fld>
            <a:endParaRPr lang="en-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See § 3.2.2. of Wood  </a:t>
            </a:r>
            <a:r>
              <a:rPr lang="en-CA" dirty="0" smtClean="0"/>
              <a:t>2006. Because</a:t>
            </a:r>
            <a:r>
              <a:rPr lang="en-CA" baseline="0" dirty="0" smtClean="0"/>
              <a:t> f is linear in parameters, penalty term can be written as a quadratic form. </a:t>
            </a:r>
            <a:endParaRPr lang="en-CA" dirty="0" smtClean="0"/>
          </a:p>
          <a:p>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sz="1200" b="0" kern="1200" dirty="0" smtClean="0">
                <a:solidFill>
                  <a:schemeClr val="tx1"/>
                </a:solidFill>
                <a:latin typeface="+mn-lt"/>
                <a:ea typeface="+mn-ea"/>
                <a:cs typeface="+mn-cs"/>
              </a:rPr>
              <a:t>Others</a:t>
            </a:r>
            <a:r>
              <a:rPr lang="en-CA" sz="1200" kern="1200" dirty="0" smtClean="0">
                <a:solidFill>
                  <a:schemeClr val="tx1"/>
                </a:solidFill>
                <a:latin typeface="+mn-lt"/>
                <a:ea typeface="+mn-ea"/>
                <a:cs typeface="+mn-cs"/>
              </a:rPr>
              <a:t> (Mallow’s CP, AIC, etc</a:t>
            </a:r>
            <a:r>
              <a:rPr lang="en-CA" sz="1200" kern="1200" dirty="0" smtClean="0">
                <a:solidFill>
                  <a:schemeClr val="tx1"/>
                </a:solidFill>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25</a:t>
            </a:fld>
            <a:endParaRPr lang="en-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Note that the BLUPS are the coefficients associated with the basis functions involving knots.</a:t>
            </a:r>
          </a:p>
          <a:p>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Extend to d&gt;1 with tensor (i.e. </a:t>
            </a:r>
            <a:r>
              <a:rPr lang="en-CA" dirty="0" err="1" smtClean="0"/>
              <a:t>Kronecker</a:t>
            </a:r>
            <a:r>
              <a:rPr lang="en-CA" dirty="0" smtClean="0"/>
              <a:t>) product </a:t>
            </a:r>
            <a:r>
              <a:rPr lang="en-CA" dirty="0" err="1" smtClean="0"/>
              <a:t>spline</a:t>
            </a:r>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New idea (early 1990’s)</a:t>
            </a:r>
            <a:endParaRPr lang="en-CA" dirty="0" smtClean="0"/>
          </a:p>
        </p:txBody>
      </p:sp>
      <p:sp>
        <p:nvSpPr>
          <p:cNvPr id="4" name="Slide Number Placeholder 3"/>
          <p:cNvSpPr>
            <a:spLocks noGrp="1"/>
          </p:cNvSpPr>
          <p:nvPr>
            <p:ph type="sldNum" sz="quarter" idx="10"/>
          </p:nvPr>
        </p:nvSpPr>
        <p:spPr/>
        <p:txBody>
          <a:bodyPr/>
          <a:lstStyle/>
          <a:p>
            <a:fld id="{BDA3AA7C-300B-44ED-B5D1-FC0ED154A9AC}" type="slidenum">
              <a:rPr lang="en-CA" smtClean="0"/>
              <a:pPr/>
              <a:t>27</a:t>
            </a:fld>
            <a:endParaRPr lang="en-C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b="0" i="0" u="none" strike="noStrike" kern="1200" dirty="0" smtClean="0">
                <a:solidFill>
                  <a:schemeClr val="tx1"/>
                </a:solidFill>
                <a:latin typeface="+mn-lt"/>
                <a:ea typeface="+mn-ea"/>
                <a:cs typeface="+mn-cs"/>
              </a:rPr>
              <a:t>Not really fair</a:t>
            </a:r>
            <a:r>
              <a:rPr lang="en-CA" sz="1200" b="0" i="0" u="none" strike="noStrike" kern="1200" baseline="0" dirty="0" smtClean="0">
                <a:solidFill>
                  <a:schemeClr val="tx1"/>
                </a:solidFill>
                <a:latin typeface="+mn-lt"/>
                <a:ea typeface="+mn-ea"/>
                <a:cs typeface="+mn-cs"/>
              </a:rPr>
              <a:t> to stick with only 7 knots and include </a:t>
            </a:r>
            <a:r>
              <a:rPr lang="en-CA" sz="1200" b="0" i="0" u="none" strike="noStrike" kern="1200" baseline="0" dirty="0" err="1" smtClean="0">
                <a:solidFill>
                  <a:schemeClr val="tx1"/>
                </a:solidFill>
                <a:latin typeface="+mn-lt"/>
                <a:ea typeface="+mn-ea"/>
                <a:cs typeface="+mn-cs"/>
              </a:rPr>
              <a:t>wiggliness</a:t>
            </a:r>
            <a:r>
              <a:rPr lang="en-CA" sz="1200" b="0" i="0" u="none" strike="noStrike" kern="1200" baseline="0" dirty="0" smtClean="0">
                <a:solidFill>
                  <a:schemeClr val="tx1"/>
                </a:solidFill>
                <a:latin typeface="+mn-lt"/>
                <a:ea typeface="+mn-ea"/>
                <a:cs typeface="+mn-cs"/>
              </a:rPr>
              <a:t> penalty</a:t>
            </a:r>
            <a:endParaRPr lang="en-CA" sz="1200" b="0" i="0" u="none" strike="noStrike" kern="1200" dirty="0" smtClean="0">
              <a:solidFill>
                <a:schemeClr val="tx1"/>
              </a:solidFill>
              <a:latin typeface="+mn-lt"/>
              <a:ea typeface="+mn-ea"/>
              <a:cs typeface="+mn-cs"/>
            </a:endParaRPr>
          </a:p>
          <a:p>
            <a:endParaRPr lang="en-CA" sz="1200" b="0" i="0" u="none" strike="noStrike" kern="1200" dirty="0" smtClean="0">
              <a:solidFill>
                <a:schemeClr val="tx1"/>
              </a:solidFill>
              <a:latin typeface="+mn-lt"/>
              <a:ea typeface="+mn-ea"/>
              <a:cs typeface="+mn-cs"/>
            </a:endParaRPr>
          </a:p>
          <a:p>
            <a:r>
              <a:rPr lang="en-CA" sz="1200" b="0" i="0" u="none" strike="noStrike" kern="1200" dirty="0" smtClean="0">
                <a:solidFill>
                  <a:schemeClr val="tx1"/>
                </a:solidFill>
                <a:latin typeface="+mn-lt"/>
                <a:ea typeface="+mn-ea"/>
                <a:cs typeface="+mn-cs"/>
              </a:rPr>
              <a:t>Could</a:t>
            </a:r>
            <a:r>
              <a:rPr lang="en-CA" sz="1200" b="0" i="0" u="none" strike="noStrike" kern="1200" baseline="0" dirty="0" smtClean="0">
                <a:solidFill>
                  <a:schemeClr val="tx1"/>
                </a:solidFill>
                <a:latin typeface="+mn-lt"/>
                <a:ea typeface="+mn-ea"/>
                <a:cs typeface="+mn-cs"/>
              </a:rPr>
              <a:t> </a:t>
            </a:r>
            <a:r>
              <a:rPr lang="en-CA" sz="1200" b="0" i="0" u="none" strike="noStrike" kern="1200" baseline="0" dirty="0" smtClean="0">
                <a:solidFill>
                  <a:schemeClr val="tx1"/>
                </a:solidFill>
                <a:latin typeface="+mn-lt"/>
                <a:ea typeface="+mn-ea"/>
                <a:cs typeface="+mn-cs"/>
              </a:rPr>
              <a:t>also use:</a:t>
            </a:r>
          </a:p>
          <a:p>
            <a:endParaRPr lang="en-CA" sz="1200" b="0" i="0" u="none" strike="noStrike" kern="1200" dirty="0" smtClean="0">
              <a:solidFill>
                <a:schemeClr val="tx1"/>
              </a:solidFill>
              <a:latin typeface="+mn-lt"/>
              <a:ea typeface="+mn-ea"/>
              <a:cs typeface="+mn-cs"/>
            </a:endParaRPr>
          </a:p>
          <a:p>
            <a:r>
              <a:rPr lang="en-CA" sz="1200" b="0" i="0" u="none" strike="noStrike" kern="1200" dirty="0" smtClean="0">
                <a:solidFill>
                  <a:schemeClr val="tx1"/>
                </a:solidFill>
                <a:latin typeface="+mn-lt"/>
                <a:ea typeface="+mn-ea"/>
                <a:cs typeface="+mn-cs"/>
              </a:rPr>
              <a:t>data tpfsplineout2;</a:t>
            </a:r>
            <a:r>
              <a:rPr lang="en-CA" dirty="0" smtClean="0"/>
              <a:t> </a:t>
            </a:r>
            <a:r>
              <a:rPr lang="en-CA" sz="1200" b="0" i="0" u="none" strike="noStrike" kern="1200" dirty="0" smtClean="0">
                <a:solidFill>
                  <a:schemeClr val="tx1"/>
                </a:solidFill>
                <a:latin typeface="+mn-lt"/>
                <a:ea typeface="+mn-ea"/>
                <a:cs typeface="+mn-cs"/>
              </a:rPr>
              <a:t> set </a:t>
            </a:r>
            <a:r>
              <a:rPr lang="en-CA" sz="1200" b="0" i="0" u="none" strike="noStrike" kern="1200" dirty="0" smtClean="0">
                <a:solidFill>
                  <a:schemeClr val="tx1"/>
                </a:solidFill>
                <a:latin typeface="+mn-lt"/>
                <a:ea typeface="+mn-ea"/>
                <a:cs typeface="+mn-cs"/>
              </a:rPr>
              <a:t>whatever;</a:t>
            </a:r>
            <a:r>
              <a:rPr lang="en-CA" dirty="0" smtClean="0"/>
              <a:t> </a:t>
            </a:r>
            <a:r>
              <a:rPr lang="en-CA" sz="1200" b="0" i="0" u="none" strike="noStrike" kern="1200" dirty="0" smtClean="0">
                <a:solidFill>
                  <a:schemeClr val="tx1"/>
                </a:solidFill>
                <a:latin typeface="+mn-lt"/>
                <a:ea typeface="+mn-ea"/>
                <a:cs typeface="+mn-cs"/>
              </a:rPr>
              <a:t> </a:t>
            </a:r>
            <a:r>
              <a:rPr lang="en-CA" sz="1200" b="0" i="0" u="none" strike="noStrike" kern="1200" dirty="0" smtClean="0">
                <a:solidFill>
                  <a:schemeClr val="tx1"/>
                </a:solidFill>
                <a:latin typeface="+mn-lt"/>
                <a:ea typeface="+mn-ea"/>
                <a:cs typeface="+mn-cs"/>
              </a:rPr>
              <a:t>array b{7} b1-b7;</a:t>
            </a:r>
            <a:r>
              <a:rPr lang="en-CA" dirty="0" smtClean="0"/>
              <a:t> </a:t>
            </a:r>
            <a:r>
              <a:rPr lang="en-CA" sz="1200" b="0" i="0" u="none" strike="noStrike" kern="1200" dirty="0" smtClean="0">
                <a:solidFill>
                  <a:schemeClr val="tx1"/>
                </a:solidFill>
                <a:latin typeface="+mn-lt"/>
                <a:ea typeface="+mn-ea"/>
                <a:cs typeface="+mn-cs"/>
              </a:rPr>
              <a:t> b[1]=x-(-0.75); </a:t>
            </a:r>
            <a:r>
              <a:rPr lang="en-CA" dirty="0" smtClean="0"/>
              <a:t> </a:t>
            </a:r>
            <a:r>
              <a:rPr lang="en-CA" sz="1200" b="0" i="0" u="none" strike="noStrike" kern="1200" dirty="0" smtClean="0">
                <a:solidFill>
                  <a:schemeClr val="tx1"/>
                </a:solidFill>
                <a:latin typeface="+mn-lt"/>
                <a:ea typeface="+mn-ea"/>
                <a:cs typeface="+mn-cs"/>
              </a:rPr>
              <a:t> b[2]=x-(-0.50);</a:t>
            </a:r>
            <a:r>
              <a:rPr lang="en-CA" dirty="0" smtClean="0"/>
              <a:t> </a:t>
            </a:r>
            <a:r>
              <a:rPr lang="en-CA" sz="1200" b="0" i="0" u="none" strike="noStrike" kern="1200" dirty="0" smtClean="0">
                <a:solidFill>
                  <a:schemeClr val="tx1"/>
                </a:solidFill>
                <a:latin typeface="+mn-lt"/>
                <a:ea typeface="+mn-ea"/>
                <a:cs typeface="+mn-cs"/>
              </a:rPr>
              <a:t> b[3]=x-(-0.25);</a:t>
            </a:r>
            <a:r>
              <a:rPr lang="en-CA" dirty="0" smtClean="0"/>
              <a:t> </a:t>
            </a:r>
            <a:r>
              <a:rPr lang="en-CA" sz="1200" b="0" i="0" u="none" strike="noStrike" kern="1200" dirty="0" smtClean="0">
                <a:solidFill>
                  <a:schemeClr val="tx1"/>
                </a:solidFill>
                <a:latin typeface="+mn-lt"/>
                <a:ea typeface="+mn-ea"/>
                <a:cs typeface="+mn-cs"/>
              </a:rPr>
              <a:t> b[4]=x-0; </a:t>
            </a:r>
            <a:r>
              <a:rPr lang="en-CA" dirty="0" smtClean="0"/>
              <a:t> </a:t>
            </a:r>
            <a:r>
              <a:rPr lang="en-CA" sz="1200" b="0" i="0" u="none" strike="noStrike" kern="1200" dirty="0" smtClean="0">
                <a:solidFill>
                  <a:schemeClr val="tx1"/>
                </a:solidFill>
                <a:latin typeface="+mn-lt"/>
                <a:ea typeface="+mn-ea"/>
                <a:cs typeface="+mn-cs"/>
              </a:rPr>
              <a:t> b[5]=x-0.25; </a:t>
            </a:r>
            <a:r>
              <a:rPr lang="en-CA" dirty="0" smtClean="0"/>
              <a:t> </a:t>
            </a:r>
            <a:r>
              <a:rPr lang="en-CA" sz="1200" b="0" i="0" u="none" strike="noStrike" kern="1200" dirty="0" smtClean="0">
                <a:solidFill>
                  <a:schemeClr val="tx1"/>
                </a:solidFill>
                <a:latin typeface="+mn-lt"/>
                <a:ea typeface="+mn-ea"/>
                <a:cs typeface="+mn-cs"/>
              </a:rPr>
              <a:t> b[6]=x-0.50; </a:t>
            </a:r>
            <a:r>
              <a:rPr lang="en-CA" dirty="0" smtClean="0"/>
              <a:t> </a:t>
            </a:r>
            <a:r>
              <a:rPr lang="en-CA" sz="1200" b="0" i="0" u="none" strike="noStrike" kern="1200" dirty="0" smtClean="0">
                <a:solidFill>
                  <a:schemeClr val="tx1"/>
                </a:solidFill>
                <a:latin typeface="+mn-lt"/>
                <a:ea typeface="+mn-ea"/>
                <a:cs typeface="+mn-cs"/>
              </a:rPr>
              <a:t> b[7]=x-0.75;</a:t>
            </a:r>
            <a:r>
              <a:rPr lang="en-CA" dirty="0" smtClean="0"/>
              <a:t> </a:t>
            </a:r>
            <a:r>
              <a:rPr lang="en-CA" sz="1200" b="0" i="0" u="none" strike="noStrike" kern="1200" dirty="0" smtClean="0">
                <a:solidFill>
                  <a:schemeClr val="tx1"/>
                </a:solidFill>
                <a:latin typeface="+mn-lt"/>
                <a:ea typeface="+mn-ea"/>
                <a:cs typeface="+mn-cs"/>
              </a:rPr>
              <a:t> do </a:t>
            </a:r>
            <a:r>
              <a:rPr lang="en-CA" sz="1200" b="0" i="0" u="none" strike="noStrike" kern="1200" dirty="0" err="1" smtClean="0">
                <a:solidFill>
                  <a:schemeClr val="tx1"/>
                </a:solidFill>
                <a:latin typeface="+mn-lt"/>
                <a:ea typeface="+mn-ea"/>
                <a:cs typeface="+mn-cs"/>
              </a:rPr>
              <a:t>i</a:t>
            </a:r>
            <a:r>
              <a:rPr lang="en-CA" sz="1200" b="0" i="0" u="none" strike="noStrike" kern="1200" dirty="0" smtClean="0">
                <a:solidFill>
                  <a:schemeClr val="tx1"/>
                </a:solidFill>
                <a:latin typeface="+mn-lt"/>
                <a:ea typeface="+mn-ea"/>
                <a:cs typeface="+mn-cs"/>
              </a:rPr>
              <a:t>=1 to 7;</a:t>
            </a:r>
            <a:r>
              <a:rPr lang="en-CA" dirty="0" smtClean="0"/>
              <a:t> </a:t>
            </a:r>
            <a:r>
              <a:rPr lang="en-CA" sz="1200" b="0" i="0" u="none" strike="noStrike" kern="1200" dirty="0" smtClean="0">
                <a:solidFill>
                  <a:schemeClr val="tx1"/>
                </a:solidFill>
                <a:latin typeface="+mn-lt"/>
                <a:ea typeface="+mn-ea"/>
                <a:cs typeface="+mn-cs"/>
              </a:rPr>
              <a:t> if b[</a:t>
            </a:r>
            <a:r>
              <a:rPr lang="en-CA" sz="1200" b="0" i="0" u="none" strike="noStrike" kern="1200" dirty="0" err="1" smtClean="0">
                <a:solidFill>
                  <a:schemeClr val="tx1"/>
                </a:solidFill>
                <a:latin typeface="+mn-lt"/>
                <a:ea typeface="+mn-ea"/>
                <a:cs typeface="+mn-cs"/>
              </a:rPr>
              <a:t>i</a:t>
            </a:r>
            <a:r>
              <a:rPr lang="en-CA" sz="1200" b="0" i="0" u="none" strike="noStrike" kern="1200" dirty="0" smtClean="0">
                <a:solidFill>
                  <a:schemeClr val="tx1"/>
                </a:solidFill>
                <a:latin typeface="+mn-lt"/>
                <a:ea typeface="+mn-ea"/>
                <a:cs typeface="+mn-cs"/>
              </a:rPr>
              <a:t>]&lt;0 then b[</a:t>
            </a:r>
            <a:r>
              <a:rPr lang="en-CA" sz="1200" b="0" i="0" u="none" strike="noStrike" kern="1200" dirty="0" err="1" smtClean="0">
                <a:solidFill>
                  <a:schemeClr val="tx1"/>
                </a:solidFill>
                <a:latin typeface="+mn-lt"/>
                <a:ea typeface="+mn-ea"/>
                <a:cs typeface="+mn-cs"/>
              </a:rPr>
              <a:t>i</a:t>
            </a:r>
            <a:r>
              <a:rPr lang="en-CA" sz="1200" b="0" i="0" u="none" strike="noStrike" kern="1200" dirty="0" smtClean="0">
                <a:solidFill>
                  <a:schemeClr val="tx1"/>
                </a:solidFill>
                <a:latin typeface="+mn-lt"/>
                <a:ea typeface="+mn-ea"/>
                <a:cs typeface="+mn-cs"/>
              </a:rPr>
              <a:t>]=0;</a:t>
            </a:r>
            <a:r>
              <a:rPr lang="en-CA" dirty="0" smtClean="0"/>
              <a:t> </a:t>
            </a:r>
            <a:r>
              <a:rPr lang="en-CA" sz="1200" b="0" i="0" u="none" strike="noStrike" kern="1200" dirty="0" smtClean="0">
                <a:solidFill>
                  <a:schemeClr val="tx1"/>
                </a:solidFill>
                <a:latin typeface="+mn-lt"/>
                <a:ea typeface="+mn-ea"/>
                <a:cs typeface="+mn-cs"/>
              </a:rPr>
              <a:t> end;</a:t>
            </a:r>
            <a:r>
              <a:rPr lang="en-CA" dirty="0" smtClean="0"/>
              <a:t> </a:t>
            </a:r>
            <a:r>
              <a:rPr lang="en-CA" sz="1200" b="0" i="0" u="none" strike="noStrike" kern="1200" dirty="0" smtClean="0">
                <a:solidFill>
                  <a:schemeClr val="tx1"/>
                </a:solidFill>
                <a:latin typeface="+mn-lt"/>
                <a:ea typeface="+mn-ea"/>
                <a:cs typeface="+mn-cs"/>
              </a:rPr>
              <a:t> title 'getting cubic TPF basis functions';</a:t>
            </a:r>
            <a:r>
              <a:rPr lang="en-CA" dirty="0" smtClean="0"/>
              <a:t> </a:t>
            </a:r>
            <a:r>
              <a:rPr lang="en-CA" sz="1200" b="0" i="0" u="none" strike="noStrike" kern="1200" dirty="0" smtClean="0">
                <a:solidFill>
                  <a:schemeClr val="tx1"/>
                </a:solidFill>
                <a:latin typeface="+mn-lt"/>
                <a:ea typeface="+mn-ea"/>
                <a:cs typeface="+mn-cs"/>
              </a:rPr>
              <a:t>run;</a:t>
            </a:r>
            <a:r>
              <a:rPr lang="en-CA" dirty="0" smtClean="0"/>
              <a:t> </a:t>
            </a:r>
          </a:p>
          <a:p>
            <a:endParaRPr lang="en-CA" sz="1200" b="0" i="0" u="none" strike="noStrike" kern="1200" dirty="0" smtClean="0">
              <a:solidFill>
                <a:schemeClr val="tx1"/>
              </a:solidFill>
              <a:latin typeface="+mn-lt"/>
              <a:ea typeface="+mn-ea"/>
              <a:cs typeface="+mn-cs"/>
            </a:endParaRPr>
          </a:p>
          <a:p>
            <a:r>
              <a:rPr lang="en-CA" sz="1200" b="0" i="0" u="none" strike="noStrike" kern="1200" dirty="0" smtClean="0">
                <a:solidFill>
                  <a:schemeClr val="tx1"/>
                </a:solidFill>
                <a:latin typeface="+mn-lt"/>
                <a:ea typeface="+mn-ea"/>
                <a:cs typeface="+mn-cs"/>
              </a:rPr>
              <a:t>proc mixed data=tpfsplineout2;</a:t>
            </a:r>
            <a:r>
              <a:rPr lang="en-CA" dirty="0" smtClean="0"/>
              <a:t> </a:t>
            </a:r>
            <a:r>
              <a:rPr lang="en-CA" sz="1200" b="0" i="0" u="none" strike="noStrike" kern="1200" dirty="0" smtClean="0">
                <a:solidFill>
                  <a:schemeClr val="tx1"/>
                </a:solidFill>
                <a:latin typeface="+mn-lt"/>
                <a:ea typeface="+mn-ea"/>
                <a:cs typeface="+mn-cs"/>
              </a:rPr>
              <a:t> model y=x </a:t>
            </a:r>
            <a:r>
              <a:rPr lang="en-CA" sz="1200" b="0" i="0" u="none" strike="noStrike" kern="1200" dirty="0" err="1" smtClean="0">
                <a:solidFill>
                  <a:schemeClr val="tx1"/>
                </a:solidFill>
                <a:latin typeface="+mn-lt"/>
                <a:ea typeface="+mn-ea"/>
                <a:cs typeface="+mn-cs"/>
              </a:rPr>
              <a:t>x</a:t>
            </a:r>
            <a:r>
              <a:rPr lang="en-CA" sz="1200" b="0" i="0" u="none" strike="noStrike" kern="1200" dirty="0" smtClean="0">
                <a:solidFill>
                  <a:schemeClr val="tx1"/>
                </a:solidFill>
                <a:latin typeface="+mn-lt"/>
                <a:ea typeface="+mn-ea"/>
                <a:cs typeface="+mn-cs"/>
              </a:rPr>
              <a:t>*x </a:t>
            </a:r>
            <a:r>
              <a:rPr lang="en-CA" sz="1200" b="0" i="0" u="none" strike="noStrike" kern="1200" dirty="0" err="1" smtClean="0">
                <a:solidFill>
                  <a:schemeClr val="tx1"/>
                </a:solidFill>
                <a:latin typeface="+mn-lt"/>
                <a:ea typeface="+mn-ea"/>
                <a:cs typeface="+mn-cs"/>
              </a:rPr>
              <a:t>x</a:t>
            </a:r>
            <a:r>
              <a:rPr lang="en-CA" sz="1200" b="0" i="0" u="none" strike="noStrike" kern="1200" dirty="0" smtClean="0">
                <a:solidFill>
                  <a:schemeClr val="tx1"/>
                </a:solidFill>
                <a:latin typeface="+mn-lt"/>
                <a:ea typeface="+mn-ea"/>
                <a:cs typeface="+mn-cs"/>
              </a:rPr>
              <a:t>*x*x / s </a:t>
            </a:r>
            <a:r>
              <a:rPr lang="en-CA" sz="1200" b="0" i="0" u="none" strike="noStrike" kern="1200" dirty="0" err="1" smtClean="0">
                <a:solidFill>
                  <a:schemeClr val="tx1"/>
                </a:solidFill>
                <a:latin typeface="+mn-lt"/>
                <a:ea typeface="+mn-ea"/>
                <a:cs typeface="+mn-cs"/>
              </a:rPr>
              <a:t>outp</a:t>
            </a:r>
            <a:r>
              <a:rPr lang="en-CA" sz="1200" b="0" i="0" u="none" strike="noStrike" kern="1200" dirty="0" smtClean="0">
                <a:solidFill>
                  <a:schemeClr val="tx1"/>
                </a:solidFill>
                <a:latin typeface="+mn-lt"/>
                <a:ea typeface="+mn-ea"/>
                <a:cs typeface="+mn-cs"/>
              </a:rPr>
              <a:t>=predicted;</a:t>
            </a:r>
            <a:r>
              <a:rPr lang="en-CA" dirty="0" smtClean="0"/>
              <a:t> </a:t>
            </a:r>
            <a:r>
              <a:rPr lang="en-CA" sz="1200" b="0" i="0" u="none" strike="noStrike" kern="1200" dirty="0" smtClean="0">
                <a:solidFill>
                  <a:schemeClr val="tx1"/>
                </a:solidFill>
                <a:latin typeface="+mn-lt"/>
                <a:ea typeface="+mn-ea"/>
                <a:cs typeface="+mn-cs"/>
              </a:rPr>
              <a:t> random b1-b7 / type=</a:t>
            </a:r>
            <a:r>
              <a:rPr lang="en-CA" sz="1200" b="0" i="0" u="none" strike="noStrike" kern="1200" dirty="0" err="1" smtClean="0">
                <a:solidFill>
                  <a:schemeClr val="tx1"/>
                </a:solidFill>
                <a:latin typeface="+mn-lt"/>
                <a:ea typeface="+mn-ea"/>
                <a:cs typeface="+mn-cs"/>
              </a:rPr>
              <a:t>toep</a:t>
            </a:r>
            <a:r>
              <a:rPr lang="en-CA" sz="1200" b="0" i="0" u="none" strike="noStrike" kern="1200" dirty="0" smtClean="0">
                <a:solidFill>
                  <a:schemeClr val="tx1"/>
                </a:solidFill>
                <a:latin typeface="+mn-lt"/>
                <a:ea typeface="+mn-ea"/>
                <a:cs typeface="+mn-cs"/>
              </a:rPr>
              <a:t>(1) s;</a:t>
            </a:r>
            <a:r>
              <a:rPr lang="en-CA" dirty="0" smtClean="0"/>
              <a:t> </a:t>
            </a:r>
            <a:r>
              <a:rPr lang="en-CA" sz="1200" b="0" i="0" u="none" strike="noStrike" kern="1200" dirty="0" smtClean="0">
                <a:solidFill>
                  <a:schemeClr val="tx1"/>
                </a:solidFill>
                <a:latin typeface="+mn-lt"/>
                <a:ea typeface="+mn-ea"/>
                <a:cs typeface="+mn-cs"/>
              </a:rPr>
              <a:t> title 'Penalized cubic </a:t>
            </a:r>
            <a:r>
              <a:rPr lang="en-CA" sz="1200" b="0" i="0" u="none" strike="noStrike" kern="1200" dirty="0" err="1" smtClean="0">
                <a:solidFill>
                  <a:schemeClr val="tx1"/>
                </a:solidFill>
                <a:latin typeface="+mn-lt"/>
                <a:ea typeface="+mn-ea"/>
                <a:cs typeface="+mn-cs"/>
              </a:rPr>
              <a:t>spline</a:t>
            </a:r>
            <a:r>
              <a:rPr lang="en-CA" sz="1200" b="0" i="0" u="none" strike="noStrike" kern="1200" dirty="0" smtClean="0">
                <a:solidFill>
                  <a:schemeClr val="tx1"/>
                </a:solidFill>
                <a:latin typeface="+mn-lt"/>
                <a:ea typeface="+mn-ea"/>
                <a:cs typeface="+mn-cs"/>
              </a:rPr>
              <a:t>';</a:t>
            </a:r>
            <a:r>
              <a:rPr lang="en-CA" dirty="0" smtClean="0"/>
              <a:t> </a:t>
            </a:r>
            <a:r>
              <a:rPr lang="en-CA" sz="1200" b="0" i="0" u="none" strike="noStrike" kern="1200" dirty="0" smtClean="0">
                <a:solidFill>
                  <a:schemeClr val="tx1"/>
                </a:solidFill>
                <a:latin typeface="+mn-lt"/>
                <a:ea typeface="+mn-ea"/>
                <a:cs typeface="+mn-cs"/>
              </a:rPr>
              <a:t>run;</a:t>
            </a:r>
            <a:r>
              <a:rPr lang="en-CA" dirty="0" smtClean="0"/>
              <a:t> </a:t>
            </a:r>
            <a:endParaRPr lang="en-CA"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28</a:t>
            </a:fld>
            <a:endParaRPr lang="en-C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B-</a:t>
            </a:r>
            <a:r>
              <a:rPr lang="en-CA" dirty="0" err="1" smtClean="0"/>
              <a:t>spline</a:t>
            </a:r>
            <a:r>
              <a:rPr lang="en-CA" baseline="0" dirty="0" smtClean="0"/>
              <a:t> basis is more efficient beyond 1-D because many cross-products disappear</a:t>
            </a:r>
          </a:p>
          <a:p>
            <a:endParaRPr lang="en-CA" baseline="0" dirty="0" smtClean="0"/>
          </a:p>
          <a:p>
            <a:r>
              <a:rPr lang="en-CA" baseline="0" dirty="0" smtClean="0"/>
              <a:t>Smoothing does not have to be isotropic</a:t>
            </a:r>
            <a:endParaRPr lang="en-CA"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29</a:t>
            </a:fld>
            <a:endParaRPr lang="en-C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dirty="0" smtClean="0">
                <a:solidFill>
                  <a:schemeClr val="tx1"/>
                </a:solidFill>
                <a:latin typeface="+mn-lt"/>
                <a:ea typeface="+mn-ea"/>
                <a:cs typeface="+mn-cs"/>
              </a:rPr>
              <a:t>Where </a:t>
            </a:r>
            <a:r>
              <a:rPr lang="en-CA" sz="1200" i="1" kern="1200" dirty="0" smtClean="0">
                <a:solidFill>
                  <a:schemeClr val="tx1"/>
                </a:solidFill>
                <a:latin typeface="+mn-lt"/>
                <a:ea typeface="+mn-ea"/>
                <a:cs typeface="+mn-cs"/>
              </a:rPr>
              <a:t>m</a:t>
            </a:r>
            <a:r>
              <a:rPr lang="en-CA" sz="1200" kern="1200" dirty="0" smtClean="0">
                <a:solidFill>
                  <a:schemeClr val="tx1"/>
                </a:solidFill>
                <a:latin typeface="+mn-lt"/>
                <a:ea typeface="+mn-ea"/>
                <a:cs typeface="+mn-cs"/>
              </a:rPr>
              <a:t> is the order of the derivative to use in the penalty </a:t>
            </a:r>
            <a:r>
              <a:rPr lang="en-CA" sz="1200" kern="1200" dirty="0" smtClean="0">
                <a:solidFill>
                  <a:schemeClr val="tx1"/>
                </a:solidFill>
                <a:latin typeface="+mn-lt"/>
                <a:ea typeface="+mn-ea"/>
                <a:cs typeface="+mn-cs"/>
              </a:rPr>
              <a:t>term</a:t>
            </a:r>
          </a:p>
          <a:p>
            <a:endParaRPr lang="en-CA" sz="1200" kern="1200" dirty="0" smtClean="0">
              <a:solidFill>
                <a:schemeClr val="tx1"/>
              </a:solidFill>
              <a:latin typeface="+mn-lt"/>
              <a:ea typeface="+mn-ea"/>
              <a:cs typeface="+mn-cs"/>
            </a:endParaRPr>
          </a:p>
          <a:p>
            <a:r>
              <a:rPr lang="en-CA" sz="1200" kern="1200" dirty="0" smtClean="0">
                <a:solidFill>
                  <a:schemeClr val="tx1"/>
                </a:solidFill>
                <a:latin typeface="+mn-lt"/>
                <a:ea typeface="+mn-ea"/>
                <a:cs typeface="+mn-cs"/>
              </a:rPr>
              <a:t>J is</a:t>
            </a:r>
            <a:r>
              <a:rPr lang="en-CA" sz="1200" kern="1200" baseline="0" dirty="0" smtClean="0">
                <a:solidFill>
                  <a:schemeClr val="tx1"/>
                </a:solidFill>
                <a:latin typeface="+mn-lt"/>
                <a:ea typeface="+mn-ea"/>
                <a:cs typeface="+mn-cs"/>
              </a:rPr>
              <a:t> the penalty term (for </a:t>
            </a:r>
            <a:r>
              <a:rPr lang="en-CA" sz="1200" i="1" kern="1200" baseline="0" dirty="0" smtClean="0">
                <a:solidFill>
                  <a:schemeClr val="tx1"/>
                </a:solidFill>
                <a:latin typeface="+mn-lt"/>
                <a:ea typeface="+mn-ea"/>
                <a:cs typeface="+mn-cs"/>
              </a:rPr>
              <a:t>d</a:t>
            </a:r>
            <a:r>
              <a:rPr lang="en-CA" sz="1200" kern="1200" baseline="0" dirty="0" smtClean="0">
                <a:solidFill>
                  <a:schemeClr val="tx1"/>
                </a:solidFill>
                <a:latin typeface="+mn-lt"/>
                <a:ea typeface="+mn-ea"/>
                <a:cs typeface="+mn-cs"/>
              </a:rPr>
              <a:t>=2 and </a:t>
            </a:r>
            <a:r>
              <a:rPr lang="en-CA" sz="1200" i="1" kern="1200" baseline="0" dirty="0" smtClean="0">
                <a:solidFill>
                  <a:schemeClr val="tx1"/>
                </a:solidFill>
                <a:latin typeface="+mn-lt"/>
                <a:ea typeface="+mn-ea"/>
                <a:cs typeface="+mn-cs"/>
              </a:rPr>
              <a:t>m</a:t>
            </a:r>
            <a:r>
              <a:rPr lang="en-CA" sz="1200" kern="1200" baseline="0" dirty="0" smtClean="0">
                <a:solidFill>
                  <a:schemeClr val="tx1"/>
                </a:solidFill>
                <a:latin typeface="+mn-lt"/>
                <a:ea typeface="+mn-ea"/>
                <a:cs typeface="+mn-cs"/>
              </a:rPr>
              <a:t>=2), J = </a:t>
            </a:r>
            <a:r>
              <a:rPr lang="en-CA" sz="1200" kern="1200" baseline="0" dirty="0" err="1" smtClean="0">
                <a:solidFill>
                  <a:schemeClr val="tx1"/>
                </a:solidFill>
                <a:latin typeface="+mn-lt"/>
                <a:ea typeface="+mn-ea"/>
                <a:cs typeface="+mn-cs"/>
              </a:rPr>
              <a:t>int</a:t>
            </a:r>
            <a:r>
              <a:rPr lang="en-CA" sz="1200" kern="1200" baseline="0" dirty="0" smtClean="0">
                <a:solidFill>
                  <a:schemeClr val="tx1"/>
                </a:solidFill>
                <a:latin typeface="+mn-lt"/>
                <a:ea typeface="+mn-ea"/>
                <a:cs typeface="+mn-cs"/>
              </a:rPr>
              <a:t>{ (d2f/</a:t>
            </a:r>
            <a:r>
              <a:rPr lang="en-CA" sz="1200" kern="1200" baseline="0" dirty="0" err="1" smtClean="0">
                <a:solidFill>
                  <a:schemeClr val="tx1"/>
                </a:solidFill>
                <a:latin typeface="+mn-lt"/>
                <a:ea typeface="+mn-ea"/>
                <a:cs typeface="+mn-cs"/>
              </a:rPr>
              <a:t>dx</a:t>
            </a:r>
            <a:r>
              <a:rPr lang="en-CA" sz="1200" kern="1200" baseline="0" dirty="0" smtClean="0">
                <a:solidFill>
                  <a:schemeClr val="tx1"/>
                </a:solidFill>
                <a:latin typeface="+mn-lt"/>
                <a:ea typeface="+mn-ea"/>
                <a:cs typeface="+mn-cs"/>
              </a:rPr>
              <a:t>[1]^2)^2 + 2(d2f/(</a:t>
            </a:r>
            <a:r>
              <a:rPr lang="en-CA" sz="1200" kern="1200" baseline="0" dirty="0" err="1" smtClean="0">
                <a:solidFill>
                  <a:schemeClr val="tx1"/>
                </a:solidFill>
                <a:latin typeface="+mn-lt"/>
                <a:ea typeface="+mn-ea"/>
                <a:cs typeface="+mn-cs"/>
              </a:rPr>
              <a:t>dx</a:t>
            </a:r>
            <a:r>
              <a:rPr lang="en-CA" sz="1200" kern="1200" baseline="0" dirty="0" smtClean="0">
                <a:solidFill>
                  <a:schemeClr val="tx1"/>
                </a:solidFill>
                <a:latin typeface="+mn-lt"/>
                <a:ea typeface="+mn-ea"/>
                <a:cs typeface="+mn-cs"/>
              </a:rPr>
              <a:t>[1]</a:t>
            </a:r>
            <a:r>
              <a:rPr lang="en-CA" sz="1200" kern="1200" baseline="0" dirty="0" err="1" smtClean="0">
                <a:solidFill>
                  <a:schemeClr val="tx1"/>
                </a:solidFill>
                <a:latin typeface="+mn-lt"/>
                <a:ea typeface="+mn-ea"/>
                <a:cs typeface="+mn-cs"/>
              </a:rPr>
              <a:t>dx</a:t>
            </a:r>
            <a:r>
              <a:rPr lang="en-CA" sz="1200" kern="1200" baseline="0" dirty="0" smtClean="0">
                <a:solidFill>
                  <a:schemeClr val="tx1"/>
                </a:solidFill>
                <a:latin typeface="+mn-lt"/>
                <a:ea typeface="+mn-ea"/>
                <a:cs typeface="+mn-cs"/>
              </a:rPr>
              <a:t>[2])) + (d2f/d2x[2]^2)^2, </a:t>
            </a:r>
            <a:r>
              <a:rPr lang="en-CA" sz="1200" kern="1200" baseline="0" dirty="0" err="1" smtClean="0">
                <a:solidFill>
                  <a:schemeClr val="tx1"/>
                </a:solidFill>
                <a:latin typeface="+mn-lt"/>
                <a:ea typeface="+mn-ea"/>
                <a:cs typeface="+mn-cs"/>
              </a:rPr>
              <a:t>dx</a:t>
            </a:r>
            <a:r>
              <a:rPr lang="en-CA" sz="1200" kern="1200" baseline="0" dirty="0" smtClean="0">
                <a:solidFill>
                  <a:schemeClr val="tx1"/>
                </a:solidFill>
                <a:latin typeface="+mn-lt"/>
                <a:ea typeface="+mn-ea"/>
                <a:cs typeface="+mn-cs"/>
              </a:rPr>
              <a:t>[1]</a:t>
            </a:r>
            <a:r>
              <a:rPr lang="en-CA" sz="1200" kern="1200" baseline="0" dirty="0" err="1" smtClean="0">
                <a:solidFill>
                  <a:schemeClr val="tx1"/>
                </a:solidFill>
                <a:latin typeface="+mn-lt"/>
                <a:ea typeface="+mn-ea"/>
                <a:cs typeface="+mn-cs"/>
              </a:rPr>
              <a:t>dx</a:t>
            </a:r>
            <a:r>
              <a:rPr lang="en-CA" sz="1200" kern="1200" baseline="0" dirty="0" smtClean="0">
                <a:solidFill>
                  <a:schemeClr val="tx1"/>
                </a:solidFill>
                <a:latin typeface="+mn-lt"/>
                <a:ea typeface="+mn-ea"/>
                <a:cs typeface="+mn-cs"/>
              </a:rPr>
              <a:t>[2] }</a:t>
            </a:r>
            <a:endParaRPr lang="en-CA"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31</a:t>
            </a:fld>
            <a:endParaRPr lang="en-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More general</a:t>
            </a:r>
            <a:r>
              <a:rPr lang="en-CA" baseline="0" dirty="0" smtClean="0"/>
              <a:t> r</a:t>
            </a:r>
            <a:r>
              <a:rPr lang="en-CA" dirty="0" smtClean="0"/>
              <a:t>adial</a:t>
            </a:r>
            <a:r>
              <a:rPr lang="en-CA" baseline="0" dirty="0" smtClean="0"/>
              <a:t> basis function for any </a:t>
            </a:r>
            <a:r>
              <a:rPr lang="en-CA" i="1" baseline="0" dirty="0" smtClean="0"/>
              <a:t>d</a:t>
            </a:r>
            <a:r>
              <a:rPr lang="en-CA" baseline="0" dirty="0" smtClean="0"/>
              <a:t> or </a:t>
            </a:r>
            <a:r>
              <a:rPr lang="en-CA" i="1" baseline="0" dirty="0" smtClean="0"/>
              <a:t>m</a:t>
            </a:r>
            <a:r>
              <a:rPr lang="en-CA" baseline="0" dirty="0" smtClean="0"/>
              <a:t> can be found in most texts, internet, etc..</a:t>
            </a:r>
          </a:p>
          <a:p>
            <a:endParaRPr lang="en-CA" baseline="0" dirty="0" smtClean="0"/>
          </a:p>
          <a:p>
            <a:r>
              <a:rPr lang="en-CA" baseline="0" dirty="0" smtClean="0"/>
              <a:t>Related to </a:t>
            </a:r>
            <a:r>
              <a:rPr lang="en-CA" baseline="0" dirty="0" err="1" smtClean="0"/>
              <a:t>kriging</a:t>
            </a:r>
            <a:endParaRPr lang="en-CA" baseline="0" dirty="0" smtClean="0"/>
          </a:p>
          <a:p>
            <a:endParaRPr lang="en-CA"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dirty="0" err="1" smtClean="0"/>
              <a:t>Coeff</a:t>
            </a:r>
            <a:r>
              <a:rPr lang="en-CA" dirty="0" smtClean="0"/>
              <a:t> (Coefficients) option in output statement of proc </a:t>
            </a:r>
            <a:r>
              <a:rPr lang="en-CA" dirty="0" err="1" smtClean="0"/>
              <a:t>tpspline</a:t>
            </a:r>
            <a:r>
              <a:rPr lang="en-CA" dirty="0" smtClean="0"/>
              <a:t> gives estimates for alpha[0],</a:t>
            </a:r>
            <a:r>
              <a:rPr lang="en-CA" baseline="0" dirty="0" smtClean="0"/>
              <a:t> alpha[1], ... , alpha[d], beta[1], beta[2], ...</a:t>
            </a:r>
            <a:r>
              <a:rPr lang="en-CA" dirty="0" smtClean="0"/>
              <a:t> and the betas are listed as if the data was sorted by x1, x2, etc. </a:t>
            </a:r>
          </a:p>
          <a:p>
            <a:endParaRPr lang="en-CA" baseline="0" dirty="0" smtClean="0"/>
          </a:p>
          <a:p>
            <a:endParaRPr lang="en-CA"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32</a:t>
            </a:fld>
            <a:endParaRPr lang="en-C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Score </a:t>
            </a:r>
            <a:r>
              <a:rPr lang="en-CA" dirty="0" err="1" smtClean="0"/>
              <a:t>statment</a:t>
            </a:r>
            <a:r>
              <a:rPr lang="en-CA" dirty="0" smtClean="0"/>
              <a:t> not used here...</a:t>
            </a:r>
            <a:endParaRPr lang="en-CA"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33</a:t>
            </a:fld>
            <a:endParaRPr lang="en-C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Added another predictor variable x2 to dataset.</a:t>
            </a:r>
          </a:p>
          <a:p>
            <a:endParaRPr lang="en-CA" dirty="0" smtClean="0"/>
          </a:p>
          <a:p>
            <a:r>
              <a:rPr lang="en-CA" dirty="0" err="1" smtClean="0"/>
              <a:t>Glimmix</a:t>
            </a:r>
            <a:r>
              <a:rPr lang="en-CA" baseline="0" dirty="0" smtClean="0"/>
              <a:t> </a:t>
            </a:r>
            <a:r>
              <a:rPr lang="en-CA" baseline="0" dirty="0" smtClean="0"/>
              <a:t>does not have score statement so append input dataset with observations with desired covariates but missing </a:t>
            </a:r>
            <a:r>
              <a:rPr lang="en-CA" baseline="0" dirty="0" smtClean="0"/>
              <a:t>y</a:t>
            </a:r>
          </a:p>
          <a:p>
            <a:endParaRPr lang="en-CA" baseline="0" dirty="0" smtClean="0"/>
          </a:p>
          <a:p>
            <a:r>
              <a:rPr lang="en-CA" baseline="0" dirty="0" smtClean="0"/>
              <a:t>R package RGL</a:t>
            </a:r>
            <a:endParaRPr lang="en-CA"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34</a:t>
            </a:fld>
            <a:endParaRPr lang="en-C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Simplest case is testing nonlinearity</a:t>
            </a:r>
            <a:r>
              <a:rPr lang="en-CA" baseline="0" dirty="0" smtClean="0"/>
              <a:t> of model</a:t>
            </a:r>
          </a:p>
          <a:p>
            <a:endParaRPr lang="en-CA" baseline="0" dirty="0" smtClean="0"/>
          </a:p>
          <a:p>
            <a:r>
              <a:rPr lang="en-CA" baseline="0" dirty="0" err="1" smtClean="0"/>
              <a:t>Wiggliness</a:t>
            </a:r>
            <a:r>
              <a:rPr lang="en-CA" baseline="0" dirty="0" smtClean="0"/>
              <a:t> makes-up effective DF.</a:t>
            </a:r>
          </a:p>
          <a:p>
            <a:endParaRPr lang="en-CA" baseline="0" dirty="0" smtClean="0"/>
          </a:p>
          <a:p>
            <a:r>
              <a:rPr lang="en-CA" baseline="0" dirty="0" err="1" smtClean="0"/>
              <a:t>Splines</a:t>
            </a:r>
            <a:r>
              <a:rPr lang="en-CA" baseline="0" dirty="0" smtClean="0"/>
              <a:t> and Loess rely on distribution of y for inference (e.g. the residual error is normal)</a:t>
            </a:r>
            <a:endParaRPr lang="en-CA"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35</a:t>
            </a:fld>
            <a:endParaRPr lang="en-C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Not the </a:t>
            </a:r>
            <a:r>
              <a:rPr lang="en-CA" dirty="0" smtClean="0"/>
              <a:t>sediment deposit </a:t>
            </a:r>
            <a:r>
              <a:rPr lang="en-CA" baseline="0" dirty="0" smtClean="0"/>
              <a:t>or </a:t>
            </a:r>
            <a:r>
              <a:rPr lang="en-CA" dirty="0" smtClean="0"/>
              <a:t>soil</a:t>
            </a:r>
            <a:r>
              <a:rPr lang="en-CA" dirty="0" smtClean="0"/>
              <a:t>!</a:t>
            </a:r>
          </a:p>
          <a:p>
            <a:endParaRPr lang="en-CA" dirty="0" smtClean="0"/>
          </a:p>
          <a:p>
            <a:r>
              <a:rPr lang="en-CA" dirty="0" smtClean="0"/>
              <a:t>This </a:t>
            </a:r>
            <a:r>
              <a:rPr lang="en-CA" i="1" dirty="0" smtClean="0"/>
              <a:t>p</a:t>
            </a:r>
            <a:r>
              <a:rPr lang="en-CA" dirty="0" smtClean="0"/>
              <a:t> </a:t>
            </a:r>
            <a:r>
              <a:rPr lang="en-CA" dirty="0" smtClean="0"/>
              <a:t>is </a:t>
            </a:r>
            <a:r>
              <a:rPr lang="en-CA" baseline="0" dirty="0" smtClean="0"/>
              <a:t>a </a:t>
            </a:r>
            <a:r>
              <a:rPr lang="en-CA" baseline="0" dirty="0" smtClean="0"/>
              <a:t>different </a:t>
            </a:r>
            <a:r>
              <a:rPr lang="en-CA" baseline="0" dirty="0" smtClean="0"/>
              <a:t>from the earlier </a:t>
            </a:r>
            <a:r>
              <a:rPr lang="en-CA" i="1" baseline="0" dirty="0" smtClean="0"/>
              <a:t>p</a:t>
            </a:r>
            <a:endParaRPr lang="en-CA" i="1"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39</a:t>
            </a:fld>
            <a:endParaRPr lang="en-C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w(x)</a:t>
            </a:r>
            <a:r>
              <a:rPr lang="en-CA" baseline="0" dirty="0" smtClean="0"/>
              <a:t> is the t</a:t>
            </a:r>
            <a:r>
              <a:rPr lang="en-CA" dirty="0" smtClean="0"/>
              <a:t>ri-cube weight</a:t>
            </a:r>
            <a:r>
              <a:rPr lang="en-CA" baseline="0" dirty="0" smtClean="0"/>
              <a:t> function.</a:t>
            </a:r>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Further extension is to use robust estimation, which re-iteratively down-weights outliers or points having large residuals. </a:t>
            </a:r>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2-d too, but scale of variables is important since window is based on nearest neighbours</a:t>
            </a:r>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a:p>
            <a:endParaRPr lang="en-CA"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40</a:t>
            </a:fld>
            <a:endParaRPr lang="en-C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2-d too, but scale of variables is important since window is based on nearest neighbours</a:t>
            </a:r>
          </a:p>
        </p:txBody>
      </p:sp>
      <p:sp>
        <p:nvSpPr>
          <p:cNvPr id="4" name="Slide Number Placeholder 3"/>
          <p:cNvSpPr>
            <a:spLocks noGrp="1"/>
          </p:cNvSpPr>
          <p:nvPr>
            <p:ph type="sldNum" sz="quarter" idx="10"/>
          </p:nvPr>
        </p:nvSpPr>
        <p:spPr/>
        <p:txBody>
          <a:bodyPr/>
          <a:lstStyle/>
          <a:p>
            <a:fld id="{BDA3AA7C-300B-44ED-B5D1-FC0ED154A9AC}" type="slidenum">
              <a:rPr lang="en-CA" smtClean="0"/>
              <a:pPr/>
              <a:t>41</a:t>
            </a:fld>
            <a:endParaRPr lang="en-C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Show</a:t>
            </a:r>
            <a:r>
              <a:rPr lang="en-CA" baseline="0" dirty="0" smtClean="0"/>
              <a:t> kernel demo</a:t>
            </a:r>
          </a:p>
        </p:txBody>
      </p:sp>
      <p:sp>
        <p:nvSpPr>
          <p:cNvPr id="4" name="Slide Number Placeholder 3"/>
          <p:cNvSpPr>
            <a:spLocks noGrp="1"/>
          </p:cNvSpPr>
          <p:nvPr>
            <p:ph type="sldNum" sz="quarter" idx="10"/>
          </p:nvPr>
        </p:nvSpPr>
        <p:spPr/>
        <p:txBody>
          <a:bodyPr/>
          <a:lstStyle/>
          <a:p>
            <a:fld id="{BDA3AA7C-300B-44ED-B5D1-FC0ED154A9AC}" type="slidenum">
              <a:rPr lang="en-CA" smtClean="0"/>
              <a:pPr/>
              <a:t>42</a:t>
            </a:fld>
            <a:endParaRPr lang="en-C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Differs</a:t>
            </a:r>
            <a:r>
              <a:rPr lang="en-CA" baseline="0" dirty="0" smtClean="0"/>
              <a:t> from regression </a:t>
            </a:r>
            <a:r>
              <a:rPr lang="en-CA" baseline="0" dirty="0" err="1" smtClean="0"/>
              <a:t>splines</a:t>
            </a:r>
            <a:r>
              <a:rPr lang="en-CA" baseline="0" dirty="0" smtClean="0"/>
              <a:t> or GAMs, where you still require parametric distribution for inference </a:t>
            </a:r>
            <a:endParaRPr lang="en-CA"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43</a:t>
            </a:fld>
            <a:endParaRPr lang="en-C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Using NP</a:t>
            </a:r>
            <a:r>
              <a:rPr lang="en-CA" baseline="0" dirty="0" smtClean="0"/>
              <a:t> package in R, function </a:t>
            </a:r>
            <a:r>
              <a:rPr lang="en-CA" baseline="0" dirty="0" err="1" smtClean="0"/>
              <a:t>npregbw</a:t>
            </a:r>
            <a:r>
              <a:rPr lang="en-CA" baseline="0" dirty="0" smtClean="0"/>
              <a:t> (via least squares cross-validation) estimates ‘best’ bandwidth h as 0.028.</a:t>
            </a:r>
            <a:endParaRPr lang="en-CA"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44</a:t>
            </a:fld>
            <a:endParaRPr lang="en-C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Interpolation</a:t>
            </a:r>
            <a:r>
              <a:rPr lang="en-CA" baseline="0" dirty="0" smtClean="0"/>
              <a:t> in Loess is strangely complicated</a:t>
            </a:r>
            <a:endParaRPr lang="en-CA" dirty="0"/>
          </a:p>
        </p:txBody>
      </p:sp>
      <p:sp>
        <p:nvSpPr>
          <p:cNvPr id="4" name="Slide Number Placeholder 3"/>
          <p:cNvSpPr>
            <a:spLocks noGrp="1"/>
          </p:cNvSpPr>
          <p:nvPr>
            <p:ph type="sldNum" sz="quarter" idx="10"/>
          </p:nvPr>
        </p:nvSpPr>
        <p:spPr/>
        <p:txBody>
          <a:bodyPr/>
          <a:lstStyle/>
          <a:p>
            <a:fld id="{BDA3AA7C-300B-44ED-B5D1-FC0ED154A9AC}" type="slidenum">
              <a:rPr lang="en-CA" smtClean="0"/>
              <a:pPr/>
              <a:t>45</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r>
              <a:rPr lang="en-US" smtClean="0"/>
              <a:t>6/12/2009</a:t>
            </a:r>
            <a:endParaRPr lang="en-CA"/>
          </a:p>
        </p:txBody>
      </p:sp>
      <p:sp>
        <p:nvSpPr>
          <p:cNvPr id="5" name="Footer Placeholder 4"/>
          <p:cNvSpPr>
            <a:spLocks noGrp="1"/>
          </p:cNvSpPr>
          <p:nvPr>
            <p:ph type="ftr" sz="quarter" idx="11"/>
          </p:nvPr>
        </p:nvSpPr>
        <p:spPr/>
        <p:txBody>
          <a:bodyPr/>
          <a:lstStyle/>
          <a:p>
            <a:r>
              <a:rPr lang="en-CA" smtClean="0"/>
              <a:t>Peter Ott, Research Branch, BC Ministry of Forests and Range                                           </a:t>
            </a:r>
            <a:endParaRPr lang="en-CA"/>
          </a:p>
        </p:txBody>
      </p:sp>
      <p:sp>
        <p:nvSpPr>
          <p:cNvPr id="6" name="Slide Number Placeholder 5"/>
          <p:cNvSpPr>
            <a:spLocks noGrp="1"/>
          </p:cNvSpPr>
          <p:nvPr>
            <p:ph type="sldNum" sz="quarter" idx="12"/>
          </p:nvPr>
        </p:nvSpPr>
        <p:spPr/>
        <p:txBody>
          <a:bodyPr/>
          <a:lstStyle/>
          <a:p>
            <a:fld id="{258B20F9-DCCA-40E8-AA65-2BC1E68C4644}"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r>
              <a:rPr lang="en-US" smtClean="0"/>
              <a:t>6/12/2009</a:t>
            </a:r>
            <a:endParaRPr lang="en-CA"/>
          </a:p>
        </p:txBody>
      </p:sp>
      <p:sp>
        <p:nvSpPr>
          <p:cNvPr id="5" name="Footer Placeholder 4"/>
          <p:cNvSpPr>
            <a:spLocks noGrp="1"/>
          </p:cNvSpPr>
          <p:nvPr>
            <p:ph type="ftr" sz="quarter" idx="11"/>
          </p:nvPr>
        </p:nvSpPr>
        <p:spPr/>
        <p:txBody>
          <a:bodyPr/>
          <a:lstStyle/>
          <a:p>
            <a:r>
              <a:rPr lang="en-CA" smtClean="0"/>
              <a:t>Peter Ott, Research Branch, BC Ministry of Forests and Range                                           </a:t>
            </a:r>
            <a:endParaRPr lang="en-CA"/>
          </a:p>
        </p:txBody>
      </p:sp>
      <p:sp>
        <p:nvSpPr>
          <p:cNvPr id="6" name="Slide Number Placeholder 5"/>
          <p:cNvSpPr>
            <a:spLocks noGrp="1"/>
          </p:cNvSpPr>
          <p:nvPr>
            <p:ph type="sldNum" sz="quarter" idx="12"/>
          </p:nvPr>
        </p:nvSpPr>
        <p:spPr/>
        <p:txBody>
          <a:bodyPr/>
          <a:lstStyle/>
          <a:p>
            <a:fld id="{258B20F9-DCCA-40E8-AA65-2BC1E68C4644}"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6/12/2009</a:t>
            </a:r>
            <a:endParaRPr lang="en-CA"/>
          </a:p>
        </p:txBody>
      </p:sp>
      <p:sp>
        <p:nvSpPr>
          <p:cNvPr id="5" name="Footer Placeholder 4"/>
          <p:cNvSpPr>
            <a:spLocks noGrp="1"/>
          </p:cNvSpPr>
          <p:nvPr>
            <p:ph type="ftr" sz="quarter" idx="11"/>
          </p:nvPr>
        </p:nvSpPr>
        <p:spPr/>
        <p:txBody>
          <a:bodyPr/>
          <a:lstStyle/>
          <a:p>
            <a:r>
              <a:rPr lang="en-CA" smtClean="0"/>
              <a:t>Peter Ott, Research Branch, BC Ministry of Forests and Range                                           </a:t>
            </a:r>
            <a:endParaRPr lang="en-CA"/>
          </a:p>
        </p:txBody>
      </p:sp>
      <p:sp>
        <p:nvSpPr>
          <p:cNvPr id="6" name="Slide Number Placeholder 5"/>
          <p:cNvSpPr>
            <a:spLocks noGrp="1"/>
          </p:cNvSpPr>
          <p:nvPr>
            <p:ph type="sldNum" sz="quarter" idx="12"/>
          </p:nvPr>
        </p:nvSpPr>
        <p:spPr/>
        <p:txBody>
          <a:bodyPr/>
          <a:lstStyle/>
          <a:p>
            <a:fld id="{258B20F9-DCCA-40E8-AA65-2BC1E68C4644}"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r>
              <a:rPr lang="en-US" smtClean="0"/>
              <a:t>6/12/2009</a:t>
            </a:r>
            <a:endParaRPr lang="en-CA"/>
          </a:p>
        </p:txBody>
      </p:sp>
      <p:sp>
        <p:nvSpPr>
          <p:cNvPr id="6" name="Footer Placeholder 5"/>
          <p:cNvSpPr>
            <a:spLocks noGrp="1"/>
          </p:cNvSpPr>
          <p:nvPr>
            <p:ph type="ftr" sz="quarter" idx="11"/>
          </p:nvPr>
        </p:nvSpPr>
        <p:spPr/>
        <p:txBody>
          <a:bodyPr/>
          <a:lstStyle/>
          <a:p>
            <a:r>
              <a:rPr lang="en-CA" smtClean="0"/>
              <a:t>Peter Ott, Research Branch, BC Ministry of Forests and Range                                           </a:t>
            </a:r>
            <a:endParaRPr lang="en-CA"/>
          </a:p>
        </p:txBody>
      </p:sp>
      <p:sp>
        <p:nvSpPr>
          <p:cNvPr id="7" name="Slide Number Placeholder 6"/>
          <p:cNvSpPr>
            <a:spLocks noGrp="1"/>
          </p:cNvSpPr>
          <p:nvPr>
            <p:ph type="sldNum" sz="quarter" idx="12"/>
          </p:nvPr>
        </p:nvSpPr>
        <p:spPr/>
        <p:txBody>
          <a:bodyPr/>
          <a:lstStyle/>
          <a:p>
            <a:fld id="{258B20F9-DCCA-40E8-AA65-2BC1E68C4644}"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r>
              <a:rPr lang="en-US" smtClean="0"/>
              <a:t>6/12/2009</a:t>
            </a:r>
            <a:endParaRPr lang="en-CA"/>
          </a:p>
        </p:txBody>
      </p:sp>
      <p:sp>
        <p:nvSpPr>
          <p:cNvPr id="8" name="Footer Placeholder 7"/>
          <p:cNvSpPr>
            <a:spLocks noGrp="1"/>
          </p:cNvSpPr>
          <p:nvPr>
            <p:ph type="ftr" sz="quarter" idx="11"/>
          </p:nvPr>
        </p:nvSpPr>
        <p:spPr/>
        <p:txBody>
          <a:bodyPr/>
          <a:lstStyle/>
          <a:p>
            <a:r>
              <a:rPr lang="en-CA" smtClean="0"/>
              <a:t>Peter Ott, Research Branch, BC Ministry of Forests and Range                                           </a:t>
            </a:r>
            <a:endParaRPr lang="en-CA"/>
          </a:p>
        </p:txBody>
      </p:sp>
      <p:sp>
        <p:nvSpPr>
          <p:cNvPr id="9" name="Slide Number Placeholder 8"/>
          <p:cNvSpPr>
            <a:spLocks noGrp="1"/>
          </p:cNvSpPr>
          <p:nvPr>
            <p:ph type="sldNum" sz="quarter" idx="12"/>
          </p:nvPr>
        </p:nvSpPr>
        <p:spPr/>
        <p:txBody>
          <a:bodyPr/>
          <a:lstStyle/>
          <a:p>
            <a:fld id="{258B20F9-DCCA-40E8-AA65-2BC1E68C4644}"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r>
              <a:rPr lang="en-US" smtClean="0"/>
              <a:t>6/12/2009</a:t>
            </a:r>
            <a:endParaRPr lang="en-CA"/>
          </a:p>
        </p:txBody>
      </p:sp>
      <p:sp>
        <p:nvSpPr>
          <p:cNvPr id="4" name="Footer Placeholder 3"/>
          <p:cNvSpPr>
            <a:spLocks noGrp="1"/>
          </p:cNvSpPr>
          <p:nvPr>
            <p:ph type="ftr" sz="quarter" idx="11"/>
          </p:nvPr>
        </p:nvSpPr>
        <p:spPr/>
        <p:txBody>
          <a:bodyPr/>
          <a:lstStyle/>
          <a:p>
            <a:r>
              <a:rPr lang="en-CA" smtClean="0"/>
              <a:t>Peter Ott, Research Branch, BC Ministry of Forests and Range                                           </a:t>
            </a:r>
            <a:endParaRPr lang="en-CA"/>
          </a:p>
        </p:txBody>
      </p:sp>
      <p:sp>
        <p:nvSpPr>
          <p:cNvPr id="5" name="Slide Number Placeholder 4"/>
          <p:cNvSpPr>
            <a:spLocks noGrp="1"/>
          </p:cNvSpPr>
          <p:nvPr>
            <p:ph type="sldNum" sz="quarter" idx="12"/>
          </p:nvPr>
        </p:nvSpPr>
        <p:spPr/>
        <p:txBody>
          <a:bodyPr/>
          <a:lstStyle/>
          <a:p>
            <a:fld id="{258B20F9-DCCA-40E8-AA65-2BC1E68C4644}"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6/12/2009</a:t>
            </a:r>
            <a:endParaRPr lang="en-CA"/>
          </a:p>
        </p:txBody>
      </p:sp>
      <p:sp>
        <p:nvSpPr>
          <p:cNvPr id="3" name="Footer Placeholder 2"/>
          <p:cNvSpPr>
            <a:spLocks noGrp="1"/>
          </p:cNvSpPr>
          <p:nvPr>
            <p:ph type="ftr" sz="quarter" idx="11"/>
          </p:nvPr>
        </p:nvSpPr>
        <p:spPr/>
        <p:txBody>
          <a:bodyPr/>
          <a:lstStyle/>
          <a:p>
            <a:r>
              <a:rPr lang="en-CA" smtClean="0"/>
              <a:t>Peter Ott, Research Branch, BC Ministry of Forests and Range                                           </a:t>
            </a:r>
            <a:endParaRPr lang="en-CA"/>
          </a:p>
        </p:txBody>
      </p:sp>
      <p:sp>
        <p:nvSpPr>
          <p:cNvPr id="4" name="Slide Number Placeholder 3"/>
          <p:cNvSpPr>
            <a:spLocks noGrp="1"/>
          </p:cNvSpPr>
          <p:nvPr>
            <p:ph type="sldNum" sz="quarter" idx="12"/>
          </p:nvPr>
        </p:nvSpPr>
        <p:spPr/>
        <p:txBody>
          <a:bodyPr/>
          <a:lstStyle/>
          <a:p>
            <a:fld id="{258B20F9-DCCA-40E8-AA65-2BC1E68C4644}"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6/12/2009</a:t>
            </a:r>
            <a:endParaRPr lang="en-CA"/>
          </a:p>
        </p:txBody>
      </p:sp>
      <p:sp>
        <p:nvSpPr>
          <p:cNvPr id="6" name="Footer Placeholder 5"/>
          <p:cNvSpPr>
            <a:spLocks noGrp="1"/>
          </p:cNvSpPr>
          <p:nvPr>
            <p:ph type="ftr" sz="quarter" idx="11"/>
          </p:nvPr>
        </p:nvSpPr>
        <p:spPr/>
        <p:txBody>
          <a:bodyPr/>
          <a:lstStyle/>
          <a:p>
            <a:r>
              <a:rPr lang="en-CA" smtClean="0"/>
              <a:t>Peter Ott, Research Branch, BC Ministry of Forests and Range                                           </a:t>
            </a:r>
            <a:endParaRPr lang="en-CA"/>
          </a:p>
        </p:txBody>
      </p:sp>
      <p:sp>
        <p:nvSpPr>
          <p:cNvPr id="7" name="Slide Number Placeholder 6"/>
          <p:cNvSpPr>
            <a:spLocks noGrp="1"/>
          </p:cNvSpPr>
          <p:nvPr>
            <p:ph type="sldNum" sz="quarter" idx="12"/>
          </p:nvPr>
        </p:nvSpPr>
        <p:spPr/>
        <p:txBody>
          <a:bodyPr/>
          <a:lstStyle/>
          <a:p>
            <a:fld id="{258B20F9-DCCA-40E8-AA65-2BC1E68C4644}"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6/12/2009</a:t>
            </a:r>
            <a:endParaRPr lang="en-CA"/>
          </a:p>
        </p:txBody>
      </p:sp>
      <p:sp>
        <p:nvSpPr>
          <p:cNvPr id="6" name="Footer Placeholder 5"/>
          <p:cNvSpPr>
            <a:spLocks noGrp="1"/>
          </p:cNvSpPr>
          <p:nvPr>
            <p:ph type="ftr" sz="quarter" idx="11"/>
          </p:nvPr>
        </p:nvSpPr>
        <p:spPr/>
        <p:txBody>
          <a:bodyPr/>
          <a:lstStyle/>
          <a:p>
            <a:r>
              <a:rPr lang="en-CA" smtClean="0"/>
              <a:t>Peter Ott, Research Branch, BC Ministry of Forests and Range                                           </a:t>
            </a:r>
            <a:endParaRPr lang="en-CA"/>
          </a:p>
        </p:txBody>
      </p:sp>
      <p:sp>
        <p:nvSpPr>
          <p:cNvPr id="7" name="Slide Number Placeholder 6"/>
          <p:cNvSpPr>
            <a:spLocks noGrp="1"/>
          </p:cNvSpPr>
          <p:nvPr>
            <p:ph type="sldNum" sz="quarter" idx="12"/>
          </p:nvPr>
        </p:nvSpPr>
        <p:spPr/>
        <p:txBody>
          <a:bodyPr/>
          <a:lstStyle/>
          <a:p>
            <a:fld id="{258B20F9-DCCA-40E8-AA65-2BC1E68C4644}"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r>
              <a:rPr lang="en-US" smtClean="0"/>
              <a:t>6/12/2009</a:t>
            </a:r>
            <a:endParaRPr lang="en-CA"/>
          </a:p>
        </p:txBody>
      </p:sp>
      <p:sp>
        <p:nvSpPr>
          <p:cNvPr id="5" name="Footer Placeholder 4"/>
          <p:cNvSpPr>
            <a:spLocks noGrp="1"/>
          </p:cNvSpPr>
          <p:nvPr>
            <p:ph type="ftr" sz="quarter" idx="11"/>
          </p:nvPr>
        </p:nvSpPr>
        <p:spPr/>
        <p:txBody>
          <a:bodyPr/>
          <a:lstStyle/>
          <a:p>
            <a:r>
              <a:rPr lang="en-CA" smtClean="0"/>
              <a:t>Peter Ott, Research Branch, BC Ministry of Forests and Range                                           </a:t>
            </a:r>
            <a:endParaRPr lang="en-CA"/>
          </a:p>
        </p:txBody>
      </p:sp>
      <p:sp>
        <p:nvSpPr>
          <p:cNvPr id="6" name="Slide Number Placeholder 5"/>
          <p:cNvSpPr>
            <a:spLocks noGrp="1"/>
          </p:cNvSpPr>
          <p:nvPr>
            <p:ph type="sldNum" sz="quarter" idx="12"/>
          </p:nvPr>
        </p:nvSpPr>
        <p:spPr/>
        <p:txBody>
          <a:bodyPr/>
          <a:lstStyle/>
          <a:p>
            <a:fld id="{258B20F9-DCCA-40E8-AA65-2BC1E68C4644}"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r>
              <a:rPr lang="en-US" smtClean="0"/>
              <a:t>6/12/2009</a:t>
            </a:r>
            <a:endParaRPr lang="en-CA"/>
          </a:p>
        </p:txBody>
      </p:sp>
      <p:sp>
        <p:nvSpPr>
          <p:cNvPr id="5" name="Footer Placeholder 4"/>
          <p:cNvSpPr>
            <a:spLocks noGrp="1"/>
          </p:cNvSpPr>
          <p:nvPr>
            <p:ph type="ftr" sz="quarter" idx="11"/>
          </p:nvPr>
        </p:nvSpPr>
        <p:spPr/>
        <p:txBody>
          <a:bodyPr/>
          <a:lstStyle/>
          <a:p>
            <a:r>
              <a:rPr lang="en-CA" smtClean="0"/>
              <a:t>Peter Ott, Research Branch, BC Ministry of Forests and Range                                           </a:t>
            </a:r>
            <a:endParaRPr lang="en-CA"/>
          </a:p>
        </p:txBody>
      </p:sp>
      <p:sp>
        <p:nvSpPr>
          <p:cNvPr id="6" name="Slide Number Placeholder 5"/>
          <p:cNvSpPr>
            <a:spLocks noGrp="1"/>
          </p:cNvSpPr>
          <p:nvPr>
            <p:ph type="sldNum" sz="quarter" idx="12"/>
          </p:nvPr>
        </p:nvSpPr>
        <p:spPr/>
        <p:txBody>
          <a:bodyPr/>
          <a:lstStyle/>
          <a:p>
            <a:fld id="{258B20F9-DCCA-40E8-AA65-2BC1E68C4644}"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6/12/2009</a:t>
            </a:r>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CA" smtClean="0"/>
              <a:t>Peter Ott, Research Branch, BC Ministry of Forests and Range                                           </a:t>
            </a:r>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8B20F9-DCCA-40E8-AA65-2BC1E68C4644}"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5.bin"/><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6.xml"/><Relationship Id="rId7"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9.bin"/><Relationship Id="rId11" Type="http://schemas.openxmlformats.org/officeDocument/2006/relationships/oleObject" Target="../embeddings/oleObject14.bin"/><Relationship Id="rId5" Type="http://schemas.openxmlformats.org/officeDocument/2006/relationships/oleObject" Target="../embeddings/oleObject8.bin"/><Relationship Id="rId10" Type="http://schemas.openxmlformats.org/officeDocument/2006/relationships/oleObject" Target="../embeddings/oleObject13.bin"/><Relationship Id="rId4" Type="http://schemas.openxmlformats.org/officeDocument/2006/relationships/oleObject" Target="../embeddings/oleObject7.bin"/><Relationship Id="rId9" Type="http://schemas.openxmlformats.org/officeDocument/2006/relationships/oleObject" Target="../embeddings/oleObject12.bin"/></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oleObject" Target="../embeddings/oleObject16.bin"/><Relationship Id="rId4" Type="http://schemas.openxmlformats.org/officeDocument/2006/relationships/oleObject" Target="../embeddings/oleObject15.bin"/></Relationships>
</file>

<file path=ppt/slides/_rels/slide1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1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9.bin"/><Relationship Id="rId5" Type="http://schemas.openxmlformats.org/officeDocument/2006/relationships/oleObject" Target="../embeddings/oleObject18.bin"/><Relationship Id="rId4" Type="http://schemas.openxmlformats.org/officeDocument/2006/relationships/oleObject" Target="../embeddings/oleObject17.bin"/></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25.bin"/><Relationship Id="rId3" Type="http://schemas.openxmlformats.org/officeDocument/2006/relationships/notesSlide" Target="../notesSlides/notesSlide13.xml"/><Relationship Id="rId7"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23.bin"/><Relationship Id="rId5" Type="http://schemas.openxmlformats.org/officeDocument/2006/relationships/oleObject" Target="../embeddings/oleObject22.bin"/><Relationship Id="rId4" Type="http://schemas.openxmlformats.org/officeDocument/2006/relationships/oleObject" Target="../embeddings/oleObject21.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chart" Target="../charts/char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30.bin"/><Relationship Id="rId3" Type="http://schemas.openxmlformats.org/officeDocument/2006/relationships/notesSlide" Target="../notesSlides/notesSlide17.xml"/><Relationship Id="rId7"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28.bin"/><Relationship Id="rId5" Type="http://schemas.openxmlformats.org/officeDocument/2006/relationships/oleObject" Target="../embeddings/oleObject27.bin"/><Relationship Id="rId4" Type="http://schemas.openxmlformats.org/officeDocument/2006/relationships/oleObject" Target="../embeddings/oleObject26.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34.bin"/><Relationship Id="rId5" Type="http://schemas.openxmlformats.org/officeDocument/2006/relationships/oleObject" Target="../embeddings/oleObject33.bin"/><Relationship Id="rId4" Type="http://schemas.openxmlformats.org/officeDocument/2006/relationships/oleObject" Target="../embeddings/oleObject32.bin"/></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notesSlide" Target="../notesSlides/notesSlide18.xml"/><Relationship Id="rId7"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37.bin"/><Relationship Id="rId5" Type="http://schemas.openxmlformats.org/officeDocument/2006/relationships/oleObject" Target="../embeddings/oleObject36.bin"/><Relationship Id="rId4" Type="http://schemas.openxmlformats.org/officeDocument/2006/relationships/oleObject" Target="../embeddings/oleObject35.bin"/><Relationship Id="rId9" Type="http://schemas.openxmlformats.org/officeDocument/2006/relationships/oleObject" Target="../embeddings/oleObject40.bin"/></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43.bin"/><Relationship Id="rId5" Type="http://schemas.openxmlformats.org/officeDocument/2006/relationships/oleObject" Target="../embeddings/oleObject42.bin"/><Relationship Id="rId4" Type="http://schemas.openxmlformats.org/officeDocument/2006/relationships/oleObject" Target="../embeddings/oleObject41.bin"/></Relationships>
</file>

<file path=ppt/slides/_rels/slide2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oleObject" Target="../embeddings/oleObject45.bin"/><Relationship Id="rId4" Type="http://schemas.openxmlformats.org/officeDocument/2006/relationships/oleObject" Target="../embeddings/oleObject44.bin"/></Relationships>
</file>

<file path=ppt/slides/_rels/slide3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50.bin"/><Relationship Id="rId3" Type="http://schemas.openxmlformats.org/officeDocument/2006/relationships/notesSlide" Target="../notesSlides/notesSlide22.xml"/><Relationship Id="rId7" Type="http://schemas.openxmlformats.org/officeDocument/2006/relationships/oleObject" Target="../embeddings/oleObject49.bin"/><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48.bin"/><Relationship Id="rId5" Type="http://schemas.openxmlformats.org/officeDocument/2006/relationships/oleObject" Target="../embeddings/oleObject47.bin"/><Relationship Id="rId4" Type="http://schemas.openxmlformats.org/officeDocument/2006/relationships/oleObject" Target="../embeddings/oleObject46.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53.bin"/><Relationship Id="rId5" Type="http://schemas.openxmlformats.org/officeDocument/2006/relationships/oleObject" Target="../embeddings/oleObject52.bin"/><Relationship Id="rId4" Type="http://schemas.openxmlformats.org/officeDocument/2006/relationships/oleObject" Target="../embeddings/oleObject51.bin"/></Relationships>
</file>

<file path=ppt/slides/_rels/slide33.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oleObject" Target="../embeddings/oleObject54.bin"/></Relationships>
</file>

<file path=ppt/slides/_rels/slide36.xml.rels><?xml version="1.0" encoding="UTF-8" standalone="yes"?>
<Relationships xmlns="http://schemas.openxmlformats.org/package/2006/relationships"><Relationship Id="rId2" Type="http://schemas.openxmlformats.org/officeDocument/2006/relationships/image" Target="../media/image58.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0.g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oleObject" Target="../embeddings/oleObject55.bin"/><Relationship Id="rId4" Type="http://schemas.openxmlformats.org/officeDocument/2006/relationships/hyperlink" Target="http://www.netlib.org/a/cloess.pdf" TargetMode="External"/></Relationships>
</file>

<file path=ppt/slides/_rels/slide41.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chart" Target="../charts/chart1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oleObject" Target="../embeddings/oleObject57.bin"/><Relationship Id="rId4" Type="http://schemas.openxmlformats.org/officeDocument/2006/relationships/oleObject" Target="../embeddings/oleObject56.bin"/></Relationships>
</file>

<file path=ppt/slides/_rels/slide44.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85720" y="714357"/>
            <a:ext cx="8572560" cy="928693"/>
          </a:xfrm>
        </p:spPr>
        <p:txBody>
          <a:bodyPr>
            <a:normAutofit fontScale="90000"/>
          </a:bodyPr>
          <a:lstStyle/>
          <a:p>
            <a:r>
              <a:rPr lang="en-CA" dirty="0"/>
              <a:t/>
            </a:r>
            <a:br>
              <a:rPr lang="en-CA" dirty="0"/>
            </a:br>
            <a:endParaRPr lang="en-CA" dirty="0"/>
          </a:p>
        </p:txBody>
      </p:sp>
      <p:sp>
        <p:nvSpPr>
          <p:cNvPr id="3" name="Subtitle 2"/>
          <p:cNvSpPr>
            <a:spLocks noGrp="1"/>
          </p:cNvSpPr>
          <p:nvPr>
            <p:ph type="subTitle" idx="1"/>
          </p:nvPr>
        </p:nvSpPr>
        <p:spPr>
          <a:xfrm>
            <a:off x="214282" y="714356"/>
            <a:ext cx="8643998" cy="785818"/>
          </a:xfrm>
        </p:spPr>
        <p:txBody>
          <a:bodyPr/>
          <a:lstStyle/>
          <a:p>
            <a:r>
              <a:rPr lang="en-CA" dirty="0" smtClean="0">
                <a:solidFill>
                  <a:schemeClr val="tx2">
                    <a:lumMod val="75000"/>
                  </a:schemeClr>
                </a:solidFill>
              </a:rPr>
              <a:t>How </a:t>
            </a:r>
            <a:r>
              <a:rPr lang="en-CA" dirty="0" smtClean="0">
                <a:solidFill>
                  <a:schemeClr val="tx2">
                    <a:lumMod val="75000"/>
                  </a:schemeClr>
                </a:solidFill>
              </a:rPr>
              <a:t>we could be spending Friday afternoon...</a:t>
            </a:r>
            <a:endParaRPr lang="en-CA" dirty="0">
              <a:solidFill>
                <a:schemeClr val="tx2">
                  <a:lumMod val="75000"/>
                </a:schemeClr>
              </a:solidFill>
            </a:endParaRPr>
          </a:p>
        </p:txBody>
      </p:sp>
      <p:sp>
        <p:nvSpPr>
          <p:cNvPr id="4" name="Slide Number Placeholder 3"/>
          <p:cNvSpPr>
            <a:spLocks noGrp="1"/>
          </p:cNvSpPr>
          <p:nvPr>
            <p:ph type="sldNum" sz="quarter" idx="12"/>
          </p:nvPr>
        </p:nvSpPr>
        <p:spPr/>
        <p:txBody>
          <a:bodyPr/>
          <a:lstStyle/>
          <a:p>
            <a:fld id="{258B20F9-DCCA-40E8-AA65-2BC1E68C4644}" type="slidenum">
              <a:rPr lang="en-CA" smtClean="0"/>
              <a:pPr/>
              <a:t>1</a:t>
            </a:fld>
            <a:endParaRPr lang="en-CA"/>
          </a:p>
        </p:txBody>
      </p:sp>
      <p:sp>
        <p:nvSpPr>
          <p:cNvPr id="5" name="Date Placeholder 4"/>
          <p:cNvSpPr>
            <a:spLocks noGrp="1"/>
          </p:cNvSpPr>
          <p:nvPr>
            <p:ph type="dt" sz="half" idx="10"/>
          </p:nvPr>
        </p:nvSpPr>
        <p:spPr/>
        <p:txBody>
          <a:bodyPr/>
          <a:lstStyle/>
          <a:p>
            <a:r>
              <a:rPr lang="en-US" smtClean="0"/>
              <a:t>6/12/2009</a:t>
            </a:r>
            <a:endParaRPr lang="en-CA"/>
          </a:p>
        </p:txBody>
      </p:sp>
      <p:sp>
        <p:nvSpPr>
          <p:cNvPr id="6" name="Footer Placeholder 5"/>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714357"/>
            <a:ext cx="8572560" cy="928693"/>
          </a:xfrm>
        </p:spPr>
        <p:txBody>
          <a:bodyPr>
            <a:normAutofit fontScale="90000"/>
          </a:bodyPr>
          <a:lstStyle/>
          <a:p>
            <a:r>
              <a:rPr lang="en-CA" b="1" dirty="0"/>
              <a:t>Nonparametric Regression </a:t>
            </a:r>
            <a:r>
              <a:rPr lang="en-CA" b="1" dirty="0" smtClean="0"/>
              <a:t>Methods</a:t>
            </a:r>
            <a:r>
              <a:rPr lang="en-CA" dirty="0"/>
              <a:t/>
            </a:r>
            <a:br>
              <a:rPr lang="en-CA" dirty="0"/>
            </a:br>
            <a:endParaRPr lang="en-CA" dirty="0"/>
          </a:p>
        </p:txBody>
      </p:sp>
      <p:sp>
        <p:nvSpPr>
          <p:cNvPr id="3" name="Subtitle 2"/>
          <p:cNvSpPr>
            <a:spLocks noGrp="1"/>
          </p:cNvSpPr>
          <p:nvPr>
            <p:ph type="subTitle" idx="1"/>
          </p:nvPr>
        </p:nvSpPr>
        <p:spPr>
          <a:xfrm>
            <a:off x="1428728" y="1214422"/>
            <a:ext cx="6400800" cy="1752600"/>
          </a:xfrm>
        </p:spPr>
        <p:txBody>
          <a:bodyPr/>
          <a:lstStyle/>
          <a:p>
            <a:r>
              <a:rPr lang="en-CA" b="1" dirty="0" smtClean="0"/>
              <a:t>an </a:t>
            </a:r>
            <a:r>
              <a:rPr lang="en-CA" b="1" dirty="0" smtClean="0"/>
              <a:t>overview of modelling with kernels, loess and </a:t>
            </a:r>
            <a:r>
              <a:rPr lang="en-CA" b="1" dirty="0" err="1" smtClean="0"/>
              <a:t>splines</a:t>
            </a:r>
            <a:endParaRPr lang="en-CA" dirty="0">
              <a:solidFill>
                <a:schemeClr val="tx2">
                  <a:lumMod val="75000"/>
                </a:schemeClr>
              </a:solidFill>
            </a:endParaRPr>
          </a:p>
        </p:txBody>
      </p:sp>
      <p:sp>
        <p:nvSpPr>
          <p:cNvPr id="4" name="Slide Number Placeholder 3"/>
          <p:cNvSpPr>
            <a:spLocks noGrp="1"/>
          </p:cNvSpPr>
          <p:nvPr>
            <p:ph type="sldNum" sz="quarter" idx="12"/>
          </p:nvPr>
        </p:nvSpPr>
        <p:spPr/>
        <p:txBody>
          <a:bodyPr/>
          <a:lstStyle/>
          <a:p>
            <a:fld id="{258B20F9-DCCA-40E8-AA65-2BC1E68C4644}" type="slidenum">
              <a:rPr lang="en-CA" smtClean="0"/>
              <a:pPr/>
              <a:t>2</a:t>
            </a:fld>
            <a:endParaRPr lang="en-CA"/>
          </a:p>
        </p:txBody>
      </p:sp>
      <p:sp>
        <p:nvSpPr>
          <p:cNvPr id="5" name="Date Placeholder 4"/>
          <p:cNvSpPr>
            <a:spLocks noGrp="1"/>
          </p:cNvSpPr>
          <p:nvPr>
            <p:ph type="dt" sz="half" idx="10"/>
          </p:nvPr>
        </p:nvSpPr>
        <p:spPr/>
        <p:txBody>
          <a:bodyPr/>
          <a:lstStyle/>
          <a:p>
            <a:r>
              <a:rPr lang="en-US" smtClean="0"/>
              <a:t>6/12/2009</a:t>
            </a:r>
            <a:endParaRPr lang="en-CA"/>
          </a:p>
        </p:txBody>
      </p:sp>
      <p:sp>
        <p:nvSpPr>
          <p:cNvPr id="6" name="Footer Placeholder 5"/>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274638"/>
            <a:ext cx="8786874" cy="725470"/>
          </a:xfrm>
        </p:spPr>
        <p:txBody>
          <a:bodyPr>
            <a:normAutofit fontScale="90000"/>
          </a:bodyPr>
          <a:lstStyle/>
          <a:p>
            <a:r>
              <a:rPr lang="en-CA" b="1" dirty="0" smtClean="0"/>
              <a:t>Nonparametric Regression </a:t>
            </a:r>
            <a:r>
              <a:rPr lang="en-CA" b="1" dirty="0" smtClean="0"/>
              <a:t>Methods</a:t>
            </a:r>
            <a:endParaRPr lang="en-CA" dirty="0"/>
          </a:p>
        </p:txBody>
      </p:sp>
      <p:sp>
        <p:nvSpPr>
          <p:cNvPr id="3" name="Content Placeholder 2"/>
          <p:cNvSpPr>
            <a:spLocks noGrp="1"/>
          </p:cNvSpPr>
          <p:nvPr>
            <p:ph idx="1"/>
          </p:nvPr>
        </p:nvSpPr>
        <p:spPr/>
        <p:txBody>
          <a:bodyPr>
            <a:normAutofit fontScale="92500"/>
          </a:bodyPr>
          <a:lstStyle/>
          <a:p>
            <a:pPr indent="0">
              <a:buNone/>
            </a:pPr>
            <a:r>
              <a:rPr lang="en-CA" dirty="0" smtClean="0"/>
              <a:t>This presentation deals with </a:t>
            </a:r>
            <a:r>
              <a:rPr lang="en-CA" dirty="0" smtClean="0"/>
              <a:t>the situation </a:t>
            </a:r>
            <a:r>
              <a:rPr lang="en-CA" dirty="0" smtClean="0"/>
              <a:t>where there is one dependent (response) variable and at least one independent (predictor) variable</a:t>
            </a:r>
          </a:p>
          <a:p>
            <a:pPr>
              <a:buNone/>
            </a:pPr>
            <a:endParaRPr lang="en-CA" b="1" dirty="0" smtClean="0"/>
          </a:p>
          <a:p>
            <a:pPr>
              <a:buNone/>
            </a:pPr>
            <a:r>
              <a:rPr lang="en-CA" b="1" dirty="0" smtClean="0"/>
              <a:t>Approaches </a:t>
            </a:r>
            <a:r>
              <a:rPr lang="en-CA" b="1" dirty="0" err="1" smtClean="0"/>
              <a:t>i’ll</a:t>
            </a:r>
            <a:r>
              <a:rPr lang="en-CA" b="1" dirty="0" smtClean="0"/>
              <a:t> cover</a:t>
            </a:r>
            <a:endParaRPr lang="en-CA" dirty="0" smtClean="0"/>
          </a:p>
          <a:p>
            <a:r>
              <a:rPr lang="en-CA" dirty="0" err="1" smtClean="0"/>
              <a:t>Splines</a:t>
            </a:r>
            <a:r>
              <a:rPr lang="en-CA" dirty="0" smtClean="0"/>
              <a:t> (90%)</a:t>
            </a:r>
          </a:p>
          <a:p>
            <a:r>
              <a:rPr lang="en-CA" dirty="0" smtClean="0"/>
              <a:t>Loess (5%)</a:t>
            </a:r>
          </a:p>
          <a:p>
            <a:r>
              <a:rPr lang="en-CA" dirty="0" smtClean="0"/>
              <a:t>Kernel Regression (5%)</a:t>
            </a:r>
          </a:p>
          <a:p>
            <a:endParaRPr lang="en-CA" dirty="0"/>
          </a:p>
        </p:txBody>
      </p:sp>
      <p:sp>
        <p:nvSpPr>
          <p:cNvPr id="4" name="Slide Number Placeholder 3"/>
          <p:cNvSpPr>
            <a:spLocks noGrp="1"/>
          </p:cNvSpPr>
          <p:nvPr>
            <p:ph type="sldNum" sz="quarter" idx="12"/>
          </p:nvPr>
        </p:nvSpPr>
        <p:spPr/>
        <p:txBody>
          <a:bodyPr/>
          <a:lstStyle/>
          <a:p>
            <a:fld id="{258B20F9-DCCA-40E8-AA65-2BC1E68C4644}" type="slidenum">
              <a:rPr lang="en-CA" smtClean="0"/>
              <a:pPr/>
              <a:t>3</a:t>
            </a:fld>
            <a:endParaRPr lang="en-CA"/>
          </a:p>
        </p:txBody>
      </p:sp>
      <p:sp>
        <p:nvSpPr>
          <p:cNvPr id="5" name="Date Placeholder 4"/>
          <p:cNvSpPr>
            <a:spLocks noGrp="1"/>
          </p:cNvSpPr>
          <p:nvPr>
            <p:ph type="dt" sz="half" idx="10"/>
          </p:nvPr>
        </p:nvSpPr>
        <p:spPr/>
        <p:txBody>
          <a:bodyPr/>
          <a:lstStyle/>
          <a:p>
            <a:r>
              <a:rPr lang="en-US" smtClean="0"/>
              <a:t>6/12/2009</a:t>
            </a:r>
            <a:endParaRPr lang="en-CA"/>
          </a:p>
        </p:txBody>
      </p:sp>
      <p:sp>
        <p:nvSpPr>
          <p:cNvPr id="6" name="Footer Placeholder 5"/>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274638"/>
            <a:ext cx="8401080" cy="582594"/>
          </a:xfrm>
        </p:spPr>
        <p:txBody>
          <a:bodyPr>
            <a:normAutofit fontScale="90000"/>
          </a:bodyPr>
          <a:lstStyle/>
          <a:p>
            <a:r>
              <a:rPr lang="en-CA" b="1" dirty="0" smtClean="0"/>
              <a:t>Nonparametric Regression </a:t>
            </a:r>
            <a:r>
              <a:rPr lang="en-CA" b="1" dirty="0" smtClean="0"/>
              <a:t>Methods</a:t>
            </a:r>
            <a:endParaRPr lang="en-CA" dirty="0"/>
          </a:p>
        </p:txBody>
      </p:sp>
      <p:sp>
        <p:nvSpPr>
          <p:cNvPr id="3" name="Content Placeholder 2"/>
          <p:cNvSpPr>
            <a:spLocks noGrp="1"/>
          </p:cNvSpPr>
          <p:nvPr>
            <p:ph idx="1"/>
          </p:nvPr>
        </p:nvSpPr>
        <p:spPr/>
        <p:txBody>
          <a:bodyPr>
            <a:normAutofit fontScale="92500" lnSpcReduction="10000"/>
          </a:bodyPr>
          <a:lstStyle/>
          <a:p>
            <a:pPr>
              <a:buNone/>
            </a:pPr>
            <a:r>
              <a:rPr lang="en-CA" b="1" dirty="0"/>
              <a:t>Why do we need nonparametric regression? </a:t>
            </a:r>
            <a:endParaRPr lang="en-CA" dirty="0"/>
          </a:p>
          <a:p>
            <a:endParaRPr lang="en-CA" dirty="0" smtClean="0"/>
          </a:p>
          <a:p>
            <a:r>
              <a:rPr lang="en-CA" dirty="0" smtClean="0"/>
              <a:t>Relationship </a:t>
            </a:r>
            <a:r>
              <a:rPr lang="en-CA" dirty="0"/>
              <a:t>is nonlinear</a:t>
            </a:r>
          </a:p>
          <a:p>
            <a:r>
              <a:rPr lang="en-CA" dirty="0"/>
              <a:t>Parametric form of relationship is not always intuitively obvious or required</a:t>
            </a:r>
          </a:p>
          <a:p>
            <a:r>
              <a:rPr lang="en-CA" dirty="0"/>
              <a:t>Higher order polynomials (order ≥ 4) suffer </a:t>
            </a:r>
            <a:r>
              <a:rPr lang="en-CA" dirty="0" err="1"/>
              <a:t>Runge’s</a:t>
            </a:r>
            <a:r>
              <a:rPr lang="en-CA" dirty="0"/>
              <a:t> phenomenon – undesired oscillation of interpolated fit between data points</a:t>
            </a:r>
          </a:p>
          <a:p>
            <a:pPr>
              <a:buNone/>
            </a:pPr>
            <a:r>
              <a:rPr lang="en-CA" dirty="0"/>
              <a:t> </a:t>
            </a:r>
          </a:p>
          <a:p>
            <a:endParaRPr lang="en-CA" dirty="0"/>
          </a:p>
        </p:txBody>
      </p:sp>
      <p:sp>
        <p:nvSpPr>
          <p:cNvPr id="4" name="Slide Number Placeholder 3"/>
          <p:cNvSpPr>
            <a:spLocks noGrp="1"/>
          </p:cNvSpPr>
          <p:nvPr>
            <p:ph type="sldNum" sz="quarter" idx="12"/>
          </p:nvPr>
        </p:nvSpPr>
        <p:spPr/>
        <p:txBody>
          <a:bodyPr/>
          <a:lstStyle/>
          <a:p>
            <a:fld id="{258B20F9-DCCA-40E8-AA65-2BC1E68C4644}" type="slidenum">
              <a:rPr lang="en-CA" smtClean="0"/>
              <a:pPr/>
              <a:t>4</a:t>
            </a:fld>
            <a:endParaRPr lang="en-CA"/>
          </a:p>
        </p:txBody>
      </p:sp>
      <p:sp>
        <p:nvSpPr>
          <p:cNvPr id="5" name="Date Placeholder 4"/>
          <p:cNvSpPr>
            <a:spLocks noGrp="1"/>
          </p:cNvSpPr>
          <p:nvPr>
            <p:ph type="dt" sz="half" idx="10"/>
          </p:nvPr>
        </p:nvSpPr>
        <p:spPr/>
        <p:txBody>
          <a:bodyPr/>
          <a:lstStyle/>
          <a:p>
            <a:r>
              <a:rPr lang="en-US" smtClean="0"/>
              <a:t>6/12/2009</a:t>
            </a:r>
            <a:endParaRPr lang="en-CA"/>
          </a:p>
        </p:txBody>
      </p:sp>
      <p:sp>
        <p:nvSpPr>
          <p:cNvPr id="6" name="Footer Placeholder 5"/>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rmAutofit fontScale="90000"/>
          </a:bodyPr>
          <a:lstStyle/>
          <a:p>
            <a:r>
              <a:rPr lang="en-CA" dirty="0" err="1" smtClean="0"/>
              <a:t>Runge</a:t>
            </a:r>
            <a:r>
              <a:rPr lang="en-CA" dirty="0" smtClean="0"/>
              <a:t> Phenomenon</a:t>
            </a:r>
            <a:endParaRPr lang="en-CA"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p:cNvSpPr>
            <a:spLocks noGrp="1"/>
          </p:cNvSpPr>
          <p:nvPr>
            <p:ph type="sldNum" sz="quarter" idx="12"/>
          </p:nvPr>
        </p:nvSpPr>
        <p:spPr/>
        <p:txBody>
          <a:bodyPr/>
          <a:lstStyle/>
          <a:p>
            <a:fld id="{258B20F9-DCCA-40E8-AA65-2BC1E68C4644}" type="slidenum">
              <a:rPr lang="en-CA" smtClean="0"/>
              <a:pPr/>
              <a:t>5</a:t>
            </a:fld>
            <a:endParaRPr lang="en-CA"/>
          </a:p>
        </p:txBody>
      </p:sp>
      <p:sp>
        <p:nvSpPr>
          <p:cNvPr id="6" name="Date Placeholder 5"/>
          <p:cNvSpPr>
            <a:spLocks noGrp="1"/>
          </p:cNvSpPr>
          <p:nvPr>
            <p:ph type="dt" sz="half" idx="10"/>
          </p:nvPr>
        </p:nvSpPr>
        <p:spPr/>
        <p:txBody>
          <a:bodyPr/>
          <a:lstStyle/>
          <a:p>
            <a:r>
              <a:rPr lang="en-US" smtClean="0"/>
              <a:t>6/12/2009</a:t>
            </a:r>
            <a:endParaRPr lang="en-CA"/>
          </a:p>
        </p:txBody>
      </p:sp>
      <p:sp>
        <p:nvSpPr>
          <p:cNvPr id="7" name="Footer Placeholder 6"/>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a:t>
            </a:r>
            <a:r>
              <a:rPr lang="en-CA" dirty="0" smtClean="0"/>
              <a:t>d</a:t>
            </a:r>
            <a:r>
              <a:rPr lang="en-CA" dirty="0" smtClean="0"/>
              <a:t>ataset</a:t>
            </a:r>
            <a:r>
              <a:rPr lang="en-CA" dirty="0" smtClean="0"/>
              <a:t>”</a:t>
            </a:r>
            <a:endParaRPr lang="en-CA"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p:cNvSpPr>
            <a:spLocks noGrp="1"/>
          </p:cNvSpPr>
          <p:nvPr>
            <p:ph type="sldNum" sz="quarter" idx="12"/>
          </p:nvPr>
        </p:nvSpPr>
        <p:spPr/>
        <p:txBody>
          <a:bodyPr/>
          <a:lstStyle/>
          <a:p>
            <a:fld id="{258B20F9-DCCA-40E8-AA65-2BC1E68C4644}" type="slidenum">
              <a:rPr lang="en-CA" smtClean="0"/>
              <a:pPr/>
              <a:t>6</a:t>
            </a:fld>
            <a:endParaRPr lang="en-CA"/>
          </a:p>
        </p:txBody>
      </p:sp>
      <p:sp>
        <p:nvSpPr>
          <p:cNvPr id="6" name="Date Placeholder 5"/>
          <p:cNvSpPr>
            <a:spLocks noGrp="1"/>
          </p:cNvSpPr>
          <p:nvPr>
            <p:ph type="dt" sz="half" idx="10"/>
          </p:nvPr>
        </p:nvSpPr>
        <p:spPr/>
        <p:txBody>
          <a:bodyPr/>
          <a:lstStyle/>
          <a:p>
            <a:r>
              <a:rPr lang="en-US" smtClean="0"/>
              <a:t>6/12/2009</a:t>
            </a:r>
            <a:endParaRPr lang="en-CA"/>
          </a:p>
        </p:txBody>
      </p:sp>
      <p:sp>
        <p:nvSpPr>
          <p:cNvPr id="7" name="Footer Placeholder 6"/>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1156"/>
          </a:xfrm>
        </p:spPr>
        <p:txBody>
          <a:bodyPr>
            <a:normAutofit fontScale="90000"/>
          </a:bodyPr>
          <a:lstStyle/>
          <a:p>
            <a:r>
              <a:rPr lang="en-CA" dirty="0" err="1" smtClean="0"/>
              <a:t>Splines</a:t>
            </a:r>
            <a:endParaRPr lang="en-CA" dirty="0"/>
          </a:p>
        </p:txBody>
      </p:sp>
      <p:sp>
        <p:nvSpPr>
          <p:cNvPr id="3" name="Content Placeholder 2"/>
          <p:cNvSpPr>
            <a:spLocks noGrp="1"/>
          </p:cNvSpPr>
          <p:nvPr>
            <p:ph idx="1"/>
          </p:nvPr>
        </p:nvSpPr>
        <p:spPr>
          <a:xfrm>
            <a:off x="457200" y="1071546"/>
            <a:ext cx="8229600" cy="5054617"/>
          </a:xfrm>
        </p:spPr>
        <p:txBody>
          <a:bodyPr>
            <a:normAutofit/>
          </a:bodyPr>
          <a:lstStyle/>
          <a:p>
            <a:pPr>
              <a:buNone/>
            </a:pPr>
            <a:r>
              <a:rPr lang="en-CA" b="1" dirty="0" err="1"/>
              <a:t>Splines</a:t>
            </a:r>
            <a:r>
              <a:rPr lang="en-CA" b="1" dirty="0"/>
              <a:t> – piecewise </a:t>
            </a:r>
            <a:r>
              <a:rPr lang="en-CA" b="1" dirty="0" smtClean="0"/>
              <a:t>polynomials</a:t>
            </a:r>
          </a:p>
          <a:p>
            <a:pPr>
              <a:buNone/>
            </a:pPr>
            <a:endParaRPr lang="en-CA" dirty="0" smtClean="0"/>
          </a:p>
          <a:p>
            <a:r>
              <a:rPr lang="en-CA" sz="2400" dirty="0" smtClean="0">
                <a:latin typeface="+mj-lt"/>
              </a:rPr>
              <a:t>Want </a:t>
            </a:r>
            <a:r>
              <a:rPr lang="en-CA" sz="2400" dirty="0">
                <a:latin typeface="+mj-lt"/>
              </a:rPr>
              <a:t>to represent nonlinear </a:t>
            </a:r>
            <a:r>
              <a:rPr lang="en-CA" sz="2400" i="1" dirty="0" smtClean="0">
                <a:latin typeface="+mj-lt"/>
                <a:cs typeface="Times New Roman" pitchFamily="18" charset="0"/>
              </a:rPr>
              <a:t>f</a:t>
            </a:r>
            <a:r>
              <a:rPr lang="en-CA" sz="2400" dirty="0" smtClean="0">
                <a:latin typeface="+mj-lt"/>
              </a:rPr>
              <a:t> </a:t>
            </a:r>
            <a:r>
              <a:rPr lang="en-CA" sz="2400" dirty="0">
                <a:latin typeface="+mj-lt"/>
              </a:rPr>
              <a:t>(or at least something very close to it) as a linear combination of </a:t>
            </a:r>
            <a:r>
              <a:rPr lang="en-CA" sz="2400" i="1" dirty="0">
                <a:latin typeface="+mj-lt"/>
              </a:rPr>
              <a:t>basis</a:t>
            </a:r>
            <a:r>
              <a:rPr lang="en-CA" sz="2400" dirty="0">
                <a:latin typeface="+mj-lt"/>
              </a:rPr>
              <a:t> </a:t>
            </a:r>
            <a:r>
              <a:rPr lang="en-CA" sz="2400" i="1" dirty="0" smtClean="0">
                <a:latin typeface="+mj-lt"/>
              </a:rPr>
              <a:t>functions</a:t>
            </a:r>
            <a:r>
              <a:rPr lang="en-CA" sz="2400" dirty="0">
                <a:latin typeface="+mj-lt"/>
              </a:rPr>
              <a:t>: </a:t>
            </a:r>
            <a:endParaRPr lang="en-CA" sz="2400" dirty="0" smtClean="0">
              <a:latin typeface="+mj-lt"/>
            </a:endParaRPr>
          </a:p>
          <a:p>
            <a:endParaRPr lang="en-CA" sz="2400" dirty="0">
              <a:latin typeface="+mj-lt"/>
            </a:endParaRPr>
          </a:p>
          <a:p>
            <a:endParaRPr lang="en-CA" sz="2400" dirty="0">
              <a:latin typeface="+mj-lt"/>
            </a:endParaRPr>
          </a:p>
          <a:p>
            <a:r>
              <a:rPr lang="en-CA" sz="2400" dirty="0" smtClean="0">
                <a:latin typeface="+mj-lt"/>
              </a:rPr>
              <a:t>Seen </a:t>
            </a:r>
            <a:r>
              <a:rPr lang="en-CA" sz="2400" dirty="0">
                <a:latin typeface="+mj-lt"/>
              </a:rPr>
              <a:t>them before with multiple regression – the polynomial basis</a:t>
            </a:r>
            <a:r>
              <a:rPr lang="en-CA" sz="2400" dirty="0" smtClean="0">
                <a:latin typeface="+mj-lt"/>
              </a:rPr>
              <a:t>:</a:t>
            </a:r>
          </a:p>
          <a:p>
            <a:endParaRPr lang="en-CA" dirty="0"/>
          </a:p>
          <a:p>
            <a:endParaRPr lang="en-CA" dirty="0" smtClean="0"/>
          </a:p>
          <a:p>
            <a:endParaRPr lang="en-CA" dirty="0" smtClean="0"/>
          </a:p>
          <a:p>
            <a:endParaRPr lang="en-CA" dirty="0"/>
          </a:p>
        </p:txBody>
      </p:sp>
      <p:graphicFrame>
        <p:nvGraphicFramePr>
          <p:cNvPr id="1026" name="Object 2"/>
          <p:cNvGraphicFramePr>
            <a:graphicFrameLocks noChangeAspect="1"/>
          </p:cNvGraphicFramePr>
          <p:nvPr/>
        </p:nvGraphicFramePr>
        <p:xfrm>
          <a:off x="3021013" y="2928938"/>
          <a:ext cx="2089150" cy="777875"/>
        </p:xfrm>
        <a:graphic>
          <a:graphicData uri="http://schemas.openxmlformats.org/presentationml/2006/ole">
            <p:oleObj spid="_x0000_s1026" name="Equation" r:id="rId4" imgW="1193760" imgH="444240" progId="Equation.3">
              <p:embed/>
            </p:oleObj>
          </a:graphicData>
        </a:graphic>
      </p:graphicFrame>
      <p:graphicFrame>
        <p:nvGraphicFramePr>
          <p:cNvPr id="1027" name="Object 3"/>
          <p:cNvGraphicFramePr>
            <a:graphicFrameLocks noChangeAspect="1"/>
          </p:cNvGraphicFramePr>
          <p:nvPr/>
        </p:nvGraphicFramePr>
        <p:xfrm>
          <a:off x="1643042" y="4643446"/>
          <a:ext cx="5743575" cy="423863"/>
        </p:xfrm>
        <a:graphic>
          <a:graphicData uri="http://schemas.openxmlformats.org/presentationml/2006/ole">
            <p:oleObj spid="_x0000_s1027" name="Equation" r:id="rId5" imgW="3276360" imgH="241200" progId="Equation.3">
              <p:embed/>
            </p:oleObj>
          </a:graphicData>
        </a:graphic>
      </p:graphicFrame>
      <p:sp>
        <p:nvSpPr>
          <p:cNvPr id="6" name="Slide Number Placeholder 5"/>
          <p:cNvSpPr>
            <a:spLocks noGrp="1"/>
          </p:cNvSpPr>
          <p:nvPr>
            <p:ph type="sldNum" sz="quarter" idx="12"/>
          </p:nvPr>
        </p:nvSpPr>
        <p:spPr/>
        <p:txBody>
          <a:bodyPr/>
          <a:lstStyle/>
          <a:p>
            <a:fld id="{258B20F9-DCCA-40E8-AA65-2BC1E68C4644}" type="slidenum">
              <a:rPr lang="en-CA" smtClean="0"/>
              <a:pPr/>
              <a:t>7</a:t>
            </a:fld>
            <a:endParaRPr lang="en-CA"/>
          </a:p>
        </p:txBody>
      </p:sp>
      <p:sp>
        <p:nvSpPr>
          <p:cNvPr id="7" name="Date Placeholder 6"/>
          <p:cNvSpPr>
            <a:spLocks noGrp="1"/>
          </p:cNvSpPr>
          <p:nvPr>
            <p:ph type="dt" sz="half" idx="10"/>
          </p:nvPr>
        </p:nvSpPr>
        <p:spPr/>
        <p:txBody>
          <a:bodyPr/>
          <a:lstStyle/>
          <a:p>
            <a:r>
              <a:rPr lang="en-US" smtClean="0"/>
              <a:t>6/12/2009</a:t>
            </a:r>
            <a:endParaRPr lang="en-CA"/>
          </a:p>
        </p:txBody>
      </p:sp>
      <p:sp>
        <p:nvSpPr>
          <p:cNvPr id="8" name="Footer Placeholder 7"/>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96842"/>
          </a:xfrm>
        </p:spPr>
        <p:txBody>
          <a:bodyPr>
            <a:noAutofit/>
          </a:bodyPr>
          <a:lstStyle/>
          <a:p>
            <a:r>
              <a:rPr lang="en-CA" sz="3600" dirty="0" smtClean="0"/>
              <a:t>Polynomial basis</a:t>
            </a:r>
            <a:endParaRPr lang="en-CA" sz="3600" dirty="0"/>
          </a:p>
        </p:txBody>
      </p:sp>
      <p:graphicFrame>
        <p:nvGraphicFramePr>
          <p:cNvPr id="5" name="Content Placeholder 4"/>
          <p:cNvGraphicFramePr>
            <a:graphicFrameLocks noGrp="1"/>
          </p:cNvGraphicFramePr>
          <p:nvPr>
            <p:ph idx="1"/>
          </p:nvPr>
        </p:nvGraphicFramePr>
        <p:xfrm>
          <a:off x="428596" y="928670"/>
          <a:ext cx="4043362" cy="278606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p:nvPr/>
        </p:nvGraphicFramePr>
        <p:xfrm>
          <a:off x="4500562" y="3643314"/>
          <a:ext cx="4200515" cy="2809874"/>
        </p:xfrm>
        <a:graphic>
          <a:graphicData uri="http://schemas.openxmlformats.org/drawingml/2006/chart">
            <c:chart xmlns:c="http://schemas.openxmlformats.org/drawingml/2006/chart" xmlns:r="http://schemas.openxmlformats.org/officeDocument/2006/relationships" r:id="rId3"/>
          </a:graphicData>
        </a:graphic>
      </p:graphicFrame>
      <p:sp>
        <p:nvSpPr>
          <p:cNvPr id="7" name="Slide Number Placeholder 6"/>
          <p:cNvSpPr>
            <a:spLocks noGrp="1"/>
          </p:cNvSpPr>
          <p:nvPr>
            <p:ph type="sldNum" sz="quarter" idx="12"/>
          </p:nvPr>
        </p:nvSpPr>
        <p:spPr/>
        <p:txBody>
          <a:bodyPr/>
          <a:lstStyle/>
          <a:p>
            <a:fld id="{258B20F9-DCCA-40E8-AA65-2BC1E68C4644}" type="slidenum">
              <a:rPr lang="en-CA" smtClean="0"/>
              <a:pPr/>
              <a:t>8</a:t>
            </a:fld>
            <a:endParaRPr lang="en-CA"/>
          </a:p>
        </p:txBody>
      </p:sp>
      <p:sp>
        <p:nvSpPr>
          <p:cNvPr id="8" name="Date Placeholder 7"/>
          <p:cNvSpPr>
            <a:spLocks noGrp="1"/>
          </p:cNvSpPr>
          <p:nvPr>
            <p:ph type="dt" sz="half" idx="10"/>
          </p:nvPr>
        </p:nvSpPr>
        <p:spPr/>
        <p:txBody>
          <a:bodyPr/>
          <a:lstStyle/>
          <a:p>
            <a:r>
              <a:rPr lang="en-US" smtClean="0"/>
              <a:t>6/12/2009</a:t>
            </a:r>
            <a:endParaRPr lang="en-CA"/>
          </a:p>
        </p:txBody>
      </p:sp>
      <p:sp>
        <p:nvSpPr>
          <p:cNvPr id="9" name="Footer Placeholder 8"/>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err="1" smtClean="0"/>
              <a:t>Splines</a:t>
            </a:r>
            <a:endParaRPr lang="en-CA" sz="3600" dirty="0"/>
          </a:p>
        </p:txBody>
      </p:sp>
      <p:sp>
        <p:nvSpPr>
          <p:cNvPr id="3" name="Content Placeholder 2"/>
          <p:cNvSpPr>
            <a:spLocks noGrp="1"/>
          </p:cNvSpPr>
          <p:nvPr>
            <p:ph idx="1"/>
          </p:nvPr>
        </p:nvSpPr>
        <p:spPr/>
        <p:txBody>
          <a:bodyPr/>
          <a:lstStyle/>
          <a:p>
            <a:r>
              <a:rPr lang="en-CA" dirty="0" err="1" smtClean="0"/>
              <a:t>Spline</a:t>
            </a:r>
            <a:r>
              <a:rPr lang="en-CA" dirty="0" smtClean="0"/>
              <a:t> consists of sections of a polynomial joined together at pre-specified knots</a:t>
            </a:r>
          </a:p>
          <a:p>
            <a:endParaRPr lang="en-CA" dirty="0" smtClean="0"/>
          </a:p>
          <a:p>
            <a:r>
              <a:rPr lang="en-CA" dirty="0" smtClean="0"/>
              <a:t>Value of </a:t>
            </a:r>
            <a:r>
              <a:rPr lang="en-CA" i="1" dirty="0" smtClean="0">
                <a:latin typeface="Times New Roman" pitchFamily="18" charset="0"/>
                <a:cs typeface="Times New Roman" pitchFamily="18" charset="0"/>
              </a:rPr>
              <a:t>y</a:t>
            </a:r>
            <a:r>
              <a:rPr lang="en-CA" dirty="0" smtClean="0"/>
              <a:t> is usually equal at knot so curve is continuous, and first and second derivatives (WRT </a:t>
            </a:r>
            <a:r>
              <a:rPr lang="en-CA" i="1" dirty="0" smtClean="0">
                <a:latin typeface="Times New Roman" pitchFamily="18" charset="0"/>
                <a:cs typeface="Times New Roman" pitchFamily="18" charset="0"/>
              </a:rPr>
              <a:t>x</a:t>
            </a:r>
            <a:r>
              <a:rPr lang="en-CA" dirty="0" smtClean="0"/>
              <a:t>) may also be equal</a:t>
            </a:r>
          </a:p>
          <a:p>
            <a:endParaRPr lang="en-CA" dirty="0"/>
          </a:p>
        </p:txBody>
      </p:sp>
      <p:sp>
        <p:nvSpPr>
          <p:cNvPr id="4" name="Slide Number Placeholder 3"/>
          <p:cNvSpPr>
            <a:spLocks noGrp="1"/>
          </p:cNvSpPr>
          <p:nvPr>
            <p:ph type="sldNum" sz="quarter" idx="12"/>
          </p:nvPr>
        </p:nvSpPr>
        <p:spPr/>
        <p:txBody>
          <a:bodyPr/>
          <a:lstStyle/>
          <a:p>
            <a:fld id="{258B20F9-DCCA-40E8-AA65-2BC1E68C4644}" type="slidenum">
              <a:rPr lang="en-CA" smtClean="0"/>
              <a:pPr/>
              <a:t>9</a:t>
            </a:fld>
            <a:endParaRPr lang="en-CA"/>
          </a:p>
        </p:txBody>
      </p:sp>
      <p:sp>
        <p:nvSpPr>
          <p:cNvPr id="5" name="Date Placeholder 4"/>
          <p:cNvSpPr>
            <a:spLocks noGrp="1"/>
          </p:cNvSpPr>
          <p:nvPr>
            <p:ph type="dt" sz="half" idx="10"/>
          </p:nvPr>
        </p:nvSpPr>
        <p:spPr/>
        <p:txBody>
          <a:bodyPr/>
          <a:lstStyle/>
          <a:p>
            <a:r>
              <a:rPr lang="en-US" smtClean="0"/>
              <a:t>6/12/2009</a:t>
            </a:r>
            <a:endParaRPr lang="en-CA"/>
          </a:p>
        </p:txBody>
      </p:sp>
      <p:sp>
        <p:nvSpPr>
          <p:cNvPr id="6" name="Footer Placeholder 5"/>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14290"/>
            <a:ext cx="8229600" cy="796908"/>
          </a:xfrm>
        </p:spPr>
        <p:txBody>
          <a:bodyPr>
            <a:noAutofit/>
          </a:bodyPr>
          <a:lstStyle/>
          <a:p>
            <a:r>
              <a:rPr lang="en-CA" sz="3600" dirty="0" smtClean="0"/>
              <a:t>TPF </a:t>
            </a:r>
            <a:r>
              <a:rPr lang="en-CA" sz="3600" dirty="0"/>
              <a:t>basis example #1: </a:t>
            </a:r>
            <a:r>
              <a:rPr lang="en-CA" sz="3600" i="1" dirty="0" smtClean="0"/>
              <a:t>Linear</a:t>
            </a:r>
            <a:r>
              <a:rPr lang="en-CA" sz="3600" dirty="0" smtClean="0"/>
              <a:t> </a:t>
            </a:r>
            <a:r>
              <a:rPr lang="en-CA" sz="3600" dirty="0" err="1"/>
              <a:t>Spline</a:t>
            </a:r>
            <a:r>
              <a:rPr lang="en-CA" sz="3600" dirty="0"/>
              <a:t> </a:t>
            </a:r>
            <a:r>
              <a:rPr lang="en-CA" sz="3600" dirty="0" smtClean="0"/>
              <a:t>Basis</a:t>
            </a:r>
            <a:endParaRPr lang="en-CA" sz="3600" dirty="0"/>
          </a:p>
        </p:txBody>
      </p:sp>
      <p:sp>
        <p:nvSpPr>
          <p:cNvPr id="3" name="Content Placeholder 2"/>
          <p:cNvSpPr>
            <a:spLocks noGrp="1"/>
          </p:cNvSpPr>
          <p:nvPr>
            <p:ph idx="1"/>
          </p:nvPr>
        </p:nvSpPr>
        <p:spPr>
          <a:xfrm>
            <a:off x="457200" y="1285860"/>
            <a:ext cx="8229600" cy="4840303"/>
          </a:xfrm>
        </p:spPr>
        <p:txBody>
          <a:bodyPr/>
          <a:lstStyle/>
          <a:p>
            <a:pPr>
              <a:buNone/>
            </a:pPr>
            <a:r>
              <a:rPr lang="en-CA" dirty="0" smtClean="0"/>
              <a:t>Say </a:t>
            </a:r>
            <a:r>
              <a:rPr lang="en-CA" dirty="0"/>
              <a:t>we set-up 3 knots</a:t>
            </a:r>
            <a:r>
              <a:rPr lang="en-CA" dirty="0" smtClean="0"/>
              <a:t>...        </a:t>
            </a:r>
            <a:r>
              <a:rPr lang="en-CA" dirty="0" smtClean="0"/>
              <a:t> and     </a:t>
            </a:r>
            <a:r>
              <a:rPr lang="en-CA" dirty="0" smtClean="0"/>
              <a:t>then</a:t>
            </a:r>
          </a:p>
          <a:p>
            <a:pPr>
              <a:buNone/>
            </a:pPr>
            <a:r>
              <a:rPr lang="en-CA" dirty="0"/>
              <a:t> </a:t>
            </a:r>
            <a:r>
              <a:rPr lang="en-CA" dirty="0" smtClean="0"/>
              <a:t>                                                              </a:t>
            </a:r>
          </a:p>
          <a:p>
            <a:pPr>
              <a:buNone/>
            </a:pPr>
            <a:endParaRPr lang="en-CA" dirty="0" smtClean="0"/>
          </a:p>
          <a:p>
            <a:pPr>
              <a:buNone/>
            </a:pPr>
            <a:r>
              <a:rPr lang="en-CA" dirty="0" smtClean="0"/>
              <a:t> </a:t>
            </a:r>
          </a:p>
          <a:p>
            <a:pPr>
              <a:buNone/>
            </a:pPr>
            <a:r>
              <a:rPr lang="en-CA" dirty="0" smtClean="0"/>
              <a:t>where  </a:t>
            </a:r>
            <a:endParaRPr lang="en-CA" dirty="0"/>
          </a:p>
        </p:txBody>
      </p:sp>
      <p:graphicFrame>
        <p:nvGraphicFramePr>
          <p:cNvPr id="2050" name="Object 2"/>
          <p:cNvGraphicFramePr>
            <a:graphicFrameLocks noChangeAspect="1"/>
          </p:cNvGraphicFramePr>
          <p:nvPr/>
        </p:nvGraphicFramePr>
        <p:xfrm>
          <a:off x="4502154" y="1428736"/>
          <a:ext cx="641350" cy="374650"/>
        </p:xfrm>
        <a:graphic>
          <a:graphicData uri="http://schemas.openxmlformats.org/presentationml/2006/ole">
            <p:oleObj spid="_x0000_s2050" name="Equation" r:id="rId4" imgW="365927" imgH="214239" progId="Equation.3">
              <p:embed/>
            </p:oleObj>
          </a:graphicData>
        </a:graphic>
      </p:graphicFrame>
      <p:graphicFrame>
        <p:nvGraphicFramePr>
          <p:cNvPr id="2051" name="Object 3"/>
          <p:cNvGraphicFramePr>
            <a:graphicFrameLocks noChangeAspect="1"/>
          </p:cNvGraphicFramePr>
          <p:nvPr/>
        </p:nvGraphicFramePr>
        <p:xfrm>
          <a:off x="5980125" y="1428736"/>
          <a:ext cx="306387" cy="403225"/>
        </p:xfrm>
        <a:graphic>
          <a:graphicData uri="http://schemas.openxmlformats.org/presentationml/2006/ole">
            <p:oleObj spid="_x0000_s2051" name="Equation" r:id="rId5" imgW="175400" imgH="230774" progId="Equation.3">
              <p:embed/>
            </p:oleObj>
          </a:graphicData>
        </a:graphic>
      </p:graphicFrame>
      <p:graphicFrame>
        <p:nvGraphicFramePr>
          <p:cNvPr id="2052" name="Object 4"/>
          <p:cNvGraphicFramePr>
            <a:graphicFrameLocks noChangeAspect="1"/>
          </p:cNvGraphicFramePr>
          <p:nvPr/>
        </p:nvGraphicFramePr>
        <p:xfrm>
          <a:off x="642910" y="2428868"/>
          <a:ext cx="7067550" cy="406400"/>
        </p:xfrm>
        <a:graphic>
          <a:graphicData uri="http://schemas.openxmlformats.org/presentationml/2006/ole">
            <p:oleObj spid="_x0000_s2052" name="Equation" r:id="rId6" imgW="4001069" imgH="230774" progId="Equation.3">
              <p:embed/>
            </p:oleObj>
          </a:graphicData>
        </a:graphic>
      </p:graphicFrame>
      <p:graphicFrame>
        <p:nvGraphicFramePr>
          <p:cNvPr id="2053" name="Object 5"/>
          <p:cNvGraphicFramePr>
            <a:graphicFrameLocks noChangeAspect="1"/>
          </p:cNvGraphicFramePr>
          <p:nvPr/>
        </p:nvGraphicFramePr>
        <p:xfrm>
          <a:off x="1785918" y="3500438"/>
          <a:ext cx="3109913" cy="846138"/>
        </p:xfrm>
        <a:graphic>
          <a:graphicData uri="http://schemas.openxmlformats.org/presentationml/2006/ole">
            <p:oleObj spid="_x0000_s2053" name="Equation" r:id="rId7" imgW="1781374" imgH="484554" progId="Equation.3">
              <p:embed/>
            </p:oleObj>
          </a:graphicData>
        </a:graphic>
      </p:graphicFrame>
      <p:sp>
        <p:nvSpPr>
          <p:cNvPr id="2062"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18" name="Slide Number Placeholder 17"/>
          <p:cNvSpPr>
            <a:spLocks noGrp="1"/>
          </p:cNvSpPr>
          <p:nvPr>
            <p:ph type="sldNum" sz="quarter" idx="12"/>
          </p:nvPr>
        </p:nvSpPr>
        <p:spPr/>
        <p:txBody>
          <a:bodyPr/>
          <a:lstStyle/>
          <a:p>
            <a:fld id="{258B20F9-DCCA-40E8-AA65-2BC1E68C4644}" type="slidenum">
              <a:rPr lang="en-CA" smtClean="0"/>
              <a:pPr/>
              <a:t>10</a:t>
            </a:fld>
            <a:endParaRPr lang="en-CA"/>
          </a:p>
        </p:txBody>
      </p:sp>
      <p:sp>
        <p:nvSpPr>
          <p:cNvPr id="10" name="Date Placeholder 9"/>
          <p:cNvSpPr>
            <a:spLocks noGrp="1"/>
          </p:cNvSpPr>
          <p:nvPr>
            <p:ph type="dt" sz="half" idx="10"/>
          </p:nvPr>
        </p:nvSpPr>
        <p:spPr/>
        <p:txBody>
          <a:bodyPr/>
          <a:lstStyle/>
          <a:p>
            <a:r>
              <a:rPr lang="en-US" smtClean="0"/>
              <a:t>6/12/2009</a:t>
            </a:r>
            <a:endParaRPr lang="en-CA"/>
          </a:p>
        </p:txBody>
      </p:sp>
      <p:sp>
        <p:nvSpPr>
          <p:cNvPr id="11" name="Footer Placeholder 10"/>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42852"/>
            <a:ext cx="8229600" cy="796908"/>
          </a:xfrm>
        </p:spPr>
        <p:txBody>
          <a:bodyPr>
            <a:normAutofit/>
          </a:bodyPr>
          <a:lstStyle/>
          <a:p>
            <a:r>
              <a:rPr lang="en-CA" sz="3600" dirty="0" smtClean="0"/>
              <a:t>TPF </a:t>
            </a:r>
            <a:r>
              <a:rPr lang="en-CA" sz="3600" dirty="0"/>
              <a:t>basis example #1: </a:t>
            </a:r>
            <a:r>
              <a:rPr lang="en-CA" sz="3600" i="1" dirty="0" smtClean="0"/>
              <a:t>Linear</a:t>
            </a:r>
            <a:r>
              <a:rPr lang="en-CA" sz="3600" dirty="0" smtClean="0"/>
              <a:t> </a:t>
            </a:r>
            <a:r>
              <a:rPr lang="en-CA" sz="3600" dirty="0" err="1"/>
              <a:t>Spline</a:t>
            </a:r>
            <a:r>
              <a:rPr lang="en-CA" sz="3600" dirty="0"/>
              <a:t> </a:t>
            </a:r>
            <a:r>
              <a:rPr lang="en-CA" sz="3600" dirty="0" smtClean="0"/>
              <a:t>Basis</a:t>
            </a:r>
            <a:endParaRPr lang="en-CA" sz="3600" dirty="0"/>
          </a:p>
        </p:txBody>
      </p:sp>
      <p:sp>
        <p:nvSpPr>
          <p:cNvPr id="3" name="Content Placeholder 2"/>
          <p:cNvSpPr>
            <a:spLocks noGrp="1"/>
          </p:cNvSpPr>
          <p:nvPr>
            <p:ph idx="1"/>
          </p:nvPr>
        </p:nvSpPr>
        <p:spPr>
          <a:xfrm>
            <a:off x="457200" y="1071546"/>
            <a:ext cx="8229600" cy="5054617"/>
          </a:xfrm>
        </p:spPr>
        <p:txBody>
          <a:bodyPr>
            <a:normAutofit/>
          </a:bodyPr>
          <a:lstStyle/>
          <a:p>
            <a:endParaRPr lang="en-CA" sz="1400" dirty="0" smtClean="0"/>
          </a:p>
          <a:p>
            <a:pPr>
              <a:buNone/>
            </a:pPr>
            <a:endParaRPr lang="en-CA" sz="1400" b="1" baseline="0" dirty="0" smtClean="0">
              <a:solidFill>
                <a:srgbClr val="000080"/>
              </a:solidFill>
              <a:latin typeface="Courier New"/>
            </a:endParaRPr>
          </a:p>
          <a:p>
            <a:pPr>
              <a:buNone/>
            </a:pPr>
            <a:endParaRPr lang="en-CA" sz="1400" b="1" dirty="0">
              <a:solidFill>
                <a:srgbClr val="000080"/>
              </a:solidFill>
              <a:latin typeface="Courier New"/>
            </a:endParaRPr>
          </a:p>
          <a:p>
            <a:pPr>
              <a:buNone/>
            </a:pPr>
            <a:endParaRPr lang="en-CA" sz="1400" b="1" baseline="0" dirty="0" smtClean="0">
              <a:solidFill>
                <a:srgbClr val="000080"/>
              </a:solidFill>
              <a:latin typeface="Courier New"/>
            </a:endParaRPr>
          </a:p>
          <a:p>
            <a:pPr>
              <a:buNone/>
            </a:pPr>
            <a:endParaRPr lang="en-CA" sz="1400" b="1" dirty="0">
              <a:solidFill>
                <a:srgbClr val="000080"/>
              </a:solidFill>
              <a:latin typeface="Courier New"/>
            </a:endParaRPr>
          </a:p>
          <a:p>
            <a:pPr>
              <a:buNone/>
            </a:pPr>
            <a:endParaRPr lang="en-CA" sz="1400" b="1" baseline="0" dirty="0" smtClean="0">
              <a:solidFill>
                <a:srgbClr val="000080"/>
              </a:solidFill>
              <a:latin typeface="Courier New"/>
            </a:endParaRPr>
          </a:p>
          <a:p>
            <a:pPr>
              <a:buNone/>
            </a:pPr>
            <a:endParaRPr lang="en-CA" sz="1400" b="1" dirty="0">
              <a:solidFill>
                <a:srgbClr val="000080"/>
              </a:solidFill>
              <a:latin typeface="Courier New"/>
            </a:endParaRPr>
          </a:p>
          <a:p>
            <a:pPr>
              <a:buNone/>
            </a:pPr>
            <a:endParaRPr lang="en-CA" sz="1400" b="1" baseline="0" dirty="0" smtClean="0">
              <a:solidFill>
                <a:srgbClr val="000080"/>
              </a:solidFill>
              <a:latin typeface="Courier New"/>
            </a:endParaRPr>
          </a:p>
          <a:p>
            <a:pPr>
              <a:buNone/>
            </a:pPr>
            <a:endParaRPr lang="en-CA" sz="1400" b="1" dirty="0">
              <a:solidFill>
                <a:srgbClr val="000080"/>
              </a:solidFill>
              <a:latin typeface="Courier New"/>
            </a:endParaRPr>
          </a:p>
          <a:p>
            <a:pPr>
              <a:buNone/>
            </a:pPr>
            <a:endParaRPr lang="en-CA" sz="1400" b="1" baseline="0" dirty="0" smtClean="0">
              <a:solidFill>
                <a:srgbClr val="000080"/>
              </a:solidFill>
              <a:latin typeface="Courier New"/>
            </a:endParaRPr>
          </a:p>
          <a:p>
            <a:pPr>
              <a:buNone/>
            </a:pPr>
            <a:endParaRPr lang="en-CA" sz="1400" b="1" dirty="0">
              <a:solidFill>
                <a:srgbClr val="000080"/>
              </a:solidFill>
              <a:latin typeface="Courier New"/>
            </a:endParaRPr>
          </a:p>
          <a:p>
            <a:pPr>
              <a:buNone/>
            </a:pPr>
            <a:endParaRPr lang="en-CA" sz="1400" b="1" baseline="0" dirty="0" smtClean="0">
              <a:solidFill>
                <a:srgbClr val="000080"/>
              </a:solidFill>
              <a:latin typeface="Courier New"/>
            </a:endParaRPr>
          </a:p>
          <a:p>
            <a:pPr>
              <a:buNone/>
            </a:pPr>
            <a:endParaRPr lang="en-CA" sz="1400" b="1" dirty="0">
              <a:solidFill>
                <a:srgbClr val="000080"/>
              </a:solidFill>
              <a:latin typeface="Courier New"/>
            </a:endParaRPr>
          </a:p>
          <a:p>
            <a:pPr>
              <a:buNone/>
            </a:pPr>
            <a:endParaRPr lang="en-CA" sz="1400" b="1" baseline="0" dirty="0" smtClean="0">
              <a:solidFill>
                <a:srgbClr val="000080"/>
              </a:solidFill>
              <a:latin typeface="Courier New"/>
            </a:endParaRPr>
          </a:p>
          <a:p>
            <a:pPr>
              <a:buNone/>
            </a:pPr>
            <a:endParaRPr lang="en-CA" sz="1400" b="1" dirty="0">
              <a:solidFill>
                <a:srgbClr val="000080"/>
              </a:solidFill>
              <a:latin typeface="Courier New"/>
            </a:endParaRPr>
          </a:p>
          <a:p>
            <a:endParaRPr lang="en-CA" dirty="0"/>
          </a:p>
          <a:p>
            <a:endParaRPr lang="en-CA" dirty="0" smtClean="0"/>
          </a:p>
          <a:p>
            <a:endParaRPr lang="en-CA" dirty="0"/>
          </a:p>
          <a:p>
            <a:endParaRPr lang="en-CA" dirty="0" smtClean="0"/>
          </a:p>
          <a:p>
            <a:endParaRPr lang="en-CA" dirty="0"/>
          </a:p>
          <a:p>
            <a:endParaRPr lang="en-CA" dirty="0" smtClean="0"/>
          </a:p>
          <a:p>
            <a:endParaRPr lang="en-CA" dirty="0"/>
          </a:p>
        </p:txBody>
      </p:sp>
      <p:graphicFrame>
        <p:nvGraphicFramePr>
          <p:cNvPr id="2054" name="Object 6"/>
          <p:cNvGraphicFramePr>
            <a:graphicFrameLocks noChangeAspect="1"/>
          </p:cNvGraphicFramePr>
          <p:nvPr/>
        </p:nvGraphicFramePr>
        <p:xfrm>
          <a:off x="571472" y="1285860"/>
          <a:ext cx="1951037" cy="406400"/>
        </p:xfrm>
        <a:graphic>
          <a:graphicData uri="http://schemas.openxmlformats.org/presentationml/2006/ole">
            <p:oleObj spid="_x0000_s22534" name="Equation" r:id="rId4" imgW="1105345" imgH="230774" progId="Equation.3">
              <p:embed/>
            </p:oleObj>
          </a:graphicData>
        </a:graphic>
      </p:graphicFrame>
      <p:graphicFrame>
        <p:nvGraphicFramePr>
          <p:cNvPr id="2055" name="Object 7"/>
          <p:cNvGraphicFramePr>
            <a:graphicFrameLocks noChangeAspect="1"/>
          </p:cNvGraphicFramePr>
          <p:nvPr/>
        </p:nvGraphicFramePr>
        <p:xfrm>
          <a:off x="571472" y="2143116"/>
          <a:ext cx="3562350" cy="806450"/>
        </p:xfrm>
        <a:graphic>
          <a:graphicData uri="http://schemas.openxmlformats.org/presentationml/2006/ole">
            <p:oleObj spid="_x0000_s22535" name="Equation" r:id="rId5" imgW="2036731" imgH="460470" progId="Equation.3">
              <p:embed/>
            </p:oleObj>
          </a:graphicData>
        </a:graphic>
      </p:graphicFrame>
      <p:graphicFrame>
        <p:nvGraphicFramePr>
          <p:cNvPr id="2056" name="Object 8"/>
          <p:cNvGraphicFramePr>
            <a:graphicFrameLocks noChangeAspect="1"/>
          </p:cNvGraphicFramePr>
          <p:nvPr/>
        </p:nvGraphicFramePr>
        <p:xfrm>
          <a:off x="571472" y="3357562"/>
          <a:ext cx="4941888" cy="806450"/>
        </p:xfrm>
        <a:graphic>
          <a:graphicData uri="http://schemas.openxmlformats.org/presentationml/2006/ole">
            <p:oleObj spid="_x0000_s22536" name="Equation" r:id="rId6" imgW="2823331" imgH="460470" progId="Equation.3">
              <p:embed/>
            </p:oleObj>
          </a:graphicData>
        </a:graphic>
      </p:graphicFrame>
      <p:graphicFrame>
        <p:nvGraphicFramePr>
          <p:cNvPr id="2057" name="Object 9"/>
          <p:cNvGraphicFramePr>
            <a:graphicFrameLocks noChangeAspect="1"/>
          </p:cNvGraphicFramePr>
          <p:nvPr/>
        </p:nvGraphicFramePr>
        <p:xfrm>
          <a:off x="500034" y="4572008"/>
          <a:ext cx="6434138" cy="806450"/>
        </p:xfrm>
        <a:graphic>
          <a:graphicData uri="http://schemas.openxmlformats.org/presentationml/2006/ole">
            <p:oleObj spid="_x0000_s22537" name="Equation" r:id="rId7" imgW="3674400" imgH="460470" progId="Equation.3">
              <p:embed/>
            </p:oleObj>
          </a:graphicData>
        </a:graphic>
      </p:graphicFrame>
      <p:graphicFrame>
        <p:nvGraphicFramePr>
          <p:cNvPr id="2058" name="Object 10"/>
          <p:cNvGraphicFramePr>
            <a:graphicFrameLocks noChangeAspect="1"/>
          </p:cNvGraphicFramePr>
          <p:nvPr/>
        </p:nvGraphicFramePr>
        <p:xfrm>
          <a:off x="3000364" y="1285860"/>
          <a:ext cx="690562" cy="377825"/>
        </p:xfrm>
        <a:graphic>
          <a:graphicData uri="http://schemas.openxmlformats.org/presentationml/2006/ole">
            <p:oleObj spid="_x0000_s22538" name="Equation" r:id="rId8" imgW="393480" imgH="215640" progId="Equation.3">
              <p:embed/>
            </p:oleObj>
          </a:graphicData>
        </a:graphic>
      </p:graphicFrame>
      <p:graphicFrame>
        <p:nvGraphicFramePr>
          <p:cNvPr id="2059" name="Object 11"/>
          <p:cNvGraphicFramePr>
            <a:graphicFrameLocks noChangeAspect="1"/>
          </p:cNvGraphicFramePr>
          <p:nvPr/>
        </p:nvGraphicFramePr>
        <p:xfrm>
          <a:off x="4572000" y="2285992"/>
          <a:ext cx="1238250" cy="374650"/>
        </p:xfrm>
        <a:graphic>
          <a:graphicData uri="http://schemas.openxmlformats.org/presentationml/2006/ole">
            <p:oleObj spid="_x0000_s22539" name="Equation" r:id="rId9" imgW="707724" imgH="214239" progId="Equation.3">
              <p:embed/>
            </p:oleObj>
          </a:graphicData>
        </a:graphic>
      </p:graphicFrame>
      <p:graphicFrame>
        <p:nvGraphicFramePr>
          <p:cNvPr id="2060" name="Object 12"/>
          <p:cNvGraphicFramePr>
            <a:graphicFrameLocks noChangeAspect="1"/>
          </p:cNvGraphicFramePr>
          <p:nvPr/>
        </p:nvGraphicFramePr>
        <p:xfrm>
          <a:off x="6000760" y="3500438"/>
          <a:ext cx="1252538" cy="406400"/>
        </p:xfrm>
        <a:graphic>
          <a:graphicData uri="http://schemas.openxmlformats.org/presentationml/2006/ole">
            <p:oleObj spid="_x0000_s22540" name="Equation" r:id="rId10" imgW="707724" imgH="230774" progId="Equation.3">
              <p:embed/>
            </p:oleObj>
          </a:graphicData>
        </a:graphic>
      </p:graphicFrame>
      <p:sp>
        <p:nvSpPr>
          <p:cNvPr id="2062"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2063" name="Object 15"/>
          <p:cNvGraphicFramePr>
            <a:graphicFrameLocks noChangeAspect="1"/>
          </p:cNvGraphicFramePr>
          <p:nvPr/>
        </p:nvGraphicFramePr>
        <p:xfrm>
          <a:off x="7429520" y="4786322"/>
          <a:ext cx="744538" cy="406400"/>
        </p:xfrm>
        <a:graphic>
          <a:graphicData uri="http://schemas.openxmlformats.org/presentationml/2006/ole">
            <p:oleObj spid="_x0000_s22542" name="Equation" r:id="rId11" imgW="421753" imgH="230774" progId="Equation.3">
              <p:embed/>
            </p:oleObj>
          </a:graphicData>
        </a:graphic>
      </p:graphicFrame>
      <p:sp>
        <p:nvSpPr>
          <p:cNvPr id="18" name="Slide Number Placeholder 17"/>
          <p:cNvSpPr>
            <a:spLocks noGrp="1"/>
          </p:cNvSpPr>
          <p:nvPr>
            <p:ph type="sldNum" sz="quarter" idx="12"/>
          </p:nvPr>
        </p:nvSpPr>
        <p:spPr/>
        <p:txBody>
          <a:bodyPr/>
          <a:lstStyle/>
          <a:p>
            <a:fld id="{258B20F9-DCCA-40E8-AA65-2BC1E68C4644}" type="slidenum">
              <a:rPr lang="en-CA" smtClean="0"/>
              <a:pPr/>
              <a:t>11</a:t>
            </a:fld>
            <a:endParaRPr lang="en-CA"/>
          </a:p>
        </p:txBody>
      </p:sp>
      <p:sp>
        <p:nvSpPr>
          <p:cNvPr id="14" name="Date Placeholder 13"/>
          <p:cNvSpPr>
            <a:spLocks noGrp="1"/>
          </p:cNvSpPr>
          <p:nvPr>
            <p:ph type="dt" sz="half" idx="10"/>
          </p:nvPr>
        </p:nvSpPr>
        <p:spPr/>
        <p:txBody>
          <a:bodyPr/>
          <a:lstStyle/>
          <a:p>
            <a:r>
              <a:rPr lang="en-US" smtClean="0"/>
              <a:t>6/12/2009</a:t>
            </a:r>
            <a:endParaRPr lang="en-CA"/>
          </a:p>
        </p:txBody>
      </p:sp>
      <p:sp>
        <p:nvSpPr>
          <p:cNvPr id="15" name="Footer Placeholder 14"/>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42852"/>
            <a:ext cx="8229600" cy="1143000"/>
          </a:xfrm>
        </p:spPr>
        <p:txBody>
          <a:bodyPr>
            <a:normAutofit/>
          </a:bodyPr>
          <a:lstStyle/>
          <a:p>
            <a:r>
              <a:rPr lang="en-CA" sz="3600" dirty="0">
                <a:solidFill>
                  <a:srgbClr val="000000"/>
                </a:solidFill>
              </a:rPr>
              <a:t>TPF basis example #1: </a:t>
            </a:r>
            <a:r>
              <a:rPr lang="en-CA" sz="3600" i="1" dirty="0" smtClean="0">
                <a:solidFill>
                  <a:srgbClr val="000000"/>
                </a:solidFill>
              </a:rPr>
              <a:t>Linear </a:t>
            </a:r>
            <a:r>
              <a:rPr lang="en-CA" sz="3600" i="1" dirty="0" err="1">
                <a:solidFill>
                  <a:srgbClr val="000000"/>
                </a:solidFill>
              </a:rPr>
              <a:t>Spline</a:t>
            </a:r>
            <a:r>
              <a:rPr lang="en-CA" sz="3600" i="1" dirty="0">
                <a:solidFill>
                  <a:srgbClr val="000000"/>
                </a:solidFill>
              </a:rPr>
              <a:t> </a:t>
            </a:r>
            <a:r>
              <a:rPr lang="en-CA" sz="3600" i="1" dirty="0" smtClean="0">
                <a:solidFill>
                  <a:srgbClr val="000000"/>
                </a:solidFill>
              </a:rPr>
              <a:t>Basis</a:t>
            </a:r>
            <a:endParaRPr lang="en-CA" sz="3600" dirty="0"/>
          </a:p>
        </p:txBody>
      </p:sp>
      <p:graphicFrame>
        <p:nvGraphicFramePr>
          <p:cNvPr id="4" name="Content Placeholder 3"/>
          <p:cNvGraphicFramePr>
            <a:graphicFrameLocks noGrp="1"/>
          </p:cNvGraphicFramePr>
          <p:nvPr>
            <p:ph idx="1"/>
          </p:nvPr>
        </p:nvGraphicFramePr>
        <p:xfrm>
          <a:off x="214282" y="1357298"/>
          <a:ext cx="4286280" cy="261461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p:nvPr/>
        </p:nvGraphicFramePr>
        <p:xfrm>
          <a:off x="4714876" y="3714752"/>
          <a:ext cx="3943358" cy="2733683"/>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angle 5"/>
          <p:cNvSpPr/>
          <p:nvPr/>
        </p:nvSpPr>
        <p:spPr>
          <a:xfrm>
            <a:off x="4714844" y="2071678"/>
            <a:ext cx="4429156" cy="1600438"/>
          </a:xfrm>
          <a:prstGeom prst="rect">
            <a:avLst/>
          </a:prstGeom>
        </p:spPr>
        <p:txBody>
          <a:bodyPr wrap="square">
            <a:spAutoFit/>
          </a:bodyPr>
          <a:lstStyle/>
          <a:p>
            <a:pPr>
              <a:buNone/>
            </a:pPr>
            <a:r>
              <a:rPr lang="en-CA" sz="1400" b="1" baseline="0" dirty="0" smtClean="0">
                <a:solidFill>
                  <a:srgbClr val="000080"/>
                </a:solidFill>
                <a:latin typeface="Courier New"/>
              </a:rPr>
              <a:t>proc</a:t>
            </a:r>
            <a:r>
              <a:rPr lang="en-CA" sz="1400" b="1" baseline="0" dirty="0" smtClean="0">
                <a:solidFill>
                  <a:srgbClr val="000000"/>
                </a:solidFill>
                <a:latin typeface="Courier New"/>
              </a:rPr>
              <a:t> </a:t>
            </a:r>
            <a:r>
              <a:rPr lang="en-CA" sz="1400" b="1" baseline="0" dirty="0" err="1" smtClean="0">
                <a:solidFill>
                  <a:srgbClr val="000080"/>
                </a:solidFill>
                <a:latin typeface="Courier New"/>
              </a:rPr>
              <a:t>transreg</a:t>
            </a:r>
            <a:r>
              <a:rPr lang="en-CA" sz="1400" b="1" baseline="0" dirty="0" smtClean="0">
                <a:solidFill>
                  <a:srgbClr val="000000"/>
                </a:solidFill>
                <a:latin typeface="Courier New"/>
              </a:rPr>
              <a:t> </a:t>
            </a:r>
            <a:r>
              <a:rPr lang="en-CA" sz="1400" b="1" baseline="0" dirty="0" smtClean="0">
                <a:solidFill>
                  <a:srgbClr val="0000FF"/>
                </a:solidFill>
                <a:latin typeface="Courier New"/>
              </a:rPr>
              <a:t>data</a:t>
            </a:r>
            <a:r>
              <a:rPr lang="en-CA" sz="1400" b="1" baseline="0" dirty="0" smtClean="0">
                <a:solidFill>
                  <a:srgbClr val="000000"/>
                </a:solidFill>
                <a:latin typeface="Courier New"/>
              </a:rPr>
              <a:t>=whatever;</a:t>
            </a:r>
            <a:endParaRPr lang="en-CA" sz="1400" b="1" baseline="0" dirty="0" smtClean="0">
              <a:solidFill>
                <a:srgbClr val="000000"/>
              </a:solidFill>
              <a:latin typeface="Courier New"/>
            </a:endParaRPr>
          </a:p>
          <a:p>
            <a:pPr>
              <a:buNone/>
            </a:pPr>
            <a:r>
              <a:rPr lang="en-CA" sz="1400" baseline="0" dirty="0" smtClean="0">
                <a:solidFill>
                  <a:srgbClr val="000000"/>
                </a:solidFill>
                <a:latin typeface="Courier New"/>
              </a:rPr>
              <a:t> </a:t>
            </a:r>
            <a:r>
              <a:rPr lang="en-CA" sz="1400" baseline="0" dirty="0" smtClean="0">
                <a:solidFill>
                  <a:srgbClr val="0000FF"/>
                </a:solidFill>
                <a:latin typeface="Courier New"/>
              </a:rPr>
              <a:t>model</a:t>
            </a:r>
            <a:r>
              <a:rPr lang="en-CA" sz="1400" baseline="0" dirty="0" smtClean="0">
                <a:solidFill>
                  <a:srgbClr val="000000"/>
                </a:solidFill>
                <a:latin typeface="Courier New"/>
              </a:rPr>
              <a:t> </a:t>
            </a:r>
            <a:r>
              <a:rPr lang="en-CA" sz="1400" baseline="0" dirty="0" smtClean="0">
                <a:solidFill>
                  <a:srgbClr val="0000FF"/>
                </a:solidFill>
                <a:latin typeface="Courier New"/>
              </a:rPr>
              <a:t>identity</a:t>
            </a:r>
            <a:r>
              <a:rPr lang="en-CA" sz="1400" baseline="0" dirty="0" smtClean="0">
                <a:solidFill>
                  <a:srgbClr val="000000"/>
                </a:solidFill>
                <a:latin typeface="Courier New"/>
              </a:rPr>
              <a:t>(y)=</a:t>
            </a:r>
            <a:r>
              <a:rPr lang="en-CA" sz="1400" baseline="0" dirty="0" err="1" smtClean="0">
                <a:solidFill>
                  <a:srgbClr val="0000FF"/>
                </a:solidFill>
                <a:latin typeface="Courier New"/>
              </a:rPr>
              <a:t>pspline</a:t>
            </a:r>
            <a:r>
              <a:rPr lang="en-CA" sz="1400" baseline="0" dirty="0" smtClean="0">
                <a:solidFill>
                  <a:srgbClr val="000000"/>
                </a:solidFill>
                <a:latin typeface="Courier New"/>
              </a:rPr>
              <a:t>(x / </a:t>
            </a:r>
            <a:r>
              <a:rPr lang="en-CA" sz="1400" baseline="0" dirty="0" smtClean="0">
                <a:solidFill>
                  <a:srgbClr val="0000FF"/>
                </a:solidFill>
                <a:latin typeface="Courier New"/>
              </a:rPr>
              <a:t>degree</a:t>
            </a:r>
            <a:r>
              <a:rPr lang="en-CA" sz="1400" baseline="0" dirty="0" smtClean="0">
                <a:solidFill>
                  <a:srgbClr val="000000"/>
                </a:solidFill>
                <a:latin typeface="Courier New"/>
              </a:rPr>
              <a:t>=</a:t>
            </a:r>
            <a:r>
              <a:rPr lang="en-CA" sz="1400" b="1" baseline="0" dirty="0" smtClean="0">
                <a:solidFill>
                  <a:srgbClr val="008080"/>
                </a:solidFill>
                <a:latin typeface="Courier New"/>
              </a:rPr>
              <a:t>1</a:t>
            </a:r>
            <a:r>
              <a:rPr lang="en-CA" sz="1400" b="1" baseline="0" dirty="0" smtClean="0">
                <a:solidFill>
                  <a:srgbClr val="000000"/>
                </a:solidFill>
                <a:latin typeface="Courier New"/>
              </a:rPr>
              <a:t> </a:t>
            </a:r>
            <a:r>
              <a:rPr lang="en-CA" sz="1400" b="1" baseline="0" dirty="0" smtClean="0">
                <a:solidFill>
                  <a:srgbClr val="0000FF"/>
                </a:solidFill>
                <a:latin typeface="Courier New"/>
              </a:rPr>
              <a:t>knots</a:t>
            </a:r>
            <a:r>
              <a:rPr lang="en-CA" sz="1400" b="1" baseline="0" dirty="0" smtClean="0">
                <a:solidFill>
                  <a:srgbClr val="000000"/>
                </a:solidFill>
                <a:latin typeface="Courier New"/>
              </a:rPr>
              <a:t>=-</a:t>
            </a:r>
            <a:r>
              <a:rPr lang="en-CA" sz="1400" b="1" baseline="0" dirty="0" smtClean="0">
                <a:solidFill>
                  <a:srgbClr val="008080"/>
                </a:solidFill>
                <a:latin typeface="Courier New"/>
              </a:rPr>
              <a:t>0.66667</a:t>
            </a:r>
            <a:r>
              <a:rPr lang="en-CA" sz="1400" b="1" baseline="0" dirty="0" smtClean="0">
                <a:solidFill>
                  <a:srgbClr val="000000"/>
                </a:solidFill>
                <a:latin typeface="Courier New"/>
              </a:rPr>
              <a:t>, </a:t>
            </a:r>
            <a:r>
              <a:rPr lang="en-CA" sz="1400" b="1" baseline="0" dirty="0" smtClean="0">
                <a:solidFill>
                  <a:srgbClr val="008080"/>
                </a:solidFill>
                <a:latin typeface="Courier New"/>
              </a:rPr>
              <a:t>0</a:t>
            </a:r>
            <a:r>
              <a:rPr lang="en-CA" sz="1400" b="1" baseline="0" dirty="0" smtClean="0">
                <a:solidFill>
                  <a:srgbClr val="000000"/>
                </a:solidFill>
                <a:latin typeface="Courier New"/>
              </a:rPr>
              <a:t>, </a:t>
            </a:r>
            <a:r>
              <a:rPr lang="en-CA" sz="1400" b="1" baseline="0" dirty="0" smtClean="0">
                <a:solidFill>
                  <a:srgbClr val="008080"/>
                </a:solidFill>
                <a:latin typeface="Courier New"/>
              </a:rPr>
              <a:t>0.66667</a:t>
            </a:r>
            <a:r>
              <a:rPr lang="en-CA" sz="1400" b="1" baseline="0" dirty="0" smtClean="0">
                <a:solidFill>
                  <a:srgbClr val="000000"/>
                </a:solidFill>
                <a:latin typeface="Courier New"/>
              </a:rPr>
              <a:t>);</a:t>
            </a:r>
          </a:p>
          <a:p>
            <a:pPr>
              <a:buNone/>
            </a:pPr>
            <a:r>
              <a:rPr lang="en-CA" sz="1400" baseline="0" dirty="0" smtClean="0">
                <a:solidFill>
                  <a:srgbClr val="000000"/>
                </a:solidFill>
                <a:latin typeface="Courier New"/>
              </a:rPr>
              <a:t> </a:t>
            </a:r>
            <a:r>
              <a:rPr lang="en-CA" sz="1400" baseline="0" dirty="0" smtClean="0">
                <a:solidFill>
                  <a:srgbClr val="0000FF"/>
                </a:solidFill>
                <a:latin typeface="Courier New"/>
              </a:rPr>
              <a:t>output</a:t>
            </a:r>
            <a:r>
              <a:rPr lang="en-CA" sz="1400" baseline="0" dirty="0" smtClean="0">
                <a:solidFill>
                  <a:srgbClr val="000000"/>
                </a:solidFill>
                <a:latin typeface="Courier New"/>
              </a:rPr>
              <a:t> </a:t>
            </a:r>
            <a:r>
              <a:rPr lang="en-CA" sz="1400" baseline="0" dirty="0" smtClean="0">
                <a:solidFill>
                  <a:srgbClr val="0000FF"/>
                </a:solidFill>
                <a:latin typeface="Courier New"/>
              </a:rPr>
              <a:t>out</a:t>
            </a:r>
            <a:r>
              <a:rPr lang="en-CA" sz="1400" baseline="0" dirty="0" smtClean="0">
                <a:solidFill>
                  <a:srgbClr val="000000"/>
                </a:solidFill>
                <a:latin typeface="Courier New"/>
              </a:rPr>
              <a:t>=</a:t>
            </a:r>
            <a:r>
              <a:rPr lang="en-CA" sz="1400" baseline="0" dirty="0" err="1" smtClean="0">
                <a:solidFill>
                  <a:srgbClr val="0000FF"/>
                </a:solidFill>
                <a:latin typeface="Courier New"/>
              </a:rPr>
              <a:t>pred</a:t>
            </a:r>
            <a:r>
              <a:rPr lang="en-CA" sz="1400" baseline="0" dirty="0" smtClean="0">
                <a:solidFill>
                  <a:srgbClr val="000000"/>
                </a:solidFill>
                <a:latin typeface="Courier New"/>
              </a:rPr>
              <a:t> </a:t>
            </a:r>
            <a:r>
              <a:rPr lang="en-CA" sz="1400" baseline="0" dirty="0" smtClean="0">
                <a:solidFill>
                  <a:srgbClr val="0000FF"/>
                </a:solidFill>
                <a:latin typeface="Courier New"/>
              </a:rPr>
              <a:t>predicted</a:t>
            </a:r>
            <a:r>
              <a:rPr lang="en-CA" sz="1400" baseline="0" dirty="0" smtClean="0">
                <a:solidFill>
                  <a:srgbClr val="000000"/>
                </a:solidFill>
                <a:latin typeface="Courier New"/>
              </a:rPr>
              <a:t> </a:t>
            </a:r>
            <a:r>
              <a:rPr lang="en-CA" sz="1400" baseline="0" dirty="0" smtClean="0">
                <a:solidFill>
                  <a:srgbClr val="0000FF"/>
                </a:solidFill>
                <a:latin typeface="Courier New"/>
              </a:rPr>
              <a:t>coefficients</a:t>
            </a:r>
            <a:r>
              <a:rPr lang="en-CA" sz="1400" baseline="0" dirty="0" smtClean="0">
                <a:solidFill>
                  <a:srgbClr val="000000"/>
                </a:solidFill>
                <a:latin typeface="Courier New"/>
              </a:rPr>
              <a:t>;</a:t>
            </a:r>
          </a:p>
          <a:p>
            <a:pPr>
              <a:buNone/>
            </a:pPr>
            <a:r>
              <a:rPr lang="en-CA" sz="1400" dirty="0" smtClean="0">
                <a:solidFill>
                  <a:srgbClr val="0000FF"/>
                </a:solidFill>
                <a:latin typeface="Courier New"/>
              </a:rPr>
              <a:t>title</a:t>
            </a:r>
            <a:r>
              <a:rPr lang="en-CA" sz="1400" dirty="0" smtClean="0">
                <a:solidFill>
                  <a:srgbClr val="000000"/>
                </a:solidFill>
                <a:latin typeface="Courier New"/>
              </a:rPr>
              <a:t> </a:t>
            </a:r>
            <a:r>
              <a:rPr lang="en-CA" sz="1400" dirty="0" smtClean="0">
                <a:solidFill>
                  <a:srgbClr val="800080"/>
                </a:solidFill>
                <a:latin typeface="Courier New"/>
              </a:rPr>
              <a:t>‘Linear </a:t>
            </a:r>
            <a:r>
              <a:rPr lang="en-CA" sz="1400" dirty="0" err="1" smtClean="0">
                <a:solidFill>
                  <a:srgbClr val="800080"/>
                </a:solidFill>
                <a:latin typeface="Courier New"/>
              </a:rPr>
              <a:t>tpf</a:t>
            </a:r>
            <a:r>
              <a:rPr lang="en-CA" sz="1400" dirty="0" smtClean="0">
                <a:solidFill>
                  <a:srgbClr val="800080"/>
                </a:solidFill>
                <a:latin typeface="Courier New"/>
              </a:rPr>
              <a:t> </a:t>
            </a:r>
            <a:r>
              <a:rPr lang="en-CA" sz="1400" dirty="0" err="1" smtClean="0">
                <a:solidFill>
                  <a:srgbClr val="800080"/>
                </a:solidFill>
                <a:latin typeface="Courier New"/>
              </a:rPr>
              <a:t>spline</a:t>
            </a:r>
            <a:r>
              <a:rPr lang="en-CA" sz="1400" dirty="0" smtClean="0">
                <a:solidFill>
                  <a:srgbClr val="800080"/>
                </a:solidFill>
                <a:latin typeface="Courier New"/>
              </a:rPr>
              <a:t> with </a:t>
            </a:r>
            <a:r>
              <a:rPr lang="en-CA" sz="1400" dirty="0" smtClean="0">
                <a:solidFill>
                  <a:srgbClr val="800080"/>
                </a:solidFill>
                <a:latin typeface="Courier New"/>
              </a:rPr>
              <a:t>3 </a:t>
            </a:r>
            <a:r>
              <a:rPr lang="en-CA" sz="1400" dirty="0" smtClean="0">
                <a:solidFill>
                  <a:srgbClr val="800080"/>
                </a:solidFill>
                <a:latin typeface="Courier New"/>
              </a:rPr>
              <a:t>knots'</a:t>
            </a:r>
            <a:r>
              <a:rPr lang="en-CA" sz="1400" dirty="0" smtClean="0">
                <a:solidFill>
                  <a:srgbClr val="000000"/>
                </a:solidFill>
                <a:latin typeface="Courier New"/>
              </a:rPr>
              <a:t>;</a:t>
            </a:r>
            <a:endParaRPr lang="en-CA" sz="1400" baseline="0" dirty="0" smtClean="0">
              <a:solidFill>
                <a:srgbClr val="000000"/>
              </a:solidFill>
              <a:latin typeface="Courier New"/>
            </a:endParaRPr>
          </a:p>
          <a:p>
            <a:pPr>
              <a:buNone/>
            </a:pPr>
            <a:r>
              <a:rPr lang="en-CA" sz="1400" b="1" baseline="0" dirty="0" smtClean="0">
                <a:solidFill>
                  <a:srgbClr val="000080"/>
                </a:solidFill>
                <a:latin typeface="Courier New"/>
              </a:rPr>
              <a:t>run</a:t>
            </a:r>
            <a:r>
              <a:rPr lang="en-CA" sz="1400" b="1" baseline="0" dirty="0" smtClean="0">
                <a:solidFill>
                  <a:srgbClr val="000000"/>
                </a:solidFill>
                <a:latin typeface="Courier New"/>
              </a:rPr>
              <a:t>;</a:t>
            </a:r>
            <a:endParaRPr lang="en-CA" sz="1400" b="1" baseline="0" dirty="0" smtClean="0">
              <a:solidFill>
                <a:srgbClr val="000000"/>
              </a:solidFill>
              <a:latin typeface="Times New Roman"/>
            </a:endParaRPr>
          </a:p>
        </p:txBody>
      </p:sp>
      <p:sp>
        <p:nvSpPr>
          <p:cNvPr id="7" name="Slide Number Placeholder 6"/>
          <p:cNvSpPr>
            <a:spLocks noGrp="1"/>
          </p:cNvSpPr>
          <p:nvPr>
            <p:ph type="sldNum" sz="quarter" idx="12"/>
          </p:nvPr>
        </p:nvSpPr>
        <p:spPr/>
        <p:txBody>
          <a:bodyPr/>
          <a:lstStyle/>
          <a:p>
            <a:fld id="{258B20F9-DCCA-40E8-AA65-2BC1E68C4644}" type="slidenum">
              <a:rPr lang="en-CA" smtClean="0"/>
              <a:pPr/>
              <a:t>12</a:t>
            </a:fld>
            <a:endParaRPr lang="en-CA"/>
          </a:p>
        </p:txBody>
      </p:sp>
      <p:sp>
        <p:nvSpPr>
          <p:cNvPr id="8" name="Date Placeholder 7"/>
          <p:cNvSpPr>
            <a:spLocks noGrp="1"/>
          </p:cNvSpPr>
          <p:nvPr>
            <p:ph type="dt" sz="half" idx="10"/>
          </p:nvPr>
        </p:nvSpPr>
        <p:spPr/>
        <p:txBody>
          <a:bodyPr/>
          <a:lstStyle/>
          <a:p>
            <a:r>
              <a:rPr lang="en-US" smtClean="0"/>
              <a:t>6/12/2009</a:t>
            </a:r>
            <a:endParaRPr lang="en-CA"/>
          </a:p>
        </p:txBody>
      </p:sp>
      <p:sp>
        <p:nvSpPr>
          <p:cNvPr id="9" name="Footer Placeholder 8"/>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42852"/>
            <a:ext cx="8229600" cy="1143000"/>
          </a:xfrm>
        </p:spPr>
        <p:txBody>
          <a:bodyPr>
            <a:normAutofit/>
          </a:bodyPr>
          <a:lstStyle/>
          <a:p>
            <a:r>
              <a:rPr lang="en-CA" sz="3600" dirty="0"/>
              <a:t>TPF basis example #2: </a:t>
            </a:r>
            <a:r>
              <a:rPr lang="en-CA" sz="3600" i="1" dirty="0" smtClean="0"/>
              <a:t>Cubic</a:t>
            </a:r>
            <a:r>
              <a:rPr lang="en-CA" sz="3600" dirty="0" smtClean="0"/>
              <a:t> </a:t>
            </a:r>
            <a:r>
              <a:rPr lang="en-CA" sz="3600" dirty="0" err="1"/>
              <a:t>Spline</a:t>
            </a:r>
            <a:r>
              <a:rPr lang="en-CA" sz="3600" dirty="0"/>
              <a:t> </a:t>
            </a:r>
            <a:r>
              <a:rPr lang="en-CA" sz="3600" dirty="0" smtClean="0"/>
              <a:t>Basis</a:t>
            </a:r>
            <a:endParaRPr lang="en-CA" sz="3600" dirty="0"/>
          </a:p>
        </p:txBody>
      </p:sp>
      <p:sp>
        <p:nvSpPr>
          <p:cNvPr id="3" name="Content Placeholder 2"/>
          <p:cNvSpPr>
            <a:spLocks noGrp="1"/>
          </p:cNvSpPr>
          <p:nvPr>
            <p:ph idx="1"/>
          </p:nvPr>
        </p:nvSpPr>
        <p:spPr/>
        <p:txBody>
          <a:bodyPr>
            <a:normAutofit/>
          </a:bodyPr>
          <a:lstStyle/>
          <a:p>
            <a:endParaRPr lang="en-CA" dirty="0" smtClean="0"/>
          </a:p>
          <a:p>
            <a:endParaRPr lang="en-CA" dirty="0" smtClean="0"/>
          </a:p>
          <a:p>
            <a:pPr>
              <a:buNone/>
            </a:pPr>
            <a:endParaRPr lang="en-CA" sz="1800" dirty="0" smtClean="0"/>
          </a:p>
          <a:p>
            <a:pPr>
              <a:buNone/>
            </a:pPr>
            <a:r>
              <a:rPr lang="en-CA" sz="1800" dirty="0" smtClean="0"/>
              <a:t>In </a:t>
            </a:r>
            <a:r>
              <a:rPr lang="en-CA" sz="1800" dirty="0"/>
              <a:t>general, the truncated power function (TPF) </a:t>
            </a:r>
            <a:r>
              <a:rPr lang="en-CA" sz="1800" dirty="0" err="1"/>
              <a:t>spline</a:t>
            </a:r>
            <a:r>
              <a:rPr lang="en-CA" sz="1800" dirty="0"/>
              <a:t> basis functions of degree </a:t>
            </a:r>
            <a:r>
              <a:rPr lang="en-CA" sz="1800" i="1" dirty="0">
                <a:latin typeface="Times New Roman" pitchFamily="18" charset="0"/>
                <a:cs typeface="Times New Roman" pitchFamily="18" charset="0"/>
              </a:rPr>
              <a:t>p</a:t>
            </a:r>
            <a:r>
              <a:rPr lang="en-CA" sz="1800" dirty="0"/>
              <a:t> are:</a:t>
            </a:r>
          </a:p>
          <a:p>
            <a:endParaRPr lang="en-CA" dirty="0"/>
          </a:p>
        </p:txBody>
      </p:sp>
      <p:graphicFrame>
        <p:nvGraphicFramePr>
          <p:cNvPr id="23554" name="Object 2"/>
          <p:cNvGraphicFramePr>
            <a:graphicFrameLocks noChangeAspect="1"/>
          </p:cNvGraphicFramePr>
          <p:nvPr/>
        </p:nvGraphicFramePr>
        <p:xfrm>
          <a:off x="1911350" y="1563688"/>
          <a:ext cx="5200650" cy="892175"/>
        </p:xfrm>
        <a:graphic>
          <a:graphicData uri="http://schemas.openxmlformats.org/presentationml/2006/ole">
            <p:oleObj spid="_x0000_s23554" name="Equation" r:id="rId4" imgW="2958840" imgH="507960" progId="Equation.3">
              <p:embed/>
            </p:oleObj>
          </a:graphicData>
        </a:graphic>
      </p:graphicFrame>
      <p:graphicFrame>
        <p:nvGraphicFramePr>
          <p:cNvPr id="23555" name="Object 3"/>
          <p:cNvGraphicFramePr>
            <a:graphicFrameLocks noChangeAspect="1"/>
          </p:cNvGraphicFramePr>
          <p:nvPr/>
        </p:nvGraphicFramePr>
        <p:xfrm>
          <a:off x="1785918" y="3643314"/>
          <a:ext cx="5070475" cy="446088"/>
        </p:xfrm>
        <a:graphic>
          <a:graphicData uri="http://schemas.openxmlformats.org/presentationml/2006/ole">
            <p:oleObj spid="_x0000_s23555" name="Equation" r:id="rId5" imgW="2886720" imgH="253780" progId="Equation.3">
              <p:embed/>
            </p:oleObj>
          </a:graphicData>
        </a:graphic>
      </p:graphicFrame>
      <p:sp>
        <p:nvSpPr>
          <p:cNvPr id="6" name="Slide Number Placeholder 5"/>
          <p:cNvSpPr>
            <a:spLocks noGrp="1"/>
          </p:cNvSpPr>
          <p:nvPr>
            <p:ph type="sldNum" sz="quarter" idx="12"/>
          </p:nvPr>
        </p:nvSpPr>
        <p:spPr/>
        <p:txBody>
          <a:bodyPr/>
          <a:lstStyle/>
          <a:p>
            <a:fld id="{258B20F9-DCCA-40E8-AA65-2BC1E68C4644}" type="slidenum">
              <a:rPr lang="en-CA" smtClean="0"/>
              <a:pPr/>
              <a:t>13</a:t>
            </a:fld>
            <a:endParaRPr lang="en-CA"/>
          </a:p>
        </p:txBody>
      </p:sp>
      <p:sp>
        <p:nvSpPr>
          <p:cNvPr id="7" name="Date Placeholder 6"/>
          <p:cNvSpPr>
            <a:spLocks noGrp="1"/>
          </p:cNvSpPr>
          <p:nvPr>
            <p:ph type="dt" sz="half" idx="10"/>
          </p:nvPr>
        </p:nvSpPr>
        <p:spPr/>
        <p:txBody>
          <a:bodyPr/>
          <a:lstStyle/>
          <a:p>
            <a:r>
              <a:rPr lang="en-US" smtClean="0"/>
              <a:t>6/12/2009</a:t>
            </a:r>
            <a:endParaRPr lang="en-CA"/>
          </a:p>
        </p:txBody>
      </p:sp>
      <p:sp>
        <p:nvSpPr>
          <p:cNvPr id="8" name="Footer Placeholder 7"/>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42852"/>
            <a:ext cx="8229600" cy="1143000"/>
          </a:xfrm>
        </p:spPr>
        <p:txBody>
          <a:bodyPr>
            <a:normAutofit/>
          </a:bodyPr>
          <a:lstStyle/>
          <a:p>
            <a:r>
              <a:rPr lang="en-CA" sz="3600" dirty="0" smtClean="0"/>
              <a:t>TPF basis example #2: </a:t>
            </a:r>
            <a:r>
              <a:rPr lang="en-CA" sz="3600" i="1" dirty="0" smtClean="0"/>
              <a:t>Cubic</a:t>
            </a:r>
            <a:r>
              <a:rPr lang="en-CA" sz="3600" dirty="0" smtClean="0"/>
              <a:t> </a:t>
            </a:r>
            <a:r>
              <a:rPr lang="en-CA" sz="3600" dirty="0" err="1" smtClean="0"/>
              <a:t>Spline</a:t>
            </a:r>
            <a:r>
              <a:rPr lang="en-CA" sz="3600" dirty="0" smtClean="0"/>
              <a:t> Basis</a:t>
            </a:r>
            <a:endParaRPr lang="en-CA" sz="3600" dirty="0"/>
          </a:p>
        </p:txBody>
      </p:sp>
      <p:graphicFrame>
        <p:nvGraphicFramePr>
          <p:cNvPr id="4" name="Content Placeholder 3"/>
          <p:cNvGraphicFramePr>
            <a:graphicFrameLocks noGrp="1"/>
          </p:cNvGraphicFramePr>
          <p:nvPr>
            <p:ph idx="1"/>
          </p:nvPr>
        </p:nvGraphicFramePr>
        <p:xfrm>
          <a:off x="285720" y="1571612"/>
          <a:ext cx="4257676" cy="247174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p:nvPr/>
        </p:nvGraphicFramePr>
        <p:xfrm>
          <a:off x="4643438" y="3714752"/>
          <a:ext cx="4262430" cy="2586034"/>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angle 5"/>
          <p:cNvSpPr/>
          <p:nvPr/>
        </p:nvSpPr>
        <p:spPr>
          <a:xfrm>
            <a:off x="4643438" y="2071678"/>
            <a:ext cx="4357718" cy="1600438"/>
          </a:xfrm>
          <a:prstGeom prst="rect">
            <a:avLst/>
          </a:prstGeom>
        </p:spPr>
        <p:txBody>
          <a:bodyPr wrap="square">
            <a:spAutoFit/>
          </a:bodyPr>
          <a:lstStyle/>
          <a:p>
            <a:pPr>
              <a:buNone/>
            </a:pPr>
            <a:r>
              <a:rPr lang="en-CA" sz="1400" b="1" baseline="0" dirty="0" smtClean="0">
                <a:solidFill>
                  <a:srgbClr val="000080"/>
                </a:solidFill>
                <a:latin typeface="Courier New"/>
              </a:rPr>
              <a:t>proc</a:t>
            </a:r>
            <a:r>
              <a:rPr lang="en-CA" sz="1400" b="1" baseline="0" dirty="0" smtClean="0">
                <a:solidFill>
                  <a:srgbClr val="000000"/>
                </a:solidFill>
                <a:latin typeface="Courier New"/>
              </a:rPr>
              <a:t> </a:t>
            </a:r>
            <a:r>
              <a:rPr lang="en-CA" sz="1400" b="1" baseline="0" dirty="0" err="1" smtClean="0">
                <a:solidFill>
                  <a:srgbClr val="000080"/>
                </a:solidFill>
                <a:latin typeface="Courier New"/>
              </a:rPr>
              <a:t>transreg</a:t>
            </a:r>
            <a:r>
              <a:rPr lang="en-CA" sz="1400" b="1" baseline="0" dirty="0" smtClean="0">
                <a:solidFill>
                  <a:srgbClr val="000000"/>
                </a:solidFill>
                <a:latin typeface="Courier New"/>
              </a:rPr>
              <a:t> </a:t>
            </a:r>
            <a:r>
              <a:rPr lang="en-CA" sz="1400" b="1" baseline="0" dirty="0" smtClean="0">
                <a:solidFill>
                  <a:srgbClr val="0000FF"/>
                </a:solidFill>
                <a:latin typeface="Courier New"/>
              </a:rPr>
              <a:t>data</a:t>
            </a:r>
            <a:r>
              <a:rPr lang="en-CA" sz="1400" b="1" baseline="0" dirty="0" smtClean="0">
                <a:solidFill>
                  <a:srgbClr val="000000"/>
                </a:solidFill>
                <a:latin typeface="Courier New"/>
              </a:rPr>
              <a:t>=whatever;</a:t>
            </a:r>
            <a:endParaRPr lang="en-CA" sz="1400" b="1" baseline="0" dirty="0" smtClean="0">
              <a:solidFill>
                <a:srgbClr val="000000"/>
              </a:solidFill>
              <a:latin typeface="Courier New"/>
            </a:endParaRPr>
          </a:p>
          <a:p>
            <a:pPr>
              <a:buNone/>
            </a:pPr>
            <a:r>
              <a:rPr lang="en-CA" sz="1400" baseline="0" dirty="0" smtClean="0">
                <a:solidFill>
                  <a:srgbClr val="000000"/>
                </a:solidFill>
                <a:latin typeface="Courier New"/>
              </a:rPr>
              <a:t> </a:t>
            </a:r>
            <a:r>
              <a:rPr lang="en-CA" sz="1400" baseline="0" dirty="0" smtClean="0">
                <a:solidFill>
                  <a:srgbClr val="0000FF"/>
                </a:solidFill>
                <a:latin typeface="Courier New"/>
              </a:rPr>
              <a:t>model</a:t>
            </a:r>
            <a:r>
              <a:rPr lang="en-CA" sz="1400" baseline="0" dirty="0" smtClean="0">
                <a:solidFill>
                  <a:srgbClr val="000000"/>
                </a:solidFill>
                <a:latin typeface="Courier New"/>
              </a:rPr>
              <a:t> </a:t>
            </a:r>
            <a:r>
              <a:rPr lang="en-CA" sz="1400" baseline="0" dirty="0" smtClean="0">
                <a:solidFill>
                  <a:srgbClr val="0000FF"/>
                </a:solidFill>
                <a:latin typeface="Courier New"/>
              </a:rPr>
              <a:t>identity</a:t>
            </a:r>
            <a:r>
              <a:rPr lang="en-CA" sz="1400" baseline="0" dirty="0" smtClean="0">
                <a:solidFill>
                  <a:srgbClr val="000000"/>
                </a:solidFill>
                <a:latin typeface="Courier New"/>
              </a:rPr>
              <a:t>(y)=</a:t>
            </a:r>
            <a:r>
              <a:rPr lang="en-CA" sz="1400" baseline="0" dirty="0" err="1" smtClean="0">
                <a:solidFill>
                  <a:srgbClr val="0000FF"/>
                </a:solidFill>
                <a:latin typeface="Courier New"/>
              </a:rPr>
              <a:t>pspline</a:t>
            </a:r>
            <a:r>
              <a:rPr lang="en-CA" sz="1400" baseline="0" dirty="0" smtClean="0">
                <a:solidFill>
                  <a:srgbClr val="000000"/>
                </a:solidFill>
                <a:latin typeface="Courier New"/>
              </a:rPr>
              <a:t>(x / </a:t>
            </a:r>
            <a:r>
              <a:rPr lang="en-CA" sz="1400" baseline="0" dirty="0" smtClean="0">
                <a:solidFill>
                  <a:srgbClr val="0000FF"/>
                </a:solidFill>
                <a:latin typeface="Courier New"/>
              </a:rPr>
              <a:t>degree</a:t>
            </a:r>
            <a:r>
              <a:rPr lang="en-CA" sz="1400" baseline="0" dirty="0" smtClean="0">
                <a:solidFill>
                  <a:srgbClr val="000000"/>
                </a:solidFill>
                <a:latin typeface="Courier New"/>
              </a:rPr>
              <a:t>=3 </a:t>
            </a:r>
            <a:r>
              <a:rPr lang="en-CA" sz="1400" baseline="0" dirty="0" smtClean="0">
                <a:solidFill>
                  <a:srgbClr val="0000FF"/>
                </a:solidFill>
                <a:latin typeface="Courier New"/>
              </a:rPr>
              <a:t>knots</a:t>
            </a:r>
            <a:r>
              <a:rPr lang="en-CA" sz="1400" baseline="0" dirty="0" smtClean="0">
                <a:solidFill>
                  <a:srgbClr val="000000"/>
                </a:solidFill>
                <a:latin typeface="Courier New"/>
              </a:rPr>
              <a:t>=-</a:t>
            </a:r>
            <a:r>
              <a:rPr lang="en-CA" sz="1400" b="1" baseline="0" dirty="0" smtClean="0">
                <a:solidFill>
                  <a:srgbClr val="008080"/>
                </a:solidFill>
                <a:latin typeface="Courier New"/>
              </a:rPr>
              <a:t>0.66667</a:t>
            </a:r>
            <a:r>
              <a:rPr lang="en-CA" sz="1400" b="1" baseline="0" dirty="0" smtClean="0">
                <a:solidFill>
                  <a:srgbClr val="000000"/>
                </a:solidFill>
                <a:latin typeface="Courier New"/>
              </a:rPr>
              <a:t>, </a:t>
            </a:r>
            <a:r>
              <a:rPr lang="en-CA" sz="1400" b="1" baseline="0" dirty="0" smtClean="0">
                <a:solidFill>
                  <a:srgbClr val="008080"/>
                </a:solidFill>
                <a:latin typeface="Courier New"/>
              </a:rPr>
              <a:t>0</a:t>
            </a:r>
            <a:r>
              <a:rPr lang="en-CA" sz="1400" b="1" baseline="0" dirty="0" smtClean="0">
                <a:solidFill>
                  <a:srgbClr val="000000"/>
                </a:solidFill>
                <a:latin typeface="Courier New"/>
              </a:rPr>
              <a:t>, </a:t>
            </a:r>
            <a:r>
              <a:rPr lang="en-CA" sz="1400" b="1" baseline="0" dirty="0" smtClean="0">
                <a:solidFill>
                  <a:srgbClr val="008080"/>
                </a:solidFill>
                <a:latin typeface="Courier New"/>
              </a:rPr>
              <a:t>0.66667</a:t>
            </a:r>
            <a:r>
              <a:rPr lang="en-CA" sz="1400" b="1" baseline="0" dirty="0" smtClean="0">
                <a:solidFill>
                  <a:srgbClr val="000000"/>
                </a:solidFill>
                <a:latin typeface="Courier New"/>
              </a:rPr>
              <a:t>);</a:t>
            </a:r>
          </a:p>
          <a:p>
            <a:pPr>
              <a:buNone/>
            </a:pPr>
            <a:r>
              <a:rPr lang="en-CA" sz="1400" baseline="0" dirty="0" smtClean="0">
                <a:solidFill>
                  <a:srgbClr val="000000"/>
                </a:solidFill>
                <a:latin typeface="Courier New"/>
              </a:rPr>
              <a:t> </a:t>
            </a:r>
            <a:r>
              <a:rPr lang="en-CA" sz="1400" baseline="0" dirty="0" smtClean="0">
                <a:solidFill>
                  <a:srgbClr val="0000FF"/>
                </a:solidFill>
                <a:latin typeface="Courier New"/>
              </a:rPr>
              <a:t>output</a:t>
            </a:r>
            <a:r>
              <a:rPr lang="en-CA" sz="1400" baseline="0" dirty="0" smtClean="0">
                <a:solidFill>
                  <a:srgbClr val="000000"/>
                </a:solidFill>
                <a:latin typeface="Courier New"/>
              </a:rPr>
              <a:t> </a:t>
            </a:r>
            <a:r>
              <a:rPr lang="en-CA" sz="1400" baseline="0" dirty="0" smtClean="0">
                <a:solidFill>
                  <a:srgbClr val="0000FF"/>
                </a:solidFill>
                <a:latin typeface="Courier New"/>
              </a:rPr>
              <a:t>out</a:t>
            </a:r>
            <a:r>
              <a:rPr lang="en-CA" sz="1400" baseline="0" dirty="0" smtClean="0">
                <a:solidFill>
                  <a:srgbClr val="000000"/>
                </a:solidFill>
                <a:latin typeface="Courier New"/>
              </a:rPr>
              <a:t>=</a:t>
            </a:r>
            <a:r>
              <a:rPr lang="en-CA" sz="1400" baseline="0" dirty="0" err="1" smtClean="0">
                <a:solidFill>
                  <a:srgbClr val="0000FF"/>
                </a:solidFill>
                <a:latin typeface="Courier New"/>
              </a:rPr>
              <a:t>pred</a:t>
            </a:r>
            <a:r>
              <a:rPr lang="en-CA" sz="1400" baseline="0" dirty="0" smtClean="0">
                <a:solidFill>
                  <a:srgbClr val="000000"/>
                </a:solidFill>
                <a:latin typeface="Courier New"/>
              </a:rPr>
              <a:t> </a:t>
            </a:r>
            <a:r>
              <a:rPr lang="en-CA" sz="1400" baseline="0" dirty="0" smtClean="0">
                <a:solidFill>
                  <a:srgbClr val="0000FF"/>
                </a:solidFill>
                <a:latin typeface="Courier New"/>
              </a:rPr>
              <a:t>predicted</a:t>
            </a:r>
            <a:r>
              <a:rPr lang="en-CA" sz="1400" baseline="0" dirty="0" smtClean="0">
                <a:solidFill>
                  <a:srgbClr val="000000"/>
                </a:solidFill>
                <a:latin typeface="Courier New"/>
              </a:rPr>
              <a:t> </a:t>
            </a:r>
            <a:r>
              <a:rPr lang="en-CA" sz="1400" baseline="0" dirty="0" smtClean="0">
                <a:solidFill>
                  <a:srgbClr val="0000FF"/>
                </a:solidFill>
                <a:latin typeface="Courier New"/>
              </a:rPr>
              <a:t>coefficients</a:t>
            </a:r>
            <a:r>
              <a:rPr lang="en-CA" sz="1400" baseline="0" dirty="0" smtClean="0">
                <a:solidFill>
                  <a:srgbClr val="000000"/>
                </a:solidFill>
                <a:latin typeface="Courier New"/>
              </a:rPr>
              <a:t>;</a:t>
            </a:r>
          </a:p>
          <a:p>
            <a:pPr>
              <a:buNone/>
            </a:pPr>
            <a:r>
              <a:rPr lang="en-CA" sz="1400" dirty="0" smtClean="0">
                <a:solidFill>
                  <a:srgbClr val="000000"/>
                </a:solidFill>
                <a:latin typeface="Courier New"/>
              </a:rPr>
              <a:t> </a:t>
            </a:r>
            <a:r>
              <a:rPr lang="en-CA" sz="1400" dirty="0" smtClean="0">
                <a:solidFill>
                  <a:srgbClr val="0000FF"/>
                </a:solidFill>
                <a:latin typeface="Courier New"/>
              </a:rPr>
              <a:t>title</a:t>
            </a:r>
            <a:r>
              <a:rPr lang="en-CA" sz="1400" dirty="0" smtClean="0">
                <a:solidFill>
                  <a:srgbClr val="000000"/>
                </a:solidFill>
                <a:latin typeface="Courier New"/>
              </a:rPr>
              <a:t> </a:t>
            </a:r>
            <a:r>
              <a:rPr lang="en-CA" sz="1400" dirty="0" smtClean="0">
                <a:solidFill>
                  <a:srgbClr val="800080"/>
                </a:solidFill>
                <a:latin typeface="Courier New"/>
              </a:rPr>
              <a:t>'Cubic </a:t>
            </a:r>
            <a:r>
              <a:rPr lang="en-CA" sz="1400" dirty="0" err="1" smtClean="0">
                <a:solidFill>
                  <a:srgbClr val="800080"/>
                </a:solidFill>
                <a:latin typeface="Courier New"/>
              </a:rPr>
              <a:t>tpf</a:t>
            </a:r>
            <a:r>
              <a:rPr lang="en-CA" sz="1400" dirty="0" smtClean="0">
                <a:solidFill>
                  <a:srgbClr val="800080"/>
                </a:solidFill>
                <a:latin typeface="Courier New"/>
              </a:rPr>
              <a:t> </a:t>
            </a:r>
            <a:r>
              <a:rPr lang="en-CA" sz="1400" dirty="0" err="1" smtClean="0">
                <a:solidFill>
                  <a:srgbClr val="800080"/>
                </a:solidFill>
                <a:latin typeface="Courier New"/>
              </a:rPr>
              <a:t>spline</a:t>
            </a:r>
            <a:r>
              <a:rPr lang="en-CA" sz="1400" dirty="0" smtClean="0">
                <a:solidFill>
                  <a:srgbClr val="800080"/>
                </a:solidFill>
                <a:latin typeface="Courier New"/>
              </a:rPr>
              <a:t> with </a:t>
            </a:r>
            <a:r>
              <a:rPr lang="en-CA" sz="1400" dirty="0" smtClean="0">
                <a:solidFill>
                  <a:srgbClr val="800080"/>
                </a:solidFill>
                <a:latin typeface="Courier New"/>
              </a:rPr>
              <a:t>3 </a:t>
            </a:r>
            <a:r>
              <a:rPr lang="en-CA" sz="1400" dirty="0" smtClean="0">
                <a:solidFill>
                  <a:srgbClr val="800080"/>
                </a:solidFill>
                <a:latin typeface="Courier New"/>
              </a:rPr>
              <a:t>knots'</a:t>
            </a:r>
            <a:r>
              <a:rPr lang="en-CA" sz="1400" dirty="0" smtClean="0">
                <a:solidFill>
                  <a:srgbClr val="000000"/>
                </a:solidFill>
                <a:latin typeface="Courier New"/>
              </a:rPr>
              <a:t>;</a:t>
            </a:r>
            <a:endParaRPr lang="en-CA" sz="1400" baseline="0" dirty="0" smtClean="0">
              <a:solidFill>
                <a:srgbClr val="000000"/>
              </a:solidFill>
              <a:latin typeface="Courier New"/>
            </a:endParaRPr>
          </a:p>
          <a:p>
            <a:pPr>
              <a:buNone/>
            </a:pPr>
            <a:r>
              <a:rPr lang="en-CA" sz="1400" b="1" baseline="0" dirty="0" smtClean="0">
                <a:solidFill>
                  <a:srgbClr val="000080"/>
                </a:solidFill>
                <a:latin typeface="Courier New"/>
              </a:rPr>
              <a:t>run</a:t>
            </a:r>
            <a:r>
              <a:rPr lang="en-CA" sz="1400" b="1" baseline="0" dirty="0" smtClean="0">
                <a:solidFill>
                  <a:srgbClr val="000000"/>
                </a:solidFill>
                <a:latin typeface="Courier New"/>
              </a:rPr>
              <a:t>;</a:t>
            </a:r>
          </a:p>
        </p:txBody>
      </p:sp>
      <p:sp>
        <p:nvSpPr>
          <p:cNvPr id="7" name="Slide Number Placeholder 6"/>
          <p:cNvSpPr>
            <a:spLocks noGrp="1"/>
          </p:cNvSpPr>
          <p:nvPr>
            <p:ph type="sldNum" sz="quarter" idx="12"/>
          </p:nvPr>
        </p:nvSpPr>
        <p:spPr/>
        <p:txBody>
          <a:bodyPr/>
          <a:lstStyle/>
          <a:p>
            <a:fld id="{258B20F9-DCCA-40E8-AA65-2BC1E68C4644}" type="slidenum">
              <a:rPr lang="en-CA" smtClean="0"/>
              <a:pPr/>
              <a:t>14</a:t>
            </a:fld>
            <a:endParaRPr lang="en-CA"/>
          </a:p>
        </p:txBody>
      </p:sp>
      <p:sp>
        <p:nvSpPr>
          <p:cNvPr id="8" name="Date Placeholder 7"/>
          <p:cNvSpPr>
            <a:spLocks noGrp="1"/>
          </p:cNvSpPr>
          <p:nvPr>
            <p:ph type="dt" sz="half" idx="10"/>
          </p:nvPr>
        </p:nvSpPr>
        <p:spPr/>
        <p:txBody>
          <a:bodyPr/>
          <a:lstStyle/>
          <a:p>
            <a:r>
              <a:rPr lang="en-US" smtClean="0"/>
              <a:t>6/12/2009</a:t>
            </a:r>
            <a:endParaRPr lang="en-CA"/>
          </a:p>
        </p:txBody>
      </p:sp>
      <p:sp>
        <p:nvSpPr>
          <p:cNvPr id="9" name="Footer Placeholder 8"/>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smtClean="0"/>
              <a:t>TPF basis example #2: </a:t>
            </a:r>
            <a:r>
              <a:rPr lang="en-CA" sz="3600" i="1" dirty="0" smtClean="0"/>
              <a:t>Cubic</a:t>
            </a:r>
            <a:r>
              <a:rPr lang="en-CA" sz="3600" dirty="0" smtClean="0"/>
              <a:t> </a:t>
            </a:r>
            <a:r>
              <a:rPr lang="en-CA" sz="3600" dirty="0" err="1" smtClean="0"/>
              <a:t>Spline</a:t>
            </a:r>
            <a:r>
              <a:rPr lang="en-CA" sz="3600" dirty="0" smtClean="0"/>
              <a:t> Basis</a:t>
            </a:r>
            <a:endParaRPr lang="en-CA" sz="3600" dirty="0"/>
          </a:p>
        </p:txBody>
      </p:sp>
      <p:graphicFrame>
        <p:nvGraphicFramePr>
          <p:cNvPr id="4" name="Content Placeholder 3"/>
          <p:cNvGraphicFramePr>
            <a:graphicFrameLocks noGrp="1"/>
          </p:cNvGraphicFramePr>
          <p:nvPr>
            <p:ph idx="1"/>
          </p:nvPr>
        </p:nvGraphicFramePr>
        <p:xfrm>
          <a:off x="214282" y="1571612"/>
          <a:ext cx="4257676" cy="247174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p:nvPr/>
        </p:nvGraphicFramePr>
        <p:xfrm>
          <a:off x="4643438" y="3786190"/>
          <a:ext cx="4276717" cy="2657471"/>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angle 5"/>
          <p:cNvSpPr/>
          <p:nvPr/>
        </p:nvSpPr>
        <p:spPr>
          <a:xfrm>
            <a:off x="4572000" y="1857364"/>
            <a:ext cx="4714876" cy="1600438"/>
          </a:xfrm>
          <a:prstGeom prst="rect">
            <a:avLst/>
          </a:prstGeom>
        </p:spPr>
        <p:txBody>
          <a:bodyPr wrap="square">
            <a:spAutoFit/>
          </a:bodyPr>
          <a:lstStyle/>
          <a:p>
            <a:r>
              <a:rPr lang="en-CA" sz="1400" b="1" dirty="0" smtClean="0">
                <a:solidFill>
                  <a:srgbClr val="000080"/>
                </a:solidFill>
                <a:latin typeface="Courier New"/>
              </a:rPr>
              <a:t>proc</a:t>
            </a:r>
            <a:r>
              <a:rPr lang="en-CA" sz="1400" b="1" dirty="0" smtClean="0">
                <a:solidFill>
                  <a:srgbClr val="000000"/>
                </a:solidFill>
                <a:latin typeface="Courier New"/>
              </a:rPr>
              <a:t> </a:t>
            </a:r>
            <a:r>
              <a:rPr lang="en-CA" sz="1400" b="1" dirty="0" err="1" smtClean="0">
                <a:solidFill>
                  <a:srgbClr val="000080"/>
                </a:solidFill>
                <a:latin typeface="Courier New"/>
              </a:rPr>
              <a:t>transreg</a:t>
            </a:r>
            <a:r>
              <a:rPr lang="en-CA" sz="1400" b="1" dirty="0" smtClean="0">
                <a:solidFill>
                  <a:srgbClr val="000000"/>
                </a:solidFill>
                <a:latin typeface="Courier New"/>
              </a:rPr>
              <a:t> </a:t>
            </a:r>
            <a:r>
              <a:rPr lang="en-CA" sz="1400" b="1" dirty="0" smtClean="0">
                <a:solidFill>
                  <a:srgbClr val="0000FF"/>
                </a:solidFill>
                <a:latin typeface="Courier New"/>
              </a:rPr>
              <a:t>data</a:t>
            </a:r>
            <a:r>
              <a:rPr lang="en-CA" sz="1400" b="1" dirty="0" smtClean="0">
                <a:solidFill>
                  <a:srgbClr val="000000"/>
                </a:solidFill>
                <a:latin typeface="Courier New"/>
              </a:rPr>
              <a:t>=whatever;</a:t>
            </a:r>
            <a:endParaRPr lang="en-CA" sz="1400" b="1" dirty="0" smtClean="0">
              <a:solidFill>
                <a:srgbClr val="000000"/>
              </a:solidFill>
              <a:latin typeface="Courier New"/>
            </a:endParaRPr>
          </a:p>
          <a:p>
            <a:r>
              <a:rPr lang="en-CA" sz="1400" dirty="0" smtClean="0">
                <a:solidFill>
                  <a:srgbClr val="000000"/>
                </a:solidFill>
                <a:latin typeface="Courier New"/>
              </a:rPr>
              <a:t> </a:t>
            </a:r>
            <a:r>
              <a:rPr lang="en-CA" sz="1400" dirty="0" smtClean="0">
                <a:solidFill>
                  <a:srgbClr val="0000FF"/>
                </a:solidFill>
                <a:latin typeface="Courier New"/>
              </a:rPr>
              <a:t>model</a:t>
            </a:r>
            <a:r>
              <a:rPr lang="en-CA" sz="1400" dirty="0" smtClean="0">
                <a:solidFill>
                  <a:srgbClr val="000000"/>
                </a:solidFill>
                <a:latin typeface="Courier New"/>
              </a:rPr>
              <a:t> </a:t>
            </a:r>
            <a:r>
              <a:rPr lang="en-CA" sz="1400" dirty="0" smtClean="0">
                <a:solidFill>
                  <a:srgbClr val="0000FF"/>
                </a:solidFill>
                <a:latin typeface="Courier New"/>
              </a:rPr>
              <a:t>identity</a:t>
            </a:r>
            <a:r>
              <a:rPr lang="en-CA" sz="1400" dirty="0" smtClean="0">
                <a:solidFill>
                  <a:srgbClr val="000000"/>
                </a:solidFill>
                <a:latin typeface="Courier New"/>
              </a:rPr>
              <a:t>(y)=</a:t>
            </a:r>
            <a:r>
              <a:rPr lang="en-CA" sz="1400" dirty="0" err="1" smtClean="0">
                <a:solidFill>
                  <a:srgbClr val="0000FF"/>
                </a:solidFill>
                <a:latin typeface="Courier New"/>
              </a:rPr>
              <a:t>pspline</a:t>
            </a:r>
            <a:r>
              <a:rPr lang="en-CA" sz="1400" dirty="0" smtClean="0">
                <a:solidFill>
                  <a:srgbClr val="000000"/>
                </a:solidFill>
                <a:latin typeface="Courier New"/>
              </a:rPr>
              <a:t>(x / </a:t>
            </a:r>
            <a:r>
              <a:rPr lang="en-CA" sz="1400" dirty="0" smtClean="0">
                <a:solidFill>
                  <a:srgbClr val="0000FF"/>
                </a:solidFill>
                <a:latin typeface="Courier New"/>
              </a:rPr>
              <a:t>degree</a:t>
            </a:r>
            <a:r>
              <a:rPr lang="en-CA" sz="1400" dirty="0" smtClean="0">
                <a:solidFill>
                  <a:srgbClr val="000000"/>
                </a:solidFill>
                <a:latin typeface="Courier New"/>
              </a:rPr>
              <a:t>=</a:t>
            </a:r>
            <a:r>
              <a:rPr lang="en-CA" sz="1400" b="1" dirty="0" smtClean="0">
                <a:solidFill>
                  <a:srgbClr val="008080"/>
                </a:solidFill>
                <a:latin typeface="Courier New"/>
              </a:rPr>
              <a:t>3</a:t>
            </a:r>
            <a:r>
              <a:rPr lang="en-CA" sz="1400" b="1" dirty="0" smtClean="0">
                <a:solidFill>
                  <a:srgbClr val="000000"/>
                </a:solidFill>
                <a:latin typeface="Courier New"/>
              </a:rPr>
              <a:t> </a:t>
            </a:r>
            <a:r>
              <a:rPr lang="en-CA" sz="1400" b="1" dirty="0" smtClean="0">
                <a:solidFill>
                  <a:srgbClr val="0000FF"/>
                </a:solidFill>
                <a:latin typeface="Courier New"/>
              </a:rPr>
              <a:t>knots</a:t>
            </a:r>
            <a:r>
              <a:rPr lang="en-CA" sz="1400" b="1" dirty="0" smtClean="0">
                <a:solidFill>
                  <a:srgbClr val="000000"/>
                </a:solidFill>
                <a:latin typeface="Courier New"/>
              </a:rPr>
              <a:t>= -</a:t>
            </a:r>
            <a:r>
              <a:rPr lang="en-CA" sz="1400" b="1" dirty="0" smtClean="0">
                <a:solidFill>
                  <a:srgbClr val="008080"/>
                </a:solidFill>
                <a:latin typeface="Courier New"/>
              </a:rPr>
              <a:t>0.75</a:t>
            </a:r>
            <a:r>
              <a:rPr lang="en-CA" sz="1400" b="1" dirty="0" smtClean="0">
                <a:solidFill>
                  <a:srgbClr val="000000"/>
                </a:solidFill>
                <a:latin typeface="Courier New"/>
              </a:rPr>
              <a:t>, -</a:t>
            </a:r>
            <a:r>
              <a:rPr lang="en-CA" sz="1400" b="1" dirty="0" smtClean="0">
                <a:solidFill>
                  <a:srgbClr val="008080"/>
                </a:solidFill>
                <a:latin typeface="Courier New"/>
              </a:rPr>
              <a:t>0.5</a:t>
            </a:r>
            <a:r>
              <a:rPr lang="en-CA" sz="1400" b="1" dirty="0" smtClean="0">
                <a:solidFill>
                  <a:srgbClr val="000000"/>
                </a:solidFill>
                <a:latin typeface="Courier New"/>
              </a:rPr>
              <a:t>, -</a:t>
            </a:r>
            <a:r>
              <a:rPr lang="en-CA" sz="1400" b="1" dirty="0" smtClean="0">
                <a:solidFill>
                  <a:srgbClr val="008080"/>
                </a:solidFill>
                <a:latin typeface="Courier New"/>
              </a:rPr>
              <a:t>0.25</a:t>
            </a:r>
            <a:r>
              <a:rPr lang="en-CA" sz="1400" b="1" dirty="0" smtClean="0">
                <a:solidFill>
                  <a:srgbClr val="000000"/>
                </a:solidFill>
                <a:latin typeface="Courier New"/>
              </a:rPr>
              <a:t>, </a:t>
            </a:r>
            <a:r>
              <a:rPr lang="en-CA" sz="1400" b="1" dirty="0" smtClean="0">
                <a:solidFill>
                  <a:srgbClr val="008080"/>
                </a:solidFill>
                <a:latin typeface="Courier New"/>
              </a:rPr>
              <a:t>0</a:t>
            </a:r>
            <a:r>
              <a:rPr lang="en-CA" sz="1400" b="1" dirty="0" smtClean="0">
                <a:solidFill>
                  <a:srgbClr val="000000"/>
                </a:solidFill>
                <a:latin typeface="Courier New"/>
              </a:rPr>
              <a:t>, </a:t>
            </a:r>
            <a:r>
              <a:rPr lang="en-CA" sz="1400" b="1" dirty="0" smtClean="0">
                <a:solidFill>
                  <a:srgbClr val="008080"/>
                </a:solidFill>
                <a:latin typeface="Courier New"/>
              </a:rPr>
              <a:t>0.25</a:t>
            </a:r>
            <a:r>
              <a:rPr lang="en-CA" sz="1400" b="1" dirty="0" smtClean="0">
                <a:solidFill>
                  <a:srgbClr val="000000"/>
                </a:solidFill>
                <a:latin typeface="Courier New"/>
              </a:rPr>
              <a:t>, </a:t>
            </a:r>
            <a:r>
              <a:rPr lang="en-CA" sz="1400" b="1" dirty="0" smtClean="0">
                <a:solidFill>
                  <a:srgbClr val="008080"/>
                </a:solidFill>
                <a:latin typeface="Courier New"/>
              </a:rPr>
              <a:t>0.5</a:t>
            </a:r>
            <a:r>
              <a:rPr lang="en-CA" sz="1400" b="1" dirty="0" smtClean="0">
                <a:solidFill>
                  <a:srgbClr val="000000"/>
                </a:solidFill>
                <a:latin typeface="Courier New"/>
              </a:rPr>
              <a:t>, </a:t>
            </a:r>
            <a:r>
              <a:rPr lang="en-CA" sz="1400" b="1" dirty="0" smtClean="0">
                <a:solidFill>
                  <a:srgbClr val="008080"/>
                </a:solidFill>
                <a:latin typeface="Courier New"/>
              </a:rPr>
              <a:t>0.75</a:t>
            </a:r>
            <a:r>
              <a:rPr lang="en-CA" sz="1400" b="1" dirty="0" smtClean="0">
                <a:solidFill>
                  <a:srgbClr val="000000"/>
                </a:solidFill>
                <a:latin typeface="Courier New"/>
              </a:rPr>
              <a:t>);</a:t>
            </a:r>
          </a:p>
          <a:p>
            <a:r>
              <a:rPr lang="en-CA" sz="1400" dirty="0" smtClean="0">
                <a:solidFill>
                  <a:srgbClr val="000000"/>
                </a:solidFill>
                <a:latin typeface="Courier New"/>
              </a:rPr>
              <a:t> </a:t>
            </a:r>
            <a:r>
              <a:rPr lang="en-CA" sz="1400" dirty="0" smtClean="0">
                <a:solidFill>
                  <a:srgbClr val="0000FF"/>
                </a:solidFill>
                <a:latin typeface="Courier New"/>
              </a:rPr>
              <a:t>output</a:t>
            </a:r>
            <a:r>
              <a:rPr lang="en-CA" sz="1400" dirty="0" smtClean="0">
                <a:solidFill>
                  <a:srgbClr val="000000"/>
                </a:solidFill>
                <a:latin typeface="Courier New"/>
              </a:rPr>
              <a:t> </a:t>
            </a:r>
            <a:r>
              <a:rPr lang="en-CA" sz="1400" dirty="0" smtClean="0">
                <a:solidFill>
                  <a:srgbClr val="0000FF"/>
                </a:solidFill>
                <a:latin typeface="Courier New"/>
              </a:rPr>
              <a:t>out</a:t>
            </a:r>
            <a:r>
              <a:rPr lang="en-CA" sz="1400" dirty="0" smtClean="0">
                <a:solidFill>
                  <a:srgbClr val="000000"/>
                </a:solidFill>
                <a:latin typeface="Courier New"/>
              </a:rPr>
              <a:t>=</a:t>
            </a:r>
            <a:r>
              <a:rPr lang="en-CA" sz="1400" dirty="0" err="1" smtClean="0">
                <a:solidFill>
                  <a:srgbClr val="0000FF"/>
                </a:solidFill>
                <a:latin typeface="Courier New"/>
              </a:rPr>
              <a:t>pred</a:t>
            </a:r>
            <a:r>
              <a:rPr lang="en-CA" sz="1400" dirty="0" smtClean="0">
                <a:solidFill>
                  <a:srgbClr val="000000"/>
                </a:solidFill>
                <a:latin typeface="Courier New"/>
              </a:rPr>
              <a:t> </a:t>
            </a:r>
            <a:r>
              <a:rPr lang="en-CA" sz="1400" dirty="0" smtClean="0">
                <a:solidFill>
                  <a:srgbClr val="0000FF"/>
                </a:solidFill>
                <a:latin typeface="Courier New"/>
              </a:rPr>
              <a:t>predicted</a:t>
            </a:r>
            <a:r>
              <a:rPr lang="en-CA" sz="1400" dirty="0" smtClean="0">
                <a:solidFill>
                  <a:srgbClr val="000000"/>
                </a:solidFill>
                <a:latin typeface="Courier New"/>
              </a:rPr>
              <a:t> </a:t>
            </a:r>
            <a:r>
              <a:rPr lang="en-CA" sz="1400" dirty="0" smtClean="0">
                <a:solidFill>
                  <a:srgbClr val="0000FF"/>
                </a:solidFill>
                <a:latin typeface="Courier New"/>
              </a:rPr>
              <a:t>coefficients</a:t>
            </a:r>
            <a:r>
              <a:rPr lang="en-CA" sz="1400" dirty="0" smtClean="0">
                <a:solidFill>
                  <a:srgbClr val="000000"/>
                </a:solidFill>
                <a:latin typeface="Courier New"/>
              </a:rPr>
              <a:t>;</a:t>
            </a:r>
          </a:p>
          <a:p>
            <a:r>
              <a:rPr lang="en-CA" sz="1400" dirty="0" smtClean="0">
                <a:solidFill>
                  <a:srgbClr val="000000"/>
                </a:solidFill>
                <a:latin typeface="Courier New"/>
              </a:rPr>
              <a:t> </a:t>
            </a:r>
            <a:r>
              <a:rPr lang="en-CA" sz="1400" dirty="0" smtClean="0">
                <a:solidFill>
                  <a:srgbClr val="0000FF"/>
                </a:solidFill>
                <a:latin typeface="Courier New"/>
              </a:rPr>
              <a:t>title</a:t>
            </a:r>
            <a:r>
              <a:rPr lang="en-CA" sz="1400" dirty="0" smtClean="0">
                <a:solidFill>
                  <a:srgbClr val="000000"/>
                </a:solidFill>
                <a:latin typeface="Courier New"/>
              </a:rPr>
              <a:t> </a:t>
            </a:r>
            <a:r>
              <a:rPr lang="en-CA" sz="1400" dirty="0" smtClean="0">
                <a:solidFill>
                  <a:srgbClr val="800080"/>
                </a:solidFill>
                <a:latin typeface="Courier New"/>
              </a:rPr>
              <a:t>'Cubic </a:t>
            </a:r>
            <a:r>
              <a:rPr lang="en-CA" sz="1400" dirty="0" err="1" smtClean="0">
                <a:solidFill>
                  <a:srgbClr val="800080"/>
                </a:solidFill>
                <a:latin typeface="Courier New"/>
              </a:rPr>
              <a:t>tpf</a:t>
            </a:r>
            <a:r>
              <a:rPr lang="en-CA" sz="1400" dirty="0" smtClean="0">
                <a:solidFill>
                  <a:srgbClr val="800080"/>
                </a:solidFill>
                <a:latin typeface="Courier New"/>
              </a:rPr>
              <a:t> </a:t>
            </a:r>
            <a:r>
              <a:rPr lang="en-CA" sz="1400" dirty="0" err="1" smtClean="0">
                <a:solidFill>
                  <a:srgbClr val="800080"/>
                </a:solidFill>
                <a:latin typeface="Courier New"/>
              </a:rPr>
              <a:t>spline</a:t>
            </a:r>
            <a:r>
              <a:rPr lang="en-CA" sz="1400" dirty="0" smtClean="0">
                <a:solidFill>
                  <a:srgbClr val="800080"/>
                </a:solidFill>
                <a:latin typeface="Courier New"/>
              </a:rPr>
              <a:t> with 7 knots'</a:t>
            </a:r>
            <a:r>
              <a:rPr lang="en-CA" sz="1400" dirty="0" smtClean="0">
                <a:solidFill>
                  <a:srgbClr val="000000"/>
                </a:solidFill>
                <a:latin typeface="Courier New"/>
              </a:rPr>
              <a:t>;</a:t>
            </a:r>
          </a:p>
          <a:p>
            <a:r>
              <a:rPr lang="en-CA" sz="1400" b="1" dirty="0" smtClean="0">
                <a:solidFill>
                  <a:srgbClr val="000080"/>
                </a:solidFill>
                <a:latin typeface="Courier New"/>
              </a:rPr>
              <a:t>run</a:t>
            </a:r>
            <a:r>
              <a:rPr lang="en-CA" sz="1400" b="1" dirty="0" smtClean="0">
                <a:solidFill>
                  <a:srgbClr val="000000"/>
                </a:solidFill>
                <a:latin typeface="Courier New"/>
              </a:rPr>
              <a:t>;</a:t>
            </a:r>
          </a:p>
        </p:txBody>
      </p:sp>
      <p:sp>
        <p:nvSpPr>
          <p:cNvPr id="7" name="Slide Number Placeholder 6"/>
          <p:cNvSpPr>
            <a:spLocks noGrp="1"/>
          </p:cNvSpPr>
          <p:nvPr>
            <p:ph type="sldNum" sz="quarter" idx="12"/>
          </p:nvPr>
        </p:nvSpPr>
        <p:spPr/>
        <p:txBody>
          <a:bodyPr/>
          <a:lstStyle/>
          <a:p>
            <a:fld id="{258B20F9-DCCA-40E8-AA65-2BC1E68C4644}" type="slidenum">
              <a:rPr lang="en-CA" smtClean="0"/>
              <a:pPr/>
              <a:t>15</a:t>
            </a:fld>
            <a:endParaRPr lang="en-CA"/>
          </a:p>
        </p:txBody>
      </p:sp>
      <p:sp>
        <p:nvSpPr>
          <p:cNvPr id="8" name="Date Placeholder 7"/>
          <p:cNvSpPr>
            <a:spLocks noGrp="1"/>
          </p:cNvSpPr>
          <p:nvPr>
            <p:ph type="dt" sz="half" idx="10"/>
          </p:nvPr>
        </p:nvSpPr>
        <p:spPr/>
        <p:txBody>
          <a:bodyPr/>
          <a:lstStyle/>
          <a:p>
            <a:r>
              <a:rPr lang="en-US" smtClean="0"/>
              <a:t>6/12/2009</a:t>
            </a:r>
            <a:endParaRPr lang="en-CA"/>
          </a:p>
        </p:txBody>
      </p:sp>
      <p:sp>
        <p:nvSpPr>
          <p:cNvPr id="9" name="Footer Placeholder 8"/>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868346"/>
          </a:xfrm>
        </p:spPr>
        <p:txBody>
          <a:bodyPr>
            <a:normAutofit/>
          </a:bodyPr>
          <a:lstStyle/>
          <a:p>
            <a:r>
              <a:rPr lang="en-CA" sz="3600" dirty="0" smtClean="0"/>
              <a:t>General TPF basis</a:t>
            </a:r>
            <a:endParaRPr lang="en-CA" sz="3600" dirty="0"/>
          </a:p>
        </p:txBody>
      </p:sp>
      <p:sp>
        <p:nvSpPr>
          <p:cNvPr id="3" name="Content Placeholder 2"/>
          <p:cNvSpPr>
            <a:spLocks noGrp="1"/>
          </p:cNvSpPr>
          <p:nvPr>
            <p:ph idx="1"/>
          </p:nvPr>
        </p:nvSpPr>
        <p:spPr>
          <a:xfrm>
            <a:off x="457200" y="1000108"/>
            <a:ext cx="8229600" cy="5126055"/>
          </a:xfrm>
        </p:spPr>
        <p:txBody>
          <a:bodyPr>
            <a:normAutofit fontScale="25000" lnSpcReduction="20000"/>
          </a:bodyPr>
          <a:lstStyle/>
          <a:p>
            <a:pPr>
              <a:buNone/>
            </a:pPr>
            <a:endParaRPr lang="en-CA" b="1" baseline="0" dirty="0" smtClean="0">
              <a:solidFill>
                <a:srgbClr val="000080"/>
              </a:solidFill>
              <a:latin typeface="Courier New"/>
            </a:endParaRPr>
          </a:p>
          <a:p>
            <a:pPr>
              <a:buNone/>
            </a:pPr>
            <a:r>
              <a:rPr lang="en-CA" sz="7200" dirty="0"/>
              <a:t>Can make these by hand or use proc </a:t>
            </a:r>
            <a:r>
              <a:rPr lang="en-CA" sz="7200" dirty="0" err="1"/>
              <a:t>transreg</a:t>
            </a:r>
            <a:r>
              <a:rPr lang="en-CA" sz="7200" dirty="0"/>
              <a:t> </a:t>
            </a:r>
            <a:r>
              <a:rPr lang="en-CA" sz="7200" dirty="0" smtClean="0"/>
              <a:t>or </a:t>
            </a:r>
            <a:r>
              <a:rPr lang="en-CA" sz="7200" dirty="0"/>
              <a:t>the effect statement </a:t>
            </a:r>
            <a:r>
              <a:rPr lang="en-CA" sz="7200" dirty="0" smtClean="0"/>
              <a:t>in SAS </a:t>
            </a:r>
            <a:r>
              <a:rPr lang="en-CA" sz="7200" dirty="0" smtClean="0"/>
              <a:t>9.2:</a:t>
            </a:r>
            <a:endParaRPr lang="en-CA" sz="7200" dirty="0"/>
          </a:p>
          <a:p>
            <a:pPr>
              <a:buNone/>
            </a:pPr>
            <a:endParaRPr lang="en-CA" b="1" dirty="0">
              <a:solidFill>
                <a:srgbClr val="000080"/>
              </a:solidFill>
              <a:latin typeface="Courier New"/>
            </a:endParaRPr>
          </a:p>
          <a:p>
            <a:pPr>
              <a:buNone/>
            </a:pPr>
            <a:endParaRPr lang="en-CA" b="1" baseline="0" dirty="0" smtClean="0">
              <a:solidFill>
                <a:srgbClr val="000080"/>
              </a:solidFill>
              <a:latin typeface="Courier New"/>
            </a:endParaRPr>
          </a:p>
          <a:p>
            <a:pPr>
              <a:buNone/>
            </a:pPr>
            <a:r>
              <a:rPr lang="en-CA" sz="5500" b="1" baseline="0" dirty="0" smtClean="0">
                <a:solidFill>
                  <a:srgbClr val="000080"/>
                </a:solidFill>
                <a:latin typeface="Courier New"/>
              </a:rPr>
              <a:t>proc</a:t>
            </a:r>
            <a:r>
              <a:rPr lang="en-CA" sz="5500" b="1" baseline="0" dirty="0" smtClean="0">
                <a:solidFill>
                  <a:srgbClr val="000000"/>
                </a:solidFill>
                <a:latin typeface="Courier New"/>
              </a:rPr>
              <a:t> </a:t>
            </a:r>
            <a:r>
              <a:rPr lang="en-CA" sz="5500" b="1" baseline="0" dirty="0" err="1" smtClean="0">
                <a:solidFill>
                  <a:srgbClr val="000080"/>
                </a:solidFill>
                <a:latin typeface="Courier New"/>
              </a:rPr>
              <a:t>transreg</a:t>
            </a:r>
            <a:r>
              <a:rPr lang="en-CA" sz="5500" b="1" baseline="0" dirty="0" smtClean="0">
                <a:solidFill>
                  <a:srgbClr val="000000"/>
                </a:solidFill>
                <a:latin typeface="Courier New"/>
              </a:rPr>
              <a:t> </a:t>
            </a:r>
            <a:r>
              <a:rPr lang="en-CA" sz="5500" b="1" baseline="0" dirty="0" smtClean="0">
                <a:solidFill>
                  <a:srgbClr val="0000FF"/>
                </a:solidFill>
                <a:latin typeface="Courier New"/>
              </a:rPr>
              <a:t>data</a:t>
            </a:r>
            <a:r>
              <a:rPr lang="en-CA" sz="5500" b="1" baseline="0" dirty="0" smtClean="0">
                <a:solidFill>
                  <a:srgbClr val="000000"/>
                </a:solidFill>
                <a:latin typeface="Courier New"/>
              </a:rPr>
              <a:t>=whatever </a:t>
            </a:r>
            <a:r>
              <a:rPr lang="en-CA" sz="5500" b="1" baseline="0" dirty="0" smtClean="0">
                <a:solidFill>
                  <a:srgbClr val="0000FF"/>
                </a:solidFill>
                <a:latin typeface="Courier New"/>
              </a:rPr>
              <a:t>design</a:t>
            </a:r>
            <a:r>
              <a:rPr lang="en-CA" sz="5500" b="1" baseline="0" dirty="0" smtClean="0">
                <a:solidFill>
                  <a:srgbClr val="000000"/>
                </a:solidFill>
                <a:latin typeface="Courier New"/>
              </a:rPr>
              <a:t>;</a:t>
            </a:r>
          </a:p>
          <a:p>
            <a:pPr>
              <a:buNone/>
            </a:pPr>
            <a:r>
              <a:rPr lang="it-IT" sz="5500" baseline="0" dirty="0" smtClean="0">
                <a:solidFill>
                  <a:srgbClr val="000000"/>
                </a:solidFill>
                <a:latin typeface="Courier New"/>
              </a:rPr>
              <a:t> </a:t>
            </a:r>
            <a:r>
              <a:rPr lang="it-IT" sz="5500" baseline="0" dirty="0" smtClean="0">
                <a:solidFill>
                  <a:srgbClr val="0000FF"/>
                </a:solidFill>
                <a:latin typeface="Courier New"/>
              </a:rPr>
              <a:t>model</a:t>
            </a:r>
            <a:r>
              <a:rPr lang="it-IT" sz="5500" baseline="0" dirty="0" smtClean="0">
                <a:solidFill>
                  <a:srgbClr val="000000"/>
                </a:solidFill>
                <a:latin typeface="Courier New"/>
              </a:rPr>
              <a:t> </a:t>
            </a:r>
            <a:r>
              <a:rPr lang="it-IT" sz="5500" baseline="0" dirty="0" smtClean="0">
                <a:solidFill>
                  <a:srgbClr val="0000FF"/>
                </a:solidFill>
                <a:latin typeface="Courier New"/>
              </a:rPr>
              <a:t>pspline</a:t>
            </a:r>
            <a:r>
              <a:rPr lang="it-IT" sz="5500" baseline="0" dirty="0" smtClean="0">
                <a:solidFill>
                  <a:srgbClr val="000000"/>
                </a:solidFill>
                <a:latin typeface="Courier New"/>
              </a:rPr>
              <a:t>(x / </a:t>
            </a:r>
            <a:r>
              <a:rPr lang="it-IT" sz="5500" baseline="0" dirty="0" smtClean="0">
                <a:solidFill>
                  <a:srgbClr val="0000FF"/>
                </a:solidFill>
                <a:latin typeface="Courier New"/>
              </a:rPr>
              <a:t>degree</a:t>
            </a:r>
            <a:r>
              <a:rPr lang="it-IT" sz="5500" baseline="0" dirty="0" smtClean="0">
                <a:solidFill>
                  <a:srgbClr val="000000"/>
                </a:solidFill>
                <a:latin typeface="Courier New"/>
              </a:rPr>
              <a:t>=</a:t>
            </a:r>
            <a:r>
              <a:rPr lang="it-IT" sz="5500" b="1" baseline="0" dirty="0" smtClean="0">
                <a:solidFill>
                  <a:srgbClr val="008080"/>
                </a:solidFill>
                <a:latin typeface="Courier New"/>
              </a:rPr>
              <a:t>3</a:t>
            </a:r>
            <a:r>
              <a:rPr lang="it-IT" sz="5500" b="1" baseline="0" dirty="0" smtClean="0">
                <a:solidFill>
                  <a:srgbClr val="000000"/>
                </a:solidFill>
                <a:latin typeface="Courier New"/>
              </a:rPr>
              <a:t> </a:t>
            </a:r>
            <a:r>
              <a:rPr lang="it-IT" sz="5500" b="1" baseline="0" dirty="0" smtClean="0">
                <a:solidFill>
                  <a:srgbClr val="0000FF"/>
                </a:solidFill>
                <a:latin typeface="Courier New"/>
              </a:rPr>
              <a:t>knots</a:t>
            </a:r>
            <a:r>
              <a:rPr lang="it-IT" sz="5500" b="1" baseline="0" dirty="0" smtClean="0">
                <a:solidFill>
                  <a:srgbClr val="000000"/>
                </a:solidFill>
                <a:latin typeface="Courier New"/>
              </a:rPr>
              <a:t>= -</a:t>
            </a:r>
            <a:r>
              <a:rPr lang="it-IT" sz="5500" b="1" baseline="0" dirty="0" smtClean="0">
                <a:solidFill>
                  <a:srgbClr val="008080"/>
                </a:solidFill>
                <a:latin typeface="Courier New"/>
              </a:rPr>
              <a:t>0.75</a:t>
            </a:r>
            <a:r>
              <a:rPr lang="it-IT" sz="5500" b="1" baseline="0" dirty="0" smtClean="0">
                <a:solidFill>
                  <a:srgbClr val="000000"/>
                </a:solidFill>
                <a:latin typeface="Courier New"/>
              </a:rPr>
              <a:t>, -</a:t>
            </a:r>
            <a:r>
              <a:rPr lang="it-IT" sz="5500" b="1" baseline="0" dirty="0" smtClean="0">
                <a:solidFill>
                  <a:srgbClr val="008080"/>
                </a:solidFill>
                <a:latin typeface="Courier New"/>
              </a:rPr>
              <a:t>0.5</a:t>
            </a:r>
            <a:r>
              <a:rPr lang="it-IT" sz="5500" b="1" baseline="0" dirty="0" smtClean="0">
                <a:solidFill>
                  <a:srgbClr val="000000"/>
                </a:solidFill>
                <a:latin typeface="Courier New"/>
              </a:rPr>
              <a:t>, -</a:t>
            </a:r>
            <a:r>
              <a:rPr lang="it-IT" sz="5500" b="1" baseline="0" dirty="0" smtClean="0">
                <a:solidFill>
                  <a:srgbClr val="008080"/>
                </a:solidFill>
                <a:latin typeface="Courier New"/>
              </a:rPr>
              <a:t>0.25</a:t>
            </a:r>
            <a:r>
              <a:rPr lang="it-IT" sz="5500" b="1" baseline="0" dirty="0" smtClean="0">
                <a:solidFill>
                  <a:srgbClr val="000000"/>
                </a:solidFill>
                <a:latin typeface="Courier New"/>
              </a:rPr>
              <a:t>, </a:t>
            </a:r>
            <a:r>
              <a:rPr lang="it-IT" sz="5500" b="1" baseline="0" dirty="0" smtClean="0">
                <a:solidFill>
                  <a:srgbClr val="008080"/>
                </a:solidFill>
                <a:latin typeface="Courier New"/>
              </a:rPr>
              <a:t>0</a:t>
            </a:r>
            <a:r>
              <a:rPr lang="it-IT" sz="5500" b="1" baseline="0" dirty="0" smtClean="0">
                <a:solidFill>
                  <a:srgbClr val="000000"/>
                </a:solidFill>
                <a:latin typeface="Courier New"/>
              </a:rPr>
              <a:t>, </a:t>
            </a:r>
            <a:r>
              <a:rPr lang="it-IT" sz="5500" b="1" baseline="0" dirty="0" smtClean="0">
                <a:solidFill>
                  <a:srgbClr val="008080"/>
                </a:solidFill>
                <a:latin typeface="Courier New"/>
              </a:rPr>
              <a:t>0.25</a:t>
            </a:r>
            <a:r>
              <a:rPr lang="it-IT" sz="5500" b="1" baseline="0" dirty="0" smtClean="0">
                <a:solidFill>
                  <a:srgbClr val="000000"/>
                </a:solidFill>
                <a:latin typeface="Courier New"/>
              </a:rPr>
              <a:t>, </a:t>
            </a:r>
            <a:r>
              <a:rPr lang="it-IT" sz="5500" b="1" baseline="0" dirty="0" smtClean="0">
                <a:solidFill>
                  <a:srgbClr val="008080"/>
                </a:solidFill>
                <a:latin typeface="Courier New"/>
              </a:rPr>
              <a:t>0.5</a:t>
            </a:r>
            <a:r>
              <a:rPr lang="it-IT" sz="5500" b="1" baseline="0" dirty="0" smtClean="0">
                <a:solidFill>
                  <a:srgbClr val="000000"/>
                </a:solidFill>
                <a:latin typeface="Courier New"/>
              </a:rPr>
              <a:t>, </a:t>
            </a:r>
            <a:r>
              <a:rPr lang="it-IT" sz="5500" b="1" baseline="0" dirty="0" smtClean="0">
                <a:solidFill>
                  <a:srgbClr val="008080"/>
                </a:solidFill>
                <a:latin typeface="Courier New"/>
              </a:rPr>
              <a:t>0.75</a:t>
            </a:r>
            <a:r>
              <a:rPr lang="it-IT" sz="5500" b="1" baseline="0" dirty="0" smtClean="0">
                <a:solidFill>
                  <a:srgbClr val="000000"/>
                </a:solidFill>
                <a:latin typeface="Courier New"/>
              </a:rPr>
              <a:t>);</a:t>
            </a:r>
          </a:p>
          <a:p>
            <a:pPr>
              <a:buNone/>
            </a:pPr>
            <a:r>
              <a:rPr lang="en-CA" sz="5500" baseline="0" dirty="0" smtClean="0">
                <a:solidFill>
                  <a:srgbClr val="000000"/>
                </a:solidFill>
                <a:latin typeface="Courier New"/>
              </a:rPr>
              <a:t> </a:t>
            </a:r>
            <a:r>
              <a:rPr lang="en-CA" sz="5500" baseline="0" dirty="0" smtClean="0">
                <a:solidFill>
                  <a:srgbClr val="0000FF"/>
                </a:solidFill>
                <a:latin typeface="Courier New"/>
              </a:rPr>
              <a:t>id</a:t>
            </a:r>
            <a:r>
              <a:rPr lang="en-CA" sz="5500" baseline="0" dirty="0" smtClean="0">
                <a:solidFill>
                  <a:srgbClr val="000000"/>
                </a:solidFill>
                <a:latin typeface="Courier New"/>
              </a:rPr>
              <a:t> y;</a:t>
            </a:r>
          </a:p>
          <a:p>
            <a:pPr>
              <a:buNone/>
            </a:pPr>
            <a:r>
              <a:rPr lang="en-CA" sz="5500" baseline="0" dirty="0" smtClean="0">
                <a:solidFill>
                  <a:srgbClr val="000000"/>
                </a:solidFill>
                <a:latin typeface="Courier New"/>
              </a:rPr>
              <a:t> </a:t>
            </a:r>
            <a:r>
              <a:rPr lang="en-CA" sz="5500" baseline="0" dirty="0" smtClean="0">
                <a:solidFill>
                  <a:srgbClr val="0000FF"/>
                </a:solidFill>
                <a:latin typeface="Courier New"/>
              </a:rPr>
              <a:t>output</a:t>
            </a:r>
            <a:r>
              <a:rPr lang="en-CA" sz="5500" baseline="0" dirty="0" smtClean="0">
                <a:solidFill>
                  <a:srgbClr val="000000"/>
                </a:solidFill>
                <a:latin typeface="Courier New"/>
              </a:rPr>
              <a:t> </a:t>
            </a:r>
            <a:r>
              <a:rPr lang="en-CA" sz="5500" baseline="0" dirty="0" smtClean="0">
                <a:solidFill>
                  <a:srgbClr val="0000FF"/>
                </a:solidFill>
                <a:latin typeface="Courier New"/>
              </a:rPr>
              <a:t>out</a:t>
            </a:r>
            <a:r>
              <a:rPr lang="en-CA" sz="5500" baseline="0" dirty="0" smtClean="0">
                <a:solidFill>
                  <a:srgbClr val="000000"/>
                </a:solidFill>
                <a:latin typeface="Courier New"/>
              </a:rPr>
              <a:t>=</a:t>
            </a:r>
            <a:r>
              <a:rPr lang="en-CA" sz="5500" baseline="0" dirty="0" err="1" smtClean="0">
                <a:solidFill>
                  <a:srgbClr val="000000"/>
                </a:solidFill>
                <a:latin typeface="Courier New"/>
              </a:rPr>
              <a:t>tpfsplineout</a:t>
            </a:r>
            <a:r>
              <a:rPr lang="en-CA" sz="5500" baseline="0" dirty="0" smtClean="0">
                <a:solidFill>
                  <a:srgbClr val="000000"/>
                </a:solidFill>
                <a:latin typeface="Courier New"/>
              </a:rPr>
              <a:t>;</a:t>
            </a:r>
          </a:p>
          <a:p>
            <a:pPr>
              <a:buNone/>
            </a:pPr>
            <a:r>
              <a:rPr lang="en-CA" sz="5500" baseline="0" dirty="0" smtClean="0">
                <a:solidFill>
                  <a:srgbClr val="000000"/>
                </a:solidFill>
                <a:latin typeface="Courier New"/>
              </a:rPr>
              <a:t> </a:t>
            </a:r>
            <a:r>
              <a:rPr lang="en-CA" sz="5500" baseline="0" dirty="0" smtClean="0">
                <a:solidFill>
                  <a:srgbClr val="0000FF"/>
                </a:solidFill>
                <a:latin typeface="Courier New"/>
              </a:rPr>
              <a:t>title</a:t>
            </a:r>
            <a:r>
              <a:rPr lang="en-CA" sz="5500" baseline="0" dirty="0" smtClean="0">
                <a:solidFill>
                  <a:srgbClr val="000000"/>
                </a:solidFill>
                <a:latin typeface="Courier New"/>
              </a:rPr>
              <a:t> </a:t>
            </a:r>
            <a:r>
              <a:rPr lang="en-CA" sz="5500" baseline="0" dirty="0" smtClean="0">
                <a:solidFill>
                  <a:srgbClr val="800080"/>
                </a:solidFill>
                <a:latin typeface="Courier New"/>
              </a:rPr>
              <a:t>'getting cubic TPF basis functions'</a:t>
            </a:r>
            <a:r>
              <a:rPr lang="en-CA" sz="5500" baseline="0" dirty="0" smtClean="0">
                <a:solidFill>
                  <a:srgbClr val="000000"/>
                </a:solidFill>
                <a:latin typeface="Courier New"/>
              </a:rPr>
              <a:t>;</a:t>
            </a:r>
          </a:p>
          <a:p>
            <a:pPr>
              <a:buNone/>
            </a:pPr>
            <a:r>
              <a:rPr lang="en-CA" sz="5500" b="1" baseline="0" dirty="0" smtClean="0">
                <a:solidFill>
                  <a:srgbClr val="000080"/>
                </a:solidFill>
                <a:latin typeface="Courier New"/>
              </a:rPr>
              <a:t>run</a:t>
            </a:r>
            <a:r>
              <a:rPr lang="en-CA" sz="5500" b="1" baseline="0" dirty="0" smtClean="0">
                <a:solidFill>
                  <a:srgbClr val="000000"/>
                </a:solidFill>
                <a:latin typeface="Courier New"/>
              </a:rPr>
              <a:t>;</a:t>
            </a:r>
          </a:p>
          <a:p>
            <a:pPr>
              <a:buNone/>
            </a:pPr>
            <a:endParaRPr lang="en-CA" sz="5500" baseline="0" dirty="0" smtClean="0">
              <a:solidFill>
                <a:srgbClr val="000000"/>
              </a:solidFill>
              <a:latin typeface="Courier New"/>
            </a:endParaRPr>
          </a:p>
          <a:p>
            <a:pPr>
              <a:buNone/>
            </a:pPr>
            <a:r>
              <a:rPr lang="en-CA" sz="5500" b="1" baseline="0" dirty="0" smtClean="0">
                <a:solidFill>
                  <a:srgbClr val="000080"/>
                </a:solidFill>
                <a:latin typeface="Courier New"/>
              </a:rPr>
              <a:t>data</a:t>
            </a:r>
            <a:r>
              <a:rPr lang="en-CA" sz="5500" b="1" baseline="0" dirty="0" smtClean="0">
                <a:solidFill>
                  <a:srgbClr val="000000"/>
                </a:solidFill>
                <a:latin typeface="Courier New"/>
              </a:rPr>
              <a:t> </a:t>
            </a:r>
            <a:r>
              <a:rPr lang="en-CA" sz="5500" b="1" baseline="0" dirty="0" err="1" smtClean="0">
                <a:solidFill>
                  <a:srgbClr val="000000"/>
                </a:solidFill>
                <a:latin typeface="Courier New"/>
              </a:rPr>
              <a:t>tpfsplineout</a:t>
            </a:r>
            <a:r>
              <a:rPr lang="en-CA" sz="5500" b="1" baseline="0" dirty="0" smtClean="0">
                <a:solidFill>
                  <a:srgbClr val="000000"/>
                </a:solidFill>
                <a:latin typeface="Courier New"/>
              </a:rPr>
              <a:t>;</a:t>
            </a:r>
            <a:endParaRPr lang="en-CA" sz="5500" b="1" baseline="0" dirty="0" smtClean="0">
              <a:solidFill>
                <a:srgbClr val="000000"/>
              </a:solidFill>
              <a:latin typeface="Courier New"/>
            </a:endParaRPr>
          </a:p>
          <a:p>
            <a:pPr>
              <a:buNone/>
            </a:pPr>
            <a:r>
              <a:rPr lang="en-CA" sz="5500" baseline="0" dirty="0" smtClean="0">
                <a:solidFill>
                  <a:srgbClr val="000000"/>
                </a:solidFill>
                <a:latin typeface="Courier New"/>
              </a:rPr>
              <a:t> </a:t>
            </a:r>
            <a:r>
              <a:rPr lang="en-CA" sz="5500" baseline="0" dirty="0" smtClean="0">
                <a:solidFill>
                  <a:srgbClr val="0000FF"/>
                </a:solidFill>
                <a:latin typeface="Courier New"/>
              </a:rPr>
              <a:t>set</a:t>
            </a:r>
            <a:r>
              <a:rPr lang="en-CA" sz="5500" dirty="0" smtClean="0">
                <a:solidFill>
                  <a:srgbClr val="000000"/>
                </a:solidFill>
                <a:latin typeface="Courier New"/>
              </a:rPr>
              <a:t> whatever</a:t>
            </a:r>
            <a:r>
              <a:rPr lang="en-CA" sz="5500" baseline="0" dirty="0" smtClean="0">
                <a:solidFill>
                  <a:srgbClr val="000000"/>
                </a:solidFill>
                <a:latin typeface="Courier New"/>
              </a:rPr>
              <a:t>;</a:t>
            </a:r>
            <a:endParaRPr lang="en-CA" sz="5500" baseline="0" dirty="0" smtClean="0">
              <a:solidFill>
                <a:srgbClr val="000000"/>
              </a:solidFill>
              <a:latin typeface="Courier New"/>
            </a:endParaRPr>
          </a:p>
          <a:p>
            <a:pPr>
              <a:buNone/>
            </a:pPr>
            <a:r>
              <a:rPr lang="en-CA" sz="5500" baseline="0" dirty="0" smtClean="0">
                <a:solidFill>
                  <a:srgbClr val="000000"/>
                </a:solidFill>
                <a:latin typeface="Courier New"/>
              </a:rPr>
              <a:t> </a:t>
            </a:r>
            <a:r>
              <a:rPr lang="en-CA" sz="5500" baseline="0" dirty="0" smtClean="0">
                <a:solidFill>
                  <a:srgbClr val="0000FF"/>
                </a:solidFill>
                <a:latin typeface="Courier New"/>
              </a:rPr>
              <a:t>array</a:t>
            </a:r>
            <a:r>
              <a:rPr lang="en-CA" sz="5500" baseline="0" dirty="0" smtClean="0">
                <a:solidFill>
                  <a:srgbClr val="000000"/>
                </a:solidFill>
                <a:latin typeface="Courier New"/>
              </a:rPr>
              <a:t> b{</a:t>
            </a:r>
            <a:r>
              <a:rPr lang="en-CA" sz="5500" b="1" baseline="0" dirty="0" smtClean="0">
                <a:solidFill>
                  <a:srgbClr val="008080"/>
                </a:solidFill>
                <a:latin typeface="Courier New"/>
              </a:rPr>
              <a:t>7</a:t>
            </a:r>
            <a:r>
              <a:rPr lang="en-CA" sz="5500" b="1" baseline="0" dirty="0" smtClean="0">
                <a:solidFill>
                  <a:srgbClr val="000000"/>
                </a:solidFill>
                <a:latin typeface="Courier New"/>
              </a:rPr>
              <a:t>} b1-b7;</a:t>
            </a:r>
          </a:p>
          <a:p>
            <a:pPr>
              <a:buNone/>
            </a:pPr>
            <a:r>
              <a:rPr lang="en-CA" sz="5500" baseline="0" dirty="0" smtClean="0">
                <a:solidFill>
                  <a:srgbClr val="000000"/>
                </a:solidFill>
                <a:latin typeface="Courier New"/>
              </a:rPr>
              <a:t> b[</a:t>
            </a:r>
            <a:r>
              <a:rPr lang="en-CA" sz="5500" b="1" baseline="0" dirty="0" smtClean="0">
                <a:solidFill>
                  <a:srgbClr val="008080"/>
                </a:solidFill>
                <a:latin typeface="Courier New"/>
              </a:rPr>
              <a:t>1</a:t>
            </a:r>
            <a:r>
              <a:rPr lang="en-CA" sz="5500" b="1" baseline="0" dirty="0" smtClean="0">
                <a:solidFill>
                  <a:srgbClr val="000000"/>
                </a:solidFill>
                <a:latin typeface="Courier New"/>
              </a:rPr>
              <a:t>]=x-(-</a:t>
            </a:r>
            <a:r>
              <a:rPr lang="en-CA" sz="5500" b="1" baseline="0" dirty="0" smtClean="0">
                <a:solidFill>
                  <a:srgbClr val="008080"/>
                </a:solidFill>
                <a:latin typeface="Courier New"/>
              </a:rPr>
              <a:t>0.75</a:t>
            </a:r>
            <a:r>
              <a:rPr lang="en-CA" sz="5500" b="1" baseline="0" dirty="0" smtClean="0">
                <a:solidFill>
                  <a:srgbClr val="000000"/>
                </a:solidFill>
                <a:latin typeface="Courier New"/>
              </a:rPr>
              <a:t>); </a:t>
            </a:r>
            <a:r>
              <a:rPr lang="en-CA" sz="5500" baseline="0" dirty="0" smtClean="0">
                <a:solidFill>
                  <a:srgbClr val="000000"/>
                </a:solidFill>
                <a:latin typeface="Courier New"/>
              </a:rPr>
              <a:t>b[</a:t>
            </a:r>
            <a:r>
              <a:rPr lang="en-CA" sz="5500" b="1" baseline="0" dirty="0" smtClean="0">
                <a:solidFill>
                  <a:srgbClr val="008080"/>
                </a:solidFill>
                <a:latin typeface="Courier New"/>
              </a:rPr>
              <a:t>2</a:t>
            </a:r>
            <a:r>
              <a:rPr lang="en-CA" sz="5500" b="1" baseline="0" dirty="0" smtClean="0">
                <a:solidFill>
                  <a:srgbClr val="000000"/>
                </a:solidFill>
                <a:latin typeface="Courier New"/>
              </a:rPr>
              <a:t>]=x-(-</a:t>
            </a:r>
            <a:r>
              <a:rPr lang="en-CA" sz="5500" b="1" baseline="0" dirty="0" smtClean="0">
                <a:solidFill>
                  <a:srgbClr val="008080"/>
                </a:solidFill>
                <a:latin typeface="Courier New"/>
              </a:rPr>
              <a:t>0.50</a:t>
            </a:r>
            <a:r>
              <a:rPr lang="en-CA" sz="5500" b="1" baseline="0" dirty="0" smtClean="0">
                <a:solidFill>
                  <a:srgbClr val="000000"/>
                </a:solidFill>
                <a:latin typeface="Courier New"/>
              </a:rPr>
              <a:t>);</a:t>
            </a:r>
            <a:r>
              <a:rPr lang="en-CA" sz="5500" baseline="0" dirty="0" smtClean="0">
                <a:solidFill>
                  <a:srgbClr val="000000"/>
                </a:solidFill>
                <a:latin typeface="Courier New"/>
              </a:rPr>
              <a:t> b[</a:t>
            </a:r>
            <a:r>
              <a:rPr lang="en-CA" sz="5500" b="1" baseline="0" dirty="0" smtClean="0">
                <a:solidFill>
                  <a:srgbClr val="008080"/>
                </a:solidFill>
                <a:latin typeface="Courier New"/>
              </a:rPr>
              <a:t>3</a:t>
            </a:r>
            <a:r>
              <a:rPr lang="en-CA" sz="5500" b="1" baseline="0" dirty="0" smtClean="0">
                <a:solidFill>
                  <a:srgbClr val="000000"/>
                </a:solidFill>
                <a:latin typeface="Courier New"/>
              </a:rPr>
              <a:t>]=x-(-</a:t>
            </a:r>
            <a:r>
              <a:rPr lang="en-CA" sz="5500" b="1" baseline="0" dirty="0" smtClean="0">
                <a:solidFill>
                  <a:srgbClr val="008080"/>
                </a:solidFill>
                <a:latin typeface="Courier New"/>
              </a:rPr>
              <a:t>0.25</a:t>
            </a:r>
            <a:r>
              <a:rPr lang="en-CA" sz="5500" b="1" baseline="0" dirty="0" smtClean="0">
                <a:solidFill>
                  <a:srgbClr val="000000"/>
                </a:solidFill>
                <a:latin typeface="Courier New"/>
              </a:rPr>
              <a:t>);  </a:t>
            </a:r>
          </a:p>
          <a:p>
            <a:pPr>
              <a:buNone/>
            </a:pPr>
            <a:r>
              <a:rPr lang="en-CA" sz="5500" baseline="0" dirty="0" smtClean="0">
                <a:solidFill>
                  <a:srgbClr val="000000"/>
                </a:solidFill>
                <a:latin typeface="Courier New"/>
              </a:rPr>
              <a:t> b[</a:t>
            </a:r>
            <a:r>
              <a:rPr lang="en-CA" sz="5500" b="1" baseline="0" dirty="0" smtClean="0">
                <a:solidFill>
                  <a:srgbClr val="008080"/>
                </a:solidFill>
                <a:latin typeface="Courier New"/>
              </a:rPr>
              <a:t>4</a:t>
            </a:r>
            <a:r>
              <a:rPr lang="en-CA" sz="5500" b="1" baseline="0" dirty="0" smtClean="0">
                <a:solidFill>
                  <a:srgbClr val="000000"/>
                </a:solidFill>
                <a:latin typeface="Courier New"/>
              </a:rPr>
              <a:t>]=x-</a:t>
            </a:r>
            <a:r>
              <a:rPr lang="en-CA" sz="5500" b="1" baseline="0" dirty="0" smtClean="0">
                <a:solidFill>
                  <a:srgbClr val="008080"/>
                </a:solidFill>
                <a:latin typeface="Courier New"/>
              </a:rPr>
              <a:t>0</a:t>
            </a:r>
            <a:r>
              <a:rPr lang="en-CA" sz="5500" b="1" baseline="0" dirty="0" smtClean="0">
                <a:solidFill>
                  <a:srgbClr val="000000"/>
                </a:solidFill>
                <a:latin typeface="Courier New"/>
              </a:rPr>
              <a:t>; </a:t>
            </a:r>
            <a:r>
              <a:rPr lang="en-CA" sz="5500" baseline="0" dirty="0" smtClean="0">
                <a:solidFill>
                  <a:srgbClr val="000000"/>
                </a:solidFill>
                <a:latin typeface="Courier New"/>
              </a:rPr>
              <a:t>b[</a:t>
            </a:r>
            <a:r>
              <a:rPr lang="en-CA" sz="5500" b="1" baseline="0" dirty="0" smtClean="0">
                <a:solidFill>
                  <a:srgbClr val="008080"/>
                </a:solidFill>
                <a:latin typeface="Courier New"/>
              </a:rPr>
              <a:t>5</a:t>
            </a:r>
            <a:r>
              <a:rPr lang="en-CA" sz="5500" b="1" baseline="0" dirty="0" smtClean="0">
                <a:solidFill>
                  <a:srgbClr val="000000"/>
                </a:solidFill>
                <a:latin typeface="Courier New"/>
              </a:rPr>
              <a:t>]=x-</a:t>
            </a:r>
            <a:r>
              <a:rPr lang="en-CA" sz="5500" b="1" baseline="0" dirty="0" smtClean="0">
                <a:solidFill>
                  <a:srgbClr val="008080"/>
                </a:solidFill>
                <a:latin typeface="Courier New"/>
              </a:rPr>
              <a:t>0.25</a:t>
            </a:r>
            <a:r>
              <a:rPr lang="en-CA" sz="5500" b="1" baseline="0" dirty="0" smtClean="0">
                <a:solidFill>
                  <a:srgbClr val="000000"/>
                </a:solidFill>
                <a:latin typeface="Courier New"/>
              </a:rPr>
              <a:t>;</a:t>
            </a:r>
            <a:r>
              <a:rPr lang="en-CA" sz="5500" baseline="0" dirty="0" smtClean="0">
                <a:solidFill>
                  <a:srgbClr val="000000"/>
                </a:solidFill>
                <a:latin typeface="Courier New"/>
              </a:rPr>
              <a:t> b[</a:t>
            </a:r>
            <a:r>
              <a:rPr lang="en-CA" sz="5500" b="1" baseline="0" dirty="0" smtClean="0">
                <a:solidFill>
                  <a:srgbClr val="008080"/>
                </a:solidFill>
                <a:latin typeface="Courier New"/>
              </a:rPr>
              <a:t>6</a:t>
            </a:r>
            <a:r>
              <a:rPr lang="en-CA" sz="5500" b="1" baseline="0" dirty="0" smtClean="0">
                <a:solidFill>
                  <a:srgbClr val="000000"/>
                </a:solidFill>
                <a:latin typeface="Courier New"/>
              </a:rPr>
              <a:t>]=x-</a:t>
            </a:r>
            <a:r>
              <a:rPr lang="en-CA" sz="5500" b="1" baseline="0" dirty="0" smtClean="0">
                <a:solidFill>
                  <a:srgbClr val="008080"/>
                </a:solidFill>
                <a:latin typeface="Courier New"/>
              </a:rPr>
              <a:t>0.50</a:t>
            </a:r>
            <a:r>
              <a:rPr lang="en-CA" sz="5500" b="1" baseline="0" dirty="0" smtClean="0">
                <a:solidFill>
                  <a:srgbClr val="000000"/>
                </a:solidFill>
                <a:latin typeface="Courier New"/>
              </a:rPr>
              <a:t>;</a:t>
            </a:r>
            <a:r>
              <a:rPr lang="en-CA" sz="5500" baseline="0" dirty="0" smtClean="0">
                <a:solidFill>
                  <a:srgbClr val="000000"/>
                </a:solidFill>
                <a:latin typeface="Courier New"/>
              </a:rPr>
              <a:t> b[</a:t>
            </a:r>
            <a:r>
              <a:rPr lang="en-CA" sz="5500" b="1" baseline="0" dirty="0" smtClean="0">
                <a:solidFill>
                  <a:srgbClr val="008080"/>
                </a:solidFill>
                <a:latin typeface="Courier New"/>
              </a:rPr>
              <a:t>7</a:t>
            </a:r>
            <a:r>
              <a:rPr lang="en-CA" sz="5500" b="1" baseline="0" dirty="0" smtClean="0">
                <a:solidFill>
                  <a:srgbClr val="000000"/>
                </a:solidFill>
                <a:latin typeface="Courier New"/>
              </a:rPr>
              <a:t>]=x-</a:t>
            </a:r>
            <a:r>
              <a:rPr lang="en-CA" sz="5500" b="1" baseline="0" dirty="0" smtClean="0">
                <a:solidFill>
                  <a:srgbClr val="008080"/>
                </a:solidFill>
                <a:latin typeface="Courier New"/>
              </a:rPr>
              <a:t>0.75</a:t>
            </a:r>
            <a:r>
              <a:rPr lang="en-CA" sz="5500" b="1" baseline="0" dirty="0" smtClean="0">
                <a:solidFill>
                  <a:srgbClr val="000000"/>
                </a:solidFill>
                <a:latin typeface="Courier New"/>
              </a:rPr>
              <a:t>;</a:t>
            </a:r>
          </a:p>
          <a:p>
            <a:pPr>
              <a:buNone/>
            </a:pPr>
            <a:r>
              <a:rPr lang="en-CA" sz="5500" baseline="0" dirty="0" smtClean="0">
                <a:solidFill>
                  <a:srgbClr val="000000"/>
                </a:solidFill>
                <a:latin typeface="Courier New"/>
              </a:rPr>
              <a:t> </a:t>
            </a:r>
            <a:r>
              <a:rPr lang="en-CA" sz="5500" baseline="0" dirty="0" smtClean="0">
                <a:solidFill>
                  <a:srgbClr val="0000FF"/>
                </a:solidFill>
                <a:latin typeface="Courier New"/>
              </a:rPr>
              <a:t>do</a:t>
            </a:r>
            <a:r>
              <a:rPr lang="en-CA" sz="5500" baseline="0" dirty="0" smtClean="0">
                <a:solidFill>
                  <a:srgbClr val="000000"/>
                </a:solidFill>
                <a:latin typeface="Courier New"/>
              </a:rPr>
              <a:t> </a:t>
            </a:r>
            <a:r>
              <a:rPr lang="en-CA" sz="5500" baseline="0" dirty="0" err="1" smtClean="0">
                <a:solidFill>
                  <a:srgbClr val="000000"/>
                </a:solidFill>
                <a:latin typeface="Courier New"/>
              </a:rPr>
              <a:t>i</a:t>
            </a:r>
            <a:r>
              <a:rPr lang="en-CA" sz="5500" baseline="0" dirty="0" smtClean="0">
                <a:solidFill>
                  <a:srgbClr val="000000"/>
                </a:solidFill>
                <a:latin typeface="Courier New"/>
              </a:rPr>
              <a:t>=</a:t>
            </a:r>
            <a:r>
              <a:rPr lang="en-CA" sz="5500" b="1" baseline="0" dirty="0" smtClean="0">
                <a:solidFill>
                  <a:srgbClr val="008080"/>
                </a:solidFill>
                <a:latin typeface="Courier New"/>
              </a:rPr>
              <a:t>1</a:t>
            </a:r>
            <a:r>
              <a:rPr lang="en-CA" sz="5500" b="1" baseline="0" dirty="0" smtClean="0">
                <a:solidFill>
                  <a:srgbClr val="000000"/>
                </a:solidFill>
                <a:latin typeface="Courier New"/>
              </a:rPr>
              <a:t> </a:t>
            </a:r>
            <a:r>
              <a:rPr lang="en-CA" sz="5500" b="1" baseline="0" dirty="0" smtClean="0">
                <a:solidFill>
                  <a:srgbClr val="0000FF"/>
                </a:solidFill>
                <a:latin typeface="Courier New"/>
              </a:rPr>
              <a:t>to</a:t>
            </a:r>
            <a:r>
              <a:rPr lang="en-CA" sz="5500" b="1" baseline="0" dirty="0" smtClean="0">
                <a:solidFill>
                  <a:srgbClr val="000000"/>
                </a:solidFill>
                <a:latin typeface="Courier New"/>
              </a:rPr>
              <a:t> </a:t>
            </a:r>
            <a:r>
              <a:rPr lang="en-CA" sz="5500" b="1" baseline="0" dirty="0" smtClean="0">
                <a:solidFill>
                  <a:srgbClr val="008080"/>
                </a:solidFill>
                <a:latin typeface="Courier New"/>
              </a:rPr>
              <a:t>7</a:t>
            </a:r>
            <a:r>
              <a:rPr lang="en-CA" sz="5500" b="1" baseline="0" dirty="0" smtClean="0">
                <a:solidFill>
                  <a:srgbClr val="000000"/>
                </a:solidFill>
                <a:latin typeface="Courier New"/>
              </a:rPr>
              <a:t>;</a:t>
            </a:r>
          </a:p>
          <a:p>
            <a:pPr>
              <a:buNone/>
            </a:pPr>
            <a:r>
              <a:rPr lang="en-CA" sz="5500" baseline="0" dirty="0" smtClean="0">
                <a:solidFill>
                  <a:srgbClr val="000000"/>
                </a:solidFill>
                <a:latin typeface="Courier New"/>
              </a:rPr>
              <a:t>    </a:t>
            </a:r>
            <a:r>
              <a:rPr lang="en-CA" sz="5500" baseline="0" dirty="0" smtClean="0">
                <a:solidFill>
                  <a:srgbClr val="0000FF"/>
                </a:solidFill>
                <a:latin typeface="Courier New"/>
              </a:rPr>
              <a:t>if</a:t>
            </a:r>
            <a:r>
              <a:rPr lang="en-CA" sz="5500" baseline="0" dirty="0" smtClean="0">
                <a:solidFill>
                  <a:srgbClr val="000000"/>
                </a:solidFill>
                <a:latin typeface="Courier New"/>
              </a:rPr>
              <a:t> b[</a:t>
            </a:r>
            <a:r>
              <a:rPr lang="en-CA" sz="5500" baseline="0" dirty="0" err="1" smtClean="0">
                <a:solidFill>
                  <a:srgbClr val="000000"/>
                </a:solidFill>
                <a:latin typeface="Courier New"/>
              </a:rPr>
              <a:t>i</a:t>
            </a:r>
            <a:r>
              <a:rPr lang="en-CA" sz="5500" baseline="0" dirty="0" smtClean="0">
                <a:solidFill>
                  <a:srgbClr val="000000"/>
                </a:solidFill>
                <a:latin typeface="Courier New"/>
              </a:rPr>
              <a:t>]&lt;</a:t>
            </a:r>
            <a:r>
              <a:rPr lang="en-CA" sz="5500" b="1" baseline="0" dirty="0" smtClean="0">
                <a:solidFill>
                  <a:srgbClr val="008080"/>
                </a:solidFill>
                <a:latin typeface="Courier New"/>
              </a:rPr>
              <a:t>0</a:t>
            </a:r>
            <a:r>
              <a:rPr lang="en-CA" sz="5500" b="1" baseline="0" dirty="0" smtClean="0">
                <a:solidFill>
                  <a:srgbClr val="000000"/>
                </a:solidFill>
                <a:latin typeface="Courier New"/>
              </a:rPr>
              <a:t> </a:t>
            </a:r>
            <a:r>
              <a:rPr lang="en-CA" sz="5500" b="1" baseline="0" dirty="0" smtClean="0">
                <a:solidFill>
                  <a:srgbClr val="0000FF"/>
                </a:solidFill>
                <a:latin typeface="Courier New"/>
              </a:rPr>
              <a:t>then</a:t>
            </a:r>
            <a:r>
              <a:rPr lang="en-CA" sz="5500" b="1" baseline="0" dirty="0" smtClean="0">
                <a:solidFill>
                  <a:srgbClr val="000000"/>
                </a:solidFill>
                <a:latin typeface="Courier New"/>
              </a:rPr>
              <a:t> b[</a:t>
            </a:r>
            <a:r>
              <a:rPr lang="en-CA" sz="5500" b="1" baseline="0" dirty="0" err="1" smtClean="0">
                <a:solidFill>
                  <a:srgbClr val="000000"/>
                </a:solidFill>
                <a:latin typeface="Courier New"/>
              </a:rPr>
              <a:t>i</a:t>
            </a:r>
            <a:r>
              <a:rPr lang="en-CA" sz="5500" b="1" baseline="0" dirty="0" smtClean="0">
                <a:solidFill>
                  <a:srgbClr val="000000"/>
                </a:solidFill>
                <a:latin typeface="Courier New"/>
              </a:rPr>
              <a:t>]=</a:t>
            </a:r>
            <a:r>
              <a:rPr lang="en-CA" sz="5500" b="1" baseline="0" dirty="0" smtClean="0">
                <a:solidFill>
                  <a:srgbClr val="008080"/>
                </a:solidFill>
                <a:latin typeface="Courier New"/>
              </a:rPr>
              <a:t>0</a:t>
            </a:r>
            <a:r>
              <a:rPr lang="en-CA" sz="5500" b="1" baseline="0" dirty="0" smtClean="0">
                <a:solidFill>
                  <a:srgbClr val="000000"/>
                </a:solidFill>
                <a:latin typeface="Courier New"/>
              </a:rPr>
              <a:t>;</a:t>
            </a:r>
          </a:p>
          <a:p>
            <a:pPr>
              <a:buNone/>
            </a:pPr>
            <a:r>
              <a:rPr lang="en-CA" sz="5500" baseline="0" dirty="0" smtClean="0">
                <a:solidFill>
                  <a:srgbClr val="000000"/>
                </a:solidFill>
                <a:latin typeface="Courier New"/>
              </a:rPr>
              <a:t>    </a:t>
            </a:r>
            <a:r>
              <a:rPr lang="en-CA" sz="5500" baseline="0" dirty="0" smtClean="0">
                <a:solidFill>
                  <a:srgbClr val="0000FF"/>
                </a:solidFill>
                <a:latin typeface="Courier New"/>
              </a:rPr>
              <a:t>else</a:t>
            </a:r>
            <a:r>
              <a:rPr lang="en-CA" sz="5500" baseline="0" dirty="0" smtClean="0">
                <a:solidFill>
                  <a:srgbClr val="000000"/>
                </a:solidFill>
                <a:latin typeface="Courier New"/>
              </a:rPr>
              <a:t> b[</a:t>
            </a:r>
            <a:r>
              <a:rPr lang="en-CA" sz="5500" baseline="0" dirty="0" err="1" smtClean="0">
                <a:solidFill>
                  <a:srgbClr val="000000"/>
                </a:solidFill>
                <a:latin typeface="Courier New"/>
              </a:rPr>
              <a:t>i</a:t>
            </a:r>
            <a:r>
              <a:rPr lang="en-CA" sz="5500" baseline="0" dirty="0" smtClean="0">
                <a:solidFill>
                  <a:srgbClr val="000000"/>
                </a:solidFill>
                <a:latin typeface="Courier New"/>
              </a:rPr>
              <a:t>]=b[</a:t>
            </a:r>
            <a:r>
              <a:rPr lang="en-CA" sz="5500" baseline="0" dirty="0" err="1" smtClean="0">
                <a:solidFill>
                  <a:srgbClr val="000000"/>
                </a:solidFill>
                <a:latin typeface="Courier New"/>
              </a:rPr>
              <a:t>i</a:t>
            </a:r>
            <a:r>
              <a:rPr lang="en-CA" sz="5500" baseline="0" dirty="0" smtClean="0">
                <a:solidFill>
                  <a:srgbClr val="000000"/>
                </a:solidFill>
                <a:latin typeface="Courier New"/>
              </a:rPr>
              <a:t>]**</a:t>
            </a:r>
            <a:r>
              <a:rPr lang="en-CA" sz="5500" b="1" baseline="0" dirty="0" smtClean="0">
                <a:solidFill>
                  <a:srgbClr val="008080"/>
                </a:solidFill>
                <a:latin typeface="Courier New"/>
              </a:rPr>
              <a:t>3</a:t>
            </a:r>
            <a:r>
              <a:rPr lang="en-CA" sz="5500" b="1" baseline="0" dirty="0" smtClean="0">
                <a:solidFill>
                  <a:srgbClr val="000000"/>
                </a:solidFill>
                <a:latin typeface="Courier New"/>
              </a:rPr>
              <a:t>;</a:t>
            </a:r>
          </a:p>
          <a:p>
            <a:pPr>
              <a:buNone/>
            </a:pPr>
            <a:r>
              <a:rPr lang="en-CA" sz="5500" baseline="0" dirty="0" smtClean="0">
                <a:solidFill>
                  <a:srgbClr val="000000"/>
                </a:solidFill>
                <a:latin typeface="Courier New"/>
              </a:rPr>
              <a:t> </a:t>
            </a:r>
            <a:r>
              <a:rPr lang="en-CA" sz="5500" baseline="0" dirty="0" smtClean="0">
                <a:solidFill>
                  <a:srgbClr val="0000FF"/>
                </a:solidFill>
                <a:latin typeface="Courier New"/>
              </a:rPr>
              <a:t>end</a:t>
            </a:r>
            <a:r>
              <a:rPr lang="en-CA" sz="5500" baseline="0" dirty="0" smtClean="0">
                <a:solidFill>
                  <a:srgbClr val="000000"/>
                </a:solidFill>
                <a:latin typeface="Courier New"/>
              </a:rPr>
              <a:t>;</a:t>
            </a:r>
          </a:p>
          <a:p>
            <a:pPr>
              <a:buNone/>
            </a:pPr>
            <a:r>
              <a:rPr lang="en-CA" sz="5500" baseline="0" dirty="0" smtClean="0">
                <a:solidFill>
                  <a:srgbClr val="000000"/>
                </a:solidFill>
                <a:latin typeface="Courier New"/>
              </a:rPr>
              <a:t> </a:t>
            </a:r>
            <a:r>
              <a:rPr lang="en-CA" sz="5500" baseline="0" dirty="0" smtClean="0">
                <a:solidFill>
                  <a:srgbClr val="0000FF"/>
                </a:solidFill>
                <a:latin typeface="Courier New"/>
              </a:rPr>
              <a:t>title</a:t>
            </a:r>
            <a:r>
              <a:rPr lang="en-CA" sz="5500" baseline="0" dirty="0" smtClean="0">
                <a:solidFill>
                  <a:srgbClr val="000000"/>
                </a:solidFill>
                <a:latin typeface="Courier New"/>
              </a:rPr>
              <a:t> </a:t>
            </a:r>
            <a:r>
              <a:rPr lang="en-CA" sz="5500" baseline="0" dirty="0" smtClean="0">
                <a:solidFill>
                  <a:srgbClr val="800080"/>
                </a:solidFill>
                <a:latin typeface="Courier New"/>
              </a:rPr>
              <a:t>'getting cubic TPF basis functions'</a:t>
            </a:r>
            <a:r>
              <a:rPr lang="en-CA" sz="5500" baseline="0" dirty="0" smtClean="0">
                <a:solidFill>
                  <a:srgbClr val="000000"/>
                </a:solidFill>
                <a:latin typeface="Courier New"/>
              </a:rPr>
              <a:t>;</a:t>
            </a:r>
          </a:p>
          <a:p>
            <a:pPr>
              <a:buNone/>
            </a:pPr>
            <a:r>
              <a:rPr lang="en-CA" sz="5500" b="1" baseline="0" dirty="0" smtClean="0">
                <a:solidFill>
                  <a:srgbClr val="000080"/>
                </a:solidFill>
                <a:latin typeface="Courier New"/>
              </a:rPr>
              <a:t>run</a:t>
            </a:r>
            <a:r>
              <a:rPr lang="en-CA" sz="5500" b="1" baseline="0" dirty="0" smtClean="0">
                <a:solidFill>
                  <a:srgbClr val="000000"/>
                </a:solidFill>
                <a:latin typeface="Courier New"/>
              </a:rPr>
              <a:t>;</a:t>
            </a:r>
          </a:p>
          <a:p>
            <a:pPr>
              <a:buNone/>
            </a:pPr>
            <a:endParaRPr lang="en-CA" sz="5500" baseline="0" dirty="0" smtClean="0">
              <a:solidFill>
                <a:srgbClr val="000000"/>
              </a:solidFill>
              <a:latin typeface="Courier New"/>
            </a:endParaRPr>
          </a:p>
          <a:p>
            <a:pPr>
              <a:buNone/>
            </a:pPr>
            <a:r>
              <a:rPr lang="en-CA" sz="5500" baseline="0" dirty="0" smtClean="0">
                <a:solidFill>
                  <a:srgbClr val="0000FF"/>
                </a:solidFill>
                <a:latin typeface="Courier New"/>
              </a:rPr>
              <a:t>effect </a:t>
            </a:r>
            <a:r>
              <a:rPr lang="en-CA" sz="5500" baseline="0" dirty="0" err="1" smtClean="0">
                <a:solidFill>
                  <a:srgbClr val="0000FF"/>
                </a:solidFill>
                <a:latin typeface="Courier New"/>
              </a:rPr>
              <a:t>spl_x</a:t>
            </a:r>
            <a:r>
              <a:rPr lang="en-CA" sz="5500" baseline="0" dirty="0" smtClean="0">
                <a:solidFill>
                  <a:srgbClr val="0000FF"/>
                </a:solidFill>
                <a:latin typeface="Courier New"/>
              </a:rPr>
              <a:t>=</a:t>
            </a:r>
            <a:r>
              <a:rPr lang="en-CA" sz="5500" baseline="0" dirty="0" err="1" smtClean="0">
                <a:solidFill>
                  <a:srgbClr val="0000FF"/>
                </a:solidFill>
                <a:latin typeface="Courier New"/>
              </a:rPr>
              <a:t>spline</a:t>
            </a:r>
            <a:r>
              <a:rPr lang="en-CA" sz="5500" baseline="0" dirty="0" smtClean="0">
                <a:solidFill>
                  <a:srgbClr val="000000"/>
                </a:solidFill>
                <a:latin typeface="Courier New"/>
              </a:rPr>
              <a:t>(x / </a:t>
            </a:r>
            <a:r>
              <a:rPr lang="en-CA" sz="5500" baseline="0" dirty="0" smtClean="0">
                <a:solidFill>
                  <a:srgbClr val="0000FF"/>
                </a:solidFill>
                <a:latin typeface="Courier New"/>
              </a:rPr>
              <a:t>knots</a:t>
            </a:r>
            <a:r>
              <a:rPr lang="en-CA" sz="5500" baseline="0" dirty="0" smtClean="0">
                <a:solidFill>
                  <a:srgbClr val="000000"/>
                </a:solidFill>
                <a:latin typeface="Courier New"/>
              </a:rPr>
              <a:t>= -</a:t>
            </a:r>
            <a:r>
              <a:rPr lang="en-CA" sz="5500" b="1" baseline="0" dirty="0" smtClean="0">
                <a:solidFill>
                  <a:srgbClr val="008080"/>
                </a:solidFill>
                <a:latin typeface="Courier New"/>
              </a:rPr>
              <a:t>0.75</a:t>
            </a:r>
            <a:r>
              <a:rPr lang="en-CA" sz="5500" b="1" baseline="0" dirty="0" smtClean="0">
                <a:solidFill>
                  <a:srgbClr val="000000"/>
                </a:solidFill>
                <a:latin typeface="Courier New"/>
              </a:rPr>
              <a:t>, -</a:t>
            </a:r>
            <a:r>
              <a:rPr lang="en-CA" sz="5500" b="1" baseline="0" dirty="0" smtClean="0">
                <a:solidFill>
                  <a:srgbClr val="008080"/>
                </a:solidFill>
                <a:latin typeface="Courier New"/>
              </a:rPr>
              <a:t>0.5</a:t>
            </a:r>
            <a:r>
              <a:rPr lang="en-CA" sz="5500" b="1" baseline="0" dirty="0" smtClean="0">
                <a:solidFill>
                  <a:srgbClr val="000000"/>
                </a:solidFill>
                <a:latin typeface="Courier New"/>
              </a:rPr>
              <a:t>, -</a:t>
            </a:r>
            <a:r>
              <a:rPr lang="en-CA" sz="5500" b="1" baseline="0" dirty="0" smtClean="0">
                <a:solidFill>
                  <a:srgbClr val="008080"/>
                </a:solidFill>
                <a:latin typeface="Courier New"/>
              </a:rPr>
              <a:t>0.25</a:t>
            </a:r>
            <a:r>
              <a:rPr lang="en-CA" sz="5500" b="1" baseline="0" dirty="0" smtClean="0">
                <a:solidFill>
                  <a:srgbClr val="000000"/>
                </a:solidFill>
                <a:latin typeface="Courier New"/>
              </a:rPr>
              <a:t>, </a:t>
            </a:r>
            <a:r>
              <a:rPr lang="en-CA" sz="5500" b="1" baseline="0" dirty="0" smtClean="0">
                <a:solidFill>
                  <a:srgbClr val="008080"/>
                </a:solidFill>
                <a:latin typeface="Courier New"/>
              </a:rPr>
              <a:t>0</a:t>
            </a:r>
            <a:r>
              <a:rPr lang="en-CA" sz="5500" b="1" baseline="0" dirty="0" smtClean="0">
                <a:solidFill>
                  <a:srgbClr val="000000"/>
                </a:solidFill>
                <a:latin typeface="Courier New"/>
              </a:rPr>
              <a:t>, </a:t>
            </a:r>
            <a:r>
              <a:rPr lang="en-CA" sz="5500" b="1" baseline="0" dirty="0" smtClean="0">
                <a:solidFill>
                  <a:srgbClr val="008080"/>
                </a:solidFill>
                <a:latin typeface="Courier New"/>
              </a:rPr>
              <a:t>0.25</a:t>
            </a:r>
            <a:r>
              <a:rPr lang="en-CA" sz="5500" b="1" baseline="0" dirty="0" smtClean="0">
                <a:solidFill>
                  <a:srgbClr val="000000"/>
                </a:solidFill>
                <a:latin typeface="Courier New"/>
              </a:rPr>
              <a:t>, </a:t>
            </a:r>
            <a:r>
              <a:rPr lang="en-CA" sz="5500" b="1" baseline="0" dirty="0" smtClean="0">
                <a:solidFill>
                  <a:srgbClr val="008080"/>
                </a:solidFill>
                <a:latin typeface="Courier New"/>
              </a:rPr>
              <a:t>0.5</a:t>
            </a:r>
            <a:r>
              <a:rPr lang="en-CA" sz="5500" b="1" baseline="0" dirty="0" smtClean="0">
                <a:solidFill>
                  <a:srgbClr val="000000"/>
                </a:solidFill>
                <a:latin typeface="Courier New"/>
              </a:rPr>
              <a:t>, </a:t>
            </a:r>
            <a:r>
              <a:rPr lang="en-CA" sz="5500" b="1" baseline="0" dirty="0" smtClean="0">
                <a:solidFill>
                  <a:srgbClr val="008080"/>
                </a:solidFill>
                <a:latin typeface="Courier New"/>
              </a:rPr>
              <a:t>0.75</a:t>
            </a:r>
            <a:r>
              <a:rPr lang="en-CA" sz="5500" b="1" baseline="0" dirty="0" smtClean="0">
                <a:solidFill>
                  <a:srgbClr val="000000"/>
                </a:solidFill>
                <a:latin typeface="Courier New"/>
              </a:rPr>
              <a:t>);</a:t>
            </a:r>
          </a:p>
          <a:p>
            <a:endParaRPr lang="en-CA" dirty="0"/>
          </a:p>
        </p:txBody>
      </p:sp>
      <p:sp>
        <p:nvSpPr>
          <p:cNvPr id="4" name="Slide Number Placeholder 3"/>
          <p:cNvSpPr>
            <a:spLocks noGrp="1"/>
          </p:cNvSpPr>
          <p:nvPr>
            <p:ph type="sldNum" sz="quarter" idx="12"/>
          </p:nvPr>
        </p:nvSpPr>
        <p:spPr/>
        <p:txBody>
          <a:bodyPr/>
          <a:lstStyle/>
          <a:p>
            <a:fld id="{258B20F9-DCCA-40E8-AA65-2BC1E68C4644}" type="slidenum">
              <a:rPr lang="en-CA" smtClean="0"/>
              <a:pPr/>
              <a:t>16</a:t>
            </a:fld>
            <a:endParaRPr lang="en-CA"/>
          </a:p>
        </p:txBody>
      </p:sp>
      <p:sp>
        <p:nvSpPr>
          <p:cNvPr id="5" name="Date Placeholder 4"/>
          <p:cNvSpPr>
            <a:spLocks noGrp="1"/>
          </p:cNvSpPr>
          <p:nvPr>
            <p:ph type="dt" sz="half" idx="10"/>
          </p:nvPr>
        </p:nvSpPr>
        <p:spPr/>
        <p:txBody>
          <a:bodyPr/>
          <a:lstStyle/>
          <a:p>
            <a:r>
              <a:rPr lang="en-US" smtClean="0"/>
              <a:t>6/12/2009</a:t>
            </a:r>
            <a:endParaRPr lang="en-CA"/>
          </a:p>
        </p:txBody>
      </p:sp>
      <p:sp>
        <p:nvSpPr>
          <p:cNvPr id="6" name="Footer Placeholder 5"/>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smtClean="0"/>
              <a:t>General TPF basis</a:t>
            </a:r>
            <a:endParaRPr lang="en-CA" sz="3600" dirty="0"/>
          </a:p>
        </p:txBody>
      </p:sp>
      <p:sp>
        <p:nvSpPr>
          <p:cNvPr id="3" name="Content Placeholder 2"/>
          <p:cNvSpPr>
            <a:spLocks noGrp="1"/>
          </p:cNvSpPr>
          <p:nvPr>
            <p:ph idx="1"/>
          </p:nvPr>
        </p:nvSpPr>
        <p:spPr/>
        <p:txBody>
          <a:bodyPr/>
          <a:lstStyle/>
          <a:p>
            <a:pPr>
              <a:buNone/>
            </a:pPr>
            <a:endParaRPr lang="en-CA" dirty="0"/>
          </a:p>
          <a:p>
            <a:pPr>
              <a:buNone/>
            </a:pPr>
            <a:r>
              <a:rPr lang="en-CA" dirty="0" smtClean="0"/>
              <a:t>At </a:t>
            </a:r>
            <a:r>
              <a:rPr lang="en-CA" dirty="0"/>
              <a:t>this point, two things should be obvious:</a:t>
            </a:r>
          </a:p>
          <a:p>
            <a:pPr marL="514350" lvl="0" indent="-514350">
              <a:buFont typeface="+mj-lt"/>
              <a:buAutoNum type="arabicPeriod"/>
            </a:pPr>
            <a:r>
              <a:rPr lang="en-CA" dirty="0"/>
              <a:t>Could fit these in any software that fits linear models (e.g. proc </a:t>
            </a:r>
            <a:r>
              <a:rPr lang="en-CA" dirty="0" err="1"/>
              <a:t>glm</a:t>
            </a:r>
            <a:r>
              <a:rPr lang="en-CA" dirty="0"/>
              <a:t>, proc </a:t>
            </a:r>
            <a:r>
              <a:rPr lang="en-CA" dirty="0" err="1"/>
              <a:t>reg</a:t>
            </a:r>
            <a:r>
              <a:rPr lang="en-CA" dirty="0"/>
              <a:t>, proc </a:t>
            </a:r>
            <a:r>
              <a:rPr lang="en-CA" dirty="0" err="1"/>
              <a:t>quantreg</a:t>
            </a:r>
            <a:r>
              <a:rPr lang="en-CA" dirty="0"/>
              <a:t>, </a:t>
            </a:r>
            <a:r>
              <a:rPr lang="en-CA" dirty="0" smtClean="0"/>
              <a:t>proc </a:t>
            </a:r>
            <a:r>
              <a:rPr lang="en-CA" dirty="0" err="1" smtClean="0"/>
              <a:t>glmselect</a:t>
            </a:r>
            <a:r>
              <a:rPr lang="en-CA" dirty="0" smtClean="0"/>
              <a:t>, lm </a:t>
            </a:r>
            <a:r>
              <a:rPr lang="en-CA" dirty="0"/>
              <a:t>(R), etc)</a:t>
            </a:r>
          </a:p>
          <a:p>
            <a:pPr marL="514350" lvl="0" indent="-514350">
              <a:buFont typeface="+mj-lt"/>
              <a:buAutoNum type="arabicPeriod"/>
            </a:pPr>
            <a:r>
              <a:rPr lang="en-CA" dirty="0"/>
              <a:t>A predictive equation is available</a:t>
            </a:r>
          </a:p>
          <a:p>
            <a:endParaRPr lang="en-CA" dirty="0"/>
          </a:p>
        </p:txBody>
      </p:sp>
      <p:sp>
        <p:nvSpPr>
          <p:cNvPr id="4" name="Slide Number Placeholder 3"/>
          <p:cNvSpPr>
            <a:spLocks noGrp="1"/>
          </p:cNvSpPr>
          <p:nvPr>
            <p:ph type="sldNum" sz="quarter" idx="12"/>
          </p:nvPr>
        </p:nvSpPr>
        <p:spPr/>
        <p:txBody>
          <a:bodyPr/>
          <a:lstStyle/>
          <a:p>
            <a:fld id="{258B20F9-DCCA-40E8-AA65-2BC1E68C4644}" type="slidenum">
              <a:rPr lang="en-CA" smtClean="0"/>
              <a:pPr/>
              <a:t>17</a:t>
            </a:fld>
            <a:endParaRPr lang="en-CA"/>
          </a:p>
        </p:txBody>
      </p:sp>
      <p:sp>
        <p:nvSpPr>
          <p:cNvPr id="5" name="Date Placeholder 4"/>
          <p:cNvSpPr>
            <a:spLocks noGrp="1"/>
          </p:cNvSpPr>
          <p:nvPr>
            <p:ph type="dt" sz="half" idx="10"/>
          </p:nvPr>
        </p:nvSpPr>
        <p:spPr/>
        <p:txBody>
          <a:bodyPr/>
          <a:lstStyle/>
          <a:p>
            <a:r>
              <a:rPr lang="en-US" smtClean="0"/>
              <a:t>6/12/2009</a:t>
            </a:r>
            <a:endParaRPr lang="en-CA"/>
          </a:p>
        </p:txBody>
      </p:sp>
      <p:sp>
        <p:nvSpPr>
          <p:cNvPr id="6" name="Footer Placeholder 5"/>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a:t>Natural (restricted) cubic </a:t>
            </a:r>
            <a:r>
              <a:rPr lang="en-CA" sz="3600" dirty="0" err="1"/>
              <a:t>spline</a:t>
            </a:r>
            <a:r>
              <a:rPr lang="en-CA" sz="3600" dirty="0"/>
              <a:t> </a:t>
            </a:r>
            <a:r>
              <a:rPr lang="en-CA" sz="3600" dirty="0" smtClean="0"/>
              <a:t>basis</a:t>
            </a:r>
            <a:endParaRPr lang="en-CA" sz="3600" dirty="0"/>
          </a:p>
        </p:txBody>
      </p:sp>
      <p:sp>
        <p:nvSpPr>
          <p:cNvPr id="3" name="Content Placeholder 2"/>
          <p:cNvSpPr>
            <a:spLocks noGrp="1"/>
          </p:cNvSpPr>
          <p:nvPr>
            <p:ph idx="1"/>
          </p:nvPr>
        </p:nvSpPr>
        <p:spPr/>
        <p:txBody>
          <a:bodyPr>
            <a:normAutofit/>
          </a:bodyPr>
          <a:lstStyle/>
          <a:p>
            <a:r>
              <a:rPr lang="en-CA" dirty="0"/>
              <a:t>Improved behaviour before the first knot and after the last knot (derivative of polynomial must be zero at endpoints</a:t>
            </a:r>
            <a:r>
              <a:rPr lang="en-CA" dirty="0" smtClean="0"/>
              <a:t>) </a:t>
            </a:r>
            <a:endParaRPr lang="en-CA" dirty="0" smtClean="0"/>
          </a:p>
          <a:p>
            <a:r>
              <a:rPr lang="en-CA" dirty="0" smtClean="0"/>
              <a:t>4 less parameters to estimate</a:t>
            </a:r>
            <a:endParaRPr lang="en-CA" dirty="0"/>
          </a:p>
          <a:p>
            <a:pPr>
              <a:buNone/>
            </a:pPr>
            <a:r>
              <a:rPr lang="en-CA" dirty="0"/>
              <a:t> </a:t>
            </a:r>
          </a:p>
          <a:p>
            <a:pPr>
              <a:buNone/>
            </a:pPr>
            <a:endParaRPr lang="en-CA" dirty="0"/>
          </a:p>
        </p:txBody>
      </p:sp>
      <p:graphicFrame>
        <p:nvGraphicFramePr>
          <p:cNvPr id="24578" name="Object 2"/>
          <p:cNvGraphicFramePr>
            <a:graphicFrameLocks noChangeAspect="1"/>
          </p:cNvGraphicFramePr>
          <p:nvPr/>
        </p:nvGraphicFramePr>
        <p:xfrm>
          <a:off x="785786" y="3908431"/>
          <a:ext cx="977900" cy="377825"/>
        </p:xfrm>
        <a:graphic>
          <a:graphicData uri="http://schemas.openxmlformats.org/presentationml/2006/ole">
            <p:oleObj spid="_x0000_s24578" name="Equation" r:id="rId4" imgW="558720" imgH="215640" progId="Equation.3">
              <p:embed/>
            </p:oleObj>
          </a:graphicData>
        </a:graphic>
      </p:graphicFrame>
      <p:graphicFrame>
        <p:nvGraphicFramePr>
          <p:cNvPr id="24579" name="Object 3"/>
          <p:cNvGraphicFramePr>
            <a:graphicFrameLocks noChangeAspect="1"/>
          </p:cNvGraphicFramePr>
          <p:nvPr/>
        </p:nvGraphicFramePr>
        <p:xfrm>
          <a:off x="785786" y="4552961"/>
          <a:ext cx="1065213" cy="376237"/>
        </p:xfrm>
        <a:graphic>
          <a:graphicData uri="http://schemas.openxmlformats.org/presentationml/2006/ole">
            <p:oleObj spid="_x0000_s24579" name="Equation" r:id="rId5" imgW="609480" imgH="215640" progId="Equation.3">
              <p:embed/>
            </p:oleObj>
          </a:graphicData>
        </a:graphic>
      </p:graphicFrame>
      <p:graphicFrame>
        <p:nvGraphicFramePr>
          <p:cNvPr id="24580" name="Object 4"/>
          <p:cNvGraphicFramePr>
            <a:graphicFrameLocks noChangeAspect="1"/>
          </p:cNvGraphicFramePr>
          <p:nvPr/>
        </p:nvGraphicFramePr>
        <p:xfrm>
          <a:off x="785786" y="4994292"/>
          <a:ext cx="7308850" cy="792162"/>
        </p:xfrm>
        <a:graphic>
          <a:graphicData uri="http://schemas.openxmlformats.org/presentationml/2006/ole">
            <p:oleObj spid="_x0000_s24580" name="Equation" r:id="rId6" imgW="4176469" imgH="452562" progId="Equation.3">
              <p:embed/>
            </p:oleObj>
          </a:graphicData>
        </a:graphic>
      </p:graphicFrame>
      <p:graphicFrame>
        <p:nvGraphicFramePr>
          <p:cNvPr id="24581" name="Object 5"/>
          <p:cNvGraphicFramePr>
            <a:graphicFrameLocks noChangeAspect="1"/>
          </p:cNvGraphicFramePr>
          <p:nvPr/>
        </p:nvGraphicFramePr>
        <p:xfrm>
          <a:off x="1571604" y="5711843"/>
          <a:ext cx="1443038" cy="360363"/>
        </p:xfrm>
        <a:graphic>
          <a:graphicData uri="http://schemas.openxmlformats.org/presentationml/2006/ole">
            <p:oleObj spid="_x0000_s24581" name="Equation" r:id="rId7" imgW="827298" imgH="206690" progId="Equation.3">
              <p:embed/>
            </p:oleObj>
          </a:graphicData>
        </a:graphic>
      </p:graphicFrame>
      <p:sp>
        <p:nvSpPr>
          <p:cNvPr id="8" name="Slide Number Placeholder 7"/>
          <p:cNvSpPr>
            <a:spLocks noGrp="1"/>
          </p:cNvSpPr>
          <p:nvPr>
            <p:ph type="sldNum" sz="quarter" idx="12"/>
          </p:nvPr>
        </p:nvSpPr>
        <p:spPr/>
        <p:txBody>
          <a:bodyPr/>
          <a:lstStyle/>
          <a:p>
            <a:fld id="{258B20F9-DCCA-40E8-AA65-2BC1E68C4644}" type="slidenum">
              <a:rPr lang="en-CA" smtClean="0"/>
              <a:pPr/>
              <a:t>18</a:t>
            </a:fld>
            <a:endParaRPr lang="en-CA"/>
          </a:p>
        </p:txBody>
      </p:sp>
      <p:sp>
        <p:nvSpPr>
          <p:cNvPr id="9" name="Date Placeholder 8"/>
          <p:cNvSpPr>
            <a:spLocks noGrp="1"/>
          </p:cNvSpPr>
          <p:nvPr>
            <p:ph type="dt" sz="half" idx="10"/>
          </p:nvPr>
        </p:nvSpPr>
        <p:spPr/>
        <p:txBody>
          <a:bodyPr/>
          <a:lstStyle/>
          <a:p>
            <a:r>
              <a:rPr lang="en-US" smtClean="0"/>
              <a:t>6/12/2009</a:t>
            </a:r>
            <a:endParaRPr lang="en-CA"/>
          </a:p>
        </p:txBody>
      </p:sp>
      <p:sp>
        <p:nvSpPr>
          <p:cNvPr id="10" name="Footer Placeholder 9"/>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144000" cy="868346"/>
          </a:xfrm>
        </p:spPr>
        <p:txBody>
          <a:bodyPr>
            <a:noAutofit/>
          </a:bodyPr>
          <a:lstStyle/>
          <a:p>
            <a:r>
              <a:rPr lang="en-CA" sz="3600" dirty="0"/>
              <a:t>Basis example #</a:t>
            </a:r>
            <a:r>
              <a:rPr lang="en-CA" sz="3600" dirty="0" smtClean="0"/>
              <a:t>3: B-</a:t>
            </a:r>
            <a:r>
              <a:rPr lang="en-CA" sz="3600" dirty="0" err="1" smtClean="0"/>
              <a:t>Spline</a:t>
            </a:r>
            <a:r>
              <a:rPr lang="en-CA" sz="3600" dirty="0" smtClean="0"/>
              <a:t> Basis (the </a:t>
            </a:r>
            <a:r>
              <a:rPr lang="en-CA" sz="3600" dirty="0" err="1" smtClean="0"/>
              <a:t>cadillac</a:t>
            </a:r>
            <a:r>
              <a:rPr lang="en-CA" sz="3600" dirty="0" smtClean="0"/>
              <a:t>)</a:t>
            </a:r>
            <a:endParaRPr lang="en-CA" sz="3600" dirty="0"/>
          </a:p>
        </p:txBody>
      </p:sp>
      <p:sp>
        <p:nvSpPr>
          <p:cNvPr id="3" name="Content Placeholder 2"/>
          <p:cNvSpPr>
            <a:spLocks noGrp="1"/>
          </p:cNvSpPr>
          <p:nvPr>
            <p:ph idx="1"/>
          </p:nvPr>
        </p:nvSpPr>
        <p:spPr>
          <a:xfrm>
            <a:off x="457200" y="1142984"/>
            <a:ext cx="8229600" cy="4983179"/>
          </a:xfrm>
        </p:spPr>
        <p:txBody>
          <a:bodyPr>
            <a:normAutofit fontScale="47500" lnSpcReduction="20000"/>
          </a:bodyPr>
          <a:lstStyle/>
          <a:p>
            <a:pPr>
              <a:buNone/>
            </a:pPr>
            <a:r>
              <a:rPr lang="en-CA" dirty="0"/>
              <a:t>Numerically more stable than TPF basis, although this should not be an issue in most </a:t>
            </a:r>
            <a:r>
              <a:rPr lang="en-CA" dirty="0" smtClean="0"/>
              <a:t>cases</a:t>
            </a:r>
            <a:endParaRPr lang="en-CA" dirty="0"/>
          </a:p>
          <a:p>
            <a:endParaRPr lang="en-CA" dirty="0" smtClean="0"/>
          </a:p>
          <a:p>
            <a:pPr>
              <a:buNone/>
            </a:pPr>
            <a:r>
              <a:rPr lang="en-CA" dirty="0" smtClean="0"/>
              <a:t>Start </a:t>
            </a:r>
            <a:r>
              <a:rPr lang="en-CA" dirty="0"/>
              <a:t>with  interior knots</a:t>
            </a:r>
            <a:r>
              <a:rPr lang="en-CA" dirty="0" smtClean="0"/>
              <a:t>:</a:t>
            </a:r>
          </a:p>
          <a:p>
            <a:pPr>
              <a:buNone/>
            </a:pPr>
            <a:r>
              <a:rPr lang="en-CA" dirty="0" smtClean="0"/>
              <a:t>                        </a:t>
            </a:r>
          </a:p>
          <a:p>
            <a:pPr>
              <a:buNone/>
            </a:pPr>
            <a:endParaRPr lang="en-CA" dirty="0"/>
          </a:p>
          <a:p>
            <a:pPr>
              <a:buNone/>
            </a:pPr>
            <a:endParaRPr lang="en-CA" dirty="0" smtClean="0"/>
          </a:p>
          <a:p>
            <a:pPr>
              <a:buNone/>
            </a:pPr>
            <a:endParaRPr lang="en-CA" dirty="0" smtClean="0"/>
          </a:p>
          <a:p>
            <a:pPr>
              <a:buNone/>
            </a:pPr>
            <a:endParaRPr lang="en-CA" dirty="0"/>
          </a:p>
          <a:p>
            <a:pPr>
              <a:buNone/>
            </a:pPr>
            <a:r>
              <a:rPr lang="en-CA" dirty="0" smtClean="0"/>
              <a:t>where                    are defined recursively with:</a:t>
            </a:r>
          </a:p>
          <a:p>
            <a:pPr>
              <a:buNone/>
            </a:pPr>
            <a:endParaRPr lang="en-CA" dirty="0"/>
          </a:p>
          <a:p>
            <a:pPr>
              <a:buNone/>
            </a:pPr>
            <a:endParaRPr lang="en-CA" dirty="0" smtClean="0"/>
          </a:p>
          <a:p>
            <a:endParaRPr lang="en-CA" dirty="0"/>
          </a:p>
          <a:p>
            <a:endParaRPr lang="en-CA" dirty="0" smtClean="0"/>
          </a:p>
          <a:p>
            <a:endParaRPr lang="en-CA" dirty="0"/>
          </a:p>
          <a:p>
            <a:pPr>
              <a:buNone/>
            </a:pPr>
            <a:endParaRPr lang="en-CA" dirty="0" smtClean="0"/>
          </a:p>
          <a:p>
            <a:pPr>
              <a:buNone/>
            </a:pPr>
            <a:r>
              <a:rPr lang="en-CA" dirty="0" smtClean="0"/>
              <a:t>and</a:t>
            </a:r>
          </a:p>
          <a:p>
            <a:endParaRPr lang="en-CA" dirty="0"/>
          </a:p>
          <a:p>
            <a:endParaRPr lang="en-CA" dirty="0" smtClean="0"/>
          </a:p>
          <a:p>
            <a:endParaRPr lang="en-CA" dirty="0"/>
          </a:p>
          <a:p>
            <a:pPr>
              <a:buNone/>
            </a:pPr>
            <a:r>
              <a:rPr lang="en-CA" dirty="0" smtClean="0"/>
              <a:t> </a:t>
            </a:r>
            <a:endParaRPr lang="en-CA" dirty="0"/>
          </a:p>
          <a:p>
            <a:endParaRPr lang="en-CA" dirty="0"/>
          </a:p>
        </p:txBody>
      </p:sp>
      <p:graphicFrame>
        <p:nvGraphicFramePr>
          <p:cNvPr id="25602" name="Object 2"/>
          <p:cNvGraphicFramePr>
            <a:graphicFrameLocks noChangeAspect="1"/>
          </p:cNvGraphicFramePr>
          <p:nvPr/>
        </p:nvGraphicFramePr>
        <p:xfrm>
          <a:off x="2571736" y="1500174"/>
          <a:ext cx="1928812" cy="374650"/>
        </p:xfrm>
        <a:graphic>
          <a:graphicData uri="http://schemas.openxmlformats.org/presentationml/2006/ole">
            <p:oleObj spid="_x0000_s25602" name="Equation" r:id="rId4" imgW="1105345" imgH="214239" progId="Equation.3">
              <p:embed/>
            </p:oleObj>
          </a:graphicData>
        </a:graphic>
      </p:graphicFrame>
      <p:graphicFrame>
        <p:nvGraphicFramePr>
          <p:cNvPr id="25603" name="Object 3"/>
          <p:cNvGraphicFramePr>
            <a:graphicFrameLocks noChangeAspect="1"/>
          </p:cNvGraphicFramePr>
          <p:nvPr/>
        </p:nvGraphicFramePr>
        <p:xfrm>
          <a:off x="571472" y="2071678"/>
          <a:ext cx="2324100" cy="777875"/>
        </p:xfrm>
        <a:graphic>
          <a:graphicData uri="http://schemas.openxmlformats.org/presentationml/2006/ole">
            <p:oleObj spid="_x0000_s25603" name="Equation" r:id="rId5" imgW="1329008" imgH="443935" progId="Equation.3">
              <p:embed/>
            </p:oleObj>
          </a:graphicData>
        </a:graphic>
      </p:graphicFrame>
      <p:graphicFrame>
        <p:nvGraphicFramePr>
          <p:cNvPr id="25604" name="Object 4"/>
          <p:cNvGraphicFramePr>
            <a:graphicFrameLocks noChangeAspect="1"/>
          </p:cNvGraphicFramePr>
          <p:nvPr/>
        </p:nvGraphicFramePr>
        <p:xfrm>
          <a:off x="1071538" y="2928934"/>
          <a:ext cx="752475" cy="419100"/>
        </p:xfrm>
        <a:graphic>
          <a:graphicData uri="http://schemas.openxmlformats.org/presentationml/2006/ole">
            <p:oleObj spid="_x0000_s25604" name="Equation" r:id="rId6" imgW="429316" imgH="238323" progId="Equation.3">
              <p:embed/>
            </p:oleObj>
          </a:graphicData>
        </a:graphic>
      </p:graphicFrame>
      <p:graphicFrame>
        <p:nvGraphicFramePr>
          <p:cNvPr id="25605" name="Object 5"/>
          <p:cNvGraphicFramePr>
            <a:graphicFrameLocks noChangeAspect="1"/>
          </p:cNvGraphicFramePr>
          <p:nvPr/>
        </p:nvGraphicFramePr>
        <p:xfrm>
          <a:off x="500034" y="5072074"/>
          <a:ext cx="3303588" cy="844550"/>
        </p:xfrm>
        <a:graphic>
          <a:graphicData uri="http://schemas.openxmlformats.org/presentationml/2006/ole">
            <p:oleObj spid="_x0000_s25605" name="Equation" r:id="rId7" imgW="1893025" imgH="484554" progId="Equation.3">
              <p:embed/>
            </p:oleObj>
          </a:graphicData>
        </a:graphic>
      </p:graphicFrame>
      <p:graphicFrame>
        <p:nvGraphicFramePr>
          <p:cNvPr id="25606" name="Object 6"/>
          <p:cNvGraphicFramePr>
            <a:graphicFrameLocks noChangeAspect="1"/>
          </p:cNvGraphicFramePr>
          <p:nvPr/>
        </p:nvGraphicFramePr>
        <p:xfrm>
          <a:off x="500034" y="3500438"/>
          <a:ext cx="5476875" cy="820738"/>
        </p:xfrm>
        <a:graphic>
          <a:graphicData uri="http://schemas.openxmlformats.org/presentationml/2006/ole">
            <p:oleObj spid="_x0000_s25606" name="Equation" r:id="rId8" imgW="3125509" imgH="469097" progId="Equation.3">
              <p:embed/>
            </p:oleObj>
          </a:graphicData>
        </a:graphic>
      </p:graphicFrame>
      <p:sp>
        <p:nvSpPr>
          <p:cNvPr id="12" name="Slide Number Placeholder 11"/>
          <p:cNvSpPr>
            <a:spLocks noGrp="1"/>
          </p:cNvSpPr>
          <p:nvPr>
            <p:ph type="sldNum" sz="quarter" idx="12"/>
          </p:nvPr>
        </p:nvSpPr>
        <p:spPr/>
        <p:txBody>
          <a:bodyPr/>
          <a:lstStyle/>
          <a:p>
            <a:fld id="{258B20F9-DCCA-40E8-AA65-2BC1E68C4644}" type="slidenum">
              <a:rPr lang="en-CA" smtClean="0"/>
              <a:pPr/>
              <a:t>19</a:t>
            </a:fld>
            <a:endParaRPr lang="en-CA"/>
          </a:p>
        </p:txBody>
      </p:sp>
      <p:sp>
        <p:nvSpPr>
          <p:cNvPr id="10" name="Date Placeholder 9"/>
          <p:cNvSpPr>
            <a:spLocks noGrp="1"/>
          </p:cNvSpPr>
          <p:nvPr>
            <p:ph type="dt" sz="half" idx="10"/>
          </p:nvPr>
        </p:nvSpPr>
        <p:spPr/>
        <p:txBody>
          <a:bodyPr/>
          <a:lstStyle/>
          <a:p>
            <a:r>
              <a:rPr lang="en-US" smtClean="0"/>
              <a:t>6/12/2009</a:t>
            </a:r>
            <a:endParaRPr lang="en-CA"/>
          </a:p>
        </p:txBody>
      </p:sp>
      <p:sp>
        <p:nvSpPr>
          <p:cNvPr id="11" name="Footer Placeholder 10"/>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smtClean="0"/>
              <a:t>B-</a:t>
            </a:r>
            <a:r>
              <a:rPr lang="en-CA" sz="3600" dirty="0" err="1" smtClean="0"/>
              <a:t>Spline</a:t>
            </a:r>
            <a:r>
              <a:rPr lang="en-CA" sz="3600" dirty="0" smtClean="0"/>
              <a:t> Basis</a:t>
            </a:r>
            <a:endParaRPr lang="en-CA" sz="3600" dirty="0"/>
          </a:p>
        </p:txBody>
      </p:sp>
      <p:sp>
        <p:nvSpPr>
          <p:cNvPr id="3" name="Content Placeholder 2"/>
          <p:cNvSpPr>
            <a:spLocks noGrp="1"/>
          </p:cNvSpPr>
          <p:nvPr>
            <p:ph idx="1"/>
          </p:nvPr>
        </p:nvSpPr>
        <p:spPr/>
        <p:txBody>
          <a:bodyPr>
            <a:normAutofit fontScale="92500" lnSpcReduction="10000"/>
          </a:bodyPr>
          <a:lstStyle/>
          <a:p>
            <a:r>
              <a:rPr lang="en-CA" dirty="0" smtClean="0"/>
              <a:t>Notice there are </a:t>
            </a:r>
            <a:r>
              <a:rPr lang="en-CA" i="1" dirty="0" smtClean="0">
                <a:latin typeface="Times New Roman" pitchFamily="18" charset="0"/>
                <a:cs typeface="Times New Roman" pitchFamily="18" charset="0"/>
              </a:rPr>
              <a:t>K</a:t>
            </a:r>
            <a:r>
              <a:rPr lang="en-CA" dirty="0" smtClean="0">
                <a:latin typeface="Times New Roman" pitchFamily="18" charset="0"/>
                <a:cs typeface="Times New Roman" pitchFamily="18" charset="0"/>
              </a:rPr>
              <a:t>-</a:t>
            </a:r>
            <a:r>
              <a:rPr lang="en-CA" i="1" dirty="0" smtClean="0">
                <a:latin typeface="Times New Roman" pitchFamily="18" charset="0"/>
                <a:cs typeface="Times New Roman" pitchFamily="18" charset="0"/>
              </a:rPr>
              <a:t>p</a:t>
            </a:r>
            <a:r>
              <a:rPr lang="en-CA" dirty="0" smtClean="0">
                <a:latin typeface="Times New Roman" pitchFamily="18" charset="0"/>
                <a:cs typeface="Times New Roman" pitchFamily="18" charset="0"/>
              </a:rPr>
              <a:t>+1</a:t>
            </a:r>
            <a:r>
              <a:rPr lang="en-CA" dirty="0" smtClean="0"/>
              <a:t> basis functions, and each is ‘local’ in the sense that it is non-zero over the intervals between </a:t>
            </a:r>
            <a:r>
              <a:rPr lang="en-CA" i="1" dirty="0" smtClean="0">
                <a:latin typeface="Times New Roman" pitchFamily="18" charset="0"/>
                <a:cs typeface="Times New Roman" pitchFamily="18" charset="0"/>
              </a:rPr>
              <a:t>p</a:t>
            </a:r>
            <a:r>
              <a:rPr lang="en-CA" dirty="0" smtClean="0">
                <a:latin typeface="Times New Roman" pitchFamily="18" charset="0"/>
                <a:cs typeface="Times New Roman" pitchFamily="18" charset="0"/>
              </a:rPr>
              <a:t>+1 </a:t>
            </a:r>
            <a:r>
              <a:rPr lang="en-CA" dirty="0" smtClean="0"/>
              <a:t>adjacent </a:t>
            </a:r>
            <a:r>
              <a:rPr lang="en-CA" dirty="0" smtClean="0"/>
              <a:t>knots</a:t>
            </a:r>
          </a:p>
          <a:p>
            <a:endParaRPr lang="en-CA" dirty="0" smtClean="0"/>
          </a:p>
          <a:p>
            <a:r>
              <a:rPr lang="en-CA" dirty="0" smtClean="0"/>
              <a:t>Some exterior knots added by SAS</a:t>
            </a:r>
            <a:endParaRPr lang="en-CA" dirty="0" smtClean="0"/>
          </a:p>
          <a:p>
            <a:endParaRPr lang="en-CA" dirty="0" smtClean="0"/>
          </a:p>
          <a:p>
            <a:pPr>
              <a:buNone/>
            </a:pPr>
            <a:r>
              <a:rPr lang="en-CA" sz="1600" b="1" baseline="0" dirty="0" smtClean="0">
                <a:solidFill>
                  <a:srgbClr val="000080"/>
                </a:solidFill>
                <a:latin typeface="Courier New"/>
              </a:rPr>
              <a:t>proc</a:t>
            </a:r>
            <a:r>
              <a:rPr lang="en-CA" sz="1600" b="1" baseline="0" dirty="0" smtClean="0">
                <a:solidFill>
                  <a:srgbClr val="000000"/>
                </a:solidFill>
                <a:latin typeface="Courier New"/>
              </a:rPr>
              <a:t> </a:t>
            </a:r>
            <a:r>
              <a:rPr lang="en-CA" sz="1600" b="1" baseline="0" dirty="0" err="1" smtClean="0">
                <a:solidFill>
                  <a:srgbClr val="000080"/>
                </a:solidFill>
                <a:latin typeface="Courier New"/>
              </a:rPr>
              <a:t>transreg</a:t>
            </a:r>
            <a:r>
              <a:rPr lang="en-CA" sz="1600" b="1" baseline="0" dirty="0" smtClean="0">
                <a:solidFill>
                  <a:srgbClr val="000000"/>
                </a:solidFill>
                <a:latin typeface="Courier New"/>
              </a:rPr>
              <a:t> </a:t>
            </a:r>
            <a:r>
              <a:rPr lang="en-CA" sz="1600" b="1" baseline="0" dirty="0" smtClean="0">
                <a:solidFill>
                  <a:srgbClr val="0000FF"/>
                </a:solidFill>
                <a:latin typeface="Courier New"/>
              </a:rPr>
              <a:t>data</a:t>
            </a:r>
            <a:r>
              <a:rPr lang="en-CA" sz="1600" b="1" baseline="0" dirty="0" smtClean="0">
                <a:solidFill>
                  <a:srgbClr val="000000"/>
                </a:solidFill>
                <a:latin typeface="Courier New"/>
              </a:rPr>
              <a:t>=whatever </a:t>
            </a:r>
            <a:r>
              <a:rPr lang="en-CA" sz="1600" b="1" baseline="0" dirty="0" smtClean="0">
                <a:solidFill>
                  <a:srgbClr val="0000FF"/>
                </a:solidFill>
                <a:latin typeface="Courier New"/>
              </a:rPr>
              <a:t>design</a:t>
            </a:r>
            <a:r>
              <a:rPr lang="en-CA" sz="1600" b="1" baseline="0" dirty="0" smtClean="0">
                <a:solidFill>
                  <a:srgbClr val="000000"/>
                </a:solidFill>
                <a:latin typeface="Courier New"/>
              </a:rPr>
              <a:t>;</a:t>
            </a:r>
          </a:p>
          <a:p>
            <a:pPr>
              <a:buNone/>
            </a:pPr>
            <a:r>
              <a:rPr lang="it-IT" sz="1600" baseline="0" dirty="0" smtClean="0">
                <a:solidFill>
                  <a:srgbClr val="000000"/>
                </a:solidFill>
                <a:latin typeface="Courier New"/>
              </a:rPr>
              <a:t> </a:t>
            </a:r>
            <a:r>
              <a:rPr lang="it-IT" sz="1600" baseline="0" dirty="0" smtClean="0">
                <a:solidFill>
                  <a:srgbClr val="0000FF"/>
                </a:solidFill>
                <a:latin typeface="Courier New"/>
              </a:rPr>
              <a:t>model</a:t>
            </a:r>
            <a:r>
              <a:rPr lang="it-IT" sz="1600" baseline="0" dirty="0" smtClean="0">
                <a:solidFill>
                  <a:srgbClr val="000000"/>
                </a:solidFill>
                <a:latin typeface="Courier New"/>
              </a:rPr>
              <a:t> </a:t>
            </a:r>
            <a:r>
              <a:rPr lang="it-IT" sz="1600" baseline="0" dirty="0" smtClean="0">
                <a:solidFill>
                  <a:srgbClr val="0000FF"/>
                </a:solidFill>
                <a:latin typeface="Courier New"/>
              </a:rPr>
              <a:t>bspline</a:t>
            </a:r>
            <a:r>
              <a:rPr lang="it-IT" sz="1600" baseline="0" dirty="0" smtClean="0">
                <a:solidFill>
                  <a:srgbClr val="000000"/>
                </a:solidFill>
                <a:latin typeface="Courier New"/>
              </a:rPr>
              <a:t>(x / </a:t>
            </a:r>
            <a:r>
              <a:rPr lang="it-IT" sz="1600" baseline="0" dirty="0" smtClean="0">
                <a:solidFill>
                  <a:srgbClr val="0000FF"/>
                </a:solidFill>
                <a:latin typeface="Courier New"/>
              </a:rPr>
              <a:t>degree</a:t>
            </a:r>
            <a:r>
              <a:rPr lang="it-IT" sz="1600" baseline="0" dirty="0" smtClean="0">
                <a:solidFill>
                  <a:srgbClr val="000000"/>
                </a:solidFill>
                <a:latin typeface="Courier New"/>
              </a:rPr>
              <a:t>=</a:t>
            </a:r>
            <a:r>
              <a:rPr lang="it-IT" sz="1600" b="1" baseline="0" dirty="0" smtClean="0">
                <a:solidFill>
                  <a:srgbClr val="008080"/>
                </a:solidFill>
                <a:latin typeface="Courier New"/>
              </a:rPr>
              <a:t>3</a:t>
            </a:r>
            <a:r>
              <a:rPr lang="it-IT" sz="1600" b="1" baseline="0" dirty="0" smtClean="0">
                <a:solidFill>
                  <a:srgbClr val="000000"/>
                </a:solidFill>
                <a:latin typeface="Courier New"/>
              </a:rPr>
              <a:t> </a:t>
            </a:r>
            <a:r>
              <a:rPr lang="it-IT" sz="1600" b="1" baseline="0" dirty="0" smtClean="0">
                <a:solidFill>
                  <a:srgbClr val="0000FF"/>
                </a:solidFill>
                <a:latin typeface="Courier New"/>
              </a:rPr>
              <a:t>knots</a:t>
            </a:r>
            <a:r>
              <a:rPr lang="it-IT" sz="1600" b="1" baseline="0" dirty="0" smtClean="0">
                <a:solidFill>
                  <a:srgbClr val="000000"/>
                </a:solidFill>
                <a:latin typeface="Courier New"/>
              </a:rPr>
              <a:t>=</a:t>
            </a:r>
            <a:r>
              <a:rPr lang="en-CA" sz="1600" b="1" baseline="0" dirty="0" smtClean="0">
                <a:solidFill>
                  <a:srgbClr val="000000"/>
                </a:solidFill>
                <a:latin typeface="Courier New"/>
              </a:rPr>
              <a:t> -</a:t>
            </a:r>
            <a:r>
              <a:rPr lang="en-CA" sz="1600" b="1" baseline="0" dirty="0" smtClean="0">
                <a:solidFill>
                  <a:srgbClr val="008080"/>
                </a:solidFill>
                <a:latin typeface="Courier New"/>
              </a:rPr>
              <a:t>0.75</a:t>
            </a:r>
            <a:r>
              <a:rPr lang="en-CA" sz="1600" b="1" baseline="0" dirty="0" smtClean="0">
                <a:solidFill>
                  <a:srgbClr val="000000"/>
                </a:solidFill>
                <a:latin typeface="Courier New"/>
              </a:rPr>
              <a:t>, -</a:t>
            </a:r>
            <a:r>
              <a:rPr lang="en-CA" sz="1600" b="1" baseline="0" dirty="0" smtClean="0">
                <a:solidFill>
                  <a:srgbClr val="008080"/>
                </a:solidFill>
                <a:latin typeface="Courier New"/>
              </a:rPr>
              <a:t>0.5</a:t>
            </a:r>
            <a:r>
              <a:rPr lang="en-CA" sz="1600" b="1" baseline="0" dirty="0" smtClean="0">
                <a:solidFill>
                  <a:srgbClr val="000000"/>
                </a:solidFill>
                <a:latin typeface="Courier New"/>
              </a:rPr>
              <a:t>, -</a:t>
            </a:r>
            <a:r>
              <a:rPr lang="en-CA" sz="1600" b="1" baseline="0" dirty="0" smtClean="0">
                <a:solidFill>
                  <a:srgbClr val="008080"/>
                </a:solidFill>
                <a:latin typeface="Courier New"/>
              </a:rPr>
              <a:t>0.25</a:t>
            </a:r>
            <a:r>
              <a:rPr lang="en-CA" sz="1600" b="1" baseline="0" dirty="0" smtClean="0">
                <a:solidFill>
                  <a:srgbClr val="000000"/>
                </a:solidFill>
                <a:latin typeface="Courier New"/>
              </a:rPr>
              <a:t>, </a:t>
            </a:r>
            <a:r>
              <a:rPr lang="en-CA" sz="1600" b="1" baseline="0" dirty="0" smtClean="0">
                <a:solidFill>
                  <a:srgbClr val="008080"/>
                </a:solidFill>
                <a:latin typeface="Courier New"/>
              </a:rPr>
              <a:t>0</a:t>
            </a:r>
            <a:r>
              <a:rPr lang="en-CA" sz="1600" b="1" baseline="0" dirty="0" smtClean="0">
                <a:solidFill>
                  <a:srgbClr val="000000"/>
                </a:solidFill>
                <a:latin typeface="Courier New"/>
              </a:rPr>
              <a:t>, </a:t>
            </a:r>
            <a:r>
              <a:rPr lang="en-CA" sz="1600" b="1" baseline="0" dirty="0" smtClean="0">
                <a:solidFill>
                  <a:srgbClr val="008080"/>
                </a:solidFill>
                <a:latin typeface="Courier New"/>
              </a:rPr>
              <a:t>0.25</a:t>
            </a:r>
            <a:r>
              <a:rPr lang="en-CA" sz="1600" b="1" baseline="0" dirty="0" smtClean="0">
                <a:solidFill>
                  <a:srgbClr val="000000"/>
                </a:solidFill>
                <a:latin typeface="Courier New"/>
              </a:rPr>
              <a:t>, </a:t>
            </a:r>
            <a:r>
              <a:rPr lang="en-CA" sz="1600" b="1" baseline="0" dirty="0" smtClean="0">
                <a:solidFill>
                  <a:srgbClr val="008080"/>
                </a:solidFill>
                <a:latin typeface="Courier New"/>
              </a:rPr>
              <a:t>0.5</a:t>
            </a:r>
            <a:r>
              <a:rPr lang="en-CA" sz="1600" b="1" baseline="0" dirty="0" smtClean="0">
                <a:solidFill>
                  <a:srgbClr val="000000"/>
                </a:solidFill>
                <a:latin typeface="Courier New"/>
              </a:rPr>
              <a:t>, </a:t>
            </a:r>
            <a:r>
              <a:rPr lang="en-CA" sz="1600" b="1" baseline="0" dirty="0" smtClean="0">
                <a:solidFill>
                  <a:srgbClr val="008080"/>
                </a:solidFill>
                <a:latin typeface="Courier New"/>
              </a:rPr>
              <a:t>0.75</a:t>
            </a:r>
            <a:r>
              <a:rPr lang="it-IT" sz="1600" b="1" baseline="0" dirty="0" smtClean="0">
                <a:solidFill>
                  <a:srgbClr val="000000"/>
                </a:solidFill>
                <a:latin typeface="Courier New"/>
              </a:rPr>
              <a:t>);</a:t>
            </a:r>
          </a:p>
          <a:p>
            <a:pPr>
              <a:buNone/>
            </a:pPr>
            <a:r>
              <a:rPr lang="en-CA" sz="1600" baseline="0" dirty="0" smtClean="0">
                <a:solidFill>
                  <a:srgbClr val="000000"/>
                </a:solidFill>
                <a:latin typeface="Courier New"/>
              </a:rPr>
              <a:t> </a:t>
            </a:r>
            <a:r>
              <a:rPr lang="en-CA" sz="1600" baseline="0" dirty="0" smtClean="0">
                <a:solidFill>
                  <a:srgbClr val="0000FF"/>
                </a:solidFill>
                <a:latin typeface="Courier New"/>
              </a:rPr>
              <a:t>output</a:t>
            </a:r>
            <a:r>
              <a:rPr lang="en-CA" sz="1600" baseline="0" dirty="0" smtClean="0">
                <a:solidFill>
                  <a:srgbClr val="000000"/>
                </a:solidFill>
                <a:latin typeface="Courier New"/>
              </a:rPr>
              <a:t> </a:t>
            </a:r>
            <a:r>
              <a:rPr lang="en-CA" sz="1600" baseline="0" dirty="0" smtClean="0">
                <a:solidFill>
                  <a:srgbClr val="0000FF"/>
                </a:solidFill>
                <a:latin typeface="Courier New"/>
              </a:rPr>
              <a:t>out</a:t>
            </a:r>
            <a:r>
              <a:rPr lang="en-CA" sz="1600" baseline="0" dirty="0" smtClean="0">
                <a:solidFill>
                  <a:srgbClr val="000000"/>
                </a:solidFill>
                <a:latin typeface="Courier New"/>
              </a:rPr>
              <a:t>=</a:t>
            </a:r>
            <a:r>
              <a:rPr lang="en-CA" sz="1600" baseline="0" dirty="0" err="1" smtClean="0">
                <a:solidFill>
                  <a:srgbClr val="000000"/>
                </a:solidFill>
                <a:latin typeface="Courier New"/>
              </a:rPr>
              <a:t>bsplineout</a:t>
            </a:r>
            <a:r>
              <a:rPr lang="en-CA" sz="1600" baseline="0" dirty="0" smtClean="0">
                <a:solidFill>
                  <a:srgbClr val="000000"/>
                </a:solidFill>
                <a:latin typeface="Courier New"/>
              </a:rPr>
              <a:t>;</a:t>
            </a:r>
          </a:p>
          <a:p>
            <a:pPr>
              <a:buNone/>
            </a:pPr>
            <a:r>
              <a:rPr lang="en-CA" sz="1600" baseline="0" dirty="0" smtClean="0">
                <a:solidFill>
                  <a:srgbClr val="0000FF"/>
                </a:solidFill>
                <a:latin typeface="Courier New"/>
              </a:rPr>
              <a:t> title</a:t>
            </a:r>
            <a:r>
              <a:rPr lang="en-CA" sz="1600" baseline="0" dirty="0" smtClean="0">
                <a:solidFill>
                  <a:srgbClr val="000000"/>
                </a:solidFill>
                <a:latin typeface="Courier New"/>
              </a:rPr>
              <a:t> </a:t>
            </a:r>
            <a:r>
              <a:rPr lang="en-CA" sz="1600" baseline="0" dirty="0" smtClean="0">
                <a:solidFill>
                  <a:srgbClr val="800080"/>
                </a:solidFill>
                <a:latin typeface="Courier New"/>
              </a:rPr>
              <a:t>'getting cubic b-</a:t>
            </a:r>
            <a:r>
              <a:rPr lang="en-CA" sz="1600" baseline="0" dirty="0" err="1" smtClean="0">
                <a:solidFill>
                  <a:srgbClr val="800080"/>
                </a:solidFill>
                <a:latin typeface="Courier New"/>
              </a:rPr>
              <a:t>spline</a:t>
            </a:r>
            <a:r>
              <a:rPr lang="en-CA" sz="1600" baseline="0" dirty="0" smtClean="0">
                <a:solidFill>
                  <a:srgbClr val="800080"/>
                </a:solidFill>
                <a:latin typeface="Courier New"/>
              </a:rPr>
              <a:t> basis functions'</a:t>
            </a:r>
            <a:r>
              <a:rPr lang="en-CA" sz="1600" baseline="0" dirty="0" smtClean="0">
                <a:solidFill>
                  <a:srgbClr val="000000"/>
                </a:solidFill>
                <a:latin typeface="Courier New"/>
              </a:rPr>
              <a:t>;</a:t>
            </a:r>
          </a:p>
          <a:p>
            <a:pPr>
              <a:buNone/>
            </a:pPr>
            <a:r>
              <a:rPr lang="en-CA" sz="1600" b="1" baseline="0" dirty="0" smtClean="0">
                <a:solidFill>
                  <a:srgbClr val="000080"/>
                </a:solidFill>
                <a:latin typeface="Courier New"/>
              </a:rPr>
              <a:t>run</a:t>
            </a:r>
            <a:r>
              <a:rPr lang="en-CA" sz="1600" b="1" baseline="0" dirty="0" smtClean="0">
                <a:solidFill>
                  <a:srgbClr val="000000"/>
                </a:solidFill>
                <a:latin typeface="Courier New"/>
              </a:rPr>
              <a:t>;</a:t>
            </a:r>
          </a:p>
          <a:p>
            <a:pPr>
              <a:buNone/>
            </a:pPr>
            <a:endParaRPr lang="en-CA" b="1" baseline="0" dirty="0" smtClean="0">
              <a:solidFill>
                <a:srgbClr val="000000"/>
              </a:solidFill>
              <a:latin typeface="Courier New"/>
            </a:endParaRPr>
          </a:p>
          <a:p>
            <a:endParaRPr lang="en-CA" baseline="0" dirty="0" smtClean="0">
              <a:solidFill>
                <a:srgbClr val="000000"/>
              </a:solidFill>
              <a:latin typeface="Courier New"/>
            </a:endParaRPr>
          </a:p>
          <a:p>
            <a:endParaRPr lang="en-CA" dirty="0"/>
          </a:p>
        </p:txBody>
      </p:sp>
      <p:sp>
        <p:nvSpPr>
          <p:cNvPr id="4" name="Slide Number Placeholder 3"/>
          <p:cNvSpPr>
            <a:spLocks noGrp="1"/>
          </p:cNvSpPr>
          <p:nvPr>
            <p:ph type="sldNum" sz="quarter" idx="12"/>
          </p:nvPr>
        </p:nvSpPr>
        <p:spPr/>
        <p:txBody>
          <a:bodyPr/>
          <a:lstStyle/>
          <a:p>
            <a:fld id="{258B20F9-DCCA-40E8-AA65-2BC1E68C4644}" type="slidenum">
              <a:rPr lang="en-CA" smtClean="0"/>
              <a:pPr/>
              <a:t>20</a:t>
            </a:fld>
            <a:endParaRPr lang="en-CA"/>
          </a:p>
        </p:txBody>
      </p:sp>
      <p:sp>
        <p:nvSpPr>
          <p:cNvPr id="5" name="Date Placeholder 4"/>
          <p:cNvSpPr>
            <a:spLocks noGrp="1"/>
          </p:cNvSpPr>
          <p:nvPr>
            <p:ph type="dt" sz="half" idx="10"/>
          </p:nvPr>
        </p:nvSpPr>
        <p:spPr/>
        <p:txBody>
          <a:bodyPr/>
          <a:lstStyle/>
          <a:p>
            <a:r>
              <a:rPr lang="en-US" smtClean="0"/>
              <a:t>6/12/2009</a:t>
            </a:r>
            <a:endParaRPr lang="en-CA"/>
          </a:p>
        </p:txBody>
      </p:sp>
      <p:sp>
        <p:nvSpPr>
          <p:cNvPr id="6" name="Footer Placeholder 5"/>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smtClean="0"/>
              <a:t>Cubic B-</a:t>
            </a:r>
            <a:r>
              <a:rPr lang="en-CA" sz="3600" dirty="0" err="1" smtClean="0"/>
              <a:t>Spline</a:t>
            </a:r>
            <a:r>
              <a:rPr lang="en-CA" sz="3600" dirty="0" smtClean="0"/>
              <a:t> Basis</a:t>
            </a:r>
            <a:endParaRPr lang="en-CA" sz="3600" dirty="0"/>
          </a:p>
        </p:txBody>
      </p:sp>
      <p:graphicFrame>
        <p:nvGraphicFramePr>
          <p:cNvPr id="4" name="Content Placeholder 3"/>
          <p:cNvGraphicFramePr>
            <a:graphicFrameLocks noGrp="1"/>
          </p:cNvGraphicFramePr>
          <p:nvPr>
            <p:ph idx="1"/>
          </p:nvPr>
        </p:nvGraphicFramePr>
        <p:xfrm>
          <a:off x="214282" y="1643050"/>
          <a:ext cx="4114800" cy="247174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p:nvPr/>
        </p:nvGraphicFramePr>
        <p:xfrm>
          <a:off x="4429124" y="3786190"/>
          <a:ext cx="4500594" cy="2666996"/>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angle 5"/>
          <p:cNvSpPr/>
          <p:nvPr/>
        </p:nvSpPr>
        <p:spPr>
          <a:xfrm>
            <a:off x="4857752" y="1928802"/>
            <a:ext cx="4143388" cy="1569660"/>
          </a:xfrm>
          <a:prstGeom prst="rect">
            <a:avLst/>
          </a:prstGeom>
        </p:spPr>
        <p:txBody>
          <a:bodyPr wrap="square">
            <a:spAutoFit/>
          </a:bodyPr>
          <a:lstStyle/>
          <a:p>
            <a:pPr>
              <a:buNone/>
            </a:pPr>
            <a:r>
              <a:rPr lang="en-CA" sz="1200" b="1" baseline="0" dirty="0" smtClean="0">
                <a:solidFill>
                  <a:srgbClr val="000080"/>
                </a:solidFill>
                <a:latin typeface="Courier New"/>
              </a:rPr>
              <a:t>proc</a:t>
            </a:r>
            <a:r>
              <a:rPr lang="en-CA" sz="1200" b="1" baseline="0" dirty="0" smtClean="0">
                <a:solidFill>
                  <a:srgbClr val="000000"/>
                </a:solidFill>
                <a:latin typeface="Courier New"/>
              </a:rPr>
              <a:t> </a:t>
            </a:r>
            <a:r>
              <a:rPr lang="en-CA" sz="1200" b="1" baseline="0" dirty="0" err="1" smtClean="0">
                <a:solidFill>
                  <a:srgbClr val="000080"/>
                </a:solidFill>
                <a:latin typeface="Courier New"/>
              </a:rPr>
              <a:t>transreg</a:t>
            </a:r>
            <a:r>
              <a:rPr lang="en-CA" sz="1200" b="1" baseline="0" dirty="0" smtClean="0">
                <a:solidFill>
                  <a:srgbClr val="000000"/>
                </a:solidFill>
                <a:latin typeface="Courier New"/>
              </a:rPr>
              <a:t> </a:t>
            </a:r>
            <a:r>
              <a:rPr lang="en-CA" sz="1200" b="1" baseline="0" dirty="0" smtClean="0">
                <a:solidFill>
                  <a:srgbClr val="0000FF"/>
                </a:solidFill>
                <a:latin typeface="Courier New"/>
              </a:rPr>
              <a:t>data</a:t>
            </a:r>
            <a:r>
              <a:rPr lang="en-CA" sz="1200" b="1" baseline="0" dirty="0" smtClean="0">
                <a:solidFill>
                  <a:srgbClr val="000000"/>
                </a:solidFill>
                <a:latin typeface="Courier New"/>
              </a:rPr>
              <a:t>=whatever;</a:t>
            </a:r>
            <a:endParaRPr lang="en-CA" sz="1200" b="1" baseline="0" dirty="0" smtClean="0">
              <a:solidFill>
                <a:srgbClr val="000000"/>
              </a:solidFill>
              <a:latin typeface="Courier New"/>
            </a:endParaRPr>
          </a:p>
          <a:p>
            <a:pPr>
              <a:buNone/>
            </a:pPr>
            <a:r>
              <a:rPr lang="en-CA" sz="1200" baseline="0" dirty="0" smtClean="0">
                <a:solidFill>
                  <a:srgbClr val="000000"/>
                </a:solidFill>
                <a:latin typeface="Courier New"/>
              </a:rPr>
              <a:t> </a:t>
            </a:r>
            <a:r>
              <a:rPr lang="en-CA" sz="1200" baseline="0" dirty="0" smtClean="0">
                <a:solidFill>
                  <a:srgbClr val="0000FF"/>
                </a:solidFill>
                <a:latin typeface="Courier New"/>
              </a:rPr>
              <a:t>model</a:t>
            </a:r>
            <a:r>
              <a:rPr lang="en-CA" sz="1200" baseline="0" dirty="0" smtClean="0">
                <a:solidFill>
                  <a:srgbClr val="000000"/>
                </a:solidFill>
                <a:latin typeface="Courier New"/>
              </a:rPr>
              <a:t> </a:t>
            </a:r>
            <a:r>
              <a:rPr lang="en-CA" sz="1200" baseline="0" dirty="0" smtClean="0">
                <a:solidFill>
                  <a:srgbClr val="0000FF"/>
                </a:solidFill>
                <a:latin typeface="Courier New"/>
              </a:rPr>
              <a:t>identity</a:t>
            </a:r>
            <a:r>
              <a:rPr lang="en-CA" sz="1200" baseline="0" dirty="0" smtClean="0">
                <a:solidFill>
                  <a:srgbClr val="000000"/>
                </a:solidFill>
                <a:latin typeface="Courier New"/>
              </a:rPr>
              <a:t>(y)=</a:t>
            </a:r>
            <a:r>
              <a:rPr lang="en-CA" sz="1200" baseline="0" dirty="0" err="1" smtClean="0">
                <a:solidFill>
                  <a:srgbClr val="0000FF"/>
                </a:solidFill>
                <a:latin typeface="Courier New"/>
              </a:rPr>
              <a:t>bspline</a:t>
            </a:r>
            <a:r>
              <a:rPr lang="en-CA" sz="1200" baseline="0" dirty="0" smtClean="0">
                <a:solidFill>
                  <a:srgbClr val="000000"/>
                </a:solidFill>
                <a:latin typeface="Courier New"/>
              </a:rPr>
              <a:t>(x / </a:t>
            </a:r>
            <a:r>
              <a:rPr lang="en-CA" sz="1200" baseline="0" dirty="0" smtClean="0">
                <a:solidFill>
                  <a:srgbClr val="0000FF"/>
                </a:solidFill>
                <a:latin typeface="Courier New"/>
              </a:rPr>
              <a:t>degree</a:t>
            </a:r>
            <a:r>
              <a:rPr lang="en-CA" sz="1200" baseline="0" dirty="0" smtClean="0">
                <a:solidFill>
                  <a:srgbClr val="000000"/>
                </a:solidFill>
                <a:latin typeface="Courier New"/>
              </a:rPr>
              <a:t>=</a:t>
            </a:r>
            <a:r>
              <a:rPr lang="en-CA" sz="1200" b="1" baseline="0" dirty="0" smtClean="0">
                <a:solidFill>
                  <a:srgbClr val="008080"/>
                </a:solidFill>
                <a:latin typeface="Courier New"/>
              </a:rPr>
              <a:t>3</a:t>
            </a:r>
            <a:r>
              <a:rPr lang="en-CA" sz="1200" b="1" baseline="0" dirty="0" smtClean="0">
                <a:solidFill>
                  <a:srgbClr val="000000"/>
                </a:solidFill>
                <a:latin typeface="Courier New"/>
              </a:rPr>
              <a:t> </a:t>
            </a:r>
            <a:r>
              <a:rPr lang="en-CA" sz="1200" b="1" baseline="0" dirty="0" smtClean="0">
                <a:solidFill>
                  <a:srgbClr val="0000FF"/>
                </a:solidFill>
                <a:latin typeface="Courier New"/>
              </a:rPr>
              <a:t>knots</a:t>
            </a:r>
            <a:r>
              <a:rPr lang="en-CA" sz="1200" b="1" baseline="0" dirty="0" smtClean="0">
                <a:solidFill>
                  <a:srgbClr val="000000"/>
                </a:solidFill>
                <a:latin typeface="Courier New"/>
              </a:rPr>
              <a:t>= -</a:t>
            </a:r>
            <a:r>
              <a:rPr lang="en-CA" sz="1200" b="1" baseline="0" dirty="0" smtClean="0">
                <a:solidFill>
                  <a:srgbClr val="008080"/>
                </a:solidFill>
                <a:latin typeface="Courier New"/>
              </a:rPr>
              <a:t>0.75</a:t>
            </a:r>
            <a:r>
              <a:rPr lang="en-CA" sz="1200" b="1" baseline="0" dirty="0" smtClean="0">
                <a:solidFill>
                  <a:srgbClr val="000000"/>
                </a:solidFill>
                <a:latin typeface="Courier New"/>
              </a:rPr>
              <a:t>, -</a:t>
            </a:r>
            <a:r>
              <a:rPr lang="en-CA" sz="1200" b="1" baseline="0" dirty="0" smtClean="0">
                <a:solidFill>
                  <a:srgbClr val="008080"/>
                </a:solidFill>
                <a:latin typeface="Courier New"/>
              </a:rPr>
              <a:t>0.5</a:t>
            </a:r>
            <a:r>
              <a:rPr lang="en-CA" sz="1200" b="1" baseline="0" dirty="0" smtClean="0">
                <a:solidFill>
                  <a:srgbClr val="000000"/>
                </a:solidFill>
                <a:latin typeface="Courier New"/>
              </a:rPr>
              <a:t>, -</a:t>
            </a:r>
            <a:r>
              <a:rPr lang="en-CA" sz="1200" b="1" baseline="0" dirty="0" smtClean="0">
                <a:solidFill>
                  <a:srgbClr val="008080"/>
                </a:solidFill>
                <a:latin typeface="Courier New"/>
              </a:rPr>
              <a:t>0.25</a:t>
            </a:r>
            <a:r>
              <a:rPr lang="en-CA" sz="1200" b="1" baseline="0" dirty="0" smtClean="0">
                <a:solidFill>
                  <a:srgbClr val="000000"/>
                </a:solidFill>
                <a:latin typeface="Courier New"/>
              </a:rPr>
              <a:t>, </a:t>
            </a:r>
            <a:r>
              <a:rPr lang="en-CA" sz="1200" b="1" baseline="0" dirty="0" smtClean="0">
                <a:solidFill>
                  <a:srgbClr val="008080"/>
                </a:solidFill>
                <a:latin typeface="Courier New"/>
              </a:rPr>
              <a:t>0</a:t>
            </a:r>
            <a:r>
              <a:rPr lang="en-CA" sz="1200" b="1" baseline="0" dirty="0" smtClean="0">
                <a:solidFill>
                  <a:srgbClr val="000000"/>
                </a:solidFill>
                <a:latin typeface="Courier New"/>
              </a:rPr>
              <a:t>, </a:t>
            </a:r>
            <a:r>
              <a:rPr lang="en-CA" sz="1200" b="1" baseline="0" dirty="0" smtClean="0">
                <a:solidFill>
                  <a:srgbClr val="008080"/>
                </a:solidFill>
                <a:latin typeface="Courier New"/>
              </a:rPr>
              <a:t>0.25</a:t>
            </a:r>
            <a:r>
              <a:rPr lang="en-CA" sz="1200" b="1" baseline="0" dirty="0" smtClean="0">
                <a:solidFill>
                  <a:srgbClr val="000000"/>
                </a:solidFill>
                <a:latin typeface="Courier New"/>
              </a:rPr>
              <a:t>, </a:t>
            </a:r>
            <a:r>
              <a:rPr lang="en-CA" sz="1200" b="1" baseline="0" dirty="0" smtClean="0">
                <a:solidFill>
                  <a:srgbClr val="008080"/>
                </a:solidFill>
                <a:latin typeface="Courier New"/>
              </a:rPr>
              <a:t>0.5</a:t>
            </a:r>
            <a:r>
              <a:rPr lang="en-CA" sz="1200" b="1" baseline="0" dirty="0" smtClean="0">
                <a:solidFill>
                  <a:srgbClr val="000000"/>
                </a:solidFill>
                <a:latin typeface="Courier New"/>
              </a:rPr>
              <a:t>, </a:t>
            </a:r>
            <a:r>
              <a:rPr lang="en-CA" sz="1200" b="1" baseline="0" dirty="0" smtClean="0">
                <a:solidFill>
                  <a:srgbClr val="008080"/>
                </a:solidFill>
                <a:latin typeface="Courier New"/>
              </a:rPr>
              <a:t>0.75</a:t>
            </a:r>
            <a:r>
              <a:rPr lang="en-CA" sz="1200" b="1" baseline="0" dirty="0" smtClean="0">
                <a:solidFill>
                  <a:srgbClr val="000000"/>
                </a:solidFill>
                <a:latin typeface="Courier New"/>
              </a:rPr>
              <a:t>) / details;</a:t>
            </a:r>
          </a:p>
          <a:p>
            <a:pPr>
              <a:buNone/>
            </a:pPr>
            <a:r>
              <a:rPr lang="en-CA" sz="1200" baseline="0" dirty="0" smtClean="0">
                <a:solidFill>
                  <a:srgbClr val="000000"/>
                </a:solidFill>
                <a:latin typeface="Courier New"/>
              </a:rPr>
              <a:t> </a:t>
            </a:r>
            <a:r>
              <a:rPr lang="en-CA" sz="1200" baseline="0" dirty="0" smtClean="0">
                <a:solidFill>
                  <a:srgbClr val="0000FF"/>
                </a:solidFill>
                <a:latin typeface="Courier New"/>
              </a:rPr>
              <a:t>output</a:t>
            </a:r>
            <a:r>
              <a:rPr lang="en-CA" sz="1200" baseline="0" dirty="0" smtClean="0">
                <a:solidFill>
                  <a:srgbClr val="000000"/>
                </a:solidFill>
                <a:latin typeface="Courier New"/>
              </a:rPr>
              <a:t> </a:t>
            </a:r>
            <a:r>
              <a:rPr lang="en-CA" sz="1200" baseline="0" dirty="0" smtClean="0">
                <a:solidFill>
                  <a:srgbClr val="0000FF"/>
                </a:solidFill>
                <a:latin typeface="Courier New"/>
              </a:rPr>
              <a:t>out</a:t>
            </a:r>
            <a:r>
              <a:rPr lang="en-CA" sz="1200" baseline="0" dirty="0" smtClean="0">
                <a:solidFill>
                  <a:srgbClr val="000000"/>
                </a:solidFill>
                <a:latin typeface="Courier New"/>
              </a:rPr>
              <a:t>=</a:t>
            </a:r>
            <a:r>
              <a:rPr lang="en-CA" sz="1200" baseline="0" dirty="0" err="1" smtClean="0">
                <a:solidFill>
                  <a:srgbClr val="0000FF"/>
                </a:solidFill>
                <a:latin typeface="Courier New"/>
              </a:rPr>
              <a:t>pred</a:t>
            </a:r>
            <a:r>
              <a:rPr lang="en-CA" sz="1200" baseline="0" dirty="0" smtClean="0">
                <a:solidFill>
                  <a:srgbClr val="000000"/>
                </a:solidFill>
                <a:latin typeface="Courier New"/>
              </a:rPr>
              <a:t> </a:t>
            </a:r>
            <a:r>
              <a:rPr lang="en-CA" sz="1200" baseline="0" dirty="0" smtClean="0">
                <a:solidFill>
                  <a:srgbClr val="0000FF"/>
                </a:solidFill>
                <a:latin typeface="Courier New"/>
              </a:rPr>
              <a:t>predicted</a:t>
            </a:r>
            <a:r>
              <a:rPr lang="en-CA" sz="1200" baseline="0" dirty="0" smtClean="0">
                <a:solidFill>
                  <a:srgbClr val="000000"/>
                </a:solidFill>
                <a:latin typeface="Courier New"/>
              </a:rPr>
              <a:t> </a:t>
            </a:r>
            <a:r>
              <a:rPr lang="en-CA" sz="1200" baseline="0" dirty="0" smtClean="0">
                <a:solidFill>
                  <a:srgbClr val="0000FF"/>
                </a:solidFill>
                <a:latin typeface="Courier New"/>
              </a:rPr>
              <a:t>coefficients</a:t>
            </a:r>
            <a:r>
              <a:rPr lang="en-CA" sz="1200" baseline="0" dirty="0" smtClean="0">
                <a:solidFill>
                  <a:srgbClr val="000000"/>
                </a:solidFill>
                <a:latin typeface="Courier New"/>
              </a:rPr>
              <a:t>;</a:t>
            </a:r>
          </a:p>
          <a:p>
            <a:pPr>
              <a:buNone/>
            </a:pPr>
            <a:r>
              <a:rPr lang="en-CA" sz="1200" baseline="0" dirty="0" smtClean="0">
                <a:solidFill>
                  <a:srgbClr val="000000"/>
                </a:solidFill>
                <a:latin typeface="Courier New"/>
              </a:rPr>
              <a:t> </a:t>
            </a:r>
            <a:r>
              <a:rPr lang="en-CA" sz="1200" baseline="0" dirty="0" smtClean="0">
                <a:solidFill>
                  <a:srgbClr val="0000FF"/>
                </a:solidFill>
                <a:latin typeface="Courier New"/>
              </a:rPr>
              <a:t>title</a:t>
            </a:r>
            <a:r>
              <a:rPr lang="en-CA" sz="1200" baseline="0" dirty="0" smtClean="0">
                <a:solidFill>
                  <a:srgbClr val="000000"/>
                </a:solidFill>
                <a:latin typeface="Courier New"/>
              </a:rPr>
              <a:t> </a:t>
            </a:r>
            <a:r>
              <a:rPr lang="en-CA" sz="1200" baseline="0" dirty="0" smtClean="0">
                <a:solidFill>
                  <a:srgbClr val="800080"/>
                </a:solidFill>
                <a:latin typeface="Courier New"/>
              </a:rPr>
              <a:t>'Cubic B-</a:t>
            </a:r>
            <a:r>
              <a:rPr lang="en-CA" sz="1200" baseline="0" dirty="0" err="1" smtClean="0">
                <a:solidFill>
                  <a:srgbClr val="800080"/>
                </a:solidFill>
                <a:latin typeface="Courier New"/>
              </a:rPr>
              <a:t>spline</a:t>
            </a:r>
            <a:r>
              <a:rPr lang="en-CA" sz="1200" baseline="0" dirty="0" smtClean="0">
                <a:solidFill>
                  <a:srgbClr val="800080"/>
                </a:solidFill>
                <a:latin typeface="Courier New"/>
              </a:rPr>
              <a:t> basis regression </a:t>
            </a:r>
            <a:r>
              <a:rPr lang="en-CA" sz="1200" baseline="0" dirty="0" err="1" smtClean="0">
                <a:solidFill>
                  <a:srgbClr val="800080"/>
                </a:solidFill>
                <a:latin typeface="Courier New"/>
              </a:rPr>
              <a:t>spline</a:t>
            </a:r>
            <a:r>
              <a:rPr lang="en-CA" sz="1200" baseline="0" dirty="0" smtClean="0">
                <a:solidFill>
                  <a:srgbClr val="800080"/>
                </a:solidFill>
                <a:latin typeface="Courier New"/>
              </a:rPr>
              <a:t> with 7 knots'</a:t>
            </a:r>
            <a:r>
              <a:rPr lang="en-CA" sz="1200" baseline="0" dirty="0" smtClean="0">
                <a:solidFill>
                  <a:srgbClr val="000000"/>
                </a:solidFill>
                <a:latin typeface="Courier New"/>
              </a:rPr>
              <a:t>;</a:t>
            </a:r>
          </a:p>
          <a:p>
            <a:pPr>
              <a:buNone/>
            </a:pPr>
            <a:r>
              <a:rPr lang="en-CA" sz="1200" b="1" baseline="0" dirty="0" smtClean="0">
                <a:solidFill>
                  <a:srgbClr val="000080"/>
                </a:solidFill>
                <a:latin typeface="Courier New"/>
              </a:rPr>
              <a:t>run</a:t>
            </a:r>
            <a:r>
              <a:rPr lang="en-CA" sz="1200" b="1" baseline="0" dirty="0" smtClean="0">
                <a:solidFill>
                  <a:srgbClr val="000000"/>
                </a:solidFill>
                <a:latin typeface="Courier New"/>
              </a:rPr>
              <a:t>;</a:t>
            </a:r>
          </a:p>
        </p:txBody>
      </p:sp>
      <p:sp>
        <p:nvSpPr>
          <p:cNvPr id="7" name="Slide Number Placeholder 6"/>
          <p:cNvSpPr>
            <a:spLocks noGrp="1"/>
          </p:cNvSpPr>
          <p:nvPr>
            <p:ph type="sldNum" sz="quarter" idx="12"/>
          </p:nvPr>
        </p:nvSpPr>
        <p:spPr/>
        <p:txBody>
          <a:bodyPr/>
          <a:lstStyle/>
          <a:p>
            <a:fld id="{258B20F9-DCCA-40E8-AA65-2BC1E68C4644}" type="slidenum">
              <a:rPr lang="en-CA" smtClean="0"/>
              <a:pPr/>
              <a:t>21</a:t>
            </a:fld>
            <a:endParaRPr lang="en-CA"/>
          </a:p>
        </p:txBody>
      </p:sp>
      <p:sp>
        <p:nvSpPr>
          <p:cNvPr id="8" name="Date Placeholder 7"/>
          <p:cNvSpPr>
            <a:spLocks noGrp="1"/>
          </p:cNvSpPr>
          <p:nvPr>
            <p:ph type="dt" sz="half" idx="10"/>
          </p:nvPr>
        </p:nvSpPr>
        <p:spPr/>
        <p:txBody>
          <a:bodyPr/>
          <a:lstStyle/>
          <a:p>
            <a:r>
              <a:rPr lang="en-US" smtClean="0"/>
              <a:t>6/12/2009</a:t>
            </a:r>
            <a:endParaRPr lang="en-CA"/>
          </a:p>
        </p:txBody>
      </p:sp>
      <p:sp>
        <p:nvSpPr>
          <p:cNvPr id="9" name="Footer Placeholder 8"/>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smtClean="0"/>
              <a:t>Knot number and placement</a:t>
            </a:r>
            <a:endParaRPr lang="en-CA" sz="3600" dirty="0"/>
          </a:p>
        </p:txBody>
      </p:sp>
      <p:sp>
        <p:nvSpPr>
          <p:cNvPr id="3" name="Content Placeholder 2"/>
          <p:cNvSpPr>
            <a:spLocks noGrp="1"/>
          </p:cNvSpPr>
          <p:nvPr>
            <p:ph idx="1"/>
          </p:nvPr>
        </p:nvSpPr>
        <p:spPr/>
        <p:txBody>
          <a:bodyPr>
            <a:normAutofit fontScale="70000" lnSpcReduction="20000"/>
          </a:bodyPr>
          <a:lstStyle/>
          <a:p>
            <a:r>
              <a:rPr lang="en-CA" dirty="0" smtClean="0"/>
              <a:t>Placement </a:t>
            </a:r>
            <a:r>
              <a:rPr lang="en-CA" dirty="0"/>
              <a:t>where there is data, evenly spaced along </a:t>
            </a:r>
            <a:r>
              <a:rPr lang="en-CA" i="1" dirty="0">
                <a:latin typeface="Times New Roman" pitchFamily="18" charset="0"/>
                <a:cs typeface="Times New Roman" pitchFamily="18" charset="0"/>
              </a:rPr>
              <a:t>x</a:t>
            </a:r>
            <a:r>
              <a:rPr lang="en-CA" dirty="0"/>
              <a:t>, or along </a:t>
            </a:r>
            <a:r>
              <a:rPr lang="en-CA" dirty="0" err="1"/>
              <a:t>quantiles</a:t>
            </a:r>
            <a:r>
              <a:rPr lang="en-CA" dirty="0"/>
              <a:t> of </a:t>
            </a:r>
            <a:r>
              <a:rPr lang="en-CA" i="1" dirty="0" smtClean="0">
                <a:latin typeface="Times New Roman" pitchFamily="18" charset="0"/>
                <a:cs typeface="Times New Roman" pitchFamily="18" charset="0"/>
              </a:rPr>
              <a:t>x</a:t>
            </a:r>
            <a:r>
              <a:rPr lang="en-CA" dirty="0" smtClean="0"/>
              <a:t> </a:t>
            </a:r>
          </a:p>
          <a:p>
            <a:endParaRPr lang="en-CA" dirty="0"/>
          </a:p>
          <a:p>
            <a:r>
              <a:rPr lang="en-CA" dirty="0" smtClean="0"/>
              <a:t>Number </a:t>
            </a:r>
            <a:r>
              <a:rPr lang="en-CA" dirty="0"/>
              <a:t>and placement of knots may have dramatic effect on fit and smoothness. </a:t>
            </a:r>
            <a:r>
              <a:rPr lang="en-CA" dirty="0" smtClean="0"/>
              <a:t>Lots </a:t>
            </a:r>
            <a:r>
              <a:rPr lang="en-CA" dirty="0"/>
              <a:t>of work in this area and it’s hard to know the optimum </a:t>
            </a:r>
            <a:r>
              <a:rPr lang="en-CA" dirty="0" smtClean="0"/>
              <a:t>number.</a:t>
            </a:r>
          </a:p>
          <a:p>
            <a:endParaRPr lang="en-CA" dirty="0"/>
          </a:p>
          <a:p>
            <a:r>
              <a:rPr lang="en-CA" dirty="0" smtClean="0"/>
              <a:t>In </a:t>
            </a:r>
            <a:r>
              <a:rPr lang="en-CA" dirty="0"/>
              <a:t>general, the placement is not as critical to model fit as the number of </a:t>
            </a:r>
            <a:r>
              <a:rPr lang="en-CA" dirty="0" smtClean="0"/>
              <a:t>knots  </a:t>
            </a:r>
            <a:endParaRPr lang="en-CA" dirty="0"/>
          </a:p>
          <a:p>
            <a:endParaRPr lang="en-CA" dirty="0"/>
          </a:p>
          <a:p>
            <a:r>
              <a:rPr lang="en-CA" dirty="0" err="1"/>
              <a:t>Splines</a:t>
            </a:r>
            <a:r>
              <a:rPr lang="en-CA" dirty="0"/>
              <a:t> we have looked at so far are called </a:t>
            </a:r>
            <a:r>
              <a:rPr lang="en-CA" i="1" dirty="0" smtClean="0"/>
              <a:t>regression </a:t>
            </a:r>
            <a:r>
              <a:rPr lang="en-CA" i="1" dirty="0" err="1" smtClean="0"/>
              <a:t>splines</a:t>
            </a:r>
            <a:r>
              <a:rPr lang="en-CA" dirty="0" smtClean="0"/>
              <a:t> </a:t>
            </a:r>
            <a:r>
              <a:rPr lang="en-CA" dirty="0"/>
              <a:t>or </a:t>
            </a:r>
            <a:r>
              <a:rPr lang="en-CA" i="1" dirty="0" smtClean="0"/>
              <a:t>interpolating </a:t>
            </a:r>
            <a:r>
              <a:rPr lang="en-CA" i="1" dirty="0" err="1" smtClean="0"/>
              <a:t>splines</a:t>
            </a:r>
            <a:r>
              <a:rPr lang="en-CA" dirty="0" smtClean="0"/>
              <a:t>. </a:t>
            </a:r>
            <a:r>
              <a:rPr lang="en-CA" dirty="0"/>
              <a:t>We will now discuss </a:t>
            </a:r>
            <a:r>
              <a:rPr lang="en-CA" i="1" dirty="0" smtClean="0"/>
              <a:t>penalized </a:t>
            </a:r>
            <a:r>
              <a:rPr lang="en-CA" i="1" dirty="0" err="1" smtClean="0"/>
              <a:t>splines</a:t>
            </a:r>
            <a:r>
              <a:rPr lang="en-CA" dirty="0" smtClean="0"/>
              <a:t> </a:t>
            </a:r>
            <a:r>
              <a:rPr lang="en-CA" dirty="0"/>
              <a:t>or </a:t>
            </a:r>
            <a:r>
              <a:rPr lang="en-CA" i="1" dirty="0" smtClean="0"/>
              <a:t>smoothing </a:t>
            </a:r>
            <a:r>
              <a:rPr lang="en-CA" i="1" dirty="0" err="1" smtClean="0"/>
              <a:t>splines</a:t>
            </a:r>
            <a:r>
              <a:rPr lang="en-CA" i="1" dirty="0" smtClean="0"/>
              <a:t> </a:t>
            </a:r>
            <a:r>
              <a:rPr lang="en-CA" dirty="0"/>
              <a:t>– which involve a penalty for </a:t>
            </a:r>
            <a:r>
              <a:rPr lang="en-CA" dirty="0" err="1"/>
              <a:t>wiggliness</a:t>
            </a:r>
            <a:r>
              <a:rPr lang="en-CA" dirty="0"/>
              <a:t>.</a:t>
            </a:r>
          </a:p>
          <a:p>
            <a:endParaRPr lang="en-CA" dirty="0"/>
          </a:p>
        </p:txBody>
      </p:sp>
      <p:sp>
        <p:nvSpPr>
          <p:cNvPr id="4" name="Slide Number Placeholder 3"/>
          <p:cNvSpPr>
            <a:spLocks noGrp="1"/>
          </p:cNvSpPr>
          <p:nvPr>
            <p:ph type="sldNum" sz="quarter" idx="12"/>
          </p:nvPr>
        </p:nvSpPr>
        <p:spPr/>
        <p:txBody>
          <a:bodyPr/>
          <a:lstStyle/>
          <a:p>
            <a:fld id="{258B20F9-DCCA-40E8-AA65-2BC1E68C4644}" type="slidenum">
              <a:rPr lang="en-CA" smtClean="0"/>
              <a:pPr/>
              <a:t>22</a:t>
            </a:fld>
            <a:endParaRPr lang="en-CA"/>
          </a:p>
        </p:txBody>
      </p:sp>
      <p:sp>
        <p:nvSpPr>
          <p:cNvPr id="5" name="Date Placeholder 4"/>
          <p:cNvSpPr>
            <a:spLocks noGrp="1"/>
          </p:cNvSpPr>
          <p:nvPr>
            <p:ph type="dt" sz="half" idx="10"/>
          </p:nvPr>
        </p:nvSpPr>
        <p:spPr/>
        <p:txBody>
          <a:bodyPr/>
          <a:lstStyle/>
          <a:p>
            <a:r>
              <a:rPr lang="en-US" smtClean="0"/>
              <a:t>6/12/2009</a:t>
            </a:r>
            <a:endParaRPr lang="en-CA"/>
          </a:p>
        </p:txBody>
      </p:sp>
      <p:sp>
        <p:nvSpPr>
          <p:cNvPr id="6" name="Footer Placeholder 5"/>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39784"/>
          </a:xfrm>
        </p:spPr>
        <p:txBody>
          <a:bodyPr/>
          <a:lstStyle/>
          <a:p>
            <a:r>
              <a:rPr lang="en-CA" dirty="0" smtClean="0"/>
              <a:t>Smoothing </a:t>
            </a:r>
            <a:r>
              <a:rPr lang="en-CA" dirty="0" err="1" smtClean="0"/>
              <a:t>Splines</a:t>
            </a:r>
            <a:endParaRPr lang="en-CA" dirty="0"/>
          </a:p>
        </p:txBody>
      </p:sp>
      <p:sp>
        <p:nvSpPr>
          <p:cNvPr id="3" name="Content Placeholder 2"/>
          <p:cNvSpPr>
            <a:spLocks noGrp="1"/>
          </p:cNvSpPr>
          <p:nvPr>
            <p:ph idx="1"/>
          </p:nvPr>
        </p:nvSpPr>
        <p:spPr>
          <a:xfrm>
            <a:off x="457200" y="1285860"/>
            <a:ext cx="8229600" cy="4840303"/>
          </a:xfrm>
        </p:spPr>
        <p:txBody>
          <a:bodyPr>
            <a:normAutofit fontScale="77500" lnSpcReduction="20000"/>
          </a:bodyPr>
          <a:lstStyle/>
          <a:p>
            <a:pPr indent="0">
              <a:buNone/>
            </a:pPr>
            <a:r>
              <a:rPr lang="en-CA" dirty="0"/>
              <a:t>Instead of estimating parameters by minimizing the </a:t>
            </a:r>
            <a:r>
              <a:rPr lang="en-CA" dirty="0" smtClean="0"/>
              <a:t>sum </a:t>
            </a:r>
            <a:r>
              <a:rPr lang="en-CA" dirty="0"/>
              <a:t>of squares, add a penalty for </a:t>
            </a:r>
            <a:r>
              <a:rPr lang="en-CA" dirty="0" err="1"/>
              <a:t>wiggliness</a:t>
            </a:r>
            <a:r>
              <a:rPr lang="en-CA" dirty="0"/>
              <a:t>:</a:t>
            </a:r>
          </a:p>
          <a:p>
            <a:pPr indent="0">
              <a:buNone/>
            </a:pPr>
            <a:endParaRPr lang="en-CA" b="1" dirty="0" smtClean="0"/>
          </a:p>
          <a:p>
            <a:pPr indent="0">
              <a:buNone/>
            </a:pPr>
            <a:endParaRPr lang="en-CA" dirty="0" smtClean="0"/>
          </a:p>
          <a:p>
            <a:pPr indent="0">
              <a:buNone/>
            </a:pPr>
            <a:endParaRPr lang="en-CA" dirty="0" smtClean="0"/>
          </a:p>
          <a:p>
            <a:pPr indent="0">
              <a:buNone/>
            </a:pPr>
            <a:r>
              <a:rPr lang="en-CA" dirty="0" smtClean="0"/>
              <a:t>where           is </a:t>
            </a:r>
            <a:r>
              <a:rPr lang="en-CA" dirty="0"/>
              <a:t>an unknown parameter that controls the </a:t>
            </a:r>
            <a:r>
              <a:rPr lang="en-CA" dirty="0" err="1"/>
              <a:t>wiggliness</a:t>
            </a:r>
            <a:r>
              <a:rPr lang="en-CA" dirty="0"/>
              <a:t> or </a:t>
            </a:r>
            <a:r>
              <a:rPr lang="en-CA" dirty="0" smtClean="0"/>
              <a:t>roughness</a:t>
            </a:r>
          </a:p>
          <a:p>
            <a:pPr indent="0">
              <a:buNone/>
            </a:pPr>
            <a:endParaRPr lang="en-CA" dirty="0"/>
          </a:p>
          <a:p>
            <a:pPr indent="0">
              <a:buNone/>
            </a:pPr>
            <a:r>
              <a:rPr lang="en-CA" dirty="0"/>
              <a:t> </a:t>
            </a:r>
            <a:r>
              <a:rPr lang="en-CA" dirty="0" smtClean="0"/>
              <a:t>          results </a:t>
            </a:r>
            <a:r>
              <a:rPr lang="en-CA" dirty="0"/>
              <a:t>in an </a:t>
            </a:r>
            <a:r>
              <a:rPr lang="en-CA" dirty="0" err="1"/>
              <a:t>unpenalized</a:t>
            </a:r>
            <a:r>
              <a:rPr lang="en-CA" dirty="0"/>
              <a:t> regression </a:t>
            </a:r>
            <a:r>
              <a:rPr lang="en-CA" dirty="0" err="1"/>
              <a:t>spline</a:t>
            </a:r>
            <a:endParaRPr lang="en-CA" dirty="0"/>
          </a:p>
          <a:p>
            <a:pPr indent="0">
              <a:buNone/>
            </a:pPr>
            <a:r>
              <a:rPr lang="en-CA" dirty="0" smtClean="0"/>
              <a:t>           results </a:t>
            </a:r>
            <a:r>
              <a:rPr lang="en-CA" dirty="0"/>
              <a:t>in a straight-line estimate of </a:t>
            </a:r>
            <a:r>
              <a:rPr lang="en-CA" i="1" dirty="0">
                <a:latin typeface="Times New Roman" pitchFamily="18" charset="0"/>
                <a:cs typeface="Times New Roman" pitchFamily="18" charset="0"/>
              </a:rPr>
              <a:t>f</a:t>
            </a:r>
            <a:r>
              <a:rPr lang="en-CA" dirty="0">
                <a:latin typeface="Times New Roman" pitchFamily="18" charset="0"/>
                <a:cs typeface="Times New Roman" pitchFamily="18" charset="0"/>
              </a:rPr>
              <a:t>(</a:t>
            </a:r>
            <a:r>
              <a:rPr lang="en-CA" i="1" dirty="0">
                <a:latin typeface="Times New Roman" pitchFamily="18" charset="0"/>
                <a:cs typeface="Times New Roman" pitchFamily="18" charset="0"/>
              </a:rPr>
              <a:t>x</a:t>
            </a:r>
            <a:r>
              <a:rPr lang="en-CA" dirty="0" smtClean="0">
                <a:latin typeface="Times New Roman" pitchFamily="18" charset="0"/>
                <a:cs typeface="Times New Roman" pitchFamily="18" charset="0"/>
              </a:rPr>
              <a:t>)</a:t>
            </a:r>
          </a:p>
          <a:p>
            <a:pPr indent="0">
              <a:buNone/>
            </a:pPr>
            <a:endParaRPr lang="en-CA" dirty="0"/>
          </a:p>
          <a:p>
            <a:pPr indent="0">
              <a:buNone/>
            </a:pPr>
            <a:r>
              <a:rPr lang="en-CA" dirty="0" smtClean="0"/>
              <a:t>How </a:t>
            </a:r>
            <a:r>
              <a:rPr lang="en-CA" dirty="0"/>
              <a:t>to choose </a:t>
            </a:r>
            <a:r>
              <a:rPr lang="en-CA" dirty="0" smtClean="0"/>
              <a:t>  ? </a:t>
            </a:r>
            <a:r>
              <a:rPr lang="en-CA" dirty="0"/>
              <a:t>Want smoothing </a:t>
            </a:r>
            <a:r>
              <a:rPr lang="en-CA" dirty="0" err="1"/>
              <a:t>spline</a:t>
            </a:r>
            <a:r>
              <a:rPr lang="en-CA" dirty="0"/>
              <a:t> to capture signal but not the noise.</a:t>
            </a:r>
          </a:p>
          <a:p>
            <a:endParaRPr lang="en-CA" dirty="0"/>
          </a:p>
        </p:txBody>
      </p:sp>
      <p:graphicFrame>
        <p:nvGraphicFramePr>
          <p:cNvPr id="39938" name="Object 2"/>
          <p:cNvGraphicFramePr>
            <a:graphicFrameLocks noChangeAspect="1"/>
          </p:cNvGraphicFramePr>
          <p:nvPr/>
        </p:nvGraphicFramePr>
        <p:xfrm>
          <a:off x="2786050" y="2071678"/>
          <a:ext cx="3641725" cy="749300"/>
        </p:xfrm>
        <a:graphic>
          <a:graphicData uri="http://schemas.openxmlformats.org/presentationml/2006/ole">
            <p:oleObj spid="_x0000_s39938" name="Equation" r:id="rId4" imgW="2083913" imgH="428478" progId="Equation.3">
              <p:embed/>
            </p:oleObj>
          </a:graphicData>
        </a:graphic>
      </p:graphicFrame>
      <p:graphicFrame>
        <p:nvGraphicFramePr>
          <p:cNvPr id="39939" name="Object 3"/>
          <p:cNvGraphicFramePr>
            <a:graphicFrameLocks noChangeAspect="1"/>
          </p:cNvGraphicFramePr>
          <p:nvPr/>
        </p:nvGraphicFramePr>
        <p:xfrm>
          <a:off x="1785918" y="3143248"/>
          <a:ext cx="630237" cy="306387"/>
        </p:xfrm>
        <a:graphic>
          <a:graphicData uri="http://schemas.openxmlformats.org/presentationml/2006/ole">
            <p:oleObj spid="_x0000_s39939" name="Equation" r:id="rId5" imgW="358364" imgH="175058" progId="Equation.3">
              <p:embed/>
            </p:oleObj>
          </a:graphicData>
        </a:graphic>
      </p:graphicFrame>
      <p:graphicFrame>
        <p:nvGraphicFramePr>
          <p:cNvPr id="39940" name="Object 4"/>
          <p:cNvGraphicFramePr>
            <a:graphicFrameLocks noChangeAspect="1"/>
          </p:cNvGraphicFramePr>
          <p:nvPr/>
        </p:nvGraphicFramePr>
        <p:xfrm>
          <a:off x="785786" y="4214818"/>
          <a:ext cx="752475" cy="306387"/>
        </p:xfrm>
        <a:graphic>
          <a:graphicData uri="http://schemas.openxmlformats.org/presentationml/2006/ole">
            <p:oleObj spid="_x0000_s39940" name="Equation" r:id="rId6" imgW="429316" imgH="175058" progId="Equation.3">
              <p:embed/>
            </p:oleObj>
          </a:graphicData>
        </a:graphic>
      </p:graphicFrame>
      <p:graphicFrame>
        <p:nvGraphicFramePr>
          <p:cNvPr id="39941" name="Object 5"/>
          <p:cNvGraphicFramePr>
            <a:graphicFrameLocks noChangeAspect="1"/>
          </p:cNvGraphicFramePr>
          <p:nvPr/>
        </p:nvGraphicFramePr>
        <p:xfrm>
          <a:off x="785813" y="4643438"/>
          <a:ext cx="823912" cy="306387"/>
        </p:xfrm>
        <a:graphic>
          <a:graphicData uri="http://schemas.openxmlformats.org/presentationml/2006/ole">
            <p:oleObj spid="_x0000_s39941" name="Equation" r:id="rId7" imgW="470015" imgH="175058" progId="Equation.3">
              <p:embed/>
            </p:oleObj>
          </a:graphicData>
        </a:graphic>
      </p:graphicFrame>
      <p:graphicFrame>
        <p:nvGraphicFramePr>
          <p:cNvPr id="39942" name="Object 6"/>
          <p:cNvGraphicFramePr>
            <a:graphicFrameLocks noChangeAspect="1"/>
          </p:cNvGraphicFramePr>
          <p:nvPr/>
        </p:nvGraphicFramePr>
        <p:xfrm>
          <a:off x="2827327" y="5357826"/>
          <a:ext cx="244475" cy="311150"/>
        </p:xfrm>
        <a:graphic>
          <a:graphicData uri="http://schemas.openxmlformats.org/presentationml/2006/ole">
            <p:oleObj spid="_x0000_s39942" name="Equation" r:id="rId8" imgW="139680" imgH="177480" progId="Equation.3">
              <p:embed/>
            </p:oleObj>
          </a:graphicData>
        </a:graphic>
      </p:graphicFrame>
      <p:sp>
        <p:nvSpPr>
          <p:cNvPr id="9" name="Slide Number Placeholder 8"/>
          <p:cNvSpPr>
            <a:spLocks noGrp="1"/>
          </p:cNvSpPr>
          <p:nvPr>
            <p:ph type="sldNum" sz="quarter" idx="12"/>
          </p:nvPr>
        </p:nvSpPr>
        <p:spPr/>
        <p:txBody>
          <a:bodyPr/>
          <a:lstStyle/>
          <a:p>
            <a:fld id="{258B20F9-DCCA-40E8-AA65-2BC1E68C4644}" type="slidenum">
              <a:rPr lang="en-CA" smtClean="0"/>
              <a:pPr/>
              <a:t>23</a:t>
            </a:fld>
            <a:endParaRPr lang="en-CA"/>
          </a:p>
        </p:txBody>
      </p:sp>
      <p:sp>
        <p:nvSpPr>
          <p:cNvPr id="10" name="Date Placeholder 9"/>
          <p:cNvSpPr>
            <a:spLocks noGrp="1"/>
          </p:cNvSpPr>
          <p:nvPr>
            <p:ph type="dt" sz="half" idx="10"/>
          </p:nvPr>
        </p:nvSpPr>
        <p:spPr/>
        <p:txBody>
          <a:bodyPr/>
          <a:lstStyle/>
          <a:p>
            <a:r>
              <a:rPr lang="en-US" smtClean="0"/>
              <a:t>6/12/2009</a:t>
            </a:r>
            <a:endParaRPr lang="en-CA"/>
          </a:p>
        </p:txBody>
      </p:sp>
      <p:sp>
        <p:nvSpPr>
          <p:cNvPr id="11" name="Footer Placeholder 10"/>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smtClean="0"/>
              <a:t>Ordinary Cross validation (OCV)</a:t>
            </a:r>
            <a:endParaRPr lang="en-CA" sz="3600" dirty="0"/>
          </a:p>
        </p:txBody>
      </p:sp>
      <p:sp>
        <p:nvSpPr>
          <p:cNvPr id="3" name="Content Placeholder 2"/>
          <p:cNvSpPr>
            <a:spLocks noGrp="1"/>
          </p:cNvSpPr>
          <p:nvPr>
            <p:ph idx="1"/>
          </p:nvPr>
        </p:nvSpPr>
        <p:spPr/>
        <p:txBody>
          <a:bodyPr/>
          <a:lstStyle/>
          <a:p>
            <a:r>
              <a:rPr lang="en-CA" dirty="0"/>
              <a:t>Remove data point  </a:t>
            </a:r>
            <a:r>
              <a:rPr lang="en-CA" dirty="0" smtClean="0"/>
              <a:t>        then </a:t>
            </a:r>
            <a:r>
              <a:rPr lang="en-CA" dirty="0"/>
              <a:t>estimate model using all data except  </a:t>
            </a:r>
            <a:r>
              <a:rPr lang="en-CA" dirty="0" smtClean="0"/>
              <a:t>            </a:t>
            </a:r>
          </a:p>
          <a:p>
            <a:endParaRPr lang="en-CA" dirty="0"/>
          </a:p>
          <a:p>
            <a:r>
              <a:rPr lang="en-CA" dirty="0" smtClean="0"/>
              <a:t>Determine </a:t>
            </a:r>
            <a:r>
              <a:rPr lang="en-CA" dirty="0"/>
              <a:t>OCV score </a:t>
            </a:r>
            <a:r>
              <a:rPr lang="en-CA" dirty="0" smtClean="0"/>
              <a:t>with:</a:t>
            </a:r>
          </a:p>
          <a:p>
            <a:pPr>
              <a:buNone/>
            </a:pPr>
            <a:r>
              <a:rPr lang="en-CA" dirty="0" smtClean="0"/>
              <a:t> </a:t>
            </a:r>
            <a:endParaRPr lang="en-CA" dirty="0"/>
          </a:p>
          <a:p>
            <a:r>
              <a:rPr lang="en-CA" dirty="0"/>
              <a:t>Choose  </a:t>
            </a:r>
            <a:r>
              <a:rPr lang="en-CA" dirty="0" smtClean="0"/>
              <a:t>   that </a:t>
            </a:r>
            <a:r>
              <a:rPr lang="en-CA" dirty="0"/>
              <a:t>yields the lowest OCV score</a:t>
            </a:r>
          </a:p>
          <a:p>
            <a:endParaRPr lang="en-CA" dirty="0"/>
          </a:p>
        </p:txBody>
      </p:sp>
      <p:graphicFrame>
        <p:nvGraphicFramePr>
          <p:cNvPr id="40963" name="Object 3"/>
          <p:cNvGraphicFramePr>
            <a:graphicFrameLocks noChangeAspect="1"/>
          </p:cNvGraphicFramePr>
          <p:nvPr/>
        </p:nvGraphicFramePr>
        <p:xfrm>
          <a:off x="4071934" y="1714488"/>
          <a:ext cx="777875" cy="403225"/>
        </p:xfrm>
        <a:graphic>
          <a:graphicData uri="http://schemas.openxmlformats.org/presentationml/2006/ole">
            <p:oleObj spid="_x0000_s40963" name="Equation" r:id="rId3" imgW="444803" imgH="230774" progId="Equation.3">
              <p:embed/>
            </p:oleObj>
          </a:graphicData>
        </a:graphic>
      </p:graphicFrame>
      <p:graphicFrame>
        <p:nvGraphicFramePr>
          <p:cNvPr id="40964" name="Object 4"/>
          <p:cNvGraphicFramePr>
            <a:graphicFrameLocks noChangeAspect="1"/>
          </p:cNvGraphicFramePr>
          <p:nvPr/>
        </p:nvGraphicFramePr>
        <p:xfrm>
          <a:off x="4286248" y="2214554"/>
          <a:ext cx="777875" cy="403225"/>
        </p:xfrm>
        <a:graphic>
          <a:graphicData uri="http://schemas.openxmlformats.org/presentationml/2006/ole">
            <p:oleObj spid="_x0000_s40964" name="Equation" r:id="rId4" imgW="444803" imgH="230774" progId="Equation.3">
              <p:embed/>
            </p:oleObj>
          </a:graphicData>
        </a:graphic>
      </p:graphicFrame>
      <p:graphicFrame>
        <p:nvGraphicFramePr>
          <p:cNvPr id="40965" name="Object 5"/>
          <p:cNvGraphicFramePr>
            <a:graphicFrameLocks noChangeAspect="1"/>
          </p:cNvGraphicFramePr>
          <p:nvPr/>
        </p:nvGraphicFramePr>
        <p:xfrm>
          <a:off x="5429256" y="3214686"/>
          <a:ext cx="2667000" cy="747713"/>
        </p:xfrm>
        <a:graphic>
          <a:graphicData uri="http://schemas.openxmlformats.org/presentationml/2006/ole">
            <p:oleObj spid="_x0000_s40965" name="Equation" r:id="rId5" imgW="1527098" imgH="428478" progId="Equation.3">
              <p:embed/>
            </p:oleObj>
          </a:graphicData>
        </a:graphic>
      </p:graphicFrame>
      <p:graphicFrame>
        <p:nvGraphicFramePr>
          <p:cNvPr id="40966" name="Object 6"/>
          <p:cNvGraphicFramePr>
            <a:graphicFrameLocks noChangeAspect="1"/>
          </p:cNvGraphicFramePr>
          <p:nvPr/>
        </p:nvGraphicFramePr>
        <p:xfrm>
          <a:off x="2214546" y="4572008"/>
          <a:ext cx="252412" cy="307975"/>
        </p:xfrm>
        <a:graphic>
          <a:graphicData uri="http://schemas.openxmlformats.org/presentationml/2006/ole">
            <p:oleObj spid="_x0000_s40966" name="Equation" r:id="rId6" imgW="142265" imgH="175058" progId="Equation.3">
              <p:embed/>
            </p:oleObj>
          </a:graphicData>
        </a:graphic>
      </p:graphicFrame>
      <p:sp>
        <p:nvSpPr>
          <p:cNvPr id="9" name="Slide Number Placeholder 8"/>
          <p:cNvSpPr>
            <a:spLocks noGrp="1"/>
          </p:cNvSpPr>
          <p:nvPr>
            <p:ph type="sldNum" sz="quarter" idx="12"/>
          </p:nvPr>
        </p:nvSpPr>
        <p:spPr/>
        <p:txBody>
          <a:bodyPr/>
          <a:lstStyle/>
          <a:p>
            <a:fld id="{258B20F9-DCCA-40E8-AA65-2BC1E68C4644}" type="slidenum">
              <a:rPr lang="en-CA" smtClean="0"/>
              <a:pPr/>
              <a:t>24</a:t>
            </a:fld>
            <a:endParaRPr lang="en-CA"/>
          </a:p>
        </p:txBody>
      </p:sp>
      <p:sp>
        <p:nvSpPr>
          <p:cNvPr id="10" name="Date Placeholder 9"/>
          <p:cNvSpPr>
            <a:spLocks noGrp="1"/>
          </p:cNvSpPr>
          <p:nvPr>
            <p:ph type="dt" sz="half" idx="10"/>
          </p:nvPr>
        </p:nvSpPr>
        <p:spPr/>
        <p:txBody>
          <a:bodyPr/>
          <a:lstStyle/>
          <a:p>
            <a:r>
              <a:rPr lang="en-US" smtClean="0"/>
              <a:t>6/12/2009</a:t>
            </a:r>
            <a:endParaRPr lang="en-CA"/>
          </a:p>
        </p:txBody>
      </p:sp>
      <p:sp>
        <p:nvSpPr>
          <p:cNvPr id="11" name="Footer Placeholder 10"/>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a:t>Generalized Cross Validation (GCV</a:t>
            </a:r>
            <a:r>
              <a:rPr lang="en-CA" sz="3600" dirty="0" smtClean="0"/>
              <a:t>)</a:t>
            </a:r>
            <a:endParaRPr lang="en-CA" sz="3600" dirty="0"/>
          </a:p>
        </p:txBody>
      </p:sp>
      <p:sp>
        <p:nvSpPr>
          <p:cNvPr id="3" name="Content Placeholder 2"/>
          <p:cNvSpPr>
            <a:spLocks noGrp="1"/>
          </p:cNvSpPr>
          <p:nvPr>
            <p:ph idx="1"/>
          </p:nvPr>
        </p:nvSpPr>
        <p:spPr>
          <a:xfrm>
            <a:off x="457200" y="1214422"/>
            <a:ext cx="8229600" cy="5072098"/>
          </a:xfrm>
        </p:spPr>
        <p:txBody>
          <a:bodyPr>
            <a:normAutofit fontScale="62500" lnSpcReduction="20000"/>
          </a:bodyPr>
          <a:lstStyle/>
          <a:p>
            <a:pPr indent="0">
              <a:buNone/>
            </a:pPr>
            <a:endParaRPr lang="en-CA" dirty="0" smtClean="0"/>
          </a:p>
          <a:p>
            <a:pPr indent="-342000">
              <a:lnSpc>
                <a:spcPct val="170000"/>
              </a:lnSpc>
              <a:spcBef>
                <a:spcPts val="0"/>
              </a:spcBef>
            </a:pPr>
            <a:r>
              <a:rPr lang="en-CA" dirty="0" smtClean="0"/>
              <a:t> t</a:t>
            </a:r>
            <a:r>
              <a:rPr lang="en-CA" dirty="0" smtClean="0"/>
              <a:t>oo </a:t>
            </a:r>
            <a:r>
              <a:rPr lang="en-CA" dirty="0"/>
              <a:t>computationally expensive to remove points one-at-a-time so rely on ‘influence’ or hat </a:t>
            </a:r>
            <a:r>
              <a:rPr lang="en-CA" dirty="0" smtClean="0"/>
              <a:t>matrix:</a:t>
            </a:r>
          </a:p>
          <a:p>
            <a:pPr indent="-342000">
              <a:lnSpc>
                <a:spcPct val="170000"/>
              </a:lnSpc>
              <a:spcBef>
                <a:spcPts val="0"/>
              </a:spcBef>
            </a:pPr>
            <a:endParaRPr lang="en-CA" dirty="0"/>
          </a:p>
          <a:p>
            <a:pPr indent="-342000">
              <a:lnSpc>
                <a:spcPct val="170000"/>
              </a:lnSpc>
              <a:spcBef>
                <a:spcPts val="0"/>
              </a:spcBef>
            </a:pPr>
            <a:endParaRPr lang="en-CA" dirty="0" smtClean="0"/>
          </a:p>
          <a:p>
            <a:pPr indent="-342000">
              <a:lnSpc>
                <a:spcPct val="170000"/>
              </a:lnSpc>
              <a:spcBef>
                <a:spcPts val="0"/>
              </a:spcBef>
            </a:pPr>
            <a:endParaRPr lang="en-CA" dirty="0" smtClean="0"/>
          </a:p>
          <a:p>
            <a:pPr indent="-342000">
              <a:lnSpc>
                <a:spcPct val="170000"/>
              </a:lnSpc>
              <a:spcBef>
                <a:spcPts val="0"/>
              </a:spcBef>
            </a:pPr>
            <a:r>
              <a:rPr lang="en-CA" dirty="0" smtClean="0"/>
              <a:t>where                                            and       </a:t>
            </a:r>
            <a:r>
              <a:rPr lang="en-CA" dirty="0" smtClean="0"/>
              <a:t>is </a:t>
            </a:r>
            <a:r>
              <a:rPr lang="en-CA" dirty="0"/>
              <a:t>a </a:t>
            </a:r>
            <a:r>
              <a:rPr lang="en-CA" dirty="0" smtClean="0"/>
              <a:t>         </a:t>
            </a:r>
            <a:r>
              <a:rPr lang="en-CA" dirty="0" smtClean="0"/>
              <a:t>   matrix </a:t>
            </a:r>
            <a:r>
              <a:rPr lang="en-CA" dirty="0"/>
              <a:t>describing the relationship between the coefficients of the basis functions </a:t>
            </a:r>
            <a:r>
              <a:rPr lang="en-CA" dirty="0" smtClean="0"/>
              <a:t>in </a:t>
            </a:r>
            <a:r>
              <a:rPr lang="en-CA" dirty="0"/>
              <a:t>the penalty </a:t>
            </a:r>
            <a:r>
              <a:rPr lang="en-CA" dirty="0" smtClean="0"/>
              <a:t>term </a:t>
            </a:r>
            <a:r>
              <a:rPr lang="en-CA" dirty="0"/>
              <a:t>(i.e.</a:t>
            </a:r>
            <a:r>
              <a:rPr lang="en-CA" b="1" dirty="0"/>
              <a:t> </a:t>
            </a:r>
            <a:r>
              <a:rPr lang="en-CA" b="1" dirty="0" smtClean="0"/>
              <a:t>                           </a:t>
            </a:r>
            <a:r>
              <a:rPr lang="en-CA" b="1" dirty="0" smtClean="0"/>
              <a:t>         </a:t>
            </a:r>
            <a:r>
              <a:rPr lang="en-CA" dirty="0" smtClean="0"/>
              <a:t>).</a:t>
            </a:r>
            <a:endParaRPr lang="en-CA" dirty="0" smtClean="0"/>
          </a:p>
          <a:p>
            <a:pPr indent="-342000">
              <a:lnSpc>
                <a:spcPct val="170000"/>
              </a:lnSpc>
              <a:spcBef>
                <a:spcPts val="0"/>
              </a:spcBef>
            </a:pPr>
            <a:endParaRPr lang="en-CA" dirty="0"/>
          </a:p>
          <a:p>
            <a:pPr indent="-342000">
              <a:lnSpc>
                <a:spcPct val="170000"/>
              </a:lnSpc>
              <a:spcBef>
                <a:spcPts val="0"/>
              </a:spcBef>
            </a:pPr>
            <a:r>
              <a:rPr lang="en-CA" dirty="0"/>
              <a:t>Choose  </a:t>
            </a:r>
            <a:r>
              <a:rPr lang="en-CA" dirty="0" smtClean="0"/>
              <a:t>   </a:t>
            </a:r>
            <a:r>
              <a:rPr lang="en-CA" dirty="0" smtClean="0"/>
              <a:t> that </a:t>
            </a:r>
            <a:r>
              <a:rPr lang="en-CA" dirty="0"/>
              <a:t>yields the lowest GCV score</a:t>
            </a:r>
          </a:p>
          <a:p>
            <a:endParaRPr lang="en-CA" dirty="0"/>
          </a:p>
        </p:txBody>
      </p:sp>
      <p:graphicFrame>
        <p:nvGraphicFramePr>
          <p:cNvPr id="41986" name="Object 2"/>
          <p:cNvGraphicFramePr>
            <a:graphicFrameLocks noChangeAspect="1"/>
          </p:cNvGraphicFramePr>
          <p:nvPr/>
        </p:nvGraphicFramePr>
        <p:xfrm>
          <a:off x="3571868" y="2143116"/>
          <a:ext cx="2382838" cy="1127125"/>
        </p:xfrm>
        <a:graphic>
          <a:graphicData uri="http://schemas.openxmlformats.org/presentationml/2006/ole">
            <p:oleObj spid="_x0000_s41986" name="Equation" r:id="rId4" imgW="1359622" imgH="643077" progId="Equation.3">
              <p:embed/>
            </p:oleObj>
          </a:graphicData>
        </a:graphic>
      </p:graphicFrame>
      <p:graphicFrame>
        <p:nvGraphicFramePr>
          <p:cNvPr id="41987" name="Object 3"/>
          <p:cNvGraphicFramePr>
            <a:graphicFrameLocks noChangeAspect="1"/>
          </p:cNvGraphicFramePr>
          <p:nvPr/>
        </p:nvGraphicFramePr>
        <p:xfrm>
          <a:off x="1643042" y="3857628"/>
          <a:ext cx="2357437" cy="417513"/>
        </p:xfrm>
        <a:graphic>
          <a:graphicData uri="http://schemas.openxmlformats.org/presentationml/2006/ole">
            <p:oleObj spid="_x0000_s41987" name="Equation" r:id="rId5" imgW="1344134" imgH="238323" progId="Equation.3">
              <p:embed/>
            </p:oleObj>
          </a:graphicData>
        </a:graphic>
      </p:graphicFrame>
      <p:graphicFrame>
        <p:nvGraphicFramePr>
          <p:cNvPr id="41988" name="Object 4"/>
          <p:cNvGraphicFramePr>
            <a:graphicFrameLocks noChangeAspect="1"/>
          </p:cNvGraphicFramePr>
          <p:nvPr/>
        </p:nvGraphicFramePr>
        <p:xfrm>
          <a:off x="4500562" y="3906843"/>
          <a:ext cx="223838" cy="307975"/>
        </p:xfrm>
        <a:graphic>
          <a:graphicData uri="http://schemas.openxmlformats.org/presentationml/2006/ole">
            <p:oleObj spid="_x0000_s41988" name="Equation" r:id="rId6" imgW="127138" imgH="175058" progId="Equation.3">
              <p:embed/>
            </p:oleObj>
          </a:graphicData>
        </a:graphic>
      </p:graphicFrame>
      <p:graphicFrame>
        <p:nvGraphicFramePr>
          <p:cNvPr id="41989" name="Object 5"/>
          <p:cNvGraphicFramePr>
            <a:graphicFrameLocks noChangeAspect="1"/>
          </p:cNvGraphicFramePr>
          <p:nvPr/>
        </p:nvGraphicFramePr>
        <p:xfrm>
          <a:off x="5214942" y="3929066"/>
          <a:ext cx="644525" cy="295275"/>
        </p:xfrm>
        <a:graphic>
          <a:graphicData uri="http://schemas.openxmlformats.org/presentationml/2006/ole">
            <p:oleObj spid="_x0000_s41989" name="Equation" r:id="rId7" imgW="365927" imgH="167509" progId="Equation.3">
              <p:embed/>
            </p:oleObj>
          </a:graphicData>
        </a:graphic>
      </p:graphicFrame>
      <p:graphicFrame>
        <p:nvGraphicFramePr>
          <p:cNvPr id="41990" name="Object 6"/>
          <p:cNvGraphicFramePr>
            <a:graphicFrameLocks noChangeAspect="1"/>
          </p:cNvGraphicFramePr>
          <p:nvPr/>
        </p:nvGraphicFramePr>
        <p:xfrm>
          <a:off x="1857356" y="4729175"/>
          <a:ext cx="2044700" cy="485775"/>
        </p:xfrm>
        <a:graphic>
          <a:graphicData uri="http://schemas.openxmlformats.org/presentationml/2006/ole">
            <p:oleObj spid="_x0000_s41990" name="Equation" r:id="rId8" imgW="1169094" imgH="277864" progId="Equation.3">
              <p:embed/>
            </p:oleObj>
          </a:graphicData>
        </a:graphic>
      </p:graphicFrame>
      <p:graphicFrame>
        <p:nvGraphicFramePr>
          <p:cNvPr id="41992" name="Object 8"/>
          <p:cNvGraphicFramePr>
            <a:graphicFrameLocks noChangeAspect="1"/>
          </p:cNvGraphicFramePr>
          <p:nvPr/>
        </p:nvGraphicFramePr>
        <p:xfrm>
          <a:off x="1714480" y="5715016"/>
          <a:ext cx="252413" cy="307975"/>
        </p:xfrm>
        <a:graphic>
          <a:graphicData uri="http://schemas.openxmlformats.org/presentationml/2006/ole">
            <p:oleObj spid="_x0000_s41992" name="Equation" r:id="rId9" imgW="142265" imgH="175058" progId="Equation.3">
              <p:embed/>
            </p:oleObj>
          </a:graphicData>
        </a:graphic>
      </p:graphicFrame>
      <p:sp>
        <p:nvSpPr>
          <p:cNvPr id="11" name="Slide Number Placeholder 10"/>
          <p:cNvSpPr>
            <a:spLocks noGrp="1"/>
          </p:cNvSpPr>
          <p:nvPr>
            <p:ph type="sldNum" sz="quarter" idx="12"/>
          </p:nvPr>
        </p:nvSpPr>
        <p:spPr/>
        <p:txBody>
          <a:bodyPr/>
          <a:lstStyle/>
          <a:p>
            <a:fld id="{258B20F9-DCCA-40E8-AA65-2BC1E68C4644}" type="slidenum">
              <a:rPr lang="en-CA" smtClean="0"/>
              <a:pPr/>
              <a:t>25</a:t>
            </a:fld>
            <a:endParaRPr lang="en-CA"/>
          </a:p>
        </p:txBody>
      </p:sp>
      <p:sp>
        <p:nvSpPr>
          <p:cNvPr id="12" name="Date Placeholder 11"/>
          <p:cNvSpPr>
            <a:spLocks noGrp="1"/>
          </p:cNvSpPr>
          <p:nvPr>
            <p:ph type="dt" sz="half" idx="10"/>
          </p:nvPr>
        </p:nvSpPr>
        <p:spPr/>
        <p:txBody>
          <a:bodyPr/>
          <a:lstStyle/>
          <a:p>
            <a:r>
              <a:rPr lang="en-US" smtClean="0"/>
              <a:t>6/12/2009</a:t>
            </a:r>
            <a:endParaRPr lang="en-CA"/>
          </a:p>
        </p:txBody>
      </p:sp>
      <p:sp>
        <p:nvSpPr>
          <p:cNvPr id="13" name="Footer Placeholder 12"/>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smtClean="0"/>
              <a:t>Generalized Cross Validation (GCV)</a:t>
            </a:r>
            <a:endParaRPr lang="en-CA" sz="3600" dirty="0"/>
          </a:p>
        </p:txBody>
      </p:sp>
      <p:graphicFrame>
        <p:nvGraphicFramePr>
          <p:cNvPr id="4" name="Content Placeholder 3"/>
          <p:cNvGraphicFramePr>
            <a:graphicFrameLocks noGrp="1"/>
          </p:cNvGraphicFramePr>
          <p:nvPr>
            <p:ph idx="1"/>
          </p:nvPr>
        </p:nvGraphicFramePr>
        <p:xfrm>
          <a:off x="500034" y="1428736"/>
          <a:ext cx="4757742" cy="3043246"/>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3071802" y="4643446"/>
            <a:ext cx="4572000" cy="1477328"/>
          </a:xfrm>
          <a:prstGeom prst="rect">
            <a:avLst/>
          </a:prstGeom>
        </p:spPr>
        <p:txBody>
          <a:bodyPr>
            <a:spAutoFit/>
          </a:bodyPr>
          <a:lstStyle/>
          <a:p>
            <a:r>
              <a:rPr lang="en-CA" b="1" baseline="0" dirty="0" smtClean="0">
                <a:solidFill>
                  <a:srgbClr val="000080"/>
                </a:solidFill>
                <a:latin typeface="Courier New"/>
              </a:rPr>
              <a:t>proc</a:t>
            </a:r>
            <a:r>
              <a:rPr lang="en-CA" b="1" baseline="0" dirty="0" smtClean="0">
                <a:solidFill>
                  <a:srgbClr val="000000"/>
                </a:solidFill>
                <a:latin typeface="Courier New"/>
              </a:rPr>
              <a:t> </a:t>
            </a:r>
            <a:r>
              <a:rPr lang="en-CA" b="1" baseline="0" dirty="0" err="1" smtClean="0">
                <a:solidFill>
                  <a:srgbClr val="000080"/>
                </a:solidFill>
                <a:latin typeface="Courier New"/>
              </a:rPr>
              <a:t>gam</a:t>
            </a:r>
            <a:r>
              <a:rPr lang="en-CA" b="1" baseline="0" dirty="0" smtClean="0">
                <a:solidFill>
                  <a:srgbClr val="000000"/>
                </a:solidFill>
                <a:latin typeface="Courier New"/>
              </a:rPr>
              <a:t> </a:t>
            </a:r>
            <a:r>
              <a:rPr lang="en-CA" b="1" baseline="0" dirty="0" smtClean="0">
                <a:solidFill>
                  <a:srgbClr val="000000"/>
                </a:solidFill>
                <a:latin typeface="Courier New"/>
              </a:rPr>
              <a:t>data=whatever;</a:t>
            </a:r>
            <a:endParaRPr lang="en-CA" b="1" baseline="0" dirty="0" smtClean="0">
              <a:solidFill>
                <a:srgbClr val="000000"/>
              </a:solidFill>
              <a:latin typeface="Courier New"/>
            </a:endParaRPr>
          </a:p>
          <a:p>
            <a:r>
              <a:rPr lang="en-CA" baseline="0" dirty="0" smtClean="0">
                <a:solidFill>
                  <a:srgbClr val="000000"/>
                </a:solidFill>
                <a:latin typeface="Courier New"/>
              </a:rPr>
              <a:t> </a:t>
            </a:r>
            <a:r>
              <a:rPr lang="en-CA" baseline="0" dirty="0" smtClean="0">
                <a:solidFill>
                  <a:srgbClr val="0000FF"/>
                </a:solidFill>
                <a:latin typeface="Courier New"/>
              </a:rPr>
              <a:t>model</a:t>
            </a:r>
            <a:r>
              <a:rPr lang="en-CA" baseline="0" dirty="0" smtClean="0">
                <a:solidFill>
                  <a:srgbClr val="000000"/>
                </a:solidFill>
                <a:latin typeface="Courier New"/>
              </a:rPr>
              <a:t> y=</a:t>
            </a:r>
            <a:r>
              <a:rPr lang="en-CA" baseline="0" dirty="0" err="1" smtClean="0">
                <a:solidFill>
                  <a:srgbClr val="000000"/>
                </a:solidFill>
                <a:latin typeface="Courier New"/>
              </a:rPr>
              <a:t>spline</a:t>
            </a:r>
            <a:r>
              <a:rPr lang="en-CA" baseline="0" dirty="0" smtClean="0">
                <a:solidFill>
                  <a:srgbClr val="000000"/>
                </a:solidFill>
                <a:latin typeface="Courier New"/>
              </a:rPr>
              <a:t>(x) / method=</a:t>
            </a:r>
            <a:r>
              <a:rPr lang="en-CA" baseline="0" dirty="0" err="1" smtClean="0">
                <a:solidFill>
                  <a:srgbClr val="000000"/>
                </a:solidFill>
                <a:latin typeface="Courier New"/>
              </a:rPr>
              <a:t>gcv</a:t>
            </a:r>
            <a:r>
              <a:rPr lang="en-CA" baseline="0" dirty="0" smtClean="0">
                <a:solidFill>
                  <a:srgbClr val="000000"/>
                </a:solidFill>
                <a:latin typeface="Courier New"/>
              </a:rPr>
              <a:t>;</a:t>
            </a:r>
          </a:p>
          <a:p>
            <a:r>
              <a:rPr lang="en-CA" baseline="0" dirty="0" smtClean="0">
                <a:solidFill>
                  <a:srgbClr val="000000"/>
                </a:solidFill>
                <a:latin typeface="Courier New"/>
              </a:rPr>
              <a:t> </a:t>
            </a:r>
            <a:r>
              <a:rPr lang="en-CA" baseline="0" dirty="0" smtClean="0">
                <a:solidFill>
                  <a:srgbClr val="0000FF"/>
                </a:solidFill>
                <a:latin typeface="Courier New"/>
              </a:rPr>
              <a:t>output</a:t>
            </a:r>
            <a:r>
              <a:rPr lang="en-CA" baseline="0" dirty="0" smtClean="0">
                <a:solidFill>
                  <a:srgbClr val="000000"/>
                </a:solidFill>
                <a:latin typeface="Courier New"/>
              </a:rPr>
              <a:t> </a:t>
            </a:r>
            <a:r>
              <a:rPr lang="en-CA" baseline="0" dirty="0" smtClean="0">
                <a:solidFill>
                  <a:srgbClr val="000000"/>
                </a:solidFill>
                <a:latin typeface="Courier New"/>
              </a:rPr>
              <a:t>out=</a:t>
            </a:r>
            <a:r>
              <a:rPr lang="en-CA" baseline="0" dirty="0" err="1" smtClean="0">
                <a:solidFill>
                  <a:srgbClr val="000000"/>
                </a:solidFill>
                <a:latin typeface="Courier New"/>
              </a:rPr>
              <a:t>pred_gam</a:t>
            </a:r>
            <a:r>
              <a:rPr lang="en-CA" baseline="0" dirty="0" smtClean="0">
                <a:solidFill>
                  <a:srgbClr val="000000"/>
                </a:solidFill>
                <a:latin typeface="Courier New"/>
              </a:rPr>
              <a:t> predicted</a:t>
            </a:r>
            <a:r>
              <a:rPr lang="en-CA" baseline="0" dirty="0" smtClean="0">
                <a:solidFill>
                  <a:srgbClr val="000000"/>
                </a:solidFill>
                <a:latin typeface="Courier New"/>
              </a:rPr>
              <a:t>;</a:t>
            </a:r>
          </a:p>
          <a:p>
            <a:r>
              <a:rPr lang="en-CA" dirty="0" smtClean="0">
                <a:solidFill>
                  <a:srgbClr val="000000"/>
                </a:solidFill>
                <a:latin typeface="Courier New"/>
              </a:rPr>
              <a:t> </a:t>
            </a:r>
            <a:r>
              <a:rPr lang="en-CA" dirty="0" smtClean="0">
                <a:solidFill>
                  <a:srgbClr val="0000FF"/>
                </a:solidFill>
                <a:latin typeface="Courier New"/>
              </a:rPr>
              <a:t>title</a:t>
            </a:r>
            <a:r>
              <a:rPr lang="en-CA" dirty="0" smtClean="0">
                <a:solidFill>
                  <a:srgbClr val="000000"/>
                </a:solidFill>
                <a:latin typeface="Courier New"/>
              </a:rPr>
              <a:t> </a:t>
            </a:r>
            <a:r>
              <a:rPr lang="en-CA" dirty="0" smtClean="0">
                <a:solidFill>
                  <a:srgbClr val="800080"/>
                </a:solidFill>
                <a:latin typeface="Courier New"/>
              </a:rPr>
              <a:t>'Penalized cubic </a:t>
            </a:r>
            <a:r>
              <a:rPr lang="en-CA" dirty="0" err="1" smtClean="0">
                <a:solidFill>
                  <a:srgbClr val="800080"/>
                </a:solidFill>
                <a:latin typeface="Courier New"/>
              </a:rPr>
              <a:t>spline</a:t>
            </a:r>
            <a:r>
              <a:rPr lang="en-CA" dirty="0" smtClean="0">
                <a:solidFill>
                  <a:srgbClr val="800080"/>
                </a:solidFill>
                <a:latin typeface="Courier New"/>
              </a:rPr>
              <a:t>'</a:t>
            </a:r>
            <a:r>
              <a:rPr lang="en-CA" dirty="0" smtClean="0">
                <a:solidFill>
                  <a:srgbClr val="000000"/>
                </a:solidFill>
                <a:latin typeface="Courier New"/>
              </a:rPr>
              <a:t>;</a:t>
            </a:r>
            <a:endParaRPr lang="en-CA" baseline="0" dirty="0" smtClean="0">
              <a:solidFill>
                <a:srgbClr val="000000"/>
              </a:solidFill>
              <a:latin typeface="Courier New"/>
            </a:endParaRPr>
          </a:p>
          <a:p>
            <a:r>
              <a:rPr lang="en-CA" b="1" baseline="0" dirty="0" smtClean="0">
                <a:solidFill>
                  <a:srgbClr val="000080"/>
                </a:solidFill>
                <a:latin typeface="Courier New"/>
              </a:rPr>
              <a:t>run</a:t>
            </a:r>
            <a:r>
              <a:rPr lang="en-CA" b="1" baseline="0" dirty="0" smtClean="0">
                <a:solidFill>
                  <a:srgbClr val="000000"/>
                </a:solidFill>
                <a:latin typeface="Courier New"/>
              </a:rPr>
              <a:t>;</a:t>
            </a:r>
          </a:p>
        </p:txBody>
      </p:sp>
      <p:sp>
        <p:nvSpPr>
          <p:cNvPr id="6" name="Slide Number Placeholder 5"/>
          <p:cNvSpPr>
            <a:spLocks noGrp="1"/>
          </p:cNvSpPr>
          <p:nvPr>
            <p:ph type="sldNum" sz="quarter" idx="12"/>
          </p:nvPr>
        </p:nvSpPr>
        <p:spPr/>
        <p:txBody>
          <a:bodyPr/>
          <a:lstStyle/>
          <a:p>
            <a:fld id="{258B20F9-DCCA-40E8-AA65-2BC1E68C4644}" type="slidenum">
              <a:rPr lang="en-CA" smtClean="0"/>
              <a:pPr/>
              <a:t>26</a:t>
            </a:fld>
            <a:endParaRPr lang="en-CA"/>
          </a:p>
        </p:txBody>
      </p:sp>
      <p:sp>
        <p:nvSpPr>
          <p:cNvPr id="7" name="Date Placeholder 6"/>
          <p:cNvSpPr>
            <a:spLocks noGrp="1"/>
          </p:cNvSpPr>
          <p:nvPr>
            <p:ph type="dt" sz="half" idx="10"/>
          </p:nvPr>
        </p:nvSpPr>
        <p:spPr/>
        <p:txBody>
          <a:bodyPr/>
          <a:lstStyle/>
          <a:p>
            <a:r>
              <a:rPr lang="en-US" smtClean="0"/>
              <a:t>6/12/2009</a:t>
            </a:r>
            <a:endParaRPr lang="en-CA"/>
          </a:p>
        </p:txBody>
      </p:sp>
      <p:sp>
        <p:nvSpPr>
          <p:cNvPr id="8" name="Footer Placeholder 7"/>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a:t>Mixed model formulation</a:t>
            </a:r>
          </a:p>
        </p:txBody>
      </p:sp>
      <p:sp>
        <p:nvSpPr>
          <p:cNvPr id="3" name="Content Placeholder 2"/>
          <p:cNvSpPr>
            <a:spLocks noGrp="1"/>
          </p:cNvSpPr>
          <p:nvPr>
            <p:ph idx="1"/>
          </p:nvPr>
        </p:nvSpPr>
        <p:spPr/>
        <p:txBody>
          <a:bodyPr>
            <a:normAutofit fontScale="70000" lnSpcReduction="20000"/>
          </a:bodyPr>
          <a:lstStyle/>
          <a:p>
            <a:pPr indent="-342000"/>
            <a:r>
              <a:rPr lang="en-CA" dirty="0"/>
              <a:t>Smoothing </a:t>
            </a:r>
            <a:r>
              <a:rPr lang="en-CA" dirty="0" err="1"/>
              <a:t>splines</a:t>
            </a:r>
            <a:r>
              <a:rPr lang="en-CA" dirty="0"/>
              <a:t> can be cast as mixed models, where the basis functions that do not depend on the knots are the fixed effects, and the ones that are functions of the knots are the random </a:t>
            </a:r>
            <a:r>
              <a:rPr lang="en-CA" dirty="0" smtClean="0"/>
              <a:t>effects </a:t>
            </a:r>
            <a:endParaRPr lang="en-CA" dirty="0" smtClean="0"/>
          </a:p>
          <a:p>
            <a:pPr indent="-342000"/>
            <a:endParaRPr lang="en-CA" dirty="0" smtClean="0"/>
          </a:p>
          <a:p>
            <a:pPr indent="-342000">
              <a:spcBef>
                <a:spcPts val="1200"/>
              </a:spcBef>
              <a:spcAft>
                <a:spcPts val="528"/>
              </a:spcAft>
            </a:pPr>
            <a:r>
              <a:rPr lang="en-CA" dirty="0" smtClean="0"/>
              <a:t>The </a:t>
            </a:r>
            <a:r>
              <a:rPr lang="en-CA" dirty="0"/>
              <a:t>resulting variance component associated with the ‘knot effects’ is equal </a:t>
            </a:r>
            <a:r>
              <a:rPr lang="en-CA" dirty="0" smtClean="0"/>
              <a:t>to                         (</a:t>
            </a:r>
            <a:r>
              <a:rPr lang="en-CA" dirty="0"/>
              <a:t>recall that </a:t>
            </a:r>
            <a:r>
              <a:rPr lang="en-CA" i="1" dirty="0">
                <a:latin typeface="Times New Roman" pitchFamily="18" charset="0"/>
                <a:cs typeface="Times New Roman" pitchFamily="18" charset="0"/>
              </a:rPr>
              <a:t>p</a:t>
            </a:r>
            <a:r>
              <a:rPr lang="en-CA" dirty="0"/>
              <a:t> is the degree of the basis), </a:t>
            </a:r>
            <a:r>
              <a:rPr lang="en-CA" dirty="0" smtClean="0"/>
              <a:t>so </a:t>
            </a:r>
            <a:r>
              <a:rPr lang="en-CA" dirty="0"/>
              <a:t>we can estimate the </a:t>
            </a:r>
            <a:r>
              <a:rPr lang="en-CA" dirty="0" smtClean="0"/>
              <a:t>    ’s </a:t>
            </a:r>
            <a:r>
              <a:rPr lang="en-CA" dirty="0"/>
              <a:t>and  </a:t>
            </a:r>
            <a:r>
              <a:rPr lang="en-CA" dirty="0" smtClean="0"/>
              <a:t>   </a:t>
            </a:r>
            <a:r>
              <a:rPr lang="en-CA" dirty="0" smtClean="0"/>
              <a:t>simultaneously </a:t>
            </a:r>
            <a:endParaRPr lang="en-CA" dirty="0" smtClean="0"/>
          </a:p>
          <a:p>
            <a:pPr indent="-342000"/>
            <a:endParaRPr lang="en-CA" dirty="0"/>
          </a:p>
          <a:p>
            <a:pPr indent="-342000"/>
            <a:r>
              <a:rPr lang="en-CA" dirty="0" smtClean="0"/>
              <a:t>Can </a:t>
            </a:r>
            <a:r>
              <a:rPr lang="en-CA" dirty="0"/>
              <a:t>add other effects, error structures, any other embellishments do-able with mixed </a:t>
            </a:r>
            <a:r>
              <a:rPr lang="en-CA" dirty="0" smtClean="0"/>
              <a:t>models</a:t>
            </a:r>
            <a:endParaRPr lang="en-CA" dirty="0" smtClean="0"/>
          </a:p>
          <a:p>
            <a:pPr indent="-342000"/>
            <a:endParaRPr lang="en-CA" dirty="0"/>
          </a:p>
          <a:p>
            <a:pPr indent="-342000"/>
            <a:r>
              <a:rPr lang="en-CA" dirty="0" smtClean="0"/>
              <a:t>A p-</a:t>
            </a:r>
            <a:r>
              <a:rPr lang="en-CA" dirty="0" err="1" smtClean="0"/>
              <a:t>spline</a:t>
            </a:r>
            <a:r>
              <a:rPr lang="en-CA" dirty="0" smtClean="0"/>
              <a:t> is a penalized/smoothing </a:t>
            </a:r>
            <a:r>
              <a:rPr lang="en-CA" dirty="0" err="1" smtClean="0"/>
              <a:t>spline</a:t>
            </a:r>
            <a:r>
              <a:rPr lang="en-CA" dirty="0" smtClean="0"/>
              <a:t> using b-</a:t>
            </a:r>
            <a:r>
              <a:rPr lang="en-CA" dirty="0" err="1" smtClean="0"/>
              <a:t>spline</a:t>
            </a:r>
            <a:r>
              <a:rPr lang="en-CA" dirty="0" smtClean="0"/>
              <a:t> basis functions.</a:t>
            </a:r>
            <a:endParaRPr lang="en-CA" dirty="0"/>
          </a:p>
          <a:p>
            <a:pPr indent="0">
              <a:buNone/>
            </a:pPr>
            <a:endParaRPr lang="en-CA" dirty="0"/>
          </a:p>
        </p:txBody>
      </p:sp>
      <p:graphicFrame>
        <p:nvGraphicFramePr>
          <p:cNvPr id="43010" name="Object 2"/>
          <p:cNvGraphicFramePr>
            <a:graphicFrameLocks noChangeAspect="1"/>
          </p:cNvGraphicFramePr>
          <p:nvPr/>
        </p:nvGraphicFramePr>
        <p:xfrm>
          <a:off x="2143108" y="3143248"/>
          <a:ext cx="1493838" cy="417512"/>
        </p:xfrm>
        <a:graphic>
          <a:graphicData uri="http://schemas.openxmlformats.org/presentationml/2006/ole">
            <p:oleObj spid="_x0000_s43010" name="Equation" r:id="rId4" imgW="851429" imgH="238323" progId="Equation.3">
              <p:embed/>
            </p:oleObj>
          </a:graphicData>
        </a:graphic>
      </p:graphicFrame>
      <p:graphicFrame>
        <p:nvGraphicFramePr>
          <p:cNvPr id="43011" name="Object 3"/>
          <p:cNvGraphicFramePr>
            <a:graphicFrameLocks noChangeAspect="1"/>
          </p:cNvGraphicFramePr>
          <p:nvPr/>
        </p:nvGraphicFramePr>
        <p:xfrm>
          <a:off x="3214678" y="3438528"/>
          <a:ext cx="334963" cy="419100"/>
        </p:xfrm>
        <a:graphic>
          <a:graphicData uri="http://schemas.openxmlformats.org/presentationml/2006/ole">
            <p:oleObj spid="_x0000_s43011" name="Equation" r:id="rId5" imgW="190527" imgH="238323" progId="Equation.3">
              <p:embed/>
            </p:oleObj>
          </a:graphicData>
        </a:graphic>
      </p:graphicFrame>
      <p:graphicFrame>
        <p:nvGraphicFramePr>
          <p:cNvPr id="43012" name="Object 4"/>
          <p:cNvGraphicFramePr>
            <a:graphicFrameLocks noChangeAspect="1"/>
          </p:cNvGraphicFramePr>
          <p:nvPr/>
        </p:nvGraphicFramePr>
        <p:xfrm>
          <a:off x="4176712" y="3429000"/>
          <a:ext cx="252412" cy="307975"/>
        </p:xfrm>
        <a:graphic>
          <a:graphicData uri="http://schemas.openxmlformats.org/presentationml/2006/ole">
            <p:oleObj spid="_x0000_s43012" name="Equation" r:id="rId6" imgW="142265" imgH="175058" progId="Equation.3">
              <p:embed/>
            </p:oleObj>
          </a:graphicData>
        </a:graphic>
      </p:graphicFrame>
      <p:sp>
        <p:nvSpPr>
          <p:cNvPr id="7" name="Slide Number Placeholder 6"/>
          <p:cNvSpPr>
            <a:spLocks noGrp="1"/>
          </p:cNvSpPr>
          <p:nvPr>
            <p:ph type="sldNum" sz="quarter" idx="12"/>
          </p:nvPr>
        </p:nvSpPr>
        <p:spPr/>
        <p:txBody>
          <a:bodyPr/>
          <a:lstStyle/>
          <a:p>
            <a:fld id="{258B20F9-DCCA-40E8-AA65-2BC1E68C4644}" type="slidenum">
              <a:rPr lang="en-CA" smtClean="0"/>
              <a:pPr/>
              <a:t>27</a:t>
            </a:fld>
            <a:endParaRPr lang="en-CA"/>
          </a:p>
        </p:txBody>
      </p:sp>
      <p:sp>
        <p:nvSpPr>
          <p:cNvPr id="8" name="Date Placeholder 7"/>
          <p:cNvSpPr>
            <a:spLocks noGrp="1"/>
          </p:cNvSpPr>
          <p:nvPr>
            <p:ph type="dt" sz="half" idx="10"/>
          </p:nvPr>
        </p:nvSpPr>
        <p:spPr/>
        <p:txBody>
          <a:bodyPr/>
          <a:lstStyle/>
          <a:p>
            <a:r>
              <a:rPr lang="en-US" smtClean="0"/>
              <a:t>6/12/2009</a:t>
            </a:r>
            <a:endParaRPr lang="en-CA"/>
          </a:p>
        </p:txBody>
      </p:sp>
      <p:sp>
        <p:nvSpPr>
          <p:cNvPr id="9" name="Footer Placeholder 8"/>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smtClean="0"/>
              <a:t>Mixed model formulation</a:t>
            </a:r>
            <a:endParaRPr lang="en-CA" sz="3600" dirty="0"/>
          </a:p>
        </p:txBody>
      </p:sp>
      <p:graphicFrame>
        <p:nvGraphicFramePr>
          <p:cNvPr id="4" name="Content Placeholder 3"/>
          <p:cNvGraphicFramePr>
            <a:graphicFrameLocks noGrp="1"/>
          </p:cNvGraphicFramePr>
          <p:nvPr>
            <p:ph idx="1"/>
          </p:nvPr>
        </p:nvGraphicFramePr>
        <p:xfrm>
          <a:off x="285720" y="1500174"/>
          <a:ext cx="4757742" cy="3686187"/>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p:nvPr/>
        </p:nvSpPr>
        <p:spPr>
          <a:xfrm>
            <a:off x="5286348" y="3000372"/>
            <a:ext cx="3857652" cy="2862322"/>
          </a:xfrm>
          <a:prstGeom prst="rect">
            <a:avLst/>
          </a:prstGeom>
        </p:spPr>
        <p:txBody>
          <a:bodyPr wrap="square">
            <a:spAutoFit/>
          </a:bodyPr>
          <a:lstStyle/>
          <a:p>
            <a:r>
              <a:rPr lang="en-CA" sz="1200" b="1" baseline="0" dirty="0" smtClean="0">
                <a:solidFill>
                  <a:srgbClr val="000080"/>
                </a:solidFill>
                <a:latin typeface="Courier New"/>
              </a:rPr>
              <a:t>proc</a:t>
            </a:r>
            <a:r>
              <a:rPr lang="en-CA" sz="1200" b="1" baseline="0" dirty="0" smtClean="0">
                <a:solidFill>
                  <a:srgbClr val="000000"/>
                </a:solidFill>
                <a:latin typeface="Courier New"/>
              </a:rPr>
              <a:t> </a:t>
            </a:r>
            <a:r>
              <a:rPr lang="en-CA" sz="1200" b="1" baseline="0" dirty="0" err="1" smtClean="0">
                <a:solidFill>
                  <a:srgbClr val="000080"/>
                </a:solidFill>
                <a:latin typeface="Courier New"/>
              </a:rPr>
              <a:t>transreg</a:t>
            </a:r>
            <a:r>
              <a:rPr lang="en-CA" sz="1200" b="1" baseline="0" dirty="0" smtClean="0">
                <a:solidFill>
                  <a:srgbClr val="000000"/>
                </a:solidFill>
                <a:latin typeface="Courier New"/>
              </a:rPr>
              <a:t> </a:t>
            </a:r>
            <a:r>
              <a:rPr lang="en-CA" sz="1200" b="1" baseline="0" dirty="0" smtClean="0">
                <a:solidFill>
                  <a:srgbClr val="0000FF"/>
                </a:solidFill>
                <a:latin typeface="Courier New"/>
              </a:rPr>
              <a:t>data</a:t>
            </a:r>
            <a:r>
              <a:rPr lang="en-CA" sz="1200" b="1" baseline="0" dirty="0" smtClean="0">
                <a:solidFill>
                  <a:srgbClr val="000000"/>
                </a:solidFill>
                <a:latin typeface="Courier New"/>
              </a:rPr>
              <a:t>=whatever </a:t>
            </a:r>
            <a:r>
              <a:rPr lang="en-CA" sz="1200" b="1" baseline="0" dirty="0" smtClean="0">
                <a:solidFill>
                  <a:srgbClr val="0000FF"/>
                </a:solidFill>
                <a:latin typeface="Courier New"/>
              </a:rPr>
              <a:t>design</a:t>
            </a:r>
            <a:r>
              <a:rPr lang="en-CA" sz="1200" b="1" baseline="0" dirty="0" smtClean="0">
                <a:solidFill>
                  <a:srgbClr val="000000"/>
                </a:solidFill>
                <a:latin typeface="Courier New"/>
              </a:rPr>
              <a:t>;</a:t>
            </a:r>
          </a:p>
          <a:p>
            <a:r>
              <a:rPr lang="en-CA" sz="1200" baseline="0" dirty="0" smtClean="0">
                <a:solidFill>
                  <a:srgbClr val="000000"/>
                </a:solidFill>
                <a:latin typeface="Courier New"/>
              </a:rPr>
              <a:t> </a:t>
            </a:r>
            <a:r>
              <a:rPr lang="en-CA" sz="1200" baseline="0" dirty="0" smtClean="0">
                <a:solidFill>
                  <a:srgbClr val="0000FF"/>
                </a:solidFill>
                <a:latin typeface="Courier New"/>
              </a:rPr>
              <a:t>model</a:t>
            </a:r>
            <a:r>
              <a:rPr lang="en-CA" sz="1200" baseline="0" dirty="0" smtClean="0">
                <a:solidFill>
                  <a:srgbClr val="000000"/>
                </a:solidFill>
                <a:latin typeface="Courier New"/>
              </a:rPr>
              <a:t> </a:t>
            </a:r>
            <a:r>
              <a:rPr lang="en-CA" sz="1200" baseline="0" dirty="0" err="1" smtClean="0">
                <a:solidFill>
                  <a:srgbClr val="0000FF"/>
                </a:solidFill>
                <a:latin typeface="Courier New"/>
              </a:rPr>
              <a:t>pspline</a:t>
            </a:r>
            <a:r>
              <a:rPr lang="en-CA" sz="1200" baseline="0" dirty="0" smtClean="0">
                <a:solidFill>
                  <a:srgbClr val="000000"/>
                </a:solidFill>
                <a:latin typeface="Courier New"/>
              </a:rPr>
              <a:t>(x / </a:t>
            </a:r>
            <a:r>
              <a:rPr lang="en-CA" sz="1200" baseline="0" dirty="0" smtClean="0">
                <a:solidFill>
                  <a:srgbClr val="0000FF"/>
                </a:solidFill>
                <a:latin typeface="Courier New"/>
              </a:rPr>
              <a:t>degree</a:t>
            </a:r>
            <a:r>
              <a:rPr lang="en-CA" sz="1200" baseline="0" dirty="0" smtClean="0">
                <a:solidFill>
                  <a:srgbClr val="000000"/>
                </a:solidFill>
                <a:latin typeface="Courier New"/>
              </a:rPr>
              <a:t>=</a:t>
            </a:r>
            <a:r>
              <a:rPr lang="en-CA" sz="1200" b="1" baseline="0" dirty="0" smtClean="0">
                <a:solidFill>
                  <a:srgbClr val="008080"/>
                </a:solidFill>
                <a:latin typeface="Courier New"/>
              </a:rPr>
              <a:t>3</a:t>
            </a:r>
            <a:r>
              <a:rPr lang="en-CA" sz="1200" b="1" baseline="0" dirty="0" smtClean="0">
                <a:solidFill>
                  <a:srgbClr val="000000"/>
                </a:solidFill>
                <a:latin typeface="Courier New"/>
              </a:rPr>
              <a:t> </a:t>
            </a:r>
            <a:r>
              <a:rPr lang="en-CA" sz="1200" b="1" baseline="0" dirty="0" err="1" smtClean="0">
                <a:solidFill>
                  <a:srgbClr val="0000FF"/>
                </a:solidFill>
                <a:latin typeface="Courier New"/>
              </a:rPr>
              <a:t>nknots</a:t>
            </a:r>
            <a:r>
              <a:rPr lang="en-CA" sz="1200" b="1" baseline="0" dirty="0" smtClean="0">
                <a:solidFill>
                  <a:srgbClr val="000000"/>
                </a:solidFill>
                <a:latin typeface="Courier New"/>
              </a:rPr>
              <a:t>=</a:t>
            </a:r>
            <a:r>
              <a:rPr lang="en-CA" sz="1200" b="1" baseline="0" dirty="0" smtClean="0">
                <a:solidFill>
                  <a:srgbClr val="008080"/>
                </a:solidFill>
                <a:latin typeface="Courier New"/>
              </a:rPr>
              <a:t>15</a:t>
            </a:r>
            <a:r>
              <a:rPr lang="en-CA" sz="1200" b="1" baseline="0" dirty="0" smtClean="0">
                <a:solidFill>
                  <a:srgbClr val="000000"/>
                </a:solidFill>
                <a:latin typeface="Courier New"/>
              </a:rPr>
              <a:t>); *lots of knots;</a:t>
            </a:r>
          </a:p>
          <a:p>
            <a:r>
              <a:rPr lang="en-CA" sz="1200" baseline="0" dirty="0" smtClean="0">
                <a:solidFill>
                  <a:srgbClr val="000000"/>
                </a:solidFill>
                <a:latin typeface="Courier New"/>
              </a:rPr>
              <a:t> </a:t>
            </a:r>
            <a:r>
              <a:rPr lang="en-CA" sz="1200" baseline="0" dirty="0" smtClean="0">
                <a:solidFill>
                  <a:srgbClr val="0000FF"/>
                </a:solidFill>
                <a:latin typeface="Courier New"/>
              </a:rPr>
              <a:t>id</a:t>
            </a:r>
            <a:r>
              <a:rPr lang="en-CA" sz="1200" baseline="0" dirty="0" smtClean="0">
                <a:solidFill>
                  <a:srgbClr val="000000"/>
                </a:solidFill>
                <a:latin typeface="Courier New"/>
              </a:rPr>
              <a:t> y;</a:t>
            </a:r>
          </a:p>
          <a:p>
            <a:r>
              <a:rPr lang="en-CA" sz="1200" baseline="0" dirty="0" smtClean="0">
                <a:solidFill>
                  <a:srgbClr val="000000"/>
                </a:solidFill>
                <a:latin typeface="Courier New"/>
              </a:rPr>
              <a:t> </a:t>
            </a:r>
            <a:r>
              <a:rPr lang="en-CA" sz="1200" baseline="0" dirty="0" smtClean="0">
                <a:solidFill>
                  <a:srgbClr val="0000FF"/>
                </a:solidFill>
                <a:latin typeface="Courier New"/>
              </a:rPr>
              <a:t>output</a:t>
            </a:r>
            <a:r>
              <a:rPr lang="en-CA" sz="1200" baseline="0" dirty="0" smtClean="0">
                <a:solidFill>
                  <a:srgbClr val="000000"/>
                </a:solidFill>
                <a:latin typeface="Courier New"/>
              </a:rPr>
              <a:t> </a:t>
            </a:r>
            <a:r>
              <a:rPr lang="en-CA" sz="1200" baseline="0" dirty="0" smtClean="0">
                <a:solidFill>
                  <a:srgbClr val="0000FF"/>
                </a:solidFill>
                <a:latin typeface="Courier New"/>
              </a:rPr>
              <a:t>out</a:t>
            </a:r>
            <a:r>
              <a:rPr lang="en-CA" sz="1200" baseline="0" dirty="0" smtClean="0">
                <a:solidFill>
                  <a:srgbClr val="000000"/>
                </a:solidFill>
                <a:latin typeface="Courier New"/>
              </a:rPr>
              <a:t>=</a:t>
            </a:r>
            <a:r>
              <a:rPr lang="en-CA" sz="1200" baseline="0" dirty="0" err="1" smtClean="0">
                <a:solidFill>
                  <a:srgbClr val="000000"/>
                </a:solidFill>
                <a:latin typeface="Courier New"/>
              </a:rPr>
              <a:t>tpfsplineout</a:t>
            </a:r>
            <a:r>
              <a:rPr lang="en-CA" sz="1200" baseline="0" dirty="0" smtClean="0">
                <a:solidFill>
                  <a:srgbClr val="000000"/>
                </a:solidFill>
                <a:latin typeface="Courier New"/>
              </a:rPr>
              <a:t>;</a:t>
            </a:r>
          </a:p>
          <a:p>
            <a:r>
              <a:rPr lang="en-CA" sz="1200" baseline="0" dirty="0" smtClean="0">
                <a:solidFill>
                  <a:srgbClr val="000000"/>
                </a:solidFill>
                <a:latin typeface="Courier New"/>
              </a:rPr>
              <a:t> </a:t>
            </a:r>
            <a:r>
              <a:rPr lang="en-CA" sz="1200" baseline="0" dirty="0" smtClean="0">
                <a:solidFill>
                  <a:srgbClr val="0000FF"/>
                </a:solidFill>
                <a:latin typeface="Courier New"/>
              </a:rPr>
              <a:t>title</a:t>
            </a:r>
            <a:r>
              <a:rPr lang="en-CA" sz="1200" baseline="0" dirty="0" smtClean="0">
                <a:solidFill>
                  <a:srgbClr val="000000"/>
                </a:solidFill>
                <a:latin typeface="Courier New"/>
              </a:rPr>
              <a:t> </a:t>
            </a:r>
            <a:r>
              <a:rPr lang="en-CA" sz="1200" baseline="0" dirty="0" smtClean="0">
                <a:solidFill>
                  <a:srgbClr val="800080"/>
                </a:solidFill>
                <a:latin typeface="Courier New"/>
              </a:rPr>
              <a:t>'getting cubic TPF basis functions'</a:t>
            </a:r>
            <a:r>
              <a:rPr lang="en-CA" sz="1200" baseline="0" dirty="0" smtClean="0">
                <a:solidFill>
                  <a:srgbClr val="000000"/>
                </a:solidFill>
                <a:latin typeface="Courier New"/>
              </a:rPr>
              <a:t>;</a:t>
            </a:r>
          </a:p>
          <a:p>
            <a:r>
              <a:rPr lang="en-CA" sz="1200" b="1" baseline="0" dirty="0" smtClean="0">
                <a:solidFill>
                  <a:srgbClr val="000080"/>
                </a:solidFill>
                <a:latin typeface="Courier New"/>
              </a:rPr>
              <a:t>run</a:t>
            </a:r>
            <a:r>
              <a:rPr lang="en-CA" sz="1200" b="1" baseline="0" dirty="0" smtClean="0">
                <a:solidFill>
                  <a:srgbClr val="000000"/>
                </a:solidFill>
                <a:latin typeface="Courier New"/>
              </a:rPr>
              <a:t>;</a:t>
            </a:r>
          </a:p>
          <a:p>
            <a:endParaRPr lang="en-CA" sz="1200" baseline="0" dirty="0" smtClean="0">
              <a:solidFill>
                <a:srgbClr val="000000"/>
              </a:solidFill>
              <a:latin typeface="Courier New"/>
            </a:endParaRPr>
          </a:p>
          <a:p>
            <a:r>
              <a:rPr lang="en-CA" sz="1200" b="1" baseline="0" dirty="0" smtClean="0">
                <a:solidFill>
                  <a:srgbClr val="000080"/>
                </a:solidFill>
                <a:latin typeface="Courier New"/>
              </a:rPr>
              <a:t>proc</a:t>
            </a:r>
            <a:r>
              <a:rPr lang="en-CA" sz="1200" b="1" baseline="0" dirty="0" smtClean="0">
                <a:solidFill>
                  <a:srgbClr val="000000"/>
                </a:solidFill>
                <a:latin typeface="Courier New"/>
              </a:rPr>
              <a:t> </a:t>
            </a:r>
            <a:r>
              <a:rPr lang="en-CA" sz="1200" b="1" baseline="0" dirty="0" smtClean="0">
                <a:solidFill>
                  <a:srgbClr val="000080"/>
                </a:solidFill>
                <a:latin typeface="Courier New"/>
              </a:rPr>
              <a:t>mixed</a:t>
            </a:r>
            <a:r>
              <a:rPr lang="en-CA" sz="1200" b="1" baseline="0" dirty="0" smtClean="0">
                <a:solidFill>
                  <a:srgbClr val="000000"/>
                </a:solidFill>
                <a:latin typeface="Courier New"/>
              </a:rPr>
              <a:t> </a:t>
            </a:r>
            <a:r>
              <a:rPr lang="en-CA" sz="1200" b="1" baseline="0" dirty="0" smtClean="0">
                <a:solidFill>
                  <a:srgbClr val="0000FF"/>
                </a:solidFill>
                <a:latin typeface="Courier New"/>
              </a:rPr>
              <a:t>data</a:t>
            </a:r>
            <a:r>
              <a:rPr lang="en-CA" sz="1200" b="1" baseline="0" dirty="0" smtClean="0">
                <a:solidFill>
                  <a:srgbClr val="000000"/>
                </a:solidFill>
                <a:latin typeface="Courier New"/>
              </a:rPr>
              <a:t>=</a:t>
            </a:r>
            <a:r>
              <a:rPr lang="en-CA" sz="1200" b="1" baseline="0" dirty="0" err="1" smtClean="0">
                <a:solidFill>
                  <a:srgbClr val="000000"/>
                </a:solidFill>
                <a:latin typeface="Courier New"/>
              </a:rPr>
              <a:t>tpfsplineout</a:t>
            </a:r>
            <a:r>
              <a:rPr lang="en-CA" sz="1200" b="1" baseline="0" dirty="0" smtClean="0">
                <a:solidFill>
                  <a:srgbClr val="000000"/>
                </a:solidFill>
                <a:latin typeface="Courier New"/>
              </a:rPr>
              <a:t>;</a:t>
            </a:r>
          </a:p>
          <a:p>
            <a:r>
              <a:rPr lang="en-CA" sz="1200" baseline="0" dirty="0" smtClean="0">
                <a:solidFill>
                  <a:srgbClr val="000000"/>
                </a:solidFill>
                <a:latin typeface="Courier New"/>
              </a:rPr>
              <a:t> </a:t>
            </a:r>
            <a:r>
              <a:rPr lang="en-CA" sz="1200" baseline="0" dirty="0" smtClean="0">
                <a:solidFill>
                  <a:srgbClr val="0000FF"/>
                </a:solidFill>
                <a:latin typeface="Courier New"/>
              </a:rPr>
              <a:t>model</a:t>
            </a:r>
            <a:r>
              <a:rPr lang="en-CA" sz="1200" baseline="0" dirty="0" smtClean="0">
                <a:solidFill>
                  <a:srgbClr val="000000"/>
                </a:solidFill>
                <a:latin typeface="Courier New"/>
              </a:rPr>
              <a:t> y=x_1 x_2 x_3 / s </a:t>
            </a:r>
            <a:r>
              <a:rPr lang="en-CA" sz="1200" baseline="0" dirty="0" err="1" smtClean="0">
                <a:solidFill>
                  <a:srgbClr val="0000FF"/>
                </a:solidFill>
                <a:latin typeface="Courier New"/>
              </a:rPr>
              <a:t>outp</a:t>
            </a:r>
            <a:r>
              <a:rPr lang="en-CA" sz="1200" baseline="0" dirty="0" smtClean="0">
                <a:solidFill>
                  <a:srgbClr val="000000"/>
                </a:solidFill>
                <a:latin typeface="Courier New"/>
              </a:rPr>
              <a:t>=predicted;</a:t>
            </a:r>
          </a:p>
          <a:p>
            <a:r>
              <a:rPr lang="en-CA" sz="1200" baseline="0" dirty="0" smtClean="0">
                <a:solidFill>
                  <a:srgbClr val="000000"/>
                </a:solidFill>
                <a:latin typeface="Courier New"/>
              </a:rPr>
              <a:t> </a:t>
            </a:r>
            <a:r>
              <a:rPr lang="en-CA" sz="1200" baseline="0" dirty="0" smtClean="0">
                <a:solidFill>
                  <a:srgbClr val="0000FF"/>
                </a:solidFill>
                <a:latin typeface="Courier New"/>
              </a:rPr>
              <a:t>random</a:t>
            </a:r>
            <a:r>
              <a:rPr lang="en-CA" sz="1200" baseline="0" dirty="0" smtClean="0">
                <a:solidFill>
                  <a:srgbClr val="000000"/>
                </a:solidFill>
                <a:latin typeface="Courier New"/>
              </a:rPr>
              <a:t> x_4-x_18 / </a:t>
            </a:r>
            <a:r>
              <a:rPr lang="en-CA" sz="1200" baseline="0" dirty="0" smtClean="0">
                <a:solidFill>
                  <a:srgbClr val="0000FF"/>
                </a:solidFill>
                <a:latin typeface="Courier New"/>
              </a:rPr>
              <a:t>type</a:t>
            </a:r>
            <a:r>
              <a:rPr lang="en-CA" sz="1200" baseline="0" dirty="0" smtClean="0">
                <a:solidFill>
                  <a:srgbClr val="000000"/>
                </a:solidFill>
                <a:latin typeface="Courier New"/>
              </a:rPr>
              <a:t>=</a:t>
            </a:r>
            <a:r>
              <a:rPr lang="en-CA" sz="1200" baseline="0" dirty="0" err="1" smtClean="0">
                <a:solidFill>
                  <a:srgbClr val="000000"/>
                </a:solidFill>
                <a:latin typeface="Courier New"/>
              </a:rPr>
              <a:t>toep</a:t>
            </a:r>
            <a:r>
              <a:rPr lang="en-CA" sz="1200" baseline="0" dirty="0" smtClean="0">
                <a:solidFill>
                  <a:srgbClr val="000000"/>
                </a:solidFill>
                <a:latin typeface="Courier New"/>
              </a:rPr>
              <a:t>(</a:t>
            </a:r>
            <a:r>
              <a:rPr lang="en-CA" sz="1200" b="1" baseline="0" dirty="0" smtClean="0">
                <a:solidFill>
                  <a:srgbClr val="008080"/>
                </a:solidFill>
                <a:latin typeface="Courier New"/>
              </a:rPr>
              <a:t>1</a:t>
            </a:r>
            <a:r>
              <a:rPr lang="en-CA" sz="1200" b="1" baseline="0" dirty="0" smtClean="0">
                <a:solidFill>
                  <a:srgbClr val="000000"/>
                </a:solidFill>
                <a:latin typeface="Courier New"/>
              </a:rPr>
              <a:t>) s;</a:t>
            </a:r>
          </a:p>
          <a:p>
            <a:r>
              <a:rPr lang="en-CA" sz="1200" baseline="0" dirty="0" smtClean="0">
                <a:solidFill>
                  <a:srgbClr val="000000"/>
                </a:solidFill>
                <a:latin typeface="Courier New"/>
              </a:rPr>
              <a:t> </a:t>
            </a:r>
            <a:r>
              <a:rPr lang="en-CA" sz="1200" baseline="0" dirty="0" smtClean="0">
                <a:solidFill>
                  <a:srgbClr val="0000FF"/>
                </a:solidFill>
                <a:latin typeface="Courier New"/>
              </a:rPr>
              <a:t>title</a:t>
            </a:r>
            <a:r>
              <a:rPr lang="en-CA" sz="1200" baseline="0" dirty="0" smtClean="0">
                <a:solidFill>
                  <a:srgbClr val="000000"/>
                </a:solidFill>
                <a:latin typeface="Courier New"/>
              </a:rPr>
              <a:t> </a:t>
            </a:r>
            <a:r>
              <a:rPr lang="en-CA" sz="1200" baseline="0" dirty="0" smtClean="0">
                <a:solidFill>
                  <a:srgbClr val="800080"/>
                </a:solidFill>
                <a:latin typeface="Courier New"/>
              </a:rPr>
              <a:t>'Penalized cubic </a:t>
            </a:r>
            <a:r>
              <a:rPr lang="en-CA" sz="1200" baseline="0" dirty="0" err="1" smtClean="0">
                <a:solidFill>
                  <a:srgbClr val="800080"/>
                </a:solidFill>
                <a:latin typeface="Courier New"/>
              </a:rPr>
              <a:t>spline</a:t>
            </a:r>
            <a:r>
              <a:rPr lang="en-CA" sz="1200" baseline="0" dirty="0" smtClean="0">
                <a:solidFill>
                  <a:srgbClr val="800080"/>
                </a:solidFill>
                <a:latin typeface="Courier New"/>
              </a:rPr>
              <a:t>'</a:t>
            </a:r>
            <a:r>
              <a:rPr lang="en-CA" sz="1200" baseline="0" dirty="0" smtClean="0">
                <a:solidFill>
                  <a:srgbClr val="000000"/>
                </a:solidFill>
                <a:latin typeface="Courier New"/>
              </a:rPr>
              <a:t>;</a:t>
            </a:r>
          </a:p>
          <a:p>
            <a:r>
              <a:rPr lang="en-CA" sz="1200" b="1" baseline="0" dirty="0" smtClean="0">
                <a:solidFill>
                  <a:srgbClr val="000080"/>
                </a:solidFill>
                <a:latin typeface="Courier New"/>
              </a:rPr>
              <a:t>run</a:t>
            </a:r>
            <a:r>
              <a:rPr lang="en-CA" sz="1200" b="1" baseline="0" dirty="0" smtClean="0">
                <a:solidFill>
                  <a:srgbClr val="000000"/>
                </a:solidFill>
                <a:latin typeface="Courier New"/>
              </a:rPr>
              <a:t>;</a:t>
            </a:r>
            <a:endParaRPr lang="en-CA" sz="1200" b="1" baseline="0" dirty="0" smtClean="0">
              <a:solidFill>
                <a:srgbClr val="000000"/>
              </a:solidFill>
              <a:latin typeface="Times New Roman"/>
            </a:endParaRPr>
          </a:p>
        </p:txBody>
      </p:sp>
      <p:sp>
        <p:nvSpPr>
          <p:cNvPr id="6" name="Slide Number Placeholder 5"/>
          <p:cNvSpPr>
            <a:spLocks noGrp="1"/>
          </p:cNvSpPr>
          <p:nvPr>
            <p:ph type="sldNum" sz="quarter" idx="12"/>
          </p:nvPr>
        </p:nvSpPr>
        <p:spPr/>
        <p:txBody>
          <a:bodyPr/>
          <a:lstStyle/>
          <a:p>
            <a:fld id="{258B20F9-DCCA-40E8-AA65-2BC1E68C4644}" type="slidenum">
              <a:rPr lang="en-CA" smtClean="0"/>
              <a:pPr/>
              <a:t>28</a:t>
            </a:fld>
            <a:endParaRPr lang="en-CA"/>
          </a:p>
        </p:txBody>
      </p:sp>
      <p:sp>
        <p:nvSpPr>
          <p:cNvPr id="7" name="Date Placeholder 6"/>
          <p:cNvSpPr>
            <a:spLocks noGrp="1"/>
          </p:cNvSpPr>
          <p:nvPr>
            <p:ph type="dt" sz="half" idx="10"/>
          </p:nvPr>
        </p:nvSpPr>
        <p:spPr/>
        <p:txBody>
          <a:bodyPr/>
          <a:lstStyle/>
          <a:p>
            <a:r>
              <a:rPr lang="en-US" smtClean="0"/>
              <a:t>6/12/2009</a:t>
            </a:r>
            <a:endParaRPr lang="en-CA"/>
          </a:p>
        </p:txBody>
      </p:sp>
      <p:sp>
        <p:nvSpPr>
          <p:cNvPr id="8" name="Footer Placeholder 7"/>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smtClean="0"/>
              <a:t>Mixed model formulation</a:t>
            </a:r>
            <a:endParaRPr lang="en-CA" sz="3600" dirty="0"/>
          </a:p>
        </p:txBody>
      </p:sp>
      <p:sp>
        <p:nvSpPr>
          <p:cNvPr id="3" name="Content Placeholder 2"/>
          <p:cNvSpPr>
            <a:spLocks noGrp="1"/>
          </p:cNvSpPr>
          <p:nvPr>
            <p:ph idx="1"/>
          </p:nvPr>
        </p:nvSpPr>
        <p:spPr/>
        <p:txBody>
          <a:bodyPr/>
          <a:lstStyle/>
          <a:p>
            <a:r>
              <a:rPr lang="en-CA" dirty="0" smtClean="0"/>
              <a:t>Eduardo’s </a:t>
            </a:r>
            <a:r>
              <a:rPr lang="en-CA" dirty="0" smtClean="0"/>
              <a:t>research </a:t>
            </a:r>
            <a:r>
              <a:rPr lang="en-CA" dirty="0"/>
              <a:t>– </a:t>
            </a:r>
            <a:r>
              <a:rPr lang="en-CA" dirty="0" smtClean="0"/>
              <a:t>remove </a:t>
            </a:r>
            <a:r>
              <a:rPr lang="en-CA" dirty="0"/>
              <a:t>‘unit structure’ from model and </a:t>
            </a:r>
            <a:r>
              <a:rPr lang="en-CA" dirty="0" smtClean="0"/>
              <a:t>let </a:t>
            </a:r>
            <a:r>
              <a:rPr lang="en-CA" dirty="0"/>
              <a:t>spatial coordinates explain variation.</a:t>
            </a:r>
          </a:p>
          <a:p>
            <a:r>
              <a:rPr lang="en-CA" dirty="0" smtClean="0"/>
              <a:t>Relies on tensor-product </a:t>
            </a:r>
            <a:r>
              <a:rPr lang="en-CA" dirty="0" err="1"/>
              <a:t>spline</a:t>
            </a:r>
            <a:endParaRPr lang="en-CA" dirty="0"/>
          </a:p>
          <a:p>
            <a:endParaRPr lang="en-CA" dirty="0"/>
          </a:p>
        </p:txBody>
      </p:sp>
      <p:graphicFrame>
        <p:nvGraphicFramePr>
          <p:cNvPr id="47106" name="Object 2"/>
          <p:cNvGraphicFramePr>
            <a:graphicFrameLocks noChangeAspect="1"/>
          </p:cNvGraphicFramePr>
          <p:nvPr/>
        </p:nvGraphicFramePr>
        <p:xfrm>
          <a:off x="2428860" y="3929066"/>
          <a:ext cx="3630613" cy="777875"/>
        </p:xfrm>
        <a:graphic>
          <a:graphicData uri="http://schemas.openxmlformats.org/presentationml/2006/ole">
            <p:oleObj spid="_x0000_s47106" name="Equation" r:id="rId4" imgW="2075989" imgH="443935" progId="Equation.3">
              <p:embed/>
            </p:oleObj>
          </a:graphicData>
        </a:graphic>
      </p:graphicFrame>
      <p:graphicFrame>
        <p:nvGraphicFramePr>
          <p:cNvPr id="47107" name="Object 3"/>
          <p:cNvGraphicFramePr>
            <a:graphicFrameLocks noChangeAspect="1"/>
          </p:cNvGraphicFramePr>
          <p:nvPr/>
        </p:nvGraphicFramePr>
        <p:xfrm>
          <a:off x="1428728" y="4857760"/>
          <a:ext cx="6553200" cy="971550"/>
        </p:xfrm>
        <a:graphic>
          <a:graphicData uri="http://schemas.openxmlformats.org/presentationml/2006/ole">
            <p:oleObj spid="_x0000_s47107" name="Equation" r:id="rId5" imgW="3746793" imgH="555368" progId="Equation.3">
              <p:embed/>
            </p:oleObj>
          </a:graphicData>
        </a:graphic>
      </p:graphicFrame>
      <p:sp>
        <p:nvSpPr>
          <p:cNvPr id="6" name="Slide Number Placeholder 5"/>
          <p:cNvSpPr>
            <a:spLocks noGrp="1"/>
          </p:cNvSpPr>
          <p:nvPr>
            <p:ph type="sldNum" sz="quarter" idx="12"/>
          </p:nvPr>
        </p:nvSpPr>
        <p:spPr/>
        <p:txBody>
          <a:bodyPr/>
          <a:lstStyle/>
          <a:p>
            <a:fld id="{258B20F9-DCCA-40E8-AA65-2BC1E68C4644}" type="slidenum">
              <a:rPr lang="en-CA" smtClean="0"/>
              <a:pPr/>
              <a:t>29</a:t>
            </a:fld>
            <a:endParaRPr lang="en-CA"/>
          </a:p>
        </p:txBody>
      </p:sp>
      <p:sp>
        <p:nvSpPr>
          <p:cNvPr id="7" name="Date Placeholder 6"/>
          <p:cNvSpPr>
            <a:spLocks noGrp="1"/>
          </p:cNvSpPr>
          <p:nvPr>
            <p:ph type="dt" sz="half" idx="10"/>
          </p:nvPr>
        </p:nvSpPr>
        <p:spPr/>
        <p:txBody>
          <a:bodyPr/>
          <a:lstStyle/>
          <a:p>
            <a:r>
              <a:rPr lang="en-US" smtClean="0"/>
              <a:t>6/12/2009</a:t>
            </a:r>
            <a:endParaRPr lang="en-CA"/>
          </a:p>
        </p:txBody>
      </p:sp>
      <p:sp>
        <p:nvSpPr>
          <p:cNvPr id="8" name="Footer Placeholder 7"/>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Soon....</a:t>
            </a:r>
            <a:endParaRPr lang="en-CA" dirty="0"/>
          </a:p>
        </p:txBody>
      </p:sp>
      <p:pic>
        <p:nvPicPr>
          <p:cNvPr id="7" name="Content Placeholder 6" descr="pale-ale-pint.jpg"/>
          <p:cNvPicPr>
            <a:picLocks noGrp="1" noChangeAspect="1"/>
          </p:cNvPicPr>
          <p:nvPr>
            <p:ph idx="1"/>
          </p:nvPr>
        </p:nvPicPr>
        <p:blipFill>
          <a:blip r:embed="rId2"/>
          <a:stretch>
            <a:fillRect/>
          </a:stretch>
        </p:blipFill>
        <p:spPr>
          <a:xfrm>
            <a:off x="3671887" y="2048669"/>
            <a:ext cx="1800225" cy="3629025"/>
          </a:xfrm>
        </p:spPr>
      </p:pic>
      <p:sp>
        <p:nvSpPr>
          <p:cNvPr id="4" name="Date Placeholder 3"/>
          <p:cNvSpPr>
            <a:spLocks noGrp="1"/>
          </p:cNvSpPr>
          <p:nvPr>
            <p:ph type="dt" sz="half" idx="10"/>
          </p:nvPr>
        </p:nvSpPr>
        <p:spPr/>
        <p:txBody>
          <a:bodyPr/>
          <a:lstStyle/>
          <a:p>
            <a:r>
              <a:rPr lang="en-US" smtClean="0"/>
              <a:t>6/12/2009</a:t>
            </a:r>
            <a:endParaRPr lang="en-CA"/>
          </a:p>
        </p:txBody>
      </p:sp>
      <p:sp>
        <p:nvSpPr>
          <p:cNvPr id="5" name="Footer Placeholder 4"/>
          <p:cNvSpPr>
            <a:spLocks noGrp="1"/>
          </p:cNvSpPr>
          <p:nvPr>
            <p:ph type="ftr" sz="quarter" idx="11"/>
          </p:nvPr>
        </p:nvSpPr>
        <p:spPr/>
        <p:txBody>
          <a:bodyPr/>
          <a:lstStyle/>
          <a:p>
            <a:r>
              <a:rPr lang="en-CA" smtClean="0"/>
              <a:t>Peter Ott, Research Branch, BC Ministry of Forests and Range                                           </a:t>
            </a:r>
            <a:endParaRPr lang="en-CA"/>
          </a:p>
        </p:txBody>
      </p:sp>
      <p:sp>
        <p:nvSpPr>
          <p:cNvPr id="6" name="Slide Number Placeholder 5"/>
          <p:cNvSpPr>
            <a:spLocks noGrp="1"/>
          </p:cNvSpPr>
          <p:nvPr>
            <p:ph type="sldNum" sz="quarter" idx="12"/>
          </p:nvPr>
        </p:nvSpPr>
        <p:spPr/>
        <p:txBody>
          <a:bodyPr/>
          <a:lstStyle/>
          <a:p>
            <a:fld id="{258B20F9-DCCA-40E8-AA65-2BC1E68C4644}" type="slidenum">
              <a:rPr lang="en-CA" smtClean="0"/>
              <a:pPr/>
              <a:t>30</a:t>
            </a:fld>
            <a:endParaRPr lang="en-CA"/>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sz="4000" dirty="0" err="1"/>
              <a:t>Thinplate</a:t>
            </a:r>
            <a:r>
              <a:rPr lang="en-CA" sz="4000" dirty="0"/>
              <a:t> </a:t>
            </a:r>
            <a:r>
              <a:rPr lang="en-CA" sz="4000" dirty="0" err="1"/>
              <a:t>splines</a:t>
            </a:r>
            <a:r>
              <a:rPr lang="en-CA" dirty="0"/>
              <a:t/>
            </a:r>
            <a:br>
              <a:rPr lang="en-CA" dirty="0"/>
            </a:br>
            <a:endParaRPr lang="en-CA" dirty="0"/>
          </a:p>
        </p:txBody>
      </p:sp>
      <p:sp>
        <p:nvSpPr>
          <p:cNvPr id="3" name="Content Placeholder 2"/>
          <p:cNvSpPr>
            <a:spLocks noGrp="1"/>
          </p:cNvSpPr>
          <p:nvPr>
            <p:ph idx="1"/>
          </p:nvPr>
        </p:nvSpPr>
        <p:spPr>
          <a:xfrm>
            <a:off x="457200" y="928670"/>
            <a:ext cx="8229600" cy="5197493"/>
          </a:xfrm>
        </p:spPr>
        <p:txBody>
          <a:bodyPr>
            <a:normAutofit fontScale="70000" lnSpcReduction="20000"/>
          </a:bodyPr>
          <a:lstStyle/>
          <a:p>
            <a:pPr indent="0">
              <a:buNone/>
            </a:pPr>
            <a:r>
              <a:rPr lang="en-CA" dirty="0"/>
              <a:t>Forget about knots and basis functions for a second</a:t>
            </a:r>
            <a:r>
              <a:rPr lang="en-CA" dirty="0" smtClean="0"/>
              <a:t>...  </a:t>
            </a:r>
            <a:endParaRPr lang="en-CA" dirty="0" smtClean="0"/>
          </a:p>
          <a:p>
            <a:pPr indent="0">
              <a:buNone/>
            </a:pPr>
            <a:endParaRPr lang="en-CA" dirty="0"/>
          </a:p>
          <a:p>
            <a:pPr indent="0">
              <a:buNone/>
            </a:pPr>
            <a:r>
              <a:rPr lang="en-CA" dirty="0" smtClean="0"/>
              <a:t>Say we j</a:t>
            </a:r>
            <a:r>
              <a:rPr lang="en-CA" dirty="0" smtClean="0"/>
              <a:t>ust wanted </a:t>
            </a:r>
            <a:r>
              <a:rPr lang="en-CA" dirty="0"/>
              <a:t>a function to </a:t>
            </a:r>
            <a:r>
              <a:rPr lang="en-CA" dirty="0" smtClean="0"/>
              <a:t>minimize: </a:t>
            </a:r>
            <a:endParaRPr lang="en-CA" dirty="0"/>
          </a:p>
          <a:p>
            <a:pPr indent="0">
              <a:buNone/>
            </a:pPr>
            <a:r>
              <a:rPr lang="en-CA" dirty="0" smtClean="0"/>
              <a:t>                                                          </a:t>
            </a:r>
          </a:p>
          <a:p>
            <a:pPr indent="0">
              <a:buNone/>
            </a:pPr>
            <a:r>
              <a:rPr lang="en-CA" dirty="0" smtClean="0"/>
              <a:t>                                                            or  </a:t>
            </a:r>
          </a:p>
          <a:p>
            <a:pPr indent="0">
              <a:buNone/>
            </a:pPr>
            <a:endParaRPr lang="en-CA" dirty="0" smtClean="0"/>
          </a:p>
          <a:p>
            <a:pPr indent="0">
              <a:buNone/>
            </a:pPr>
            <a:r>
              <a:rPr lang="en-CA" dirty="0" smtClean="0"/>
              <a:t>Solution </a:t>
            </a:r>
            <a:r>
              <a:rPr lang="en-CA" dirty="0"/>
              <a:t>to this problem is a function that relies on </a:t>
            </a:r>
            <a:r>
              <a:rPr lang="en-CA" i="1" dirty="0"/>
              <a:t>radial basis functions</a:t>
            </a:r>
            <a:r>
              <a:rPr lang="en-CA" dirty="0"/>
              <a:t> and </a:t>
            </a:r>
            <a:r>
              <a:rPr lang="en-CA" dirty="0" smtClean="0"/>
              <a:t>function</a:t>
            </a:r>
            <a:r>
              <a:rPr lang="en-CA" dirty="0" smtClean="0"/>
              <a:t> </a:t>
            </a:r>
            <a:r>
              <a:rPr lang="en-CA" dirty="0"/>
              <a:t>passes through data without knots</a:t>
            </a:r>
            <a:r>
              <a:rPr lang="en-CA" dirty="0" smtClean="0"/>
              <a:t>.</a:t>
            </a:r>
          </a:p>
          <a:p>
            <a:pPr indent="0">
              <a:buNone/>
            </a:pPr>
            <a:r>
              <a:rPr lang="en-CA" dirty="0" smtClean="0"/>
              <a:t> </a:t>
            </a:r>
          </a:p>
          <a:p>
            <a:pPr indent="0">
              <a:buNone/>
            </a:pPr>
            <a:r>
              <a:rPr lang="en-CA" i="1" dirty="0" smtClean="0">
                <a:latin typeface="Times New Roman" pitchFamily="18" charset="0"/>
                <a:cs typeface="Times New Roman" pitchFamily="18" charset="0"/>
              </a:rPr>
              <a:t>d</a:t>
            </a:r>
            <a:r>
              <a:rPr lang="en-CA" dirty="0" smtClean="0"/>
              <a:t>=1 (with </a:t>
            </a:r>
            <a:r>
              <a:rPr lang="en-CA" i="1" dirty="0">
                <a:latin typeface="Times New Roman" pitchFamily="18" charset="0"/>
                <a:cs typeface="Times New Roman" pitchFamily="18" charset="0"/>
              </a:rPr>
              <a:t>m</a:t>
            </a:r>
            <a:r>
              <a:rPr lang="en-CA" dirty="0"/>
              <a:t>=2</a:t>
            </a:r>
            <a:r>
              <a:rPr lang="en-CA" dirty="0" smtClean="0"/>
              <a:t>):</a:t>
            </a:r>
          </a:p>
          <a:p>
            <a:pPr indent="0">
              <a:buNone/>
            </a:pPr>
            <a:endParaRPr lang="en-CA" dirty="0" smtClean="0"/>
          </a:p>
          <a:p>
            <a:pPr indent="0">
              <a:buNone/>
            </a:pPr>
            <a:r>
              <a:rPr lang="en-CA" i="1" dirty="0" smtClean="0">
                <a:latin typeface="Times New Roman" pitchFamily="18" charset="0"/>
                <a:cs typeface="Times New Roman" pitchFamily="18" charset="0"/>
              </a:rPr>
              <a:t>d</a:t>
            </a:r>
            <a:r>
              <a:rPr lang="en-CA" dirty="0" smtClean="0"/>
              <a:t>=2 (with </a:t>
            </a:r>
            <a:r>
              <a:rPr lang="en-CA" i="1" dirty="0" smtClean="0">
                <a:latin typeface="Times New Roman" pitchFamily="18" charset="0"/>
                <a:cs typeface="Times New Roman" pitchFamily="18" charset="0"/>
              </a:rPr>
              <a:t>m</a:t>
            </a:r>
            <a:r>
              <a:rPr lang="en-CA" dirty="0" smtClean="0"/>
              <a:t>=2):</a:t>
            </a:r>
            <a:endParaRPr lang="en-CA" dirty="0"/>
          </a:p>
          <a:p>
            <a:pPr indent="0">
              <a:buNone/>
            </a:pPr>
            <a:endParaRPr lang="en-CA" dirty="0" smtClean="0"/>
          </a:p>
          <a:p>
            <a:pPr indent="0">
              <a:buNone/>
            </a:pPr>
            <a:r>
              <a:rPr lang="en-CA" dirty="0" smtClean="0"/>
              <a:t>where</a:t>
            </a:r>
          </a:p>
          <a:p>
            <a:pPr indent="0">
              <a:buNone/>
            </a:pPr>
            <a:endParaRPr lang="en-CA" dirty="0"/>
          </a:p>
          <a:p>
            <a:pPr indent="0">
              <a:buNone/>
            </a:pPr>
            <a:endParaRPr lang="en-CA" dirty="0" smtClean="0"/>
          </a:p>
          <a:p>
            <a:pPr indent="0">
              <a:buNone/>
            </a:pPr>
            <a:endParaRPr lang="en-CA" dirty="0" smtClean="0"/>
          </a:p>
          <a:p>
            <a:pPr indent="0">
              <a:buNone/>
            </a:pPr>
            <a:endParaRPr lang="en-CA" dirty="0"/>
          </a:p>
          <a:p>
            <a:pPr indent="0">
              <a:buNone/>
            </a:pPr>
            <a:endParaRPr lang="en-CA" dirty="0" smtClean="0"/>
          </a:p>
        </p:txBody>
      </p:sp>
      <p:graphicFrame>
        <p:nvGraphicFramePr>
          <p:cNvPr id="44034" name="Object 2"/>
          <p:cNvGraphicFramePr>
            <a:graphicFrameLocks noChangeAspect="1"/>
          </p:cNvGraphicFramePr>
          <p:nvPr/>
        </p:nvGraphicFramePr>
        <p:xfrm>
          <a:off x="857224" y="2000240"/>
          <a:ext cx="3598862" cy="749300"/>
        </p:xfrm>
        <a:graphic>
          <a:graphicData uri="http://schemas.openxmlformats.org/presentationml/2006/ole">
            <p:oleObj spid="_x0000_s44034" name="Equation" r:id="rId4" imgW="2060862" imgH="428478" progId="Equation.3">
              <p:embed/>
            </p:oleObj>
          </a:graphicData>
        </a:graphic>
      </p:graphicFrame>
      <p:graphicFrame>
        <p:nvGraphicFramePr>
          <p:cNvPr id="44035" name="Object 3"/>
          <p:cNvGraphicFramePr>
            <a:graphicFrameLocks noChangeAspect="1"/>
          </p:cNvGraphicFramePr>
          <p:nvPr/>
        </p:nvGraphicFramePr>
        <p:xfrm>
          <a:off x="5143504" y="2000240"/>
          <a:ext cx="3109912" cy="749300"/>
        </p:xfrm>
        <a:graphic>
          <a:graphicData uri="http://schemas.openxmlformats.org/presentationml/2006/ole">
            <p:oleObj spid="_x0000_s44035" name="Equation" r:id="rId5" imgW="1781374" imgH="428478" progId="Equation.3">
              <p:embed/>
            </p:oleObj>
          </a:graphicData>
        </a:graphic>
      </p:graphicFrame>
      <p:graphicFrame>
        <p:nvGraphicFramePr>
          <p:cNvPr id="44036" name="Object 4"/>
          <p:cNvGraphicFramePr>
            <a:graphicFrameLocks noChangeAspect="1"/>
          </p:cNvGraphicFramePr>
          <p:nvPr/>
        </p:nvGraphicFramePr>
        <p:xfrm>
          <a:off x="2786050" y="3643314"/>
          <a:ext cx="3709988" cy="749300"/>
        </p:xfrm>
        <a:graphic>
          <a:graphicData uri="http://schemas.openxmlformats.org/presentationml/2006/ole">
            <p:oleObj spid="_x0000_s44036" name="Equation" r:id="rId6" imgW="2124251" imgH="428478" progId="Equation.3">
              <p:embed/>
            </p:oleObj>
          </a:graphicData>
        </a:graphic>
      </p:graphicFrame>
      <p:graphicFrame>
        <p:nvGraphicFramePr>
          <p:cNvPr id="44037" name="Object 5"/>
          <p:cNvGraphicFramePr>
            <a:graphicFrameLocks noChangeAspect="1"/>
          </p:cNvGraphicFramePr>
          <p:nvPr/>
        </p:nvGraphicFramePr>
        <p:xfrm>
          <a:off x="2786050" y="4357694"/>
          <a:ext cx="5280025" cy="749300"/>
        </p:xfrm>
        <a:graphic>
          <a:graphicData uri="http://schemas.openxmlformats.org/presentationml/2006/ole">
            <p:oleObj spid="_x0000_s44037" name="Equation" r:id="rId7" imgW="3022862" imgH="428478" progId="Equation.3">
              <p:embed/>
            </p:oleObj>
          </a:graphicData>
        </a:graphic>
      </p:graphicFrame>
      <p:graphicFrame>
        <p:nvGraphicFramePr>
          <p:cNvPr id="44038" name="Object 6"/>
          <p:cNvGraphicFramePr>
            <a:graphicFrameLocks noChangeAspect="1"/>
          </p:cNvGraphicFramePr>
          <p:nvPr/>
        </p:nvGraphicFramePr>
        <p:xfrm>
          <a:off x="1714480" y="5072074"/>
          <a:ext cx="3070225" cy="528638"/>
        </p:xfrm>
        <a:graphic>
          <a:graphicData uri="http://schemas.openxmlformats.org/presentationml/2006/ole">
            <p:oleObj spid="_x0000_s44038" name="Equation" r:id="rId8" imgW="1750760" imgH="301948" progId="Equation.3">
              <p:embed/>
            </p:oleObj>
          </a:graphicData>
        </a:graphic>
      </p:graphicFrame>
      <p:sp>
        <p:nvSpPr>
          <p:cNvPr id="10" name="Slide Number Placeholder 9"/>
          <p:cNvSpPr>
            <a:spLocks noGrp="1"/>
          </p:cNvSpPr>
          <p:nvPr>
            <p:ph type="sldNum" sz="quarter" idx="12"/>
          </p:nvPr>
        </p:nvSpPr>
        <p:spPr/>
        <p:txBody>
          <a:bodyPr/>
          <a:lstStyle/>
          <a:p>
            <a:fld id="{258B20F9-DCCA-40E8-AA65-2BC1E68C4644}" type="slidenum">
              <a:rPr lang="en-CA" smtClean="0"/>
              <a:pPr/>
              <a:t>31</a:t>
            </a:fld>
            <a:endParaRPr lang="en-CA"/>
          </a:p>
        </p:txBody>
      </p:sp>
      <p:sp>
        <p:nvSpPr>
          <p:cNvPr id="11" name="Date Placeholder 10"/>
          <p:cNvSpPr>
            <a:spLocks noGrp="1"/>
          </p:cNvSpPr>
          <p:nvPr>
            <p:ph type="dt" sz="half" idx="10"/>
          </p:nvPr>
        </p:nvSpPr>
        <p:spPr/>
        <p:txBody>
          <a:bodyPr/>
          <a:lstStyle/>
          <a:p>
            <a:r>
              <a:rPr lang="en-US" smtClean="0"/>
              <a:t>6/12/2009</a:t>
            </a:r>
            <a:endParaRPr lang="en-CA"/>
          </a:p>
        </p:txBody>
      </p:sp>
      <p:sp>
        <p:nvSpPr>
          <p:cNvPr id="12" name="Footer Placeholder 11"/>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err="1" smtClean="0"/>
              <a:t>Thinplate</a:t>
            </a:r>
            <a:r>
              <a:rPr lang="en-CA" sz="3600" dirty="0" smtClean="0"/>
              <a:t> </a:t>
            </a:r>
            <a:r>
              <a:rPr lang="en-CA" sz="3600" dirty="0" err="1" smtClean="0"/>
              <a:t>splines</a:t>
            </a:r>
            <a:endParaRPr lang="en-CA" sz="3600" dirty="0"/>
          </a:p>
        </p:txBody>
      </p:sp>
      <p:sp>
        <p:nvSpPr>
          <p:cNvPr id="3" name="Content Placeholder 2"/>
          <p:cNvSpPr>
            <a:spLocks noGrp="1"/>
          </p:cNvSpPr>
          <p:nvPr>
            <p:ph idx="1"/>
          </p:nvPr>
        </p:nvSpPr>
        <p:spPr/>
        <p:txBody>
          <a:bodyPr>
            <a:normAutofit fontScale="70000" lnSpcReduction="20000"/>
          </a:bodyPr>
          <a:lstStyle/>
          <a:p>
            <a:r>
              <a:rPr lang="en-CA" dirty="0" smtClean="0"/>
              <a:t>Still </a:t>
            </a:r>
            <a:r>
              <a:rPr lang="en-CA" dirty="0"/>
              <a:t>need to estimate </a:t>
            </a:r>
            <a:r>
              <a:rPr lang="en-CA" dirty="0" smtClean="0"/>
              <a:t>   , </a:t>
            </a:r>
            <a:r>
              <a:rPr lang="en-CA" dirty="0"/>
              <a:t>usually via GCV</a:t>
            </a:r>
          </a:p>
          <a:p>
            <a:endParaRPr lang="en-CA" dirty="0" smtClean="0"/>
          </a:p>
          <a:p>
            <a:r>
              <a:rPr lang="en-CA" dirty="0" smtClean="0"/>
              <a:t>Original </a:t>
            </a:r>
            <a:r>
              <a:rPr lang="en-CA" dirty="0"/>
              <a:t>derivation was for </a:t>
            </a:r>
          </a:p>
          <a:p>
            <a:endParaRPr lang="en-CA" dirty="0" smtClean="0"/>
          </a:p>
          <a:p>
            <a:r>
              <a:rPr lang="en-CA" dirty="0" smtClean="0"/>
              <a:t>Works </a:t>
            </a:r>
            <a:r>
              <a:rPr lang="en-CA" dirty="0"/>
              <a:t>great but computational cost is high, especially with more than one predictor.  Number of free parameters is equal to the number of unique predictor </a:t>
            </a:r>
            <a:r>
              <a:rPr lang="en-CA" dirty="0" smtClean="0"/>
              <a:t>combinations.</a:t>
            </a:r>
            <a:endParaRPr lang="en-CA" dirty="0"/>
          </a:p>
          <a:p>
            <a:endParaRPr lang="en-CA" dirty="0" smtClean="0"/>
          </a:p>
          <a:p>
            <a:r>
              <a:rPr lang="en-CA" dirty="0" smtClean="0"/>
              <a:t>For </a:t>
            </a:r>
            <a:r>
              <a:rPr lang="en-CA" dirty="0"/>
              <a:t>this reason often see knot-based approximation, which looks very similar to smoothing </a:t>
            </a:r>
            <a:r>
              <a:rPr lang="en-CA" dirty="0" err="1"/>
              <a:t>spline</a:t>
            </a:r>
            <a:r>
              <a:rPr lang="en-CA" dirty="0"/>
              <a:t> with radius basis </a:t>
            </a:r>
            <a:r>
              <a:rPr lang="en-CA" dirty="0" smtClean="0"/>
              <a:t>functions</a:t>
            </a:r>
            <a:endParaRPr lang="en-CA" dirty="0"/>
          </a:p>
          <a:p>
            <a:endParaRPr lang="en-CA" dirty="0" smtClean="0"/>
          </a:p>
          <a:p>
            <a:r>
              <a:rPr lang="en-CA" dirty="0" smtClean="0"/>
              <a:t>Only </a:t>
            </a:r>
            <a:r>
              <a:rPr lang="en-CA" dirty="0"/>
              <a:t>one smoothing penalty ( </a:t>
            </a:r>
            <a:r>
              <a:rPr lang="en-CA" dirty="0" smtClean="0"/>
              <a:t>   ), </a:t>
            </a:r>
            <a:r>
              <a:rPr lang="en-CA" dirty="0"/>
              <a:t>so </a:t>
            </a:r>
            <a:r>
              <a:rPr lang="en-CA" dirty="0" err="1"/>
              <a:t>wiggliness</a:t>
            </a:r>
            <a:r>
              <a:rPr lang="en-CA" dirty="0"/>
              <a:t> must be isotropic, and scale of predictors must be chosen </a:t>
            </a:r>
            <a:r>
              <a:rPr lang="en-CA" dirty="0" smtClean="0"/>
              <a:t>carefully</a:t>
            </a:r>
            <a:endParaRPr lang="en-CA" dirty="0"/>
          </a:p>
          <a:p>
            <a:endParaRPr lang="en-CA" dirty="0"/>
          </a:p>
        </p:txBody>
      </p:sp>
      <p:graphicFrame>
        <p:nvGraphicFramePr>
          <p:cNvPr id="45058" name="Object 2"/>
          <p:cNvGraphicFramePr>
            <a:graphicFrameLocks noChangeAspect="1"/>
          </p:cNvGraphicFramePr>
          <p:nvPr/>
        </p:nvGraphicFramePr>
        <p:xfrm>
          <a:off x="3286116" y="1620827"/>
          <a:ext cx="252412" cy="307975"/>
        </p:xfrm>
        <a:graphic>
          <a:graphicData uri="http://schemas.openxmlformats.org/presentationml/2006/ole">
            <p:oleObj spid="_x0000_s45058" name="Equation" r:id="rId4" imgW="142265" imgH="175058" progId="Equation.3">
              <p:embed/>
            </p:oleObj>
          </a:graphicData>
        </a:graphic>
      </p:graphicFrame>
      <p:graphicFrame>
        <p:nvGraphicFramePr>
          <p:cNvPr id="45059" name="Object 3"/>
          <p:cNvGraphicFramePr>
            <a:graphicFrameLocks noChangeAspect="1"/>
          </p:cNvGraphicFramePr>
          <p:nvPr/>
        </p:nvGraphicFramePr>
        <p:xfrm>
          <a:off x="3959226" y="2265357"/>
          <a:ext cx="684212" cy="306387"/>
        </p:xfrm>
        <a:graphic>
          <a:graphicData uri="http://schemas.openxmlformats.org/presentationml/2006/ole">
            <p:oleObj spid="_x0000_s45059" name="Equation" r:id="rId5" imgW="390058" imgH="175058" progId="Equation.3">
              <p:embed/>
            </p:oleObj>
          </a:graphicData>
        </a:graphic>
      </p:graphicFrame>
      <p:graphicFrame>
        <p:nvGraphicFramePr>
          <p:cNvPr id="45060" name="Object 4"/>
          <p:cNvGraphicFramePr>
            <a:graphicFrameLocks noChangeAspect="1"/>
          </p:cNvGraphicFramePr>
          <p:nvPr/>
        </p:nvGraphicFramePr>
        <p:xfrm>
          <a:off x="4214813" y="5121289"/>
          <a:ext cx="252412" cy="307975"/>
        </p:xfrm>
        <a:graphic>
          <a:graphicData uri="http://schemas.openxmlformats.org/presentationml/2006/ole">
            <p:oleObj spid="_x0000_s45060" name="Equation" r:id="rId6" imgW="142265" imgH="175058" progId="Equation.3">
              <p:embed/>
            </p:oleObj>
          </a:graphicData>
        </a:graphic>
      </p:graphicFrame>
      <p:sp>
        <p:nvSpPr>
          <p:cNvPr id="7" name="Slide Number Placeholder 6"/>
          <p:cNvSpPr>
            <a:spLocks noGrp="1"/>
          </p:cNvSpPr>
          <p:nvPr>
            <p:ph type="sldNum" sz="quarter" idx="12"/>
          </p:nvPr>
        </p:nvSpPr>
        <p:spPr/>
        <p:txBody>
          <a:bodyPr/>
          <a:lstStyle/>
          <a:p>
            <a:fld id="{258B20F9-DCCA-40E8-AA65-2BC1E68C4644}" type="slidenum">
              <a:rPr lang="en-CA" smtClean="0"/>
              <a:pPr/>
              <a:t>32</a:t>
            </a:fld>
            <a:endParaRPr lang="en-CA"/>
          </a:p>
        </p:txBody>
      </p:sp>
      <p:sp>
        <p:nvSpPr>
          <p:cNvPr id="8" name="Date Placeholder 7"/>
          <p:cNvSpPr>
            <a:spLocks noGrp="1"/>
          </p:cNvSpPr>
          <p:nvPr>
            <p:ph type="dt" sz="half" idx="10"/>
          </p:nvPr>
        </p:nvSpPr>
        <p:spPr/>
        <p:txBody>
          <a:bodyPr/>
          <a:lstStyle/>
          <a:p>
            <a:r>
              <a:rPr lang="en-US" smtClean="0"/>
              <a:t>6/12/2009</a:t>
            </a:r>
            <a:endParaRPr lang="en-CA"/>
          </a:p>
        </p:txBody>
      </p:sp>
      <p:sp>
        <p:nvSpPr>
          <p:cNvPr id="9" name="Footer Placeholder 8"/>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err="1" smtClean="0"/>
              <a:t>Thinplate</a:t>
            </a:r>
            <a:r>
              <a:rPr lang="en-CA" sz="3600" dirty="0" smtClean="0"/>
              <a:t> </a:t>
            </a:r>
            <a:r>
              <a:rPr lang="en-CA" sz="3600" dirty="0" err="1" smtClean="0"/>
              <a:t>splines</a:t>
            </a:r>
            <a:endParaRPr lang="en-CA" sz="3600" dirty="0"/>
          </a:p>
        </p:txBody>
      </p:sp>
      <p:graphicFrame>
        <p:nvGraphicFramePr>
          <p:cNvPr id="6" name="Content Placeholder 5"/>
          <p:cNvGraphicFramePr>
            <a:graphicFrameLocks noGrp="1"/>
          </p:cNvGraphicFramePr>
          <p:nvPr>
            <p:ph idx="1"/>
          </p:nvPr>
        </p:nvGraphicFramePr>
        <p:xfrm>
          <a:off x="214282" y="1357298"/>
          <a:ext cx="4900618" cy="3571901"/>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5429256" y="3357562"/>
            <a:ext cx="3428992" cy="2677656"/>
          </a:xfrm>
          <a:prstGeom prst="rect">
            <a:avLst/>
          </a:prstGeom>
        </p:spPr>
        <p:txBody>
          <a:bodyPr wrap="square">
            <a:spAutoFit/>
          </a:bodyPr>
          <a:lstStyle/>
          <a:p>
            <a:r>
              <a:rPr lang="en-CA" sz="1200" b="1" baseline="0" dirty="0" smtClean="0">
                <a:solidFill>
                  <a:srgbClr val="000080"/>
                </a:solidFill>
                <a:latin typeface="Courier New"/>
              </a:rPr>
              <a:t>proc</a:t>
            </a:r>
            <a:r>
              <a:rPr lang="en-CA" sz="1200" b="1" baseline="0" dirty="0" smtClean="0">
                <a:solidFill>
                  <a:srgbClr val="000000"/>
                </a:solidFill>
                <a:latin typeface="Courier New"/>
              </a:rPr>
              <a:t> </a:t>
            </a:r>
            <a:r>
              <a:rPr lang="en-CA" sz="1200" b="1" baseline="0" dirty="0" err="1" smtClean="0">
                <a:solidFill>
                  <a:srgbClr val="000080"/>
                </a:solidFill>
                <a:latin typeface="Courier New"/>
              </a:rPr>
              <a:t>tpspline</a:t>
            </a:r>
            <a:r>
              <a:rPr lang="en-CA" sz="1200" b="1" baseline="0" dirty="0" smtClean="0">
                <a:solidFill>
                  <a:srgbClr val="000000"/>
                </a:solidFill>
                <a:latin typeface="Courier New"/>
              </a:rPr>
              <a:t> </a:t>
            </a:r>
            <a:r>
              <a:rPr lang="en-CA" sz="1200" b="1" baseline="0" dirty="0" smtClean="0">
                <a:solidFill>
                  <a:srgbClr val="000000"/>
                </a:solidFill>
                <a:latin typeface="Courier New"/>
              </a:rPr>
              <a:t>data=whatever;</a:t>
            </a:r>
            <a:endParaRPr lang="en-CA" sz="1200" b="1" baseline="0" dirty="0" smtClean="0">
              <a:solidFill>
                <a:srgbClr val="000000"/>
              </a:solidFill>
              <a:latin typeface="Courier New"/>
            </a:endParaRPr>
          </a:p>
          <a:p>
            <a:r>
              <a:rPr lang="en-CA" sz="1200" baseline="0" dirty="0" smtClean="0">
                <a:solidFill>
                  <a:srgbClr val="000000"/>
                </a:solidFill>
                <a:latin typeface="Courier New"/>
              </a:rPr>
              <a:t> </a:t>
            </a:r>
            <a:r>
              <a:rPr lang="en-CA" sz="1200" baseline="0" dirty="0" smtClean="0">
                <a:solidFill>
                  <a:srgbClr val="0000FF"/>
                </a:solidFill>
                <a:latin typeface="Courier New"/>
              </a:rPr>
              <a:t>model</a:t>
            </a:r>
            <a:r>
              <a:rPr lang="en-CA" sz="1200" baseline="0" dirty="0" smtClean="0">
                <a:solidFill>
                  <a:srgbClr val="000000"/>
                </a:solidFill>
                <a:latin typeface="Courier New"/>
              </a:rPr>
              <a:t> y = (x);</a:t>
            </a:r>
          </a:p>
          <a:p>
            <a:r>
              <a:rPr lang="en-CA" sz="1200" baseline="0" dirty="0" smtClean="0">
                <a:solidFill>
                  <a:srgbClr val="000000"/>
                </a:solidFill>
                <a:latin typeface="Courier New"/>
              </a:rPr>
              <a:t> </a:t>
            </a:r>
            <a:r>
              <a:rPr lang="en-CA" sz="1200" baseline="0" dirty="0" smtClean="0">
                <a:solidFill>
                  <a:srgbClr val="0000FF"/>
                </a:solidFill>
                <a:latin typeface="Courier New"/>
              </a:rPr>
              <a:t>output</a:t>
            </a:r>
            <a:r>
              <a:rPr lang="en-CA" sz="1200" baseline="0" dirty="0" smtClean="0">
                <a:solidFill>
                  <a:srgbClr val="000000"/>
                </a:solidFill>
                <a:latin typeface="Courier New"/>
              </a:rPr>
              <a:t> out=pred1 </a:t>
            </a:r>
            <a:r>
              <a:rPr lang="en-CA" sz="1200" baseline="0" dirty="0" err="1" smtClean="0">
                <a:solidFill>
                  <a:srgbClr val="000000"/>
                </a:solidFill>
                <a:latin typeface="Courier New"/>
              </a:rPr>
              <a:t>pred</a:t>
            </a:r>
            <a:r>
              <a:rPr lang="en-CA" sz="1200" baseline="0" dirty="0" smtClean="0">
                <a:solidFill>
                  <a:srgbClr val="000000"/>
                </a:solidFill>
                <a:latin typeface="Courier New"/>
              </a:rPr>
              <a:t> std </a:t>
            </a:r>
            <a:r>
              <a:rPr lang="en-CA" sz="1200" baseline="0" dirty="0" err="1" smtClean="0">
                <a:solidFill>
                  <a:srgbClr val="000000"/>
                </a:solidFill>
                <a:latin typeface="Courier New"/>
              </a:rPr>
              <a:t>coef</a:t>
            </a:r>
            <a:r>
              <a:rPr lang="en-CA" sz="1200" baseline="0" dirty="0" smtClean="0">
                <a:solidFill>
                  <a:srgbClr val="000000"/>
                </a:solidFill>
                <a:latin typeface="Courier New"/>
              </a:rPr>
              <a:t>;</a:t>
            </a:r>
          </a:p>
          <a:p>
            <a:r>
              <a:rPr lang="en-CA" sz="1200" baseline="0" dirty="0" smtClean="0">
                <a:solidFill>
                  <a:srgbClr val="000000"/>
                </a:solidFill>
                <a:latin typeface="Courier New"/>
              </a:rPr>
              <a:t> </a:t>
            </a:r>
            <a:r>
              <a:rPr lang="en-CA" sz="1200" baseline="0" dirty="0" smtClean="0">
                <a:solidFill>
                  <a:srgbClr val="0000FF"/>
                </a:solidFill>
                <a:latin typeface="Courier New"/>
              </a:rPr>
              <a:t>title</a:t>
            </a:r>
            <a:r>
              <a:rPr lang="en-CA" sz="1200" baseline="0" dirty="0" smtClean="0">
                <a:solidFill>
                  <a:srgbClr val="000000"/>
                </a:solidFill>
                <a:latin typeface="Courier New"/>
              </a:rPr>
              <a:t> </a:t>
            </a:r>
            <a:r>
              <a:rPr lang="en-CA" sz="1200" baseline="0" dirty="0" smtClean="0">
                <a:solidFill>
                  <a:srgbClr val="800080"/>
                </a:solidFill>
                <a:latin typeface="Courier New"/>
              </a:rPr>
              <a:t>'Thin plate </a:t>
            </a:r>
            <a:r>
              <a:rPr lang="en-CA" sz="1200" baseline="0" dirty="0" err="1" smtClean="0">
                <a:solidFill>
                  <a:srgbClr val="800080"/>
                </a:solidFill>
                <a:latin typeface="Courier New"/>
              </a:rPr>
              <a:t>spline</a:t>
            </a:r>
            <a:r>
              <a:rPr lang="en-CA" sz="1200" baseline="0" dirty="0" smtClean="0">
                <a:solidFill>
                  <a:srgbClr val="800080"/>
                </a:solidFill>
                <a:latin typeface="Courier New"/>
              </a:rPr>
              <a:t>'</a:t>
            </a:r>
            <a:r>
              <a:rPr lang="en-CA" sz="1200" baseline="0" dirty="0" smtClean="0">
                <a:solidFill>
                  <a:srgbClr val="000000"/>
                </a:solidFill>
                <a:latin typeface="Courier New"/>
              </a:rPr>
              <a:t>;</a:t>
            </a:r>
          </a:p>
          <a:p>
            <a:r>
              <a:rPr lang="en-CA" sz="1200" b="1" baseline="0" dirty="0" smtClean="0">
                <a:solidFill>
                  <a:srgbClr val="000080"/>
                </a:solidFill>
                <a:latin typeface="Courier New"/>
              </a:rPr>
              <a:t>run</a:t>
            </a:r>
            <a:r>
              <a:rPr lang="en-CA" sz="1200" b="1" baseline="0" dirty="0" smtClean="0">
                <a:solidFill>
                  <a:srgbClr val="000000"/>
                </a:solidFill>
                <a:latin typeface="Courier New"/>
              </a:rPr>
              <a:t>;</a:t>
            </a:r>
          </a:p>
          <a:p>
            <a:endParaRPr lang="en-CA" sz="1200" baseline="0" dirty="0" smtClean="0">
              <a:solidFill>
                <a:srgbClr val="000000"/>
              </a:solidFill>
              <a:latin typeface="Courier New"/>
            </a:endParaRPr>
          </a:p>
          <a:p>
            <a:r>
              <a:rPr lang="en-CA" sz="1200" b="1" baseline="0" dirty="0" smtClean="0">
                <a:solidFill>
                  <a:srgbClr val="000080"/>
                </a:solidFill>
                <a:latin typeface="Courier New"/>
              </a:rPr>
              <a:t>proc</a:t>
            </a:r>
            <a:r>
              <a:rPr lang="en-CA" sz="1200" b="1" baseline="0" dirty="0" smtClean="0">
                <a:solidFill>
                  <a:srgbClr val="000000"/>
                </a:solidFill>
                <a:latin typeface="Courier New"/>
              </a:rPr>
              <a:t> </a:t>
            </a:r>
            <a:r>
              <a:rPr lang="en-CA" sz="1200" b="1" baseline="0" dirty="0" err="1" smtClean="0">
                <a:solidFill>
                  <a:srgbClr val="000080"/>
                </a:solidFill>
                <a:latin typeface="Courier New"/>
              </a:rPr>
              <a:t>glimmix</a:t>
            </a:r>
            <a:r>
              <a:rPr lang="en-CA" sz="1200" b="1" baseline="0" dirty="0" smtClean="0">
                <a:solidFill>
                  <a:srgbClr val="000000"/>
                </a:solidFill>
                <a:latin typeface="Courier New"/>
              </a:rPr>
              <a:t> </a:t>
            </a:r>
            <a:r>
              <a:rPr lang="en-CA" sz="1200" b="1" baseline="0" dirty="0" smtClean="0">
                <a:solidFill>
                  <a:srgbClr val="000000"/>
                </a:solidFill>
                <a:latin typeface="Courier New"/>
              </a:rPr>
              <a:t>data=whatever; </a:t>
            </a:r>
            <a:endParaRPr lang="en-CA" sz="1200" b="1" baseline="0" dirty="0" smtClean="0">
              <a:solidFill>
                <a:srgbClr val="000000"/>
              </a:solidFill>
              <a:latin typeface="Courier New"/>
            </a:endParaRPr>
          </a:p>
          <a:p>
            <a:r>
              <a:rPr lang="en-CA" sz="1200" baseline="0" dirty="0" smtClean="0">
                <a:solidFill>
                  <a:srgbClr val="000000"/>
                </a:solidFill>
                <a:latin typeface="Courier New"/>
              </a:rPr>
              <a:t> </a:t>
            </a:r>
            <a:r>
              <a:rPr lang="en-CA" sz="1200" baseline="0" dirty="0" smtClean="0">
                <a:solidFill>
                  <a:srgbClr val="0000FF"/>
                </a:solidFill>
                <a:latin typeface="Courier New"/>
              </a:rPr>
              <a:t>model</a:t>
            </a:r>
            <a:r>
              <a:rPr lang="en-CA" sz="1200" baseline="0" dirty="0" smtClean="0">
                <a:solidFill>
                  <a:srgbClr val="000000"/>
                </a:solidFill>
                <a:latin typeface="Courier New"/>
              </a:rPr>
              <a:t> y = x / s dist=normal link=identity;</a:t>
            </a:r>
          </a:p>
          <a:p>
            <a:r>
              <a:rPr lang="en-CA" sz="1200" baseline="0" dirty="0" smtClean="0">
                <a:solidFill>
                  <a:srgbClr val="000000"/>
                </a:solidFill>
                <a:latin typeface="Courier New"/>
              </a:rPr>
              <a:t> </a:t>
            </a:r>
            <a:r>
              <a:rPr lang="en-CA" sz="1200" baseline="0" dirty="0" smtClean="0">
                <a:solidFill>
                  <a:srgbClr val="0000FF"/>
                </a:solidFill>
                <a:latin typeface="Courier New"/>
              </a:rPr>
              <a:t>random</a:t>
            </a:r>
            <a:r>
              <a:rPr lang="en-CA" sz="1200" baseline="0" dirty="0" smtClean="0">
                <a:solidFill>
                  <a:srgbClr val="000000"/>
                </a:solidFill>
                <a:latin typeface="Courier New"/>
              </a:rPr>
              <a:t> x / type=</a:t>
            </a:r>
            <a:r>
              <a:rPr lang="en-CA" sz="1200" baseline="0" dirty="0" err="1" smtClean="0">
                <a:solidFill>
                  <a:srgbClr val="000000"/>
                </a:solidFill>
                <a:latin typeface="Courier New"/>
              </a:rPr>
              <a:t>rsmooth</a:t>
            </a:r>
            <a:r>
              <a:rPr lang="en-CA" sz="1200" baseline="0" dirty="0" smtClean="0">
                <a:solidFill>
                  <a:srgbClr val="000000"/>
                </a:solidFill>
                <a:latin typeface="Courier New"/>
              </a:rPr>
              <a:t>;</a:t>
            </a:r>
          </a:p>
          <a:p>
            <a:r>
              <a:rPr lang="en-CA" sz="1200" baseline="0" dirty="0" smtClean="0">
                <a:solidFill>
                  <a:srgbClr val="000000"/>
                </a:solidFill>
                <a:latin typeface="Courier New"/>
              </a:rPr>
              <a:t> </a:t>
            </a:r>
            <a:r>
              <a:rPr lang="en-CA" sz="1200" baseline="0" dirty="0" smtClean="0">
                <a:solidFill>
                  <a:srgbClr val="0000FF"/>
                </a:solidFill>
                <a:latin typeface="Courier New"/>
              </a:rPr>
              <a:t>output</a:t>
            </a:r>
            <a:r>
              <a:rPr lang="en-CA" sz="1200" baseline="0" dirty="0" smtClean="0">
                <a:solidFill>
                  <a:srgbClr val="000000"/>
                </a:solidFill>
                <a:latin typeface="Courier New"/>
              </a:rPr>
              <a:t> out=</a:t>
            </a:r>
            <a:r>
              <a:rPr lang="en-CA" sz="1200" baseline="0" dirty="0" err="1" smtClean="0">
                <a:solidFill>
                  <a:srgbClr val="000000"/>
                </a:solidFill>
                <a:latin typeface="Courier New"/>
              </a:rPr>
              <a:t>pred_smooth</a:t>
            </a:r>
            <a:r>
              <a:rPr lang="en-CA" sz="1200" baseline="0" dirty="0" smtClean="0">
                <a:solidFill>
                  <a:srgbClr val="000000"/>
                </a:solidFill>
                <a:latin typeface="Courier New"/>
              </a:rPr>
              <a:t> </a:t>
            </a:r>
            <a:r>
              <a:rPr lang="en-CA" sz="1200" baseline="0" dirty="0" err="1" smtClean="0">
                <a:solidFill>
                  <a:srgbClr val="000000"/>
                </a:solidFill>
                <a:latin typeface="Courier New"/>
              </a:rPr>
              <a:t>pred</a:t>
            </a:r>
            <a:r>
              <a:rPr lang="en-CA" sz="1200" baseline="0" dirty="0" smtClean="0">
                <a:solidFill>
                  <a:srgbClr val="000000"/>
                </a:solidFill>
                <a:latin typeface="Courier New"/>
              </a:rPr>
              <a:t>=predicted</a:t>
            </a:r>
            <a:r>
              <a:rPr lang="en-CA" sz="1200" baseline="0" dirty="0" smtClean="0">
                <a:solidFill>
                  <a:srgbClr val="000000"/>
                </a:solidFill>
                <a:latin typeface="Courier New"/>
              </a:rPr>
              <a:t>;</a:t>
            </a:r>
          </a:p>
          <a:p>
            <a:r>
              <a:rPr lang="en-CA" sz="1200" dirty="0" smtClean="0">
                <a:solidFill>
                  <a:srgbClr val="0000FF"/>
                </a:solidFill>
                <a:latin typeface="Courier New"/>
              </a:rPr>
              <a:t>title</a:t>
            </a:r>
            <a:r>
              <a:rPr lang="en-CA" sz="1200" dirty="0" smtClean="0">
                <a:solidFill>
                  <a:srgbClr val="000000"/>
                </a:solidFill>
                <a:latin typeface="Courier New"/>
              </a:rPr>
              <a:t> </a:t>
            </a:r>
            <a:r>
              <a:rPr lang="en-CA" sz="1200" dirty="0" smtClean="0">
                <a:solidFill>
                  <a:srgbClr val="800080"/>
                </a:solidFill>
                <a:latin typeface="Courier New"/>
              </a:rPr>
              <a:t>‘Approx thin plate </a:t>
            </a:r>
            <a:r>
              <a:rPr lang="en-CA" sz="1200" dirty="0" err="1" smtClean="0">
                <a:solidFill>
                  <a:srgbClr val="800080"/>
                </a:solidFill>
                <a:latin typeface="Courier New"/>
              </a:rPr>
              <a:t>spline</a:t>
            </a:r>
            <a:r>
              <a:rPr lang="en-CA" sz="1200" dirty="0" smtClean="0">
                <a:solidFill>
                  <a:srgbClr val="800080"/>
                </a:solidFill>
                <a:latin typeface="Courier New"/>
              </a:rPr>
              <a:t>'</a:t>
            </a:r>
            <a:r>
              <a:rPr lang="en-CA" sz="1200" dirty="0" smtClean="0">
                <a:solidFill>
                  <a:srgbClr val="000000"/>
                </a:solidFill>
                <a:latin typeface="Courier New"/>
              </a:rPr>
              <a:t>;</a:t>
            </a:r>
            <a:endParaRPr lang="en-CA" sz="1200" baseline="0" dirty="0" smtClean="0">
              <a:solidFill>
                <a:srgbClr val="000000"/>
              </a:solidFill>
              <a:latin typeface="Courier New"/>
            </a:endParaRPr>
          </a:p>
          <a:p>
            <a:r>
              <a:rPr lang="en-CA" sz="1200" b="1" baseline="0" dirty="0" smtClean="0">
                <a:solidFill>
                  <a:srgbClr val="000080"/>
                </a:solidFill>
                <a:latin typeface="Courier New"/>
              </a:rPr>
              <a:t>run</a:t>
            </a:r>
            <a:r>
              <a:rPr lang="en-CA" sz="1200" b="1" baseline="0" dirty="0" smtClean="0">
                <a:solidFill>
                  <a:srgbClr val="000000"/>
                </a:solidFill>
                <a:latin typeface="Courier New"/>
              </a:rPr>
              <a:t>;</a:t>
            </a:r>
          </a:p>
        </p:txBody>
      </p:sp>
      <p:sp>
        <p:nvSpPr>
          <p:cNvPr id="8" name="Slide Number Placeholder 7"/>
          <p:cNvSpPr>
            <a:spLocks noGrp="1"/>
          </p:cNvSpPr>
          <p:nvPr>
            <p:ph type="sldNum" sz="quarter" idx="12"/>
          </p:nvPr>
        </p:nvSpPr>
        <p:spPr/>
        <p:txBody>
          <a:bodyPr/>
          <a:lstStyle/>
          <a:p>
            <a:fld id="{258B20F9-DCCA-40E8-AA65-2BC1E68C4644}" type="slidenum">
              <a:rPr lang="en-CA" smtClean="0"/>
              <a:pPr/>
              <a:t>33</a:t>
            </a:fld>
            <a:endParaRPr lang="en-CA"/>
          </a:p>
        </p:txBody>
      </p:sp>
      <p:sp>
        <p:nvSpPr>
          <p:cNvPr id="9" name="Date Placeholder 8"/>
          <p:cNvSpPr>
            <a:spLocks noGrp="1"/>
          </p:cNvSpPr>
          <p:nvPr>
            <p:ph type="dt" sz="half" idx="10"/>
          </p:nvPr>
        </p:nvSpPr>
        <p:spPr/>
        <p:txBody>
          <a:bodyPr/>
          <a:lstStyle/>
          <a:p>
            <a:r>
              <a:rPr lang="en-US" smtClean="0"/>
              <a:t>6/12/2009</a:t>
            </a:r>
            <a:endParaRPr lang="en-CA"/>
          </a:p>
        </p:txBody>
      </p:sp>
      <p:sp>
        <p:nvSpPr>
          <p:cNvPr id="10" name="Footer Placeholder 9"/>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1143000"/>
          </a:xfrm>
        </p:spPr>
        <p:txBody>
          <a:bodyPr>
            <a:normAutofit/>
          </a:bodyPr>
          <a:lstStyle/>
          <a:p>
            <a:r>
              <a:rPr lang="en-CA" sz="3600" dirty="0" err="1" smtClean="0"/>
              <a:t>Thinplate</a:t>
            </a:r>
            <a:r>
              <a:rPr lang="en-CA" sz="3600" dirty="0" smtClean="0"/>
              <a:t> </a:t>
            </a:r>
            <a:r>
              <a:rPr lang="en-CA" sz="3600" dirty="0" err="1" smtClean="0"/>
              <a:t>splines</a:t>
            </a:r>
            <a:endParaRPr lang="en-CA" sz="3600" dirty="0"/>
          </a:p>
        </p:txBody>
      </p:sp>
      <p:sp>
        <p:nvSpPr>
          <p:cNvPr id="3" name="Content Placeholder 2"/>
          <p:cNvSpPr>
            <a:spLocks noGrp="1"/>
          </p:cNvSpPr>
          <p:nvPr>
            <p:ph idx="1"/>
          </p:nvPr>
        </p:nvSpPr>
        <p:spPr>
          <a:xfrm>
            <a:off x="6000760" y="1214422"/>
            <a:ext cx="3143240" cy="1500198"/>
          </a:xfrm>
        </p:spPr>
        <p:txBody>
          <a:bodyPr>
            <a:normAutofit fontScale="92500"/>
          </a:bodyPr>
          <a:lstStyle/>
          <a:p>
            <a:pPr>
              <a:buNone/>
            </a:pPr>
            <a:r>
              <a:rPr lang="en-CA" sz="1300" b="1" baseline="0" dirty="0" smtClean="0">
                <a:solidFill>
                  <a:srgbClr val="000080"/>
                </a:solidFill>
                <a:latin typeface="Courier New"/>
              </a:rPr>
              <a:t>proc</a:t>
            </a:r>
            <a:r>
              <a:rPr lang="en-CA" sz="1300" b="1" baseline="0" dirty="0" smtClean="0">
                <a:solidFill>
                  <a:srgbClr val="000000"/>
                </a:solidFill>
                <a:latin typeface="Courier New"/>
              </a:rPr>
              <a:t> </a:t>
            </a:r>
            <a:r>
              <a:rPr lang="en-CA" sz="1300" b="1" baseline="0" dirty="0" err="1" smtClean="0">
                <a:solidFill>
                  <a:srgbClr val="000080"/>
                </a:solidFill>
                <a:latin typeface="Courier New"/>
              </a:rPr>
              <a:t>tpspline</a:t>
            </a:r>
            <a:r>
              <a:rPr lang="en-CA" sz="1300" b="1" baseline="0" dirty="0" smtClean="0">
                <a:solidFill>
                  <a:srgbClr val="000000"/>
                </a:solidFill>
                <a:latin typeface="Courier New"/>
              </a:rPr>
              <a:t> </a:t>
            </a:r>
            <a:r>
              <a:rPr lang="en-CA" sz="1300" b="1" baseline="0" dirty="0" smtClean="0">
                <a:solidFill>
                  <a:srgbClr val="000000"/>
                </a:solidFill>
                <a:latin typeface="Courier New"/>
              </a:rPr>
              <a:t>data=whatever2;</a:t>
            </a:r>
            <a:endParaRPr lang="en-CA" sz="1300" b="1" baseline="0" dirty="0" smtClean="0">
              <a:solidFill>
                <a:srgbClr val="000000"/>
              </a:solidFill>
              <a:latin typeface="Courier New"/>
            </a:endParaRPr>
          </a:p>
          <a:p>
            <a:pPr>
              <a:buNone/>
            </a:pPr>
            <a:r>
              <a:rPr lang="en-CA" sz="1300" baseline="0" dirty="0" smtClean="0">
                <a:solidFill>
                  <a:srgbClr val="000000"/>
                </a:solidFill>
                <a:latin typeface="Courier New"/>
              </a:rPr>
              <a:t> </a:t>
            </a:r>
            <a:r>
              <a:rPr lang="en-CA" sz="1300" baseline="0" dirty="0" smtClean="0">
                <a:solidFill>
                  <a:srgbClr val="0000FF"/>
                </a:solidFill>
                <a:latin typeface="Courier New"/>
              </a:rPr>
              <a:t>model</a:t>
            </a:r>
            <a:r>
              <a:rPr lang="en-CA" sz="1300" baseline="0" dirty="0" smtClean="0">
                <a:solidFill>
                  <a:srgbClr val="000000"/>
                </a:solidFill>
                <a:latin typeface="Courier New"/>
              </a:rPr>
              <a:t> y = (x1 x2); </a:t>
            </a:r>
          </a:p>
          <a:p>
            <a:pPr>
              <a:buNone/>
            </a:pPr>
            <a:r>
              <a:rPr lang="en-CA" sz="1300" baseline="0" dirty="0" smtClean="0">
                <a:solidFill>
                  <a:srgbClr val="000000"/>
                </a:solidFill>
                <a:latin typeface="Courier New"/>
              </a:rPr>
              <a:t> </a:t>
            </a:r>
            <a:r>
              <a:rPr lang="en-CA" sz="1300" baseline="0" dirty="0" smtClean="0">
                <a:solidFill>
                  <a:srgbClr val="0000FF"/>
                </a:solidFill>
                <a:latin typeface="Courier New"/>
              </a:rPr>
              <a:t>output</a:t>
            </a:r>
            <a:r>
              <a:rPr lang="en-CA" sz="1300" baseline="0" dirty="0" smtClean="0">
                <a:solidFill>
                  <a:srgbClr val="000000"/>
                </a:solidFill>
                <a:latin typeface="Courier New"/>
              </a:rPr>
              <a:t> out=pred1 </a:t>
            </a:r>
            <a:r>
              <a:rPr lang="en-CA" sz="1300" baseline="0" dirty="0" err="1" smtClean="0">
                <a:solidFill>
                  <a:srgbClr val="000000"/>
                </a:solidFill>
                <a:latin typeface="Courier New"/>
              </a:rPr>
              <a:t>pred</a:t>
            </a:r>
            <a:r>
              <a:rPr lang="en-CA" sz="1300" baseline="0" dirty="0" smtClean="0">
                <a:solidFill>
                  <a:srgbClr val="000000"/>
                </a:solidFill>
                <a:latin typeface="Courier New"/>
              </a:rPr>
              <a:t> std </a:t>
            </a:r>
            <a:r>
              <a:rPr lang="en-CA" sz="1300" baseline="0" dirty="0" err="1" smtClean="0">
                <a:solidFill>
                  <a:srgbClr val="000000"/>
                </a:solidFill>
                <a:latin typeface="Courier New"/>
              </a:rPr>
              <a:t>coef</a:t>
            </a:r>
            <a:r>
              <a:rPr lang="en-CA" sz="1300" baseline="0" dirty="0" smtClean="0">
                <a:solidFill>
                  <a:srgbClr val="000000"/>
                </a:solidFill>
                <a:latin typeface="Courier New"/>
              </a:rPr>
              <a:t>; </a:t>
            </a:r>
          </a:p>
          <a:p>
            <a:pPr>
              <a:buNone/>
            </a:pPr>
            <a:r>
              <a:rPr lang="en-CA" sz="1300" baseline="0" dirty="0" smtClean="0">
                <a:solidFill>
                  <a:srgbClr val="000000"/>
                </a:solidFill>
                <a:latin typeface="Courier New"/>
              </a:rPr>
              <a:t> </a:t>
            </a:r>
            <a:r>
              <a:rPr lang="en-CA" sz="1300" baseline="0" dirty="0" smtClean="0">
                <a:solidFill>
                  <a:srgbClr val="FF0000"/>
                </a:solidFill>
                <a:latin typeface="Courier New"/>
              </a:rPr>
              <a:t>score</a:t>
            </a:r>
            <a:r>
              <a:rPr lang="en-CA" sz="1300" baseline="0" dirty="0" smtClean="0">
                <a:solidFill>
                  <a:srgbClr val="000000"/>
                </a:solidFill>
                <a:latin typeface="Courier New"/>
              </a:rPr>
              <a:t> data=</a:t>
            </a:r>
            <a:r>
              <a:rPr lang="en-CA" sz="1300" baseline="0" dirty="0" err="1" smtClean="0">
                <a:solidFill>
                  <a:srgbClr val="000000"/>
                </a:solidFill>
                <a:latin typeface="Courier New"/>
              </a:rPr>
              <a:t>inputters</a:t>
            </a:r>
            <a:r>
              <a:rPr lang="en-CA" sz="1300" baseline="0" dirty="0" smtClean="0">
                <a:solidFill>
                  <a:srgbClr val="000000"/>
                </a:solidFill>
                <a:latin typeface="Courier New"/>
              </a:rPr>
              <a:t> out=pred2;</a:t>
            </a:r>
          </a:p>
          <a:p>
            <a:pPr>
              <a:buNone/>
            </a:pPr>
            <a:r>
              <a:rPr lang="en-CA" sz="1300" baseline="0" dirty="0" smtClean="0">
                <a:solidFill>
                  <a:srgbClr val="000000"/>
                </a:solidFill>
                <a:latin typeface="Courier New"/>
              </a:rPr>
              <a:t> </a:t>
            </a:r>
            <a:r>
              <a:rPr lang="en-CA" sz="1300" baseline="0" dirty="0" smtClean="0">
                <a:solidFill>
                  <a:srgbClr val="0000FF"/>
                </a:solidFill>
                <a:latin typeface="Courier New"/>
              </a:rPr>
              <a:t>tit</a:t>
            </a:r>
            <a:r>
              <a:rPr lang="en-CA" sz="1300" dirty="0" smtClean="0">
                <a:solidFill>
                  <a:srgbClr val="0000FF"/>
                </a:solidFill>
                <a:latin typeface="Courier New"/>
              </a:rPr>
              <a:t>le</a:t>
            </a:r>
            <a:r>
              <a:rPr lang="en-CA" sz="1300" dirty="0" smtClean="0">
                <a:solidFill>
                  <a:srgbClr val="000000"/>
                </a:solidFill>
                <a:latin typeface="Courier New"/>
              </a:rPr>
              <a:t> </a:t>
            </a:r>
            <a:r>
              <a:rPr lang="en-CA" sz="1300" dirty="0" smtClean="0">
                <a:solidFill>
                  <a:srgbClr val="800080"/>
                </a:solidFill>
                <a:latin typeface="Courier New"/>
              </a:rPr>
              <a:t>'Thin plate </a:t>
            </a:r>
            <a:r>
              <a:rPr lang="en-CA" sz="1300" dirty="0" err="1" smtClean="0">
                <a:solidFill>
                  <a:srgbClr val="800080"/>
                </a:solidFill>
                <a:latin typeface="Courier New"/>
              </a:rPr>
              <a:t>spline</a:t>
            </a:r>
            <a:r>
              <a:rPr lang="en-CA" sz="1300" dirty="0" smtClean="0">
                <a:solidFill>
                  <a:srgbClr val="800080"/>
                </a:solidFill>
                <a:latin typeface="Courier New"/>
              </a:rPr>
              <a:t>'</a:t>
            </a:r>
            <a:r>
              <a:rPr lang="en-CA" sz="1300" dirty="0" smtClean="0">
                <a:solidFill>
                  <a:srgbClr val="000000"/>
                </a:solidFill>
                <a:latin typeface="Courier New"/>
              </a:rPr>
              <a:t>;</a:t>
            </a:r>
            <a:endParaRPr lang="en-CA" sz="1300" baseline="0" dirty="0" smtClean="0">
              <a:solidFill>
                <a:srgbClr val="000000"/>
              </a:solidFill>
              <a:latin typeface="Courier New"/>
            </a:endParaRPr>
          </a:p>
          <a:p>
            <a:pPr>
              <a:buNone/>
            </a:pPr>
            <a:r>
              <a:rPr lang="en-CA" sz="1300" b="1" baseline="0" dirty="0" smtClean="0">
                <a:solidFill>
                  <a:srgbClr val="000080"/>
                </a:solidFill>
                <a:latin typeface="Courier New"/>
              </a:rPr>
              <a:t>run</a:t>
            </a:r>
            <a:r>
              <a:rPr lang="en-CA" sz="1300" b="1" baseline="0" dirty="0" smtClean="0">
                <a:solidFill>
                  <a:srgbClr val="000000"/>
                </a:solidFill>
                <a:latin typeface="Courier New"/>
              </a:rPr>
              <a:t>;</a:t>
            </a:r>
          </a:p>
          <a:p>
            <a:pPr>
              <a:buNone/>
            </a:pPr>
            <a:endParaRPr lang="en-CA" sz="2000" b="1" baseline="0" dirty="0" smtClean="0">
              <a:solidFill>
                <a:srgbClr val="000000"/>
              </a:solidFill>
              <a:latin typeface="Courier New"/>
            </a:endParaRPr>
          </a:p>
          <a:p>
            <a:endParaRPr lang="en-CA" dirty="0" smtClean="0"/>
          </a:p>
          <a:p>
            <a:endParaRPr lang="en-CA" dirty="0"/>
          </a:p>
        </p:txBody>
      </p:sp>
      <p:pic>
        <p:nvPicPr>
          <p:cNvPr id="4" name="Picture 3" descr="spline2dfit.eps"/>
          <p:cNvPicPr>
            <a:picLocks noChangeAspect="1"/>
          </p:cNvPicPr>
          <p:nvPr/>
        </p:nvPicPr>
        <p:blipFill>
          <a:blip r:embed="rId3"/>
          <a:stretch>
            <a:fillRect/>
          </a:stretch>
        </p:blipFill>
        <p:spPr>
          <a:xfrm>
            <a:off x="-142908" y="0"/>
            <a:ext cx="7285236" cy="6858000"/>
          </a:xfrm>
          <a:prstGeom prst="rect">
            <a:avLst/>
          </a:prstGeom>
        </p:spPr>
      </p:pic>
      <p:sp>
        <p:nvSpPr>
          <p:cNvPr id="5" name="Rectangle 4"/>
          <p:cNvSpPr/>
          <p:nvPr/>
        </p:nvSpPr>
        <p:spPr>
          <a:xfrm>
            <a:off x="6286480" y="4000505"/>
            <a:ext cx="2857520" cy="1754326"/>
          </a:xfrm>
          <a:prstGeom prst="rect">
            <a:avLst/>
          </a:prstGeom>
        </p:spPr>
        <p:txBody>
          <a:bodyPr wrap="square">
            <a:spAutoFit/>
          </a:bodyPr>
          <a:lstStyle/>
          <a:p>
            <a:pPr>
              <a:buNone/>
            </a:pPr>
            <a:r>
              <a:rPr lang="en-CA" sz="1200" b="1" dirty="0" smtClean="0">
                <a:solidFill>
                  <a:srgbClr val="000080"/>
                </a:solidFill>
                <a:latin typeface="Courier New"/>
              </a:rPr>
              <a:t>proc</a:t>
            </a:r>
            <a:r>
              <a:rPr lang="en-CA" sz="1200" b="1" dirty="0" smtClean="0">
                <a:solidFill>
                  <a:srgbClr val="000000"/>
                </a:solidFill>
                <a:latin typeface="Courier New"/>
              </a:rPr>
              <a:t> </a:t>
            </a:r>
            <a:r>
              <a:rPr lang="en-CA" sz="1200" b="1" dirty="0" err="1" smtClean="0">
                <a:solidFill>
                  <a:srgbClr val="000080"/>
                </a:solidFill>
                <a:latin typeface="Courier New"/>
              </a:rPr>
              <a:t>glimmix</a:t>
            </a:r>
            <a:r>
              <a:rPr lang="en-CA" sz="1200" b="1" dirty="0" smtClean="0">
                <a:solidFill>
                  <a:srgbClr val="000000"/>
                </a:solidFill>
                <a:latin typeface="Courier New"/>
              </a:rPr>
              <a:t> </a:t>
            </a:r>
            <a:r>
              <a:rPr lang="en-CA" sz="1200" b="1" dirty="0" smtClean="0">
                <a:solidFill>
                  <a:srgbClr val="000000"/>
                </a:solidFill>
                <a:latin typeface="Courier New"/>
              </a:rPr>
              <a:t>data=whatever2; </a:t>
            </a:r>
            <a:endParaRPr lang="en-CA" sz="1200" b="1" dirty="0" smtClean="0">
              <a:solidFill>
                <a:srgbClr val="000000"/>
              </a:solidFill>
              <a:latin typeface="Courier New"/>
            </a:endParaRPr>
          </a:p>
          <a:p>
            <a:pPr>
              <a:buNone/>
            </a:pPr>
            <a:r>
              <a:rPr lang="en-CA" sz="1200" dirty="0" smtClean="0">
                <a:solidFill>
                  <a:srgbClr val="000000"/>
                </a:solidFill>
                <a:latin typeface="Courier New"/>
              </a:rPr>
              <a:t> </a:t>
            </a:r>
            <a:r>
              <a:rPr lang="en-CA" sz="1200" dirty="0" smtClean="0">
                <a:solidFill>
                  <a:srgbClr val="0000FF"/>
                </a:solidFill>
                <a:latin typeface="Courier New"/>
              </a:rPr>
              <a:t>model</a:t>
            </a:r>
            <a:r>
              <a:rPr lang="en-CA" sz="1200" dirty="0" smtClean="0">
                <a:solidFill>
                  <a:srgbClr val="000000"/>
                </a:solidFill>
                <a:latin typeface="Courier New"/>
              </a:rPr>
              <a:t> y = x1 x2 / s dist=normal link=identity;</a:t>
            </a:r>
          </a:p>
          <a:p>
            <a:pPr>
              <a:buNone/>
            </a:pPr>
            <a:r>
              <a:rPr lang="en-CA" sz="1200" dirty="0" smtClean="0">
                <a:solidFill>
                  <a:srgbClr val="000000"/>
                </a:solidFill>
                <a:latin typeface="Courier New"/>
              </a:rPr>
              <a:t> </a:t>
            </a:r>
            <a:r>
              <a:rPr lang="en-CA" sz="1200" dirty="0" smtClean="0">
                <a:solidFill>
                  <a:srgbClr val="0000FF"/>
                </a:solidFill>
                <a:latin typeface="Courier New"/>
              </a:rPr>
              <a:t>random</a:t>
            </a:r>
            <a:r>
              <a:rPr lang="en-CA" sz="1200" dirty="0" smtClean="0">
                <a:solidFill>
                  <a:srgbClr val="000000"/>
                </a:solidFill>
                <a:latin typeface="Courier New"/>
              </a:rPr>
              <a:t> x1 x2 / type=</a:t>
            </a:r>
            <a:r>
              <a:rPr lang="en-CA" sz="1200" dirty="0" err="1" smtClean="0">
                <a:solidFill>
                  <a:srgbClr val="000000"/>
                </a:solidFill>
                <a:latin typeface="Courier New"/>
              </a:rPr>
              <a:t>rsmooth</a:t>
            </a:r>
            <a:r>
              <a:rPr lang="en-CA" sz="1200" dirty="0" smtClean="0">
                <a:solidFill>
                  <a:srgbClr val="000000"/>
                </a:solidFill>
                <a:latin typeface="Courier New"/>
              </a:rPr>
              <a:t>;</a:t>
            </a:r>
          </a:p>
          <a:p>
            <a:pPr>
              <a:buNone/>
            </a:pPr>
            <a:r>
              <a:rPr lang="en-CA" sz="1200" dirty="0" smtClean="0">
                <a:solidFill>
                  <a:srgbClr val="000000"/>
                </a:solidFill>
                <a:latin typeface="Courier New"/>
              </a:rPr>
              <a:t> </a:t>
            </a:r>
            <a:r>
              <a:rPr lang="en-CA" sz="1200" dirty="0" smtClean="0">
                <a:solidFill>
                  <a:srgbClr val="0000FF"/>
                </a:solidFill>
                <a:latin typeface="Courier New"/>
              </a:rPr>
              <a:t>output</a:t>
            </a:r>
            <a:r>
              <a:rPr lang="en-CA" sz="1200" dirty="0" smtClean="0">
                <a:solidFill>
                  <a:srgbClr val="000000"/>
                </a:solidFill>
                <a:latin typeface="Courier New"/>
              </a:rPr>
              <a:t> out=</a:t>
            </a:r>
            <a:r>
              <a:rPr lang="en-CA" sz="1200" dirty="0" err="1" smtClean="0">
                <a:solidFill>
                  <a:srgbClr val="000000"/>
                </a:solidFill>
                <a:latin typeface="Courier New"/>
              </a:rPr>
              <a:t>pred_smooth</a:t>
            </a:r>
            <a:r>
              <a:rPr lang="en-CA" sz="1200" dirty="0" smtClean="0">
                <a:solidFill>
                  <a:srgbClr val="000000"/>
                </a:solidFill>
                <a:latin typeface="Courier New"/>
              </a:rPr>
              <a:t> </a:t>
            </a:r>
            <a:r>
              <a:rPr lang="en-CA" sz="1200" dirty="0" err="1" smtClean="0">
                <a:solidFill>
                  <a:srgbClr val="000000"/>
                </a:solidFill>
                <a:latin typeface="Courier New"/>
              </a:rPr>
              <a:t>pred</a:t>
            </a:r>
            <a:r>
              <a:rPr lang="en-CA" sz="1200" dirty="0" smtClean="0">
                <a:solidFill>
                  <a:srgbClr val="000000"/>
                </a:solidFill>
                <a:latin typeface="Courier New"/>
              </a:rPr>
              <a:t>=predicted</a:t>
            </a:r>
            <a:r>
              <a:rPr lang="en-CA" sz="1200" dirty="0" smtClean="0">
                <a:solidFill>
                  <a:srgbClr val="000000"/>
                </a:solidFill>
                <a:latin typeface="Courier New"/>
              </a:rPr>
              <a:t>;</a:t>
            </a:r>
          </a:p>
          <a:p>
            <a:pPr>
              <a:buNone/>
            </a:pPr>
            <a:r>
              <a:rPr lang="en-CA" sz="1200" dirty="0" smtClean="0">
                <a:solidFill>
                  <a:srgbClr val="0000FF"/>
                </a:solidFill>
                <a:latin typeface="Courier New"/>
              </a:rPr>
              <a:t>title</a:t>
            </a:r>
            <a:r>
              <a:rPr lang="en-CA" sz="1200" dirty="0" smtClean="0">
                <a:solidFill>
                  <a:srgbClr val="000000"/>
                </a:solidFill>
                <a:latin typeface="Courier New"/>
              </a:rPr>
              <a:t> </a:t>
            </a:r>
            <a:r>
              <a:rPr lang="en-CA" sz="1200" dirty="0" smtClean="0">
                <a:solidFill>
                  <a:srgbClr val="800080"/>
                </a:solidFill>
                <a:latin typeface="Courier New"/>
              </a:rPr>
              <a:t>‘Approx thin plate </a:t>
            </a:r>
            <a:r>
              <a:rPr lang="en-CA" sz="1200" dirty="0" err="1" smtClean="0">
                <a:solidFill>
                  <a:srgbClr val="800080"/>
                </a:solidFill>
                <a:latin typeface="Courier New"/>
              </a:rPr>
              <a:t>spline</a:t>
            </a:r>
            <a:r>
              <a:rPr lang="en-CA" sz="1200" dirty="0" smtClean="0">
                <a:solidFill>
                  <a:srgbClr val="800080"/>
                </a:solidFill>
                <a:latin typeface="Courier New"/>
              </a:rPr>
              <a:t>'</a:t>
            </a:r>
            <a:r>
              <a:rPr lang="en-CA" sz="1200" dirty="0" smtClean="0">
                <a:solidFill>
                  <a:srgbClr val="000000"/>
                </a:solidFill>
                <a:latin typeface="Courier New"/>
              </a:rPr>
              <a:t>;</a:t>
            </a:r>
            <a:endParaRPr lang="en-CA" sz="1200" dirty="0" smtClean="0">
              <a:solidFill>
                <a:srgbClr val="000000"/>
              </a:solidFill>
              <a:latin typeface="Courier New"/>
            </a:endParaRPr>
          </a:p>
          <a:p>
            <a:pPr>
              <a:buNone/>
            </a:pPr>
            <a:r>
              <a:rPr lang="en-CA" sz="1200" b="1" dirty="0" smtClean="0">
                <a:solidFill>
                  <a:srgbClr val="000080"/>
                </a:solidFill>
                <a:latin typeface="Courier New"/>
              </a:rPr>
              <a:t>run</a:t>
            </a:r>
            <a:r>
              <a:rPr lang="en-CA" sz="1200" b="1" dirty="0" smtClean="0">
                <a:solidFill>
                  <a:srgbClr val="000000"/>
                </a:solidFill>
                <a:latin typeface="Courier New"/>
              </a:rPr>
              <a:t>;</a:t>
            </a:r>
          </a:p>
        </p:txBody>
      </p:sp>
      <p:sp>
        <p:nvSpPr>
          <p:cNvPr id="6" name="Slide Number Placeholder 5"/>
          <p:cNvSpPr>
            <a:spLocks noGrp="1"/>
          </p:cNvSpPr>
          <p:nvPr>
            <p:ph type="sldNum" sz="quarter" idx="12"/>
          </p:nvPr>
        </p:nvSpPr>
        <p:spPr/>
        <p:txBody>
          <a:bodyPr/>
          <a:lstStyle/>
          <a:p>
            <a:fld id="{258B20F9-DCCA-40E8-AA65-2BC1E68C4644}" type="slidenum">
              <a:rPr lang="en-CA" smtClean="0"/>
              <a:pPr/>
              <a:t>34</a:t>
            </a:fld>
            <a:endParaRPr lang="en-CA"/>
          </a:p>
        </p:txBody>
      </p:sp>
      <p:sp>
        <p:nvSpPr>
          <p:cNvPr id="7" name="Date Placeholder 6"/>
          <p:cNvSpPr>
            <a:spLocks noGrp="1"/>
          </p:cNvSpPr>
          <p:nvPr>
            <p:ph type="dt" sz="half" idx="10"/>
          </p:nvPr>
        </p:nvSpPr>
        <p:spPr/>
        <p:txBody>
          <a:bodyPr/>
          <a:lstStyle/>
          <a:p>
            <a:r>
              <a:rPr lang="en-US" smtClean="0"/>
              <a:t>6/12/2009</a:t>
            </a:r>
            <a:endParaRPr lang="en-CA"/>
          </a:p>
        </p:txBody>
      </p:sp>
      <p:sp>
        <p:nvSpPr>
          <p:cNvPr id="8" name="Footer Placeholder 7"/>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smtClean="0"/>
              <a:t>Generalized additive models (GAMs)</a:t>
            </a:r>
            <a:endParaRPr lang="en-CA" sz="3600" dirty="0"/>
          </a:p>
        </p:txBody>
      </p:sp>
      <p:sp>
        <p:nvSpPr>
          <p:cNvPr id="3" name="Content Placeholder 2"/>
          <p:cNvSpPr>
            <a:spLocks noGrp="1"/>
          </p:cNvSpPr>
          <p:nvPr>
            <p:ph idx="1"/>
          </p:nvPr>
        </p:nvSpPr>
        <p:spPr/>
        <p:txBody>
          <a:bodyPr>
            <a:normAutofit fontScale="92500" lnSpcReduction="20000"/>
          </a:bodyPr>
          <a:lstStyle/>
          <a:p>
            <a:pPr indent="0">
              <a:buNone/>
            </a:pPr>
            <a:r>
              <a:rPr lang="en-CA" dirty="0" smtClean="0"/>
              <a:t>A </a:t>
            </a:r>
            <a:r>
              <a:rPr lang="en-CA" dirty="0"/>
              <a:t>GAM is a generalized linear model (e.g. logistic regression, etc) with a linear predictor involving a sum of smooth functions as covariates </a:t>
            </a:r>
            <a:r>
              <a:rPr lang="en-CA" dirty="0" smtClean="0"/>
              <a:t>(</a:t>
            </a:r>
            <a:r>
              <a:rPr lang="en-CA" dirty="0"/>
              <a:t>e.g. penalized </a:t>
            </a:r>
            <a:r>
              <a:rPr lang="en-CA" dirty="0" err="1"/>
              <a:t>spline</a:t>
            </a:r>
            <a:r>
              <a:rPr lang="en-CA" dirty="0"/>
              <a:t> or loess</a:t>
            </a:r>
            <a:r>
              <a:rPr lang="en-CA" dirty="0" smtClean="0"/>
              <a:t>):</a:t>
            </a:r>
          </a:p>
          <a:p>
            <a:pPr indent="0">
              <a:buNone/>
            </a:pPr>
            <a:endParaRPr lang="en-CA" dirty="0" smtClean="0"/>
          </a:p>
          <a:p>
            <a:pPr indent="0">
              <a:buNone/>
            </a:pPr>
            <a:endParaRPr lang="en-CA" dirty="0"/>
          </a:p>
          <a:p>
            <a:pPr indent="0">
              <a:buNone/>
            </a:pPr>
            <a:endParaRPr lang="en-CA" dirty="0" smtClean="0"/>
          </a:p>
          <a:p>
            <a:pPr indent="0">
              <a:buNone/>
            </a:pPr>
            <a:r>
              <a:rPr lang="en-CA" dirty="0" smtClean="0"/>
              <a:t>Some </a:t>
            </a:r>
            <a:r>
              <a:rPr lang="en-CA" dirty="0"/>
              <a:t>of the predictors can be ‘old school’ predictors, and some smoothers (leading to </a:t>
            </a:r>
            <a:r>
              <a:rPr lang="en-CA" dirty="0" err="1"/>
              <a:t>semiparametric</a:t>
            </a:r>
            <a:r>
              <a:rPr lang="en-CA" dirty="0"/>
              <a:t> models</a:t>
            </a:r>
            <a:r>
              <a:rPr lang="en-CA" dirty="0" smtClean="0"/>
              <a:t>).</a:t>
            </a:r>
          </a:p>
          <a:p>
            <a:pPr indent="0">
              <a:buNone/>
            </a:pPr>
            <a:endParaRPr lang="en-CA" dirty="0"/>
          </a:p>
          <a:p>
            <a:pPr indent="0">
              <a:buNone/>
            </a:pPr>
            <a:endParaRPr lang="en-CA" dirty="0"/>
          </a:p>
          <a:p>
            <a:endParaRPr lang="en-CA" dirty="0"/>
          </a:p>
        </p:txBody>
      </p:sp>
      <p:graphicFrame>
        <p:nvGraphicFramePr>
          <p:cNvPr id="46082" name="Object 2"/>
          <p:cNvGraphicFramePr>
            <a:graphicFrameLocks noChangeAspect="1"/>
          </p:cNvGraphicFramePr>
          <p:nvPr/>
        </p:nvGraphicFramePr>
        <p:xfrm>
          <a:off x="1747838" y="3586163"/>
          <a:ext cx="5462587" cy="401637"/>
        </p:xfrm>
        <a:graphic>
          <a:graphicData uri="http://schemas.openxmlformats.org/presentationml/2006/ole">
            <p:oleObj spid="_x0000_s46082" name="Equation" r:id="rId4" imgW="3111480" imgH="228600" progId="Equation.3">
              <p:embed/>
            </p:oleObj>
          </a:graphicData>
        </a:graphic>
      </p:graphicFrame>
      <p:sp>
        <p:nvSpPr>
          <p:cNvPr id="5" name="Slide Number Placeholder 4"/>
          <p:cNvSpPr>
            <a:spLocks noGrp="1"/>
          </p:cNvSpPr>
          <p:nvPr>
            <p:ph type="sldNum" sz="quarter" idx="12"/>
          </p:nvPr>
        </p:nvSpPr>
        <p:spPr/>
        <p:txBody>
          <a:bodyPr/>
          <a:lstStyle/>
          <a:p>
            <a:fld id="{258B20F9-DCCA-40E8-AA65-2BC1E68C4644}" type="slidenum">
              <a:rPr lang="en-CA" smtClean="0"/>
              <a:pPr/>
              <a:t>35</a:t>
            </a:fld>
            <a:endParaRPr lang="en-CA"/>
          </a:p>
        </p:txBody>
      </p:sp>
      <p:sp>
        <p:nvSpPr>
          <p:cNvPr id="6" name="Date Placeholder 5"/>
          <p:cNvSpPr>
            <a:spLocks noGrp="1"/>
          </p:cNvSpPr>
          <p:nvPr>
            <p:ph type="dt" sz="half" idx="10"/>
          </p:nvPr>
        </p:nvSpPr>
        <p:spPr/>
        <p:txBody>
          <a:bodyPr/>
          <a:lstStyle/>
          <a:p>
            <a:r>
              <a:rPr lang="en-US" smtClean="0"/>
              <a:t>6/12/2009</a:t>
            </a:r>
            <a:endParaRPr lang="en-CA"/>
          </a:p>
        </p:txBody>
      </p:sp>
      <p:sp>
        <p:nvSpPr>
          <p:cNvPr id="7" name="Footer Placeholder 6"/>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smtClean="0"/>
              <a:t>Generalized additive models (GAMs)</a:t>
            </a:r>
            <a:endParaRPr lang="en-CA" sz="3600" dirty="0"/>
          </a:p>
        </p:txBody>
      </p:sp>
      <p:sp>
        <p:nvSpPr>
          <p:cNvPr id="3" name="Content Placeholder 2"/>
          <p:cNvSpPr>
            <a:spLocks noGrp="1"/>
          </p:cNvSpPr>
          <p:nvPr>
            <p:ph idx="1"/>
          </p:nvPr>
        </p:nvSpPr>
        <p:spPr/>
        <p:txBody>
          <a:bodyPr/>
          <a:lstStyle/>
          <a:p>
            <a:pPr indent="0">
              <a:buNone/>
            </a:pPr>
            <a:r>
              <a:rPr lang="en-US" sz="1400" i="1" dirty="0"/>
              <a:t>Example</a:t>
            </a:r>
            <a:r>
              <a:rPr lang="en-US" sz="1400" dirty="0"/>
              <a:t> –Zielinski et.al. 2006. Using Forest Inventory Data to Assess Fisher Resting Habitat Suitability in California. Ecological Applications: Vol. 16, No. 3, pp. 1010-1025. </a:t>
            </a:r>
            <a:endParaRPr lang="en-CA" sz="1400" dirty="0"/>
          </a:p>
          <a:p>
            <a:endParaRPr lang="en-CA" dirty="0"/>
          </a:p>
        </p:txBody>
      </p:sp>
      <p:pic>
        <p:nvPicPr>
          <p:cNvPr id="4" name="Picture 3" descr="rsf_wjzielinski_fisherpic.gif"/>
          <p:cNvPicPr>
            <a:picLocks noChangeAspect="1"/>
          </p:cNvPicPr>
          <p:nvPr/>
        </p:nvPicPr>
        <p:blipFill>
          <a:blip r:embed="rId2"/>
          <a:stretch>
            <a:fillRect/>
          </a:stretch>
        </p:blipFill>
        <p:spPr>
          <a:xfrm>
            <a:off x="1928794" y="2357430"/>
            <a:ext cx="4762500" cy="3476625"/>
          </a:xfrm>
          <a:prstGeom prst="rect">
            <a:avLst/>
          </a:prstGeom>
        </p:spPr>
      </p:pic>
      <p:sp>
        <p:nvSpPr>
          <p:cNvPr id="5" name="Slide Number Placeholder 4"/>
          <p:cNvSpPr>
            <a:spLocks noGrp="1"/>
          </p:cNvSpPr>
          <p:nvPr>
            <p:ph type="sldNum" sz="quarter" idx="12"/>
          </p:nvPr>
        </p:nvSpPr>
        <p:spPr/>
        <p:txBody>
          <a:bodyPr/>
          <a:lstStyle/>
          <a:p>
            <a:fld id="{258B20F9-DCCA-40E8-AA65-2BC1E68C4644}" type="slidenum">
              <a:rPr lang="en-CA" smtClean="0"/>
              <a:pPr/>
              <a:t>36</a:t>
            </a:fld>
            <a:endParaRPr lang="en-CA"/>
          </a:p>
        </p:txBody>
      </p:sp>
      <p:sp>
        <p:nvSpPr>
          <p:cNvPr id="6" name="Date Placeholder 5"/>
          <p:cNvSpPr>
            <a:spLocks noGrp="1"/>
          </p:cNvSpPr>
          <p:nvPr>
            <p:ph type="dt" sz="half" idx="10"/>
          </p:nvPr>
        </p:nvSpPr>
        <p:spPr/>
        <p:txBody>
          <a:bodyPr/>
          <a:lstStyle/>
          <a:p>
            <a:r>
              <a:rPr lang="en-US" smtClean="0"/>
              <a:t>6/12/2009</a:t>
            </a:r>
            <a:endParaRPr lang="en-CA"/>
          </a:p>
        </p:txBody>
      </p:sp>
      <p:sp>
        <p:nvSpPr>
          <p:cNvPr id="7" name="Footer Placeholder 6"/>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785818"/>
          </a:xfrm>
        </p:spPr>
        <p:txBody>
          <a:bodyPr>
            <a:normAutofit/>
          </a:bodyPr>
          <a:lstStyle/>
          <a:p>
            <a:r>
              <a:rPr lang="en-CA" sz="3600" dirty="0" smtClean="0"/>
              <a:t>Generalized additive models (GAMs)</a:t>
            </a:r>
            <a:endParaRPr lang="en-CA" sz="3600" dirty="0"/>
          </a:p>
        </p:txBody>
      </p:sp>
      <p:pic>
        <p:nvPicPr>
          <p:cNvPr id="4" name="Content Placeholder 3" descr="rsf_wjzielinski_xvars.jpg"/>
          <p:cNvPicPr>
            <a:picLocks noGrp="1" noChangeAspect="1"/>
          </p:cNvPicPr>
          <p:nvPr>
            <p:ph idx="1"/>
          </p:nvPr>
        </p:nvPicPr>
        <p:blipFill>
          <a:blip r:embed="rId2"/>
          <a:stretch>
            <a:fillRect/>
          </a:stretch>
        </p:blipFill>
        <p:spPr>
          <a:xfrm>
            <a:off x="1643042" y="1071546"/>
            <a:ext cx="5857915" cy="5652452"/>
          </a:xfrm>
        </p:spPr>
      </p:pic>
      <p:sp>
        <p:nvSpPr>
          <p:cNvPr id="6" name="Slide Number Placeholder 5"/>
          <p:cNvSpPr>
            <a:spLocks noGrp="1"/>
          </p:cNvSpPr>
          <p:nvPr>
            <p:ph type="sldNum" sz="quarter" idx="12"/>
          </p:nvPr>
        </p:nvSpPr>
        <p:spPr/>
        <p:txBody>
          <a:bodyPr/>
          <a:lstStyle/>
          <a:p>
            <a:fld id="{258B20F9-DCCA-40E8-AA65-2BC1E68C4644}" type="slidenum">
              <a:rPr lang="en-CA" smtClean="0"/>
              <a:pPr/>
              <a:t>37</a:t>
            </a:fld>
            <a:endParaRPr lang="en-CA"/>
          </a:p>
        </p:txBody>
      </p:sp>
      <p:sp>
        <p:nvSpPr>
          <p:cNvPr id="5" name="Date Placeholder 4"/>
          <p:cNvSpPr>
            <a:spLocks noGrp="1"/>
          </p:cNvSpPr>
          <p:nvPr>
            <p:ph type="dt" sz="half" idx="10"/>
          </p:nvPr>
        </p:nvSpPr>
        <p:spPr/>
        <p:txBody>
          <a:bodyPr/>
          <a:lstStyle/>
          <a:p>
            <a:r>
              <a:rPr lang="en-US" smtClean="0"/>
              <a:t>6/12/2009</a:t>
            </a:r>
            <a:endParaRPr lang="en-CA"/>
          </a:p>
        </p:txBody>
      </p:sp>
      <p:sp>
        <p:nvSpPr>
          <p:cNvPr id="7" name="Footer Placeholder 6"/>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smtClean="0"/>
              <a:t>Generalized additive models (GAMs)</a:t>
            </a:r>
            <a:endParaRPr lang="en-CA" sz="3600" dirty="0"/>
          </a:p>
        </p:txBody>
      </p:sp>
      <p:pic>
        <p:nvPicPr>
          <p:cNvPr id="4" name="Content Placeholder 3" descr="rsf_wjzielinski_devtab.gif"/>
          <p:cNvPicPr>
            <a:picLocks noGrp="1" noChangeAspect="1"/>
          </p:cNvPicPr>
          <p:nvPr>
            <p:ph idx="1"/>
          </p:nvPr>
        </p:nvPicPr>
        <p:blipFill>
          <a:blip r:embed="rId2"/>
          <a:stretch>
            <a:fillRect/>
          </a:stretch>
        </p:blipFill>
        <p:spPr>
          <a:xfrm>
            <a:off x="2643174" y="2786058"/>
            <a:ext cx="4238625" cy="2038350"/>
          </a:xfrm>
        </p:spPr>
      </p:pic>
      <p:sp>
        <p:nvSpPr>
          <p:cNvPr id="5" name="Slide Number Placeholder 4"/>
          <p:cNvSpPr>
            <a:spLocks noGrp="1"/>
          </p:cNvSpPr>
          <p:nvPr>
            <p:ph type="sldNum" sz="quarter" idx="12"/>
          </p:nvPr>
        </p:nvSpPr>
        <p:spPr/>
        <p:txBody>
          <a:bodyPr/>
          <a:lstStyle/>
          <a:p>
            <a:fld id="{258B20F9-DCCA-40E8-AA65-2BC1E68C4644}" type="slidenum">
              <a:rPr lang="en-CA" smtClean="0"/>
              <a:pPr/>
              <a:t>38</a:t>
            </a:fld>
            <a:endParaRPr lang="en-CA"/>
          </a:p>
        </p:txBody>
      </p:sp>
      <p:sp>
        <p:nvSpPr>
          <p:cNvPr id="6" name="Date Placeholder 5"/>
          <p:cNvSpPr>
            <a:spLocks noGrp="1"/>
          </p:cNvSpPr>
          <p:nvPr>
            <p:ph type="dt" sz="half" idx="10"/>
          </p:nvPr>
        </p:nvSpPr>
        <p:spPr/>
        <p:txBody>
          <a:bodyPr/>
          <a:lstStyle/>
          <a:p>
            <a:r>
              <a:rPr lang="en-US" smtClean="0"/>
              <a:t>6/12/2009</a:t>
            </a:r>
            <a:endParaRPr lang="en-CA"/>
          </a:p>
        </p:txBody>
      </p:sp>
      <p:sp>
        <p:nvSpPr>
          <p:cNvPr id="7" name="Footer Placeholder 6"/>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57166"/>
            <a:ext cx="8229600" cy="1143000"/>
          </a:xfrm>
        </p:spPr>
        <p:txBody>
          <a:bodyPr>
            <a:normAutofit fontScale="90000"/>
          </a:bodyPr>
          <a:lstStyle/>
          <a:p>
            <a:r>
              <a:rPr lang="en-CA" sz="4000" dirty="0" smtClean="0"/>
              <a:t>Locally weighted </a:t>
            </a:r>
            <a:r>
              <a:rPr lang="en-CA" sz="4000" dirty="0" err="1" smtClean="0"/>
              <a:t>Scatterplot</a:t>
            </a:r>
            <a:r>
              <a:rPr lang="en-CA" sz="4000" dirty="0" smtClean="0"/>
              <a:t> Smoothing (Loess &amp; </a:t>
            </a:r>
            <a:r>
              <a:rPr lang="en-CA" sz="4000" dirty="0" err="1" smtClean="0"/>
              <a:t>Lowess</a:t>
            </a:r>
            <a:r>
              <a:rPr lang="en-CA" sz="4000" dirty="0" smtClean="0"/>
              <a:t>)</a:t>
            </a:r>
            <a:r>
              <a:rPr lang="en-CA" dirty="0" smtClean="0"/>
              <a:t/>
            </a:r>
            <a:br>
              <a:rPr lang="en-CA" dirty="0" smtClean="0"/>
            </a:br>
            <a:endParaRPr lang="en-CA" dirty="0"/>
          </a:p>
        </p:txBody>
      </p:sp>
      <p:sp>
        <p:nvSpPr>
          <p:cNvPr id="3" name="Content Placeholder 2"/>
          <p:cNvSpPr>
            <a:spLocks noGrp="1"/>
          </p:cNvSpPr>
          <p:nvPr>
            <p:ph idx="1"/>
          </p:nvPr>
        </p:nvSpPr>
        <p:spPr/>
        <p:txBody>
          <a:bodyPr>
            <a:normAutofit fontScale="62500" lnSpcReduction="20000"/>
          </a:bodyPr>
          <a:lstStyle/>
          <a:p>
            <a:r>
              <a:rPr lang="en-CA" dirty="0" smtClean="0"/>
              <a:t>Loess </a:t>
            </a:r>
            <a:r>
              <a:rPr lang="en-CA" dirty="0"/>
              <a:t>is newer (</a:t>
            </a:r>
            <a:r>
              <a:rPr lang="en-CA" i="1" dirty="0"/>
              <a:t>p</a:t>
            </a:r>
            <a:r>
              <a:rPr lang="en-CA" dirty="0"/>
              <a:t>=1 or 2) and </a:t>
            </a:r>
            <a:r>
              <a:rPr lang="en-CA" dirty="0" err="1"/>
              <a:t>lowess</a:t>
            </a:r>
            <a:r>
              <a:rPr lang="en-CA" dirty="0"/>
              <a:t> is older (</a:t>
            </a:r>
            <a:r>
              <a:rPr lang="en-CA" i="1" dirty="0"/>
              <a:t>p</a:t>
            </a:r>
            <a:r>
              <a:rPr lang="en-CA" dirty="0"/>
              <a:t>=1). When </a:t>
            </a:r>
            <a:r>
              <a:rPr lang="en-CA" i="1" dirty="0"/>
              <a:t>p</a:t>
            </a:r>
            <a:r>
              <a:rPr lang="en-CA" dirty="0"/>
              <a:t>=0, you have a type of moving </a:t>
            </a:r>
            <a:r>
              <a:rPr lang="en-CA" dirty="0" smtClean="0"/>
              <a:t>average</a:t>
            </a:r>
          </a:p>
          <a:p>
            <a:endParaRPr lang="en-CA" dirty="0"/>
          </a:p>
          <a:p>
            <a:r>
              <a:rPr lang="en-CA" dirty="0"/>
              <a:t>Fit local polynomial (</a:t>
            </a:r>
            <a:r>
              <a:rPr lang="en-CA" i="1" dirty="0"/>
              <a:t>p</a:t>
            </a:r>
            <a:r>
              <a:rPr lang="en-CA" dirty="0"/>
              <a:t>=0, 1, or 2) to sequential ‘windows’ or subsets of the data. Predicted value is the fitted value from the local </a:t>
            </a:r>
            <a:r>
              <a:rPr lang="en-CA" dirty="0" smtClean="0"/>
              <a:t>regression.</a:t>
            </a:r>
          </a:p>
          <a:p>
            <a:endParaRPr lang="en-CA" dirty="0"/>
          </a:p>
          <a:p>
            <a:r>
              <a:rPr lang="en-CA" dirty="0"/>
              <a:t>Span of window (or neighbourhood) is defined by smoothing parameter </a:t>
            </a:r>
            <a:r>
              <a:rPr lang="en-CA" i="1" dirty="0"/>
              <a:t>q</a:t>
            </a:r>
            <a:r>
              <a:rPr lang="en-CA" dirty="0"/>
              <a:t>, the proportion of data used for each fit.  A rule of thumb for </a:t>
            </a:r>
            <a:r>
              <a:rPr lang="en-CA" i="1" dirty="0"/>
              <a:t>q</a:t>
            </a:r>
            <a:r>
              <a:rPr lang="en-CA" dirty="0"/>
              <a:t> is somewhere between 0.10 and 0.50 – but can use an ‘automatic’ method </a:t>
            </a:r>
            <a:r>
              <a:rPr lang="en-CA" dirty="0" smtClean="0"/>
              <a:t>such as GCV to </a:t>
            </a:r>
            <a:r>
              <a:rPr lang="en-CA" dirty="0" smtClean="0"/>
              <a:t>choose</a:t>
            </a:r>
            <a:endParaRPr lang="en-CA" dirty="0"/>
          </a:p>
          <a:p>
            <a:endParaRPr lang="en-CA" dirty="0"/>
          </a:p>
          <a:p>
            <a:r>
              <a:rPr lang="en-CA" dirty="0"/>
              <a:t>The subset of data used in each weighted least squares fit is comprised of the </a:t>
            </a:r>
            <a:r>
              <a:rPr lang="en-CA" i="1" dirty="0" err="1"/>
              <a:t>n</a:t>
            </a:r>
            <a:r>
              <a:rPr lang="en-CA" dirty="0" err="1"/>
              <a:t>×</a:t>
            </a:r>
            <a:r>
              <a:rPr lang="en-CA" i="1" dirty="0" err="1"/>
              <a:t>q</a:t>
            </a:r>
            <a:r>
              <a:rPr lang="en-CA" dirty="0"/>
              <a:t> (rounded to the next largest integer) points </a:t>
            </a:r>
            <a:r>
              <a:rPr lang="en-CA" i="1" dirty="0"/>
              <a:t>whose explanatory variables values are closest to the point at which the response is being </a:t>
            </a:r>
            <a:r>
              <a:rPr lang="en-CA" i="1" dirty="0" smtClean="0"/>
              <a:t>estimated</a:t>
            </a:r>
            <a:endParaRPr lang="en-CA" dirty="0"/>
          </a:p>
          <a:p>
            <a:endParaRPr lang="en-CA" dirty="0"/>
          </a:p>
        </p:txBody>
      </p:sp>
      <p:sp>
        <p:nvSpPr>
          <p:cNvPr id="4" name="Slide Number Placeholder 3"/>
          <p:cNvSpPr>
            <a:spLocks noGrp="1"/>
          </p:cNvSpPr>
          <p:nvPr>
            <p:ph type="sldNum" sz="quarter" idx="12"/>
          </p:nvPr>
        </p:nvSpPr>
        <p:spPr/>
        <p:txBody>
          <a:bodyPr/>
          <a:lstStyle/>
          <a:p>
            <a:fld id="{258B20F9-DCCA-40E8-AA65-2BC1E68C4644}" type="slidenum">
              <a:rPr lang="en-CA" smtClean="0"/>
              <a:pPr/>
              <a:t>39</a:t>
            </a:fld>
            <a:endParaRPr lang="en-CA"/>
          </a:p>
        </p:txBody>
      </p:sp>
      <p:sp>
        <p:nvSpPr>
          <p:cNvPr id="5" name="Date Placeholder 4"/>
          <p:cNvSpPr>
            <a:spLocks noGrp="1"/>
          </p:cNvSpPr>
          <p:nvPr>
            <p:ph type="dt" sz="half" idx="10"/>
          </p:nvPr>
        </p:nvSpPr>
        <p:spPr/>
        <p:txBody>
          <a:bodyPr/>
          <a:lstStyle/>
          <a:p>
            <a:r>
              <a:rPr lang="en-US" smtClean="0"/>
              <a:t>6/12/2009</a:t>
            </a:r>
            <a:endParaRPr lang="en-CA"/>
          </a:p>
        </p:txBody>
      </p:sp>
      <p:sp>
        <p:nvSpPr>
          <p:cNvPr id="6" name="Footer Placeholder 5"/>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smtClean="0"/>
              <a:t>Loess</a:t>
            </a:r>
            <a:endParaRPr lang="en-CA" sz="3600" dirty="0"/>
          </a:p>
        </p:txBody>
      </p:sp>
      <p:sp>
        <p:nvSpPr>
          <p:cNvPr id="3" name="Content Placeholder 2"/>
          <p:cNvSpPr>
            <a:spLocks noGrp="1"/>
          </p:cNvSpPr>
          <p:nvPr>
            <p:ph idx="1"/>
          </p:nvPr>
        </p:nvSpPr>
        <p:spPr/>
        <p:txBody>
          <a:bodyPr>
            <a:normAutofit fontScale="55000" lnSpcReduction="20000"/>
          </a:bodyPr>
          <a:lstStyle/>
          <a:p>
            <a:r>
              <a:rPr lang="en-CA" dirty="0"/>
              <a:t>Regression is based on weighted least-squares - points further from the reference observation (within the window) are down-weighted using (usually this) function: </a:t>
            </a:r>
          </a:p>
          <a:p>
            <a:endParaRPr lang="en-CA" dirty="0" smtClean="0"/>
          </a:p>
          <a:p>
            <a:endParaRPr lang="en-CA" dirty="0"/>
          </a:p>
          <a:p>
            <a:endParaRPr lang="en-CA" dirty="0" smtClean="0"/>
          </a:p>
          <a:p>
            <a:endParaRPr lang="en-CA" dirty="0" smtClean="0"/>
          </a:p>
          <a:p>
            <a:r>
              <a:rPr lang="en-CA" dirty="0" smtClean="0"/>
              <a:t>where </a:t>
            </a:r>
            <a:r>
              <a:rPr lang="en-CA" i="1" dirty="0">
                <a:latin typeface="Times New Roman" pitchFamily="18" charset="0"/>
                <a:cs typeface="Times New Roman" pitchFamily="18" charset="0"/>
              </a:rPr>
              <a:t>d</a:t>
            </a:r>
            <a:r>
              <a:rPr lang="en-CA" dirty="0">
                <a:latin typeface="Times New Roman" pitchFamily="18" charset="0"/>
                <a:cs typeface="Times New Roman" pitchFamily="18" charset="0"/>
              </a:rPr>
              <a:t>(</a:t>
            </a:r>
            <a:r>
              <a:rPr lang="en-CA" i="1" dirty="0">
                <a:latin typeface="Times New Roman" pitchFamily="18" charset="0"/>
                <a:cs typeface="Times New Roman" pitchFamily="18" charset="0"/>
              </a:rPr>
              <a:t>x</a:t>
            </a:r>
            <a:r>
              <a:rPr lang="en-CA" dirty="0">
                <a:latin typeface="Times New Roman" pitchFamily="18" charset="0"/>
                <a:cs typeface="Times New Roman" pitchFamily="18" charset="0"/>
              </a:rPr>
              <a:t>)</a:t>
            </a:r>
            <a:r>
              <a:rPr lang="en-CA" dirty="0"/>
              <a:t> is the distance along the abscissa from </a:t>
            </a:r>
            <a:r>
              <a:rPr lang="en-CA" i="1" dirty="0">
                <a:latin typeface="Times New Roman" pitchFamily="18" charset="0"/>
                <a:cs typeface="Times New Roman" pitchFamily="18" charset="0"/>
              </a:rPr>
              <a:t>x</a:t>
            </a:r>
            <a:r>
              <a:rPr lang="en-CA" dirty="0"/>
              <a:t> to the most distant predictor value within the </a:t>
            </a:r>
            <a:r>
              <a:rPr lang="en-CA" dirty="0" err="1" smtClean="0"/>
              <a:t>neighborhood</a:t>
            </a:r>
            <a:endParaRPr lang="en-CA" dirty="0"/>
          </a:p>
          <a:p>
            <a:endParaRPr lang="en-CA" dirty="0" smtClean="0"/>
          </a:p>
          <a:p>
            <a:r>
              <a:rPr lang="en-CA" dirty="0" smtClean="0"/>
              <a:t>Span </a:t>
            </a:r>
            <a:r>
              <a:rPr lang="en-CA" dirty="0"/>
              <a:t>is of constant size (even near the edge) but distribution of weights within the span may not be symmetric</a:t>
            </a:r>
          </a:p>
          <a:p>
            <a:endParaRPr lang="en-CA" dirty="0" smtClean="0"/>
          </a:p>
          <a:p>
            <a:r>
              <a:rPr lang="en-CA" dirty="0" smtClean="0"/>
              <a:t>Interpolation </a:t>
            </a:r>
            <a:r>
              <a:rPr lang="en-CA" dirty="0"/>
              <a:t>can be achieved by determining the closest point to the ‘new’ </a:t>
            </a:r>
            <a:r>
              <a:rPr lang="en-CA" i="1" dirty="0">
                <a:latin typeface="Times New Roman" pitchFamily="18" charset="0"/>
                <a:cs typeface="Times New Roman" pitchFamily="18" charset="0"/>
              </a:rPr>
              <a:t>x</a:t>
            </a:r>
            <a:r>
              <a:rPr lang="en-CA" dirty="0"/>
              <a:t>, and then applying the appropriate the regression equation (associated with the </a:t>
            </a:r>
            <a:r>
              <a:rPr lang="en-CA" dirty="0" smtClean="0"/>
              <a:t>closest </a:t>
            </a:r>
            <a:r>
              <a:rPr lang="en-CA" dirty="0"/>
              <a:t>point) to extract a fitted value. Or, use k-d trees and blending (see </a:t>
            </a:r>
            <a:r>
              <a:rPr lang="en-CA" u="sng" dirty="0">
                <a:hlinkClick r:id="rId4"/>
              </a:rPr>
              <a:t>http://www.netlib.org/a/cloess.pdf</a:t>
            </a:r>
            <a:r>
              <a:rPr lang="en-CA" dirty="0"/>
              <a:t> or SAS loess help for details</a:t>
            </a:r>
            <a:r>
              <a:rPr lang="en-CA" dirty="0" smtClean="0"/>
              <a:t>).</a:t>
            </a:r>
            <a:endParaRPr lang="en-CA" dirty="0"/>
          </a:p>
        </p:txBody>
      </p:sp>
      <p:graphicFrame>
        <p:nvGraphicFramePr>
          <p:cNvPr id="48130" name="Object 2"/>
          <p:cNvGraphicFramePr>
            <a:graphicFrameLocks noChangeAspect="1"/>
          </p:cNvGraphicFramePr>
          <p:nvPr/>
        </p:nvGraphicFramePr>
        <p:xfrm>
          <a:off x="3071802" y="2071678"/>
          <a:ext cx="2378075" cy="1014412"/>
        </p:xfrm>
        <a:graphic>
          <a:graphicData uri="http://schemas.openxmlformats.org/presentationml/2006/ole">
            <p:oleObj spid="_x0000_s48130" name="Equation" r:id="rId5" imgW="1359622" imgH="579452" progId="Equation.3">
              <p:embed/>
            </p:oleObj>
          </a:graphicData>
        </a:graphic>
      </p:graphicFrame>
      <p:sp>
        <p:nvSpPr>
          <p:cNvPr id="5" name="Slide Number Placeholder 4"/>
          <p:cNvSpPr>
            <a:spLocks noGrp="1"/>
          </p:cNvSpPr>
          <p:nvPr>
            <p:ph type="sldNum" sz="quarter" idx="12"/>
          </p:nvPr>
        </p:nvSpPr>
        <p:spPr/>
        <p:txBody>
          <a:bodyPr/>
          <a:lstStyle/>
          <a:p>
            <a:fld id="{258B20F9-DCCA-40E8-AA65-2BC1E68C4644}" type="slidenum">
              <a:rPr lang="en-CA" smtClean="0"/>
              <a:pPr/>
              <a:t>40</a:t>
            </a:fld>
            <a:endParaRPr lang="en-CA"/>
          </a:p>
        </p:txBody>
      </p:sp>
      <p:sp>
        <p:nvSpPr>
          <p:cNvPr id="6" name="Date Placeholder 5"/>
          <p:cNvSpPr>
            <a:spLocks noGrp="1"/>
          </p:cNvSpPr>
          <p:nvPr>
            <p:ph type="dt" sz="half" idx="10"/>
          </p:nvPr>
        </p:nvSpPr>
        <p:spPr/>
        <p:txBody>
          <a:bodyPr/>
          <a:lstStyle/>
          <a:p>
            <a:r>
              <a:rPr lang="en-US" smtClean="0"/>
              <a:t>6/12/2009</a:t>
            </a:r>
            <a:endParaRPr lang="en-CA"/>
          </a:p>
        </p:txBody>
      </p:sp>
      <p:sp>
        <p:nvSpPr>
          <p:cNvPr id="7" name="Footer Placeholder 6"/>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smtClean="0"/>
              <a:t>Loess</a:t>
            </a:r>
            <a:endParaRPr lang="en-CA" sz="3600" dirty="0"/>
          </a:p>
        </p:txBody>
      </p:sp>
      <p:graphicFrame>
        <p:nvGraphicFramePr>
          <p:cNvPr id="4" name="Content Placeholder 3"/>
          <p:cNvGraphicFramePr>
            <a:graphicFrameLocks noGrp="1"/>
          </p:cNvGraphicFramePr>
          <p:nvPr>
            <p:ph idx="1"/>
          </p:nvPr>
        </p:nvGraphicFramePr>
        <p:xfrm>
          <a:off x="142844" y="1214422"/>
          <a:ext cx="4572032" cy="264320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p:nvPr/>
        </p:nvGraphicFramePr>
        <p:xfrm>
          <a:off x="4572000" y="3500438"/>
          <a:ext cx="4386255" cy="2947986"/>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p:cNvSpPr/>
          <p:nvPr/>
        </p:nvSpPr>
        <p:spPr>
          <a:xfrm>
            <a:off x="785786" y="4500570"/>
            <a:ext cx="3929090" cy="1015663"/>
          </a:xfrm>
          <a:prstGeom prst="rect">
            <a:avLst/>
          </a:prstGeom>
        </p:spPr>
        <p:txBody>
          <a:bodyPr wrap="square">
            <a:spAutoFit/>
          </a:bodyPr>
          <a:lstStyle/>
          <a:p>
            <a:r>
              <a:rPr lang="en-CA" sz="1200" baseline="0" dirty="0" smtClean="0">
                <a:solidFill>
                  <a:schemeClr val="tx2">
                    <a:lumMod val="50000"/>
                  </a:schemeClr>
                </a:solidFill>
                <a:latin typeface="Courier New"/>
              </a:rPr>
              <a:t>&gt; </a:t>
            </a:r>
            <a:r>
              <a:rPr lang="en-CA" sz="1200" baseline="0" dirty="0" err="1" smtClean="0">
                <a:solidFill>
                  <a:schemeClr val="tx2">
                    <a:lumMod val="50000"/>
                  </a:schemeClr>
                </a:solidFill>
                <a:latin typeface="Courier New"/>
              </a:rPr>
              <a:t>fit.loess</a:t>
            </a:r>
            <a:r>
              <a:rPr lang="en-CA" sz="1200" baseline="0" dirty="0" smtClean="0">
                <a:solidFill>
                  <a:schemeClr val="tx2">
                    <a:lumMod val="50000"/>
                  </a:schemeClr>
                </a:solidFill>
                <a:latin typeface="Courier New"/>
              </a:rPr>
              <a:t> </a:t>
            </a:r>
            <a:r>
              <a:rPr lang="en-CA" sz="1200" baseline="0" dirty="0" smtClean="0">
                <a:solidFill>
                  <a:schemeClr val="tx2">
                    <a:lumMod val="50000"/>
                  </a:schemeClr>
                </a:solidFill>
                <a:latin typeface="Courier New"/>
              </a:rPr>
              <a:t>&lt;- loess(y ~ x, span=0.8, control=</a:t>
            </a:r>
            <a:r>
              <a:rPr lang="en-CA" sz="1200" baseline="0" dirty="0" err="1" smtClean="0">
                <a:solidFill>
                  <a:schemeClr val="tx2">
                    <a:lumMod val="50000"/>
                  </a:schemeClr>
                </a:solidFill>
                <a:latin typeface="Courier New"/>
              </a:rPr>
              <a:t>loess.control</a:t>
            </a:r>
            <a:r>
              <a:rPr lang="en-CA" sz="1200" baseline="0" dirty="0" smtClean="0">
                <a:solidFill>
                  <a:schemeClr val="tx2">
                    <a:lumMod val="50000"/>
                  </a:schemeClr>
                </a:solidFill>
                <a:latin typeface="Courier New"/>
              </a:rPr>
              <a:t>(surface="direct"))</a:t>
            </a:r>
          </a:p>
          <a:p>
            <a:endParaRPr lang="en-CA" sz="1200" baseline="0" dirty="0" smtClean="0">
              <a:solidFill>
                <a:schemeClr val="tx2">
                  <a:lumMod val="50000"/>
                </a:schemeClr>
              </a:solidFill>
              <a:latin typeface="Courier New"/>
            </a:endParaRPr>
          </a:p>
          <a:p>
            <a:r>
              <a:rPr lang="en-CA" sz="1200" baseline="0" dirty="0" smtClean="0">
                <a:solidFill>
                  <a:schemeClr val="tx2">
                    <a:lumMod val="50000"/>
                  </a:schemeClr>
                </a:solidFill>
                <a:latin typeface="Courier New"/>
              </a:rPr>
              <a:t>&gt; </a:t>
            </a:r>
            <a:r>
              <a:rPr lang="en-CA" sz="1200" baseline="0" dirty="0" smtClean="0">
                <a:solidFill>
                  <a:schemeClr val="tx2">
                    <a:lumMod val="50000"/>
                  </a:schemeClr>
                </a:solidFill>
                <a:latin typeface="Courier New"/>
              </a:rPr>
              <a:t>predict(</a:t>
            </a:r>
            <a:r>
              <a:rPr lang="en-CA" sz="1200" baseline="0" dirty="0" err="1" smtClean="0">
                <a:solidFill>
                  <a:schemeClr val="tx2">
                    <a:lumMod val="50000"/>
                  </a:schemeClr>
                </a:solidFill>
                <a:latin typeface="Courier New"/>
              </a:rPr>
              <a:t>fit.loess</a:t>
            </a:r>
            <a:r>
              <a:rPr lang="en-CA" sz="1200" baseline="0" dirty="0" smtClean="0">
                <a:solidFill>
                  <a:schemeClr val="tx2">
                    <a:lumMod val="50000"/>
                  </a:schemeClr>
                </a:solidFill>
                <a:latin typeface="Courier New"/>
              </a:rPr>
              <a:t>, </a:t>
            </a:r>
            <a:r>
              <a:rPr lang="en-CA" sz="1200" baseline="0" dirty="0" err="1" smtClean="0">
                <a:solidFill>
                  <a:schemeClr val="tx2">
                    <a:lumMod val="50000"/>
                  </a:schemeClr>
                </a:solidFill>
                <a:latin typeface="Courier New"/>
              </a:rPr>
              <a:t>data.frame</a:t>
            </a:r>
            <a:r>
              <a:rPr lang="en-CA" sz="1200" baseline="0" dirty="0" smtClean="0">
                <a:solidFill>
                  <a:schemeClr val="tx2">
                    <a:lumMod val="50000"/>
                  </a:schemeClr>
                </a:solidFill>
                <a:latin typeface="Courier New"/>
              </a:rPr>
              <a:t>(x=</a:t>
            </a:r>
            <a:r>
              <a:rPr lang="en-CA" sz="1200" baseline="0" dirty="0" err="1" smtClean="0">
                <a:solidFill>
                  <a:schemeClr val="tx2">
                    <a:lumMod val="50000"/>
                  </a:schemeClr>
                </a:solidFill>
                <a:latin typeface="Courier New"/>
              </a:rPr>
              <a:t>seq</a:t>
            </a:r>
            <a:r>
              <a:rPr lang="en-CA" sz="1200" baseline="0" dirty="0" smtClean="0">
                <a:solidFill>
                  <a:schemeClr val="tx2">
                    <a:lumMod val="50000"/>
                  </a:schemeClr>
                </a:solidFill>
                <a:latin typeface="Courier New"/>
              </a:rPr>
              <a:t>(-1, 1, 0.1)), se=FALSE)</a:t>
            </a:r>
          </a:p>
        </p:txBody>
      </p:sp>
      <p:sp>
        <p:nvSpPr>
          <p:cNvPr id="8" name="Rectangle 7"/>
          <p:cNvSpPr/>
          <p:nvPr/>
        </p:nvSpPr>
        <p:spPr>
          <a:xfrm>
            <a:off x="5000628" y="1928802"/>
            <a:ext cx="3714776" cy="1384995"/>
          </a:xfrm>
          <a:prstGeom prst="rect">
            <a:avLst/>
          </a:prstGeom>
        </p:spPr>
        <p:txBody>
          <a:bodyPr wrap="square">
            <a:spAutoFit/>
          </a:bodyPr>
          <a:lstStyle/>
          <a:p>
            <a:r>
              <a:rPr lang="en-CA" sz="1200" b="1" dirty="0" smtClean="0">
                <a:solidFill>
                  <a:srgbClr val="000080"/>
                </a:solidFill>
                <a:latin typeface="Courier New"/>
              </a:rPr>
              <a:t>proc</a:t>
            </a:r>
            <a:r>
              <a:rPr lang="en-CA" sz="1200" b="1" dirty="0" smtClean="0">
                <a:solidFill>
                  <a:srgbClr val="000000"/>
                </a:solidFill>
                <a:latin typeface="Courier New"/>
              </a:rPr>
              <a:t> </a:t>
            </a:r>
            <a:r>
              <a:rPr lang="en-CA" sz="1200" b="1" dirty="0" smtClean="0">
                <a:solidFill>
                  <a:srgbClr val="000080"/>
                </a:solidFill>
                <a:latin typeface="Courier New"/>
              </a:rPr>
              <a:t>loess</a:t>
            </a:r>
            <a:r>
              <a:rPr lang="en-CA" sz="1200" b="1" dirty="0" smtClean="0">
                <a:solidFill>
                  <a:srgbClr val="000000"/>
                </a:solidFill>
                <a:latin typeface="Courier New"/>
              </a:rPr>
              <a:t> </a:t>
            </a:r>
            <a:r>
              <a:rPr lang="en-CA" sz="1200" b="1" dirty="0" smtClean="0">
                <a:solidFill>
                  <a:srgbClr val="0000FF"/>
                </a:solidFill>
                <a:latin typeface="Courier New"/>
              </a:rPr>
              <a:t>data</a:t>
            </a:r>
            <a:r>
              <a:rPr lang="en-CA" sz="1200" b="1" dirty="0" smtClean="0">
                <a:solidFill>
                  <a:srgbClr val="000000"/>
                </a:solidFill>
                <a:latin typeface="Courier New"/>
              </a:rPr>
              <a:t>=whatever;</a:t>
            </a:r>
            <a:endParaRPr lang="en-CA" sz="1200" b="1" dirty="0" smtClean="0">
              <a:solidFill>
                <a:srgbClr val="000000"/>
              </a:solidFill>
              <a:latin typeface="Courier New"/>
            </a:endParaRPr>
          </a:p>
          <a:p>
            <a:r>
              <a:rPr lang="en-CA" sz="1200" dirty="0" smtClean="0">
                <a:solidFill>
                  <a:srgbClr val="000000"/>
                </a:solidFill>
                <a:latin typeface="Courier New"/>
              </a:rPr>
              <a:t> </a:t>
            </a:r>
            <a:r>
              <a:rPr lang="en-CA" sz="1200" dirty="0" smtClean="0">
                <a:solidFill>
                  <a:srgbClr val="0000FF"/>
                </a:solidFill>
                <a:latin typeface="Courier New"/>
              </a:rPr>
              <a:t>model</a:t>
            </a:r>
            <a:r>
              <a:rPr lang="en-CA" sz="1200" dirty="0" smtClean="0">
                <a:solidFill>
                  <a:srgbClr val="000000"/>
                </a:solidFill>
                <a:latin typeface="Courier New"/>
              </a:rPr>
              <a:t> y=x / </a:t>
            </a:r>
            <a:r>
              <a:rPr lang="en-CA" sz="1200" dirty="0" smtClean="0">
                <a:solidFill>
                  <a:srgbClr val="0000FF"/>
                </a:solidFill>
                <a:latin typeface="Courier New"/>
              </a:rPr>
              <a:t>degree</a:t>
            </a:r>
            <a:r>
              <a:rPr lang="en-CA" sz="1200" dirty="0" smtClean="0">
                <a:solidFill>
                  <a:srgbClr val="000000"/>
                </a:solidFill>
                <a:latin typeface="Courier New"/>
              </a:rPr>
              <a:t>=</a:t>
            </a:r>
            <a:r>
              <a:rPr lang="en-CA" sz="1200" b="1" dirty="0" smtClean="0">
                <a:solidFill>
                  <a:srgbClr val="008080"/>
                </a:solidFill>
                <a:latin typeface="Courier New"/>
              </a:rPr>
              <a:t>2</a:t>
            </a:r>
            <a:r>
              <a:rPr lang="en-CA" sz="1200" b="1" dirty="0" smtClean="0">
                <a:solidFill>
                  <a:srgbClr val="000000"/>
                </a:solidFill>
                <a:latin typeface="Courier New"/>
              </a:rPr>
              <a:t> </a:t>
            </a:r>
            <a:r>
              <a:rPr lang="en-CA" sz="1200" b="1" dirty="0" smtClean="0">
                <a:solidFill>
                  <a:srgbClr val="0000FF"/>
                </a:solidFill>
                <a:latin typeface="Courier New"/>
              </a:rPr>
              <a:t>all</a:t>
            </a:r>
            <a:r>
              <a:rPr lang="en-CA" sz="1200" b="1" dirty="0" smtClean="0">
                <a:solidFill>
                  <a:srgbClr val="000000"/>
                </a:solidFill>
                <a:latin typeface="Courier New"/>
              </a:rPr>
              <a:t> details </a:t>
            </a:r>
            <a:r>
              <a:rPr lang="en-CA" sz="1200" b="1" dirty="0" smtClean="0">
                <a:solidFill>
                  <a:srgbClr val="0000FF"/>
                </a:solidFill>
                <a:latin typeface="Courier New"/>
              </a:rPr>
              <a:t>smooth</a:t>
            </a:r>
            <a:r>
              <a:rPr lang="en-CA" sz="1200" b="1" dirty="0" smtClean="0">
                <a:solidFill>
                  <a:srgbClr val="000000"/>
                </a:solidFill>
                <a:latin typeface="Courier New"/>
              </a:rPr>
              <a:t>=</a:t>
            </a:r>
            <a:r>
              <a:rPr lang="en-CA" sz="1200" b="1" dirty="0" smtClean="0">
                <a:solidFill>
                  <a:srgbClr val="008080"/>
                </a:solidFill>
                <a:latin typeface="Courier New"/>
              </a:rPr>
              <a:t>0.75</a:t>
            </a:r>
            <a:r>
              <a:rPr lang="en-CA" sz="1200" b="1" dirty="0" smtClean="0">
                <a:solidFill>
                  <a:srgbClr val="000000"/>
                </a:solidFill>
                <a:latin typeface="Courier New"/>
              </a:rPr>
              <a:t>; </a:t>
            </a:r>
            <a:r>
              <a:rPr lang="en-CA" sz="1200" b="1" dirty="0" smtClean="0">
                <a:solidFill>
                  <a:srgbClr val="008000"/>
                </a:solidFill>
                <a:latin typeface="Courier New"/>
              </a:rPr>
              <a:t>*select=</a:t>
            </a:r>
            <a:r>
              <a:rPr lang="en-CA" sz="1200" b="1" dirty="0" err="1" smtClean="0">
                <a:solidFill>
                  <a:srgbClr val="008000"/>
                </a:solidFill>
                <a:latin typeface="Courier New"/>
              </a:rPr>
              <a:t>gcv</a:t>
            </a:r>
            <a:r>
              <a:rPr lang="en-CA" sz="1200" b="1" dirty="0" smtClean="0">
                <a:solidFill>
                  <a:srgbClr val="008000"/>
                </a:solidFill>
                <a:latin typeface="Courier New"/>
              </a:rPr>
              <a:t>;</a:t>
            </a:r>
            <a:endParaRPr lang="en-CA" sz="1200" b="1" dirty="0" smtClean="0">
              <a:solidFill>
                <a:srgbClr val="000000"/>
              </a:solidFill>
              <a:latin typeface="Courier New"/>
            </a:endParaRPr>
          </a:p>
          <a:p>
            <a:r>
              <a:rPr lang="en-CA" sz="1200" dirty="0" smtClean="0">
                <a:solidFill>
                  <a:srgbClr val="000000"/>
                </a:solidFill>
                <a:latin typeface="Courier New"/>
              </a:rPr>
              <a:t> </a:t>
            </a:r>
            <a:r>
              <a:rPr lang="en-CA" sz="1200" dirty="0" smtClean="0">
                <a:solidFill>
                  <a:srgbClr val="0000FF"/>
                </a:solidFill>
                <a:latin typeface="Courier New"/>
              </a:rPr>
              <a:t>score</a:t>
            </a:r>
            <a:r>
              <a:rPr lang="en-CA" sz="1200" dirty="0" smtClean="0">
                <a:solidFill>
                  <a:srgbClr val="000000"/>
                </a:solidFill>
                <a:latin typeface="Courier New"/>
              </a:rPr>
              <a:t> </a:t>
            </a:r>
            <a:r>
              <a:rPr lang="en-CA" sz="1200" dirty="0" smtClean="0">
                <a:solidFill>
                  <a:srgbClr val="0000FF"/>
                </a:solidFill>
                <a:latin typeface="Courier New"/>
              </a:rPr>
              <a:t>data</a:t>
            </a:r>
            <a:r>
              <a:rPr lang="en-CA" sz="1200" dirty="0" smtClean="0">
                <a:solidFill>
                  <a:srgbClr val="000000"/>
                </a:solidFill>
                <a:latin typeface="Courier New"/>
              </a:rPr>
              <a:t>=new; </a:t>
            </a:r>
          </a:p>
          <a:p>
            <a:r>
              <a:rPr lang="en-CA" sz="1200" dirty="0" smtClean="0">
                <a:solidFill>
                  <a:srgbClr val="000000"/>
                </a:solidFill>
                <a:latin typeface="Courier New"/>
              </a:rPr>
              <a:t> </a:t>
            </a:r>
            <a:r>
              <a:rPr lang="en-CA" sz="1200" dirty="0" err="1" smtClean="0">
                <a:solidFill>
                  <a:srgbClr val="0000FF"/>
                </a:solidFill>
                <a:latin typeface="Courier New"/>
              </a:rPr>
              <a:t>ods</a:t>
            </a:r>
            <a:r>
              <a:rPr lang="en-CA" sz="1200" dirty="0" smtClean="0">
                <a:solidFill>
                  <a:srgbClr val="000000"/>
                </a:solidFill>
                <a:latin typeface="Courier New"/>
              </a:rPr>
              <a:t> </a:t>
            </a:r>
            <a:r>
              <a:rPr lang="en-CA" sz="1200" dirty="0" smtClean="0">
                <a:solidFill>
                  <a:srgbClr val="0000FF"/>
                </a:solidFill>
                <a:latin typeface="Courier New"/>
              </a:rPr>
              <a:t>output</a:t>
            </a:r>
            <a:r>
              <a:rPr lang="en-CA" sz="1200" dirty="0" smtClean="0">
                <a:solidFill>
                  <a:srgbClr val="000000"/>
                </a:solidFill>
                <a:latin typeface="Courier New"/>
              </a:rPr>
              <a:t> </a:t>
            </a:r>
            <a:r>
              <a:rPr lang="en-CA" sz="1200" dirty="0" err="1" smtClean="0">
                <a:solidFill>
                  <a:srgbClr val="000000"/>
                </a:solidFill>
                <a:latin typeface="Courier New"/>
              </a:rPr>
              <a:t>scoreresults</a:t>
            </a:r>
            <a:r>
              <a:rPr lang="en-CA" sz="1200" dirty="0" smtClean="0">
                <a:solidFill>
                  <a:srgbClr val="000000"/>
                </a:solidFill>
                <a:latin typeface="Courier New"/>
              </a:rPr>
              <a:t>=</a:t>
            </a:r>
            <a:r>
              <a:rPr lang="en-CA" sz="1200" dirty="0" err="1" smtClean="0">
                <a:solidFill>
                  <a:srgbClr val="000000"/>
                </a:solidFill>
                <a:latin typeface="Courier New"/>
              </a:rPr>
              <a:t>scorepred</a:t>
            </a:r>
            <a:r>
              <a:rPr lang="en-CA" sz="1200" dirty="0" smtClean="0">
                <a:solidFill>
                  <a:srgbClr val="000000"/>
                </a:solidFill>
                <a:latin typeface="Courier New"/>
              </a:rPr>
              <a:t>;</a:t>
            </a:r>
          </a:p>
          <a:p>
            <a:r>
              <a:rPr lang="en-CA" sz="1200" dirty="0" smtClean="0">
                <a:solidFill>
                  <a:srgbClr val="000000"/>
                </a:solidFill>
                <a:latin typeface="Courier New"/>
              </a:rPr>
              <a:t> </a:t>
            </a:r>
            <a:r>
              <a:rPr lang="en-CA" sz="1200" dirty="0" smtClean="0">
                <a:solidFill>
                  <a:srgbClr val="0000FF"/>
                </a:solidFill>
                <a:latin typeface="Courier New"/>
              </a:rPr>
              <a:t>title</a:t>
            </a:r>
            <a:r>
              <a:rPr lang="en-CA" sz="1200" dirty="0" smtClean="0">
                <a:solidFill>
                  <a:srgbClr val="000000"/>
                </a:solidFill>
                <a:latin typeface="Courier New"/>
              </a:rPr>
              <a:t> </a:t>
            </a:r>
            <a:r>
              <a:rPr lang="en-CA" sz="1200" dirty="0" smtClean="0">
                <a:solidFill>
                  <a:srgbClr val="800080"/>
                </a:solidFill>
                <a:latin typeface="Courier New"/>
              </a:rPr>
              <a:t>‘Loess with p=2 and span=0.75'</a:t>
            </a:r>
            <a:r>
              <a:rPr lang="en-CA" sz="1200" dirty="0" smtClean="0">
                <a:solidFill>
                  <a:srgbClr val="000000"/>
                </a:solidFill>
                <a:latin typeface="Courier New"/>
              </a:rPr>
              <a:t>;</a:t>
            </a:r>
            <a:endParaRPr lang="en-CA" sz="1200" dirty="0" smtClean="0">
              <a:solidFill>
                <a:srgbClr val="000000"/>
              </a:solidFill>
              <a:latin typeface="Courier New"/>
            </a:endParaRPr>
          </a:p>
          <a:p>
            <a:r>
              <a:rPr lang="en-CA" sz="1200" b="1" dirty="0" smtClean="0">
                <a:solidFill>
                  <a:srgbClr val="000080"/>
                </a:solidFill>
                <a:latin typeface="Courier New"/>
              </a:rPr>
              <a:t>run</a:t>
            </a:r>
            <a:r>
              <a:rPr lang="en-CA" sz="1200" b="1" dirty="0" smtClean="0">
                <a:solidFill>
                  <a:srgbClr val="000000"/>
                </a:solidFill>
                <a:latin typeface="Courier New"/>
              </a:rPr>
              <a:t>;</a:t>
            </a:r>
          </a:p>
        </p:txBody>
      </p:sp>
      <p:sp>
        <p:nvSpPr>
          <p:cNvPr id="9" name="Slide Number Placeholder 8"/>
          <p:cNvSpPr>
            <a:spLocks noGrp="1"/>
          </p:cNvSpPr>
          <p:nvPr>
            <p:ph type="sldNum" sz="quarter" idx="12"/>
          </p:nvPr>
        </p:nvSpPr>
        <p:spPr/>
        <p:txBody>
          <a:bodyPr/>
          <a:lstStyle/>
          <a:p>
            <a:fld id="{258B20F9-DCCA-40E8-AA65-2BC1E68C4644}" type="slidenum">
              <a:rPr lang="en-CA" smtClean="0"/>
              <a:pPr/>
              <a:t>41</a:t>
            </a:fld>
            <a:endParaRPr lang="en-CA"/>
          </a:p>
        </p:txBody>
      </p:sp>
      <p:sp>
        <p:nvSpPr>
          <p:cNvPr id="10" name="Date Placeholder 9"/>
          <p:cNvSpPr>
            <a:spLocks noGrp="1"/>
          </p:cNvSpPr>
          <p:nvPr>
            <p:ph type="dt" sz="half" idx="10"/>
          </p:nvPr>
        </p:nvSpPr>
        <p:spPr/>
        <p:txBody>
          <a:bodyPr/>
          <a:lstStyle/>
          <a:p>
            <a:r>
              <a:rPr lang="en-US" smtClean="0"/>
              <a:t>6/12/2009</a:t>
            </a:r>
            <a:endParaRPr lang="en-CA"/>
          </a:p>
        </p:txBody>
      </p:sp>
      <p:sp>
        <p:nvSpPr>
          <p:cNvPr id="11" name="Footer Placeholder 10"/>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smtClean="0"/>
              <a:t>Kernel Regression</a:t>
            </a:r>
            <a:endParaRPr lang="en-CA" sz="3600" dirty="0"/>
          </a:p>
        </p:txBody>
      </p:sp>
      <p:sp>
        <p:nvSpPr>
          <p:cNvPr id="3" name="Content Placeholder 2"/>
          <p:cNvSpPr>
            <a:spLocks noGrp="1"/>
          </p:cNvSpPr>
          <p:nvPr>
            <p:ph idx="1"/>
          </p:nvPr>
        </p:nvSpPr>
        <p:spPr/>
        <p:txBody>
          <a:bodyPr>
            <a:normAutofit fontScale="62500" lnSpcReduction="20000"/>
          </a:bodyPr>
          <a:lstStyle/>
          <a:p>
            <a:r>
              <a:rPr lang="en-CA" dirty="0" smtClean="0"/>
              <a:t>weighted </a:t>
            </a:r>
            <a:r>
              <a:rPr lang="en-CA" dirty="0"/>
              <a:t>moving average, requires predefined bandwidth </a:t>
            </a:r>
            <a:r>
              <a:rPr lang="en-CA" i="1" dirty="0" smtClean="0">
                <a:latin typeface="Times New Roman" pitchFamily="18" charset="0"/>
                <a:cs typeface="Times New Roman" pitchFamily="18" charset="0"/>
              </a:rPr>
              <a:t>h</a:t>
            </a:r>
            <a:r>
              <a:rPr lang="en-CA" dirty="0" smtClean="0"/>
              <a:t>, which affects smoothness</a:t>
            </a:r>
          </a:p>
          <a:p>
            <a:endParaRPr lang="en-CA" dirty="0"/>
          </a:p>
          <a:p>
            <a:r>
              <a:rPr lang="en-CA" dirty="0"/>
              <a:t>Kernel is </a:t>
            </a:r>
            <a:r>
              <a:rPr lang="en-CA" dirty="0" smtClean="0"/>
              <a:t>just </a:t>
            </a:r>
            <a:r>
              <a:rPr lang="en-CA" dirty="0"/>
              <a:t>a weight function, used in a variety of smoothing applications (e.g. </a:t>
            </a:r>
            <a:r>
              <a:rPr lang="en-CA" dirty="0" err="1"/>
              <a:t>pdf</a:t>
            </a:r>
            <a:r>
              <a:rPr lang="en-CA" dirty="0"/>
              <a:t> estimation, home range delineation, filtering, etc</a:t>
            </a:r>
            <a:r>
              <a:rPr lang="en-CA" dirty="0" smtClean="0"/>
              <a:t>.)</a:t>
            </a:r>
          </a:p>
          <a:p>
            <a:endParaRPr lang="en-CA" dirty="0" smtClean="0"/>
          </a:p>
          <a:p>
            <a:r>
              <a:rPr lang="en-CA" dirty="0"/>
              <a:t>No procedure in SAS for it, although do-able in SAS IML/Studio (formerly SAS/Insight) , and kernels used for density estimation in proc </a:t>
            </a:r>
            <a:r>
              <a:rPr lang="en-CA" dirty="0" err="1" smtClean="0"/>
              <a:t>univariate</a:t>
            </a:r>
            <a:endParaRPr lang="en-CA" dirty="0"/>
          </a:p>
          <a:p>
            <a:endParaRPr lang="en-CA" dirty="0"/>
          </a:p>
          <a:p>
            <a:r>
              <a:rPr lang="en-CA" dirty="0"/>
              <a:t>R functions </a:t>
            </a:r>
            <a:r>
              <a:rPr lang="en-CA" dirty="0" err="1"/>
              <a:t>ksmooth</a:t>
            </a:r>
            <a:r>
              <a:rPr lang="en-CA" dirty="0"/>
              <a:t> (base package),  </a:t>
            </a:r>
            <a:r>
              <a:rPr lang="en-CA" dirty="0" err="1"/>
              <a:t>npreg</a:t>
            </a:r>
            <a:r>
              <a:rPr lang="en-CA" dirty="0"/>
              <a:t> (NP package), many </a:t>
            </a:r>
            <a:r>
              <a:rPr lang="en-CA" dirty="0" smtClean="0"/>
              <a:t>others</a:t>
            </a:r>
          </a:p>
          <a:p>
            <a:endParaRPr lang="en-CA" dirty="0" smtClean="0"/>
          </a:p>
          <a:p>
            <a:r>
              <a:rPr lang="en-CA" dirty="0" smtClean="0"/>
              <a:t>Examples:</a:t>
            </a:r>
            <a:endParaRPr lang="en-CA" dirty="0"/>
          </a:p>
          <a:p>
            <a:pPr lvl="1">
              <a:buNone/>
            </a:pPr>
            <a:r>
              <a:rPr lang="en-CA" dirty="0"/>
              <a:t>np.fit &lt;- </a:t>
            </a:r>
            <a:r>
              <a:rPr lang="en-CA" dirty="0" err="1"/>
              <a:t>ksmooth</a:t>
            </a:r>
            <a:r>
              <a:rPr lang="en-CA" dirty="0"/>
              <a:t>(x, y, kernel="normal", bandwidth=0.541, </a:t>
            </a:r>
            <a:r>
              <a:rPr lang="en-CA" dirty="0" err="1"/>
              <a:t>n.points</a:t>
            </a:r>
            <a:r>
              <a:rPr lang="en-CA" dirty="0"/>
              <a:t>=40</a:t>
            </a:r>
            <a:r>
              <a:rPr lang="en-CA" dirty="0" smtClean="0"/>
              <a:t>)</a:t>
            </a:r>
          </a:p>
          <a:p>
            <a:pPr lvl="1">
              <a:buNone/>
            </a:pPr>
            <a:r>
              <a:rPr lang="en-CA" dirty="0" smtClean="0"/>
              <a:t>np.fit </a:t>
            </a:r>
            <a:r>
              <a:rPr lang="en-CA" dirty="0"/>
              <a:t>&lt;- </a:t>
            </a:r>
            <a:r>
              <a:rPr lang="en-CA" dirty="0" err="1"/>
              <a:t>npreg</a:t>
            </a:r>
            <a:r>
              <a:rPr lang="en-CA" dirty="0"/>
              <a:t>(y ~ x, </a:t>
            </a:r>
            <a:r>
              <a:rPr lang="en-CA" dirty="0" err="1"/>
              <a:t>bws</a:t>
            </a:r>
            <a:r>
              <a:rPr lang="en-CA" dirty="0"/>
              <a:t>=0.2)</a:t>
            </a:r>
          </a:p>
          <a:p>
            <a:pPr>
              <a:buNone/>
            </a:pPr>
            <a:r>
              <a:rPr lang="en-CA" dirty="0"/>
              <a:t> </a:t>
            </a:r>
          </a:p>
          <a:p>
            <a:endParaRPr lang="en-CA" dirty="0"/>
          </a:p>
        </p:txBody>
      </p:sp>
      <p:sp>
        <p:nvSpPr>
          <p:cNvPr id="4" name="Slide Number Placeholder 3"/>
          <p:cNvSpPr>
            <a:spLocks noGrp="1"/>
          </p:cNvSpPr>
          <p:nvPr>
            <p:ph type="sldNum" sz="quarter" idx="12"/>
          </p:nvPr>
        </p:nvSpPr>
        <p:spPr/>
        <p:txBody>
          <a:bodyPr/>
          <a:lstStyle/>
          <a:p>
            <a:fld id="{258B20F9-DCCA-40E8-AA65-2BC1E68C4644}" type="slidenum">
              <a:rPr lang="en-CA" smtClean="0"/>
              <a:pPr/>
              <a:t>42</a:t>
            </a:fld>
            <a:endParaRPr lang="en-CA"/>
          </a:p>
        </p:txBody>
      </p:sp>
      <p:sp>
        <p:nvSpPr>
          <p:cNvPr id="5" name="Date Placeholder 4"/>
          <p:cNvSpPr>
            <a:spLocks noGrp="1"/>
          </p:cNvSpPr>
          <p:nvPr>
            <p:ph type="dt" sz="half" idx="10"/>
          </p:nvPr>
        </p:nvSpPr>
        <p:spPr/>
        <p:txBody>
          <a:bodyPr/>
          <a:lstStyle/>
          <a:p>
            <a:r>
              <a:rPr lang="en-US" smtClean="0"/>
              <a:t>6/12/2009</a:t>
            </a:r>
            <a:endParaRPr lang="en-CA"/>
          </a:p>
        </p:txBody>
      </p:sp>
      <p:sp>
        <p:nvSpPr>
          <p:cNvPr id="6" name="Footer Placeholder 5"/>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smtClean="0"/>
              <a:t>Kernel Regression</a:t>
            </a:r>
            <a:endParaRPr lang="en-CA" sz="3600" dirty="0"/>
          </a:p>
        </p:txBody>
      </p:sp>
      <p:sp>
        <p:nvSpPr>
          <p:cNvPr id="3" name="Content Placeholder 2"/>
          <p:cNvSpPr>
            <a:spLocks noGrp="1"/>
          </p:cNvSpPr>
          <p:nvPr>
            <p:ph idx="1"/>
          </p:nvPr>
        </p:nvSpPr>
        <p:spPr/>
        <p:txBody>
          <a:bodyPr>
            <a:normAutofit fontScale="40000" lnSpcReduction="20000"/>
          </a:bodyPr>
          <a:lstStyle/>
          <a:p>
            <a:r>
              <a:rPr lang="en-CA" dirty="0" err="1" smtClean="0"/>
              <a:t>Nadaraya</a:t>
            </a:r>
            <a:r>
              <a:rPr lang="en-CA" dirty="0" smtClean="0"/>
              <a:t> (1964) and Watson (1964) estimator:</a:t>
            </a:r>
          </a:p>
          <a:p>
            <a:endParaRPr lang="en-CA" dirty="0"/>
          </a:p>
          <a:p>
            <a:endParaRPr lang="en-CA" dirty="0" smtClean="0"/>
          </a:p>
          <a:p>
            <a:endParaRPr lang="en-CA" dirty="0" smtClean="0"/>
          </a:p>
          <a:p>
            <a:endParaRPr lang="en-CA" dirty="0" smtClean="0"/>
          </a:p>
          <a:p>
            <a:endParaRPr lang="en-CA" dirty="0"/>
          </a:p>
          <a:p>
            <a:endParaRPr lang="en-CA" dirty="0" smtClean="0"/>
          </a:p>
          <a:p>
            <a:endParaRPr lang="en-CA" dirty="0"/>
          </a:p>
          <a:p>
            <a:endParaRPr lang="en-CA" dirty="0" smtClean="0"/>
          </a:p>
          <a:p>
            <a:r>
              <a:rPr lang="en-CA" dirty="0" smtClean="0"/>
              <a:t>Where for example, </a:t>
            </a:r>
            <a:endParaRPr lang="en-CA" dirty="0"/>
          </a:p>
          <a:p>
            <a:endParaRPr lang="en-CA" dirty="0" smtClean="0"/>
          </a:p>
          <a:p>
            <a:endParaRPr lang="en-CA" dirty="0" smtClean="0"/>
          </a:p>
          <a:p>
            <a:r>
              <a:rPr lang="en-CA" dirty="0" smtClean="0"/>
              <a:t>Kernel </a:t>
            </a:r>
            <a:r>
              <a:rPr lang="en-CA" dirty="0"/>
              <a:t>regression can also yield error bounds can be placed on the relationship between </a:t>
            </a:r>
            <a:r>
              <a:rPr lang="en-CA" i="1" dirty="0">
                <a:latin typeface="Times New Roman" pitchFamily="18" charset="0"/>
                <a:cs typeface="Times New Roman" pitchFamily="18" charset="0"/>
              </a:rPr>
              <a:t>y</a:t>
            </a:r>
            <a:r>
              <a:rPr lang="en-CA" dirty="0"/>
              <a:t> and </a:t>
            </a:r>
            <a:r>
              <a:rPr lang="en-CA" i="1" dirty="0">
                <a:latin typeface="Times New Roman" pitchFamily="18" charset="0"/>
                <a:cs typeface="Times New Roman" pitchFamily="18" charset="0"/>
              </a:rPr>
              <a:t>x</a:t>
            </a:r>
            <a:r>
              <a:rPr lang="en-CA" dirty="0"/>
              <a:t>, </a:t>
            </a:r>
            <a:r>
              <a:rPr lang="en-CA" dirty="0" smtClean="0"/>
              <a:t>R</a:t>
            </a:r>
            <a:r>
              <a:rPr lang="en-CA" baseline="30000" dirty="0" smtClean="0"/>
              <a:t>2</a:t>
            </a:r>
            <a:r>
              <a:rPr lang="en-CA" dirty="0"/>
              <a:t>, etc.</a:t>
            </a:r>
          </a:p>
          <a:p>
            <a:endParaRPr lang="en-CA" dirty="0" smtClean="0"/>
          </a:p>
          <a:p>
            <a:r>
              <a:rPr lang="en-CA" dirty="0" smtClean="0"/>
              <a:t>Extensions </a:t>
            </a:r>
            <a:r>
              <a:rPr lang="en-CA" dirty="0"/>
              <a:t>to handle nuisance terms, random effects, autocorrelation, etc. are one-offs</a:t>
            </a:r>
            <a:r>
              <a:rPr lang="en-CA" dirty="0" smtClean="0"/>
              <a:t>...</a:t>
            </a:r>
          </a:p>
          <a:p>
            <a:endParaRPr lang="en-CA" dirty="0" smtClean="0"/>
          </a:p>
          <a:p>
            <a:r>
              <a:rPr lang="en-CA" dirty="0" smtClean="0"/>
              <a:t>Starts to become ugly beyond two predictor variables</a:t>
            </a:r>
          </a:p>
          <a:p>
            <a:endParaRPr lang="en-CA" dirty="0"/>
          </a:p>
          <a:p>
            <a:r>
              <a:rPr lang="en-CA" dirty="0"/>
              <a:t>‘Error’ distribution is nonparametric too, so entire analysis has no distributional </a:t>
            </a:r>
            <a:r>
              <a:rPr lang="en-CA" dirty="0" smtClean="0"/>
              <a:t>assumptions</a:t>
            </a:r>
            <a:endParaRPr lang="en-CA" dirty="0"/>
          </a:p>
        </p:txBody>
      </p:sp>
      <p:graphicFrame>
        <p:nvGraphicFramePr>
          <p:cNvPr id="71682" name="Object 2"/>
          <p:cNvGraphicFramePr>
            <a:graphicFrameLocks noChangeAspect="1"/>
          </p:cNvGraphicFramePr>
          <p:nvPr/>
        </p:nvGraphicFramePr>
        <p:xfrm>
          <a:off x="1857356" y="1857364"/>
          <a:ext cx="4772025" cy="1169988"/>
        </p:xfrm>
        <a:graphic>
          <a:graphicData uri="http://schemas.openxmlformats.org/presentationml/2006/ole">
            <p:oleObj spid="_x0000_s71682" name="Equation" r:id="rId4" imgW="3404996" imgH="834310" progId="Equation.3">
              <p:embed/>
            </p:oleObj>
          </a:graphicData>
        </a:graphic>
      </p:graphicFrame>
      <p:graphicFrame>
        <p:nvGraphicFramePr>
          <p:cNvPr id="71683" name="Object 3"/>
          <p:cNvGraphicFramePr>
            <a:graphicFrameLocks noChangeAspect="1"/>
          </p:cNvGraphicFramePr>
          <p:nvPr/>
        </p:nvGraphicFramePr>
        <p:xfrm>
          <a:off x="2284415" y="3143248"/>
          <a:ext cx="2644775" cy="746125"/>
        </p:xfrm>
        <a:graphic>
          <a:graphicData uri="http://schemas.openxmlformats.org/presentationml/2006/ole">
            <p:oleObj spid="_x0000_s71683" name="Equation" r:id="rId5" imgW="1893025" imgH="532722" progId="Equation.3">
              <p:embed/>
            </p:oleObj>
          </a:graphicData>
        </a:graphic>
      </p:graphicFrame>
      <p:sp>
        <p:nvSpPr>
          <p:cNvPr id="6" name="Slide Number Placeholder 5"/>
          <p:cNvSpPr>
            <a:spLocks noGrp="1"/>
          </p:cNvSpPr>
          <p:nvPr>
            <p:ph type="sldNum" sz="quarter" idx="12"/>
          </p:nvPr>
        </p:nvSpPr>
        <p:spPr/>
        <p:txBody>
          <a:bodyPr/>
          <a:lstStyle/>
          <a:p>
            <a:fld id="{258B20F9-DCCA-40E8-AA65-2BC1E68C4644}" type="slidenum">
              <a:rPr lang="en-CA" smtClean="0"/>
              <a:pPr/>
              <a:t>43</a:t>
            </a:fld>
            <a:endParaRPr lang="en-CA"/>
          </a:p>
        </p:txBody>
      </p:sp>
      <p:sp>
        <p:nvSpPr>
          <p:cNvPr id="7" name="Date Placeholder 6"/>
          <p:cNvSpPr>
            <a:spLocks noGrp="1"/>
          </p:cNvSpPr>
          <p:nvPr>
            <p:ph type="dt" sz="half" idx="10"/>
          </p:nvPr>
        </p:nvSpPr>
        <p:spPr/>
        <p:txBody>
          <a:bodyPr/>
          <a:lstStyle/>
          <a:p>
            <a:r>
              <a:rPr lang="en-US" smtClean="0"/>
              <a:t>6/12/2009</a:t>
            </a:r>
            <a:endParaRPr lang="en-CA"/>
          </a:p>
        </p:txBody>
      </p:sp>
      <p:sp>
        <p:nvSpPr>
          <p:cNvPr id="8" name="Footer Placeholder 7"/>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smtClean="0"/>
              <a:t>Kernel Regression</a:t>
            </a:r>
            <a:endParaRPr lang="en-CA" sz="3600" dirty="0"/>
          </a:p>
        </p:txBody>
      </p:sp>
      <p:graphicFrame>
        <p:nvGraphicFramePr>
          <p:cNvPr id="4" name="Content Placeholder 3"/>
          <p:cNvGraphicFramePr>
            <a:graphicFrameLocks noGrp="1"/>
          </p:cNvGraphicFramePr>
          <p:nvPr>
            <p:ph idx="1"/>
          </p:nvPr>
        </p:nvGraphicFramePr>
        <p:xfrm>
          <a:off x="1571604" y="1643050"/>
          <a:ext cx="5686436" cy="4114816"/>
        </p:xfrm>
        <a:graphic>
          <a:graphicData uri="http://schemas.openxmlformats.org/drawingml/2006/chart">
            <c:chart xmlns:c="http://schemas.openxmlformats.org/drawingml/2006/chart" xmlns:r="http://schemas.openxmlformats.org/officeDocument/2006/relationships" r:id="rId3"/>
          </a:graphicData>
        </a:graphic>
      </p:graphicFrame>
      <p:sp>
        <p:nvSpPr>
          <p:cNvPr id="6" name="Slide Number Placeholder 5"/>
          <p:cNvSpPr>
            <a:spLocks noGrp="1"/>
          </p:cNvSpPr>
          <p:nvPr>
            <p:ph type="sldNum" sz="quarter" idx="12"/>
          </p:nvPr>
        </p:nvSpPr>
        <p:spPr/>
        <p:txBody>
          <a:bodyPr/>
          <a:lstStyle/>
          <a:p>
            <a:fld id="{258B20F9-DCCA-40E8-AA65-2BC1E68C4644}" type="slidenum">
              <a:rPr lang="en-CA" smtClean="0"/>
              <a:pPr/>
              <a:t>44</a:t>
            </a:fld>
            <a:endParaRPr lang="en-CA"/>
          </a:p>
        </p:txBody>
      </p:sp>
      <p:sp>
        <p:nvSpPr>
          <p:cNvPr id="5" name="Date Placeholder 4"/>
          <p:cNvSpPr>
            <a:spLocks noGrp="1"/>
          </p:cNvSpPr>
          <p:nvPr>
            <p:ph type="dt" sz="half" idx="10"/>
          </p:nvPr>
        </p:nvSpPr>
        <p:spPr/>
        <p:txBody>
          <a:bodyPr/>
          <a:lstStyle/>
          <a:p>
            <a:r>
              <a:rPr lang="en-US" smtClean="0"/>
              <a:t>6/12/2009</a:t>
            </a:r>
            <a:endParaRPr lang="en-CA"/>
          </a:p>
        </p:txBody>
      </p:sp>
      <p:sp>
        <p:nvSpPr>
          <p:cNvPr id="7" name="Footer Placeholder 6"/>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smtClean="0"/>
              <a:t>Conclusion</a:t>
            </a:r>
            <a:endParaRPr lang="en-CA" sz="3600" dirty="0"/>
          </a:p>
        </p:txBody>
      </p:sp>
      <p:sp>
        <p:nvSpPr>
          <p:cNvPr id="3" name="Content Placeholder 2"/>
          <p:cNvSpPr>
            <a:spLocks noGrp="1"/>
          </p:cNvSpPr>
          <p:nvPr>
            <p:ph idx="1"/>
          </p:nvPr>
        </p:nvSpPr>
        <p:spPr/>
        <p:txBody>
          <a:bodyPr>
            <a:normAutofit fontScale="70000" lnSpcReduction="20000"/>
          </a:bodyPr>
          <a:lstStyle/>
          <a:p>
            <a:r>
              <a:rPr lang="en-CA" dirty="0" err="1" smtClean="0"/>
              <a:t>Splines</a:t>
            </a:r>
            <a:r>
              <a:rPr lang="en-CA" dirty="0"/>
              <a:t>, loess and kernel regression are great tools for interpolation and curve fitting when no parametric form is </a:t>
            </a:r>
            <a:r>
              <a:rPr lang="en-CA" dirty="0" smtClean="0"/>
              <a:t>needed</a:t>
            </a:r>
          </a:p>
          <a:p>
            <a:endParaRPr lang="en-CA" dirty="0"/>
          </a:p>
          <a:p>
            <a:r>
              <a:rPr lang="en-CA" dirty="0" err="1"/>
              <a:t>Splines</a:t>
            </a:r>
            <a:r>
              <a:rPr lang="en-CA" dirty="0"/>
              <a:t> can also be used for predictive modelling, and smoothing </a:t>
            </a:r>
            <a:r>
              <a:rPr lang="en-CA" dirty="0" err="1"/>
              <a:t>splines</a:t>
            </a:r>
            <a:r>
              <a:rPr lang="en-CA" dirty="0"/>
              <a:t> fit nicely within the mixed model </a:t>
            </a:r>
            <a:r>
              <a:rPr lang="en-CA" dirty="0" smtClean="0"/>
              <a:t>framework</a:t>
            </a:r>
          </a:p>
          <a:p>
            <a:endParaRPr lang="en-CA" dirty="0"/>
          </a:p>
          <a:p>
            <a:r>
              <a:rPr lang="en-CA" dirty="0"/>
              <a:t>Smoothing </a:t>
            </a:r>
            <a:r>
              <a:rPr lang="en-CA" dirty="0" err="1"/>
              <a:t>splines</a:t>
            </a:r>
            <a:r>
              <a:rPr lang="en-CA" dirty="0"/>
              <a:t> and loess can constitute the functions inside of </a:t>
            </a:r>
            <a:r>
              <a:rPr lang="en-CA" dirty="0" smtClean="0"/>
              <a:t>GAMs</a:t>
            </a:r>
            <a:endParaRPr lang="en-CA" dirty="0" smtClean="0"/>
          </a:p>
          <a:p>
            <a:endParaRPr lang="en-CA" dirty="0"/>
          </a:p>
          <a:p>
            <a:r>
              <a:rPr lang="en-CA" dirty="0"/>
              <a:t>TPF and radial basis functions are simple enough that getting derivatives is straightforward, something not easily do-able with </a:t>
            </a:r>
            <a:r>
              <a:rPr lang="en-CA" dirty="0" smtClean="0"/>
              <a:t>loess or some kernels</a:t>
            </a:r>
            <a:endParaRPr lang="en-CA" dirty="0"/>
          </a:p>
          <a:p>
            <a:endParaRPr lang="en-CA" dirty="0"/>
          </a:p>
        </p:txBody>
      </p:sp>
      <p:sp>
        <p:nvSpPr>
          <p:cNvPr id="4" name="Slide Number Placeholder 3"/>
          <p:cNvSpPr>
            <a:spLocks noGrp="1"/>
          </p:cNvSpPr>
          <p:nvPr>
            <p:ph type="sldNum" sz="quarter" idx="12"/>
          </p:nvPr>
        </p:nvSpPr>
        <p:spPr/>
        <p:txBody>
          <a:bodyPr/>
          <a:lstStyle/>
          <a:p>
            <a:fld id="{258B20F9-DCCA-40E8-AA65-2BC1E68C4644}" type="slidenum">
              <a:rPr lang="en-CA" smtClean="0"/>
              <a:pPr/>
              <a:t>45</a:t>
            </a:fld>
            <a:endParaRPr lang="en-CA"/>
          </a:p>
        </p:txBody>
      </p:sp>
      <p:sp>
        <p:nvSpPr>
          <p:cNvPr id="5" name="Date Placeholder 4"/>
          <p:cNvSpPr>
            <a:spLocks noGrp="1"/>
          </p:cNvSpPr>
          <p:nvPr>
            <p:ph type="dt" sz="half" idx="10"/>
          </p:nvPr>
        </p:nvSpPr>
        <p:spPr/>
        <p:txBody>
          <a:bodyPr/>
          <a:lstStyle/>
          <a:p>
            <a:r>
              <a:rPr lang="en-US" smtClean="0"/>
              <a:t>6/12/2009</a:t>
            </a:r>
            <a:endParaRPr lang="en-CA"/>
          </a:p>
        </p:txBody>
      </p:sp>
      <p:sp>
        <p:nvSpPr>
          <p:cNvPr id="6" name="Footer Placeholder 5"/>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42852"/>
            <a:ext cx="8229600" cy="1143000"/>
          </a:xfrm>
        </p:spPr>
        <p:txBody>
          <a:bodyPr>
            <a:normAutofit/>
          </a:bodyPr>
          <a:lstStyle/>
          <a:p>
            <a:r>
              <a:rPr lang="en-CA" sz="3600" dirty="0" smtClean="0"/>
              <a:t>References</a:t>
            </a:r>
            <a:endParaRPr lang="en-CA" sz="3600" dirty="0"/>
          </a:p>
        </p:txBody>
      </p:sp>
      <p:sp>
        <p:nvSpPr>
          <p:cNvPr id="3" name="Content Placeholder 2"/>
          <p:cNvSpPr>
            <a:spLocks noGrp="1"/>
          </p:cNvSpPr>
          <p:nvPr>
            <p:ph idx="1"/>
          </p:nvPr>
        </p:nvSpPr>
        <p:spPr>
          <a:xfrm>
            <a:off x="457200" y="1142984"/>
            <a:ext cx="8229600" cy="4983179"/>
          </a:xfrm>
        </p:spPr>
        <p:txBody>
          <a:bodyPr>
            <a:normAutofit fontScale="40000" lnSpcReduction="20000"/>
          </a:bodyPr>
          <a:lstStyle/>
          <a:p>
            <a:pPr>
              <a:buNone/>
            </a:pPr>
            <a:r>
              <a:rPr lang="en-CA" dirty="0" err="1" smtClean="0"/>
              <a:t>Cappa</a:t>
            </a:r>
            <a:r>
              <a:rPr lang="en-CA" dirty="0" smtClean="0"/>
              <a:t>, E.P. and </a:t>
            </a:r>
            <a:r>
              <a:rPr lang="en-CA" dirty="0" err="1" smtClean="0"/>
              <a:t>Cantet</a:t>
            </a:r>
            <a:r>
              <a:rPr lang="en-CA" dirty="0" smtClean="0"/>
              <a:t> R.J.C. 2006. Bayesian estimation of a surface to account for spatial trend using penalized </a:t>
            </a:r>
            <a:r>
              <a:rPr lang="en-CA" dirty="0" err="1" smtClean="0"/>
              <a:t>splines</a:t>
            </a:r>
            <a:r>
              <a:rPr lang="en-CA" dirty="0" smtClean="0"/>
              <a:t> in an individual-tree mixed model. Can. J. For. Res. 37: 2677-2688. </a:t>
            </a:r>
            <a:r>
              <a:rPr lang="en-CA" i="1" dirty="0" smtClean="0"/>
              <a:t>http://article.pubs.nrc-cnrc.gc.ca/RPAS/rpv?hm=HInit&amp;journal=cjfr&amp;volume=37&amp;calyLang=eng&amp;afpf=x07-116.pdf</a:t>
            </a:r>
          </a:p>
          <a:p>
            <a:pPr>
              <a:buNone/>
            </a:pPr>
            <a:r>
              <a:rPr lang="en-CA" dirty="0" smtClean="0"/>
              <a:t> </a:t>
            </a:r>
          </a:p>
          <a:p>
            <a:pPr>
              <a:buNone/>
            </a:pPr>
            <a:r>
              <a:rPr lang="en-CA" dirty="0" smtClean="0"/>
              <a:t>Cohen, R. A. 1999. An introduction to PROC LOESS for local regression. Pages 273–281 in Proceedings of the Twenty-fourth SAS Users Group International Conference (M. </a:t>
            </a:r>
            <a:r>
              <a:rPr lang="en-CA" dirty="0" err="1" smtClean="0"/>
              <a:t>Lajiness</a:t>
            </a:r>
            <a:r>
              <a:rPr lang="en-CA" dirty="0" smtClean="0"/>
              <a:t>, Ed.). SAS Institute, Cary, North Carolina. </a:t>
            </a:r>
            <a:r>
              <a:rPr lang="en-CA" i="1" dirty="0" smtClean="0"/>
              <a:t>http://support.sas.com/rnd/app/papers/loesssugi.pdf</a:t>
            </a:r>
          </a:p>
          <a:p>
            <a:pPr>
              <a:buNone/>
            </a:pPr>
            <a:endParaRPr lang="en-CA" dirty="0" smtClean="0"/>
          </a:p>
          <a:p>
            <a:pPr>
              <a:buNone/>
            </a:pPr>
            <a:r>
              <a:rPr lang="en-CA" dirty="0" smtClean="0"/>
              <a:t>Harrell, Frank E. Jr. 2001. Regression Modeling Strategies with Applications to Linear Models, Logistic Regression and Survival Analysis, Springer, New York. 568 pp.</a:t>
            </a:r>
          </a:p>
          <a:p>
            <a:pPr>
              <a:buNone/>
            </a:pPr>
            <a:endParaRPr lang="en-CA" dirty="0" smtClean="0"/>
          </a:p>
          <a:p>
            <a:pPr>
              <a:buNone/>
            </a:pPr>
            <a:r>
              <a:rPr lang="en-CA" dirty="0" smtClean="0"/>
              <a:t>Ngo, L and M.P. Wand. 2004. Smoothing with mixed model software . Journal of Statistical Software, 9 (1). </a:t>
            </a:r>
            <a:r>
              <a:rPr lang="en-CA" i="1" dirty="0" smtClean="0"/>
              <a:t>http://www.stat.ucl.ac.be/ISpersonnel/lambert/NgoWand2004JrStatSoft.pdf</a:t>
            </a:r>
          </a:p>
          <a:p>
            <a:pPr>
              <a:buNone/>
            </a:pPr>
            <a:endParaRPr lang="en-CA" dirty="0" smtClean="0"/>
          </a:p>
          <a:p>
            <a:pPr>
              <a:buNone/>
            </a:pPr>
            <a:r>
              <a:rPr lang="en-CA" dirty="0" smtClean="0"/>
              <a:t>Wand, M.P. 2002.  Smoothing and mixed </a:t>
            </a:r>
            <a:r>
              <a:rPr lang="en-CA" dirty="0" smtClean="0"/>
              <a:t>models. </a:t>
            </a:r>
            <a:r>
              <a:rPr lang="en-CA" i="1" dirty="0" smtClean="0"/>
              <a:t>http</a:t>
            </a:r>
            <a:r>
              <a:rPr lang="en-CA" i="1" dirty="0" smtClean="0"/>
              <a:t>://www.stat.ucl.ac.be/ISpersonnel/lambert/STAT3221/Wand2002.pdf</a:t>
            </a:r>
          </a:p>
          <a:p>
            <a:pPr>
              <a:buNone/>
            </a:pPr>
            <a:endParaRPr lang="en-CA" dirty="0" smtClean="0"/>
          </a:p>
          <a:p>
            <a:pPr>
              <a:buNone/>
            </a:pPr>
            <a:r>
              <a:rPr lang="en-CA" dirty="0" smtClean="0"/>
              <a:t>Wood, Simon N. 2006. Generalized Additive Models. An introduction with R. Chapman &amp; Hall/CRC, New York. 392 pp.</a:t>
            </a:r>
          </a:p>
          <a:p>
            <a:pPr>
              <a:buNone/>
            </a:pPr>
            <a:endParaRPr lang="en-CA" dirty="0" smtClean="0"/>
          </a:p>
          <a:p>
            <a:pPr>
              <a:buNone/>
            </a:pPr>
            <a:r>
              <a:rPr lang="en-CA" dirty="0" smtClean="0"/>
              <a:t>Simon Wood’s webpage: </a:t>
            </a:r>
            <a:r>
              <a:rPr lang="en-CA" i="1" dirty="0" smtClean="0"/>
              <a:t>http://www.maths.bath.ac.uk/~sw283/</a:t>
            </a:r>
          </a:p>
          <a:p>
            <a:pPr>
              <a:buNone/>
            </a:pPr>
            <a:r>
              <a:rPr lang="en-CA" dirty="0" smtClean="0"/>
              <a:t> </a:t>
            </a:r>
          </a:p>
          <a:p>
            <a:pPr>
              <a:buNone/>
            </a:pPr>
            <a:r>
              <a:rPr lang="en-CA" dirty="0" smtClean="0"/>
              <a:t>Wikipedia</a:t>
            </a:r>
            <a:r>
              <a:rPr lang="en-CA" dirty="0" smtClean="0"/>
              <a:t>!</a:t>
            </a:r>
            <a:endParaRPr lang="en-CA" dirty="0"/>
          </a:p>
        </p:txBody>
      </p:sp>
      <p:sp>
        <p:nvSpPr>
          <p:cNvPr id="4" name="Slide Number Placeholder 3"/>
          <p:cNvSpPr>
            <a:spLocks noGrp="1"/>
          </p:cNvSpPr>
          <p:nvPr>
            <p:ph type="sldNum" sz="quarter" idx="12"/>
          </p:nvPr>
        </p:nvSpPr>
        <p:spPr/>
        <p:txBody>
          <a:bodyPr/>
          <a:lstStyle/>
          <a:p>
            <a:fld id="{258B20F9-DCCA-40E8-AA65-2BC1E68C4644}" type="slidenum">
              <a:rPr lang="en-CA" smtClean="0"/>
              <a:pPr/>
              <a:t>46</a:t>
            </a:fld>
            <a:endParaRPr lang="en-CA"/>
          </a:p>
        </p:txBody>
      </p:sp>
      <p:sp>
        <p:nvSpPr>
          <p:cNvPr id="5" name="Date Placeholder 4"/>
          <p:cNvSpPr>
            <a:spLocks noGrp="1"/>
          </p:cNvSpPr>
          <p:nvPr>
            <p:ph type="dt" sz="half" idx="10"/>
          </p:nvPr>
        </p:nvSpPr>
        <p:spPr/>
        <p:txBody>
          <a:bodyPr/>
          <a:lstStyle/>
          <a:p>
            <a:r>
              <a:rPr lang="en-US" smtClean="0"/>
              <a:t>6/12/2009</a:t>
            </a:r>
            <a:endParaRPr lang="en-CA"/>
          </a:p>
        </p:txBody>
      </p:sp>
      <p:sp>
        <p:nvSpPr>
          <p:cNvPr id="6" name="Footer Placeholder 5"/>
          <p:cNvSpPr>
            <a:spLocks noGrp="1"/>
          </p:cNvSpPr>
          <p:nvPr>
            <p:ph type="ftr" sz="quarter" idx="11"/>
          </p:nvPr>
        </p:nvSpPr>
        <p:spPr/>
        <p:txBody>
          <a:bodyPr/>
          <a:lstStyle/>
          <a:p>
            <a:r>
              <a:rPr lang="en-CA" smtClean="0"/>
              <a:t>Peter Ott, Research Branch, BC Ministry of Forests and Range                                           </a:t>
            </a:r>
            <a:endParaRPr lang="en-C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574</TotalTime>
  <Words>3898</Words>
  <Application>Microsoft Office PowerPoint</Application>
  <PresentationFormat>On-screen Show (4:3)</PresentationFormat>
  <Paragraphs>636</Paragraphs>
  <Slides>46</Slides>
  <Notes>33</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46</vt:i4>
      </vt:variant>
    </vt:vector>
  </HeadingPairs>
  <TitlesOfParts>
    <vt:vector size="49" baseType="lpstr">
      <vt:lpstr>Office Theme</vt:lpstr>
      <vt:lpstr>Microsoft Equation 3.0</vt:lpstr>
      <vt:lpstr>Equation</vt:lpstr>
      <vt:lpstr> </vt:lpstr>
      <vt:lpstr>Nonparametric Regression Methods </vt:lpstr>
      <vt:lpstr>Nonparametric Regression Methods</vt:lpstr>
      <vt:lpstr>Nonparametric Regression Methods</vt:lpstr>
      <vt:lpstr>Runge Phenomenon</vt:lpstr>
      <vt:lpstr>“The dataset”</vt:lpstr>
      <vt:lpstr>Splines</vt:lpstr>
      <vt:lpstr>Polynomial basis</vt:lpstr>
      <vt:lpstr>Splines</vt:lpstr>
      <vt:lpstr>TPF basis example #1: Linear Spline Basis</vt:lpstr>
      <vt:lpstr>TPF basis example #1: Linear Spline Basis</vt:lpstr>
      <vt:lpstr>TPF basis example #1: Linear Spline Basis</vt:lpstr>
      <vt:lpstr>TPF basis example #2: Cubic Spline Basis</vt:lpstr>
      <vt:lpstr>TPF basis example #2: Cubic Spline Basis</vt:lpstr>
      <vt:lpstr>TPF basis example #2: Cubic Spline Basis</vt:lpstr>
      <vt:lpstr>General TPF basis</vt:lpstr>
      <vt:lpstr>General TPF basis</vt:lpstr>
      <vt:lpstr>Natural (restricted) cubic spline basis</vt:lpstr>
      <vt:lpstr>Basis example #3: B-Spline Basis (the cadillac)</vt:lpstr>
      <vt:lpstr>B-Spline Basis</vt:lpstr>
      <vt:lpstr>Cubic B-Spline Basis</vt:lpstr>
      <vt:lpstr>Knot number and placement</vt:lpstr>
      <vt:lpstr>Smoothing Splines</vt:lpstr>
      <vt:lpstr>Ordinary Cross validation (OCV)</vt:lpstr>
      <vt:lpstr>Generalized Cross Validation (GCV)</vt:lpstr>
      <vt:lpstr>Generalized Cross Validation (GCV)</vt:lpstr>
      <vt:lpstr>Mixed model formulation</vt:lpstr>
      <vt:lpstr>Mixed model formulation</vt:lpstr>
      <vt:lpstr>Mixed model formulation</vt:lpstr>
      <vt:lpstr>Soon....</vt:lpstr>
      <vt:lpstr>Thinplate splines </vt:lpstr>
      <vt:lpstr>Thinplate splines</vt:lpstr>
      <vt:lpstr>Thinplate splines</vt:lpstr>
      <vt:lpstr>Thinplate splines</vt:lpstr>
      <vt:lpstr>Generalized additive models (GAMs)</vt:lpstr>
      <vt:lpstr>Generalized additive models (GAMs)</vt:lpstr>
      <vt:lpstr>Generalized additive models (GAMs)</vt:lpstr>
      <vt:lpstr>Generalized additive models (GAMs)</vt:lpstr>
      <vt:lpstr>Locally weighted Scatterplot Smoothing (Loess &amp; Lowess) </vt:lpstr>
      <vt:lpstr>Loess</vt:lpstr>
      <vt:lpstr>Loess</vt:lpstr>
      <vt:lpstr>Kernel Regression</vt:lpstr>
      <vt:lpstr>Kernel Regression</vt:lpstr>
      <vt:lpstr>Kernel Regression</vt:lpstr>
      <vt:lpstr>Conclusion</vt:lpstr>
      <vt:lpstr>References</vt:lpstr>
    </vt:vector>
  </TitlesOfParts>
  <Company>Province of British Columbia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Nonparametric Regression Techniques</dc:title>
  <dc:creator>pott</dc:creator>
  <cp:lastModifiedBy>pott</cp:lastModifiedBy>
  <cp:revision>71</cp:revision>
  <dcterms:created xsi:type="dcterms:W3CDTF">2009-06-10T17:59:56Z</dcterms:created>
  <dcterms:modified xsi:type="dcterms:W3CDTF">2009-06-11T21:52:30Z</dcterms:modified>
</cp:coreProperties>
</file>