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1" r:id="rId3"/>
    <p:sldId id="279" r:id="rId4"/>
    <p:sldId id="259" r:id="rId5"/>
    <p:sldId id="260" r:id="rId6"/>
    <p:sldId id="258" r:id="rId7"/>
    <p:sldId id="273" r:id="rId8"/>
    <p:sldId id="257" r:id="rId9"/>
    <p:sldId id="274" r:id="rId10"/>
    <p:sldId id="275" r:id="rId11"/>
    <p:sldId id="280" r:id="rId12"/>
    <p:sldId id="268" r:id="rId13"/>
    <p:sldId id="267" r:id="rId14"/>
    <p:sldId id="278" r:id="rId15"/>
    <p:sldId id="264" r:id="rId16"/>
    <p:sldId id="272" r:id="rId17"/>
    <p:sldId id="265" r:id="rId18"/>
    <p:sldId id="266" r:id="rId19"/>
    <p:sldId id="269" r:id="rId20"/>
    <p:sldId id="271" r:id="rId21"/>
    <p:sldId id="277" r:id="rId22"/>
    <p:sldId id="270" r:id="rId23"/>
    <p:sldId id="276" r:id="rId24"/>
    <p:sldId id="281" r:id="rId25"/>
    <p:sldId id="282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519" autoAdjust="0"/>
  </p:normalViewPr>
  <p:slideViewPr>
    <p:cSldViewPr>
      <p:cViewPr varScale="1">
        <p:scale>
          <a:sx n="64" d="100"/>
          <a:sy n="64" d="100"/>
        </p:scale>
        <p:origin x="-859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umfsv1.slu.se\seksko\users\toma\ARB\Data\StubbVatten\Mackmyravatten100209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23989218328840994"/>
          <c:y val="5.5555555555555455E-2"/>
          <c:w val="0.71698113207547465"/>
          <c:h val="0.77083333333333504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F0"/>
            </a:solidFill>
          </c:spPr>
          <c:errBars>
            <c:errBarType val="both"/>
            <c:errValType val="cust"/>
            <c:plus>
              <c:numRef>
                <c:f>Figurer!$R$8:$R$9</c:f>
                <c:numCache>
                  <c:formatCode>General</c:formatCode>
                  <c:ptCount val="2"/>
                  <c:pt idx="0">
                    <c:v>5.6954382209734805E-3</c:v>
                  </c:pt>
                  <c:pt idx="1">
                    <c:v>1.2478740090584698E-2</c:v>
                  </c:pt>
                </c:numCache>
              </c:numRef>
            </c:plus>
            <c:minus>
              <c:numRef>
                <c:f>Figurer!$R$8:$R$9</c:f>
                <c:numCache>
                  <c:formatCode>General</c:formatCode>
                  <c:ptCount val="2"/>
                  <c:pt idx="0">
                    <c:v>5.6954382209734805E-3</c:v>
                  </c:pt>
                  <c:pt idx="1">
                    <c:v>1.2478740090584698E-2</c:v>
                  </c:pt>
                </c:numCache>
              </c:numRef>
            </c:minus>
          </c:errBars>
          <c:cat>
            <c:strRef>
              <c:f>Figurer!$D$10:$D$11</c:f>
              <c:strCache>
                <c:ptCount val="2"/>
                <c:pt idx="0">
                  <c:v>Reference</c:v>
                </c:pt>
                <c:pt idx="1">
                  <c:v>Stump harvest **</c:v>
                </c:pt>
              </c:strCache>
            </c:strRef>
          </c:cat>
          <c:val>
            <c:numRef>
              <c:f>Figurer!$Q$8:$Q$9</c:f>
              <c:numCache>
                <c:formatCode>General</c:formatCode>
                <c:ptCount val="2"/>
                <c:pt idx="0">
                  <c:v>3.7727272727272887E-2</c:v>
                </c:pt>
                <c:pt idx="1">
                  <c:v>7.1666666666666753E-2</c:v>
                </c:pt>
              </c:numCache>
            </c:numRef>
          </c:val>
        </c:ser>
        <c:axId val="67506944"/>
        <c:axId val="86192512"/>
      </c:barChart>
      <c:catAx>
        <c:axId val="6750694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86192512"/>
        <c:crosses val="autoZero"/>
        <c:lblAlgn val="ctr"/>
        <c:lblOffset val="100"/>
      </c:catAx>
      <c:valAx>
        <c:axId val="86192512"/>
        <c:scaling>
          <c:orientation val="minMax"/>
          <c:max val="0.1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MeHg, ng/l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7506944"/>
        <c:crosses val="autoZero"/>
        <c:crossBetween val="between"/>
      </c:valAx>
    </c:plotArea>
    <c:plotVisOnly val="1"/>
    <c:dispBlanksAs val="gap"/>
  </c:chart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203040B-FF37-4C1C-B1BF-C6E60E24D303}" type="datetimeFigureOut">
              <a:rPr lang="en-US" smtClean="0"/>
              <a:pPr/>
              <a:t>6/15/2010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60DBEBA-8869-4A79-B3BA-FB1508880C6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18</a:t>
            </a:fld>
            <a:endParaRPr lang="en-C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19</a:t>
            </a:fld>
            <a:endParaRPr lang="en-C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20</a:t>
            </a:fld>
            <a:endParaRPr lang="en-C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21</a:t>
            </a:fld>
            <a:endParaRPr lang="en-C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22</a:t>
            </a:fld>
            <a:endParaRPr lang="en-C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23</a:t>
            </a:fld>
            <a:endParaRPr lang="en-C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DBEBA-8869-4A79-B3BA-FB1508880C67}" type="slidenum">
              <a:rPr lang="en-CA" smtClean="0"/>
              <a:pPr/>
              <a:t>24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C59BC-84BE-4ECB-9307-8E6C3062E100}" type="datetime1">
              <a:rPr lang="en-US" smtClean="0"/>
              <a:pPr/>
              <a:t>6/15/2010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731E-A11E-47A0-BF0D-E4D153D0928F}" type="datetime1">
              <a:rPr lang="en-US" smtClean="0"/>
              <a:pPr/>
              <a:t>6/15/2010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0679E-C253-4B17-B27B-DA87DD0790A4}" type="datetime1">
              <a:rPr lang="en-US" smtClean="0"/>
              <a:pPr/>
              <a:t>6/15/2010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15848-148F-4CA0-B619-7736F32E834D}" type="datetime1">
              <a:rPr lang="en-US" smtClean="0"/>
              <a:pPr/>
              <a:t>6/15/2010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2C783-2F1A-487D-BC44-C39615D04EF0}" type="datetime1">
              <a:rPr lang="en-US" smtClean="0"/>
              <a:pPr/>
              <a:t>6/15/2010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9C840-73A7-4F3D-8CDE-3E619A963FCC}" type="datetime1">
              <a:rPr lang="en-US" smtClean="0"/>
              <a:pPr/>
              <a:t>6/15/2010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C1EEB-4D49-4E9B-B01B-BBDEF5DEF561}" type="datetime1">
              <a:rPr lang="en-US" smtClean="0"/>
              <a:pPr/>
              <a:t>6/15/2010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25EAF-1333-46E2-A16E-5C5E01DF1E02}" type="datetime1">
              <a:rPr lang="en-US" smtClean="0"/>
              <a:pPr/>
              <a:t>6/15/2010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3BB66-9460-4D80-B24A-B37924212EAC}" type="datetime1">
              <a:rPr lang="en-US" smtClean="0"/>
              <a:pPr/>
              <a:t>6/15/2010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50362-1CA2-48B3-9165-F6731DA7E5DA}" type="datetime1">
              <a:rPr lang="en-US" smtClean="0"/>
              <a:pPr/>
              <a:t>6/15/2010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2FF7C-BDFA-4518-B29C-6052BF15D1CC}" type="datetime1">
              <a:rPr lang="en-US" smtClean="0"/>
              <a:pPr/>
              <a:t>6/15/2010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0BCE6-D284-40EE-8047-A0DF77A5C41C}" type="datetime1">
              <a:rPr lang="en-US" smtClean="0"/>
              <a:pPr/>
              <a:t>6/15/2010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A94D0-D43B-4A21-B8DE-2EED002376CF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journal.forestenergy.org/index.php/JF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prt.com/page215.htm" TargetMode="External"/><Relationship Id="rId7" Type="http://schemas.openxmlformats.org/officeDocument/2006/relationships/hyperlink" Target="mailto:ken.vanrees@usask.ca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hyperlink" Target="mailto:Gustaf.Egnell@seksko.slu.se" TargetMode="Externa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hyperlink" Target="http://www.for.gov.bc.ca/hfd/pubs/Docs/En/En91.ht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Richard.Kabzems@gov.bc.ca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wmohn@interchange.ubc.ca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Tord.Magnusson@sek.slu.se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kirsten.hannam@gmail.co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tomsu@interchange.ubc.ca" TargetMode="Externa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for.gov.bc.ca/ftp/HFP/external/!publish/FREP/extension/Chief%20Forester%20short%20CWD.pdf" TargetMode="Externa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wkurz@nrcan.gc.ca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brenna.lattimore@utoronto.ca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st.esf.org/domains_actions/fps/Actions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hyperlink" Target="mailto:dominik.roser@metla.fi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obalbioenergy.org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sven-olov.ericson@enterprise.ministry.se" TargetMode="External"/><Relationship Id="rId4" Type="http://schemas.openxmlformats.org/officeDocument/2006/relationships/image" Target="../media/image28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alsample@pinchot.org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Shannon.berch@gov.bc.ca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7298"/>
            <a:ext cx="7772400" cy="1470025"/>
          </a:xfrm>
        </p:spPr>
        <p:txBody>
          <a:bodyPr/>
          <a:lstStyle/>
          <a:p>
            <a:r>
              <a:rPr lang="en-CA" dirty="0"/>
              <a:t>Ecological sustainability of forest biomass harvesting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096" y="3962416"/>
            <a:ext cx="7486680" cy="1752600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Shannon M Berch</a:t>
            </a:r>
          </a:p>
          <a:p>
            <a:r>
              <a:rPr lang="en-CA" dirty="0" smtClean="0"/>
              <a:t>Research and Knowledge Management Branch</a:t>
            </a:r>
          </a:p>
          <a:p>
            <a:r>
              <a:rPr lang="en-CA" dirty="0" smtClean="0"/>
              <a:t>BC Ministry of Forests and Range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2010 IEA LTSP final program_Page_01.jpg"/>
          <p:cNvPicPr>
            <a:picLocks noChangeAspect="1"/>
          </p:cNvPicPr>
          <p:nvPr/>
        </p:nvPicPr>
        <p:blipFill>
          <a:blip r:embed="rId3" cstate="print"/>
          <a:srcRect l="9045" t="4040" r="7617" b="8079"/>
          <a:stretch>
            <a:fillRect/>
          </a:stretch>
        </p:blipFill>
        <p:spPr>
          <a:xfrm>
            <a:off x="142844" y="0"/>
            <a:ext cx="4623057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072066" y="2256906"/>
            <a:ext cx="371477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cs typeface="Arial" pitchFamily="34" charset="0"/>
              </a:rPr>
              <a:t> 73 registrants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dirty="0" smtClean="0">
                <a:cs typeface="Arial" pitchFamily="34" charset="0"/>
              </a:rPr>
              <a:t> From: </a:t>
            </a:r>
            <a:r>
              <a:rPr lang="en-CA" dirty="0" smtClean="0"/>
              <a:t>Australia, Brazil, Canada, Denmark, Finland, Germany, Ireland, Netherlands, New Zealand, Norway, Sweden, United Kingdom, USA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CA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Follow-up:</a:t>
            </a:r>
          </a:p>
          <a:p>
            <a:pPr marL="514350" indent="-514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Proceedings to be published in new on-line journal Forest Energy (journal sponsored by European Cooperation in Science and </a:t>
            </a:r>
            <a:r>
              <a:rPr lang="en-CA" dirty="0" err="1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Techology</a:t>
            </a:r>
            <a:r>
              <a:rPr lang="en-CA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de-DE" sz="1200" dirty="0" smtClean="0">
                <a:latin typeface="Calibri" pitchFamily="34" charset="0"/>
                <a:ea typeface="Times New Roman" pitchFamily="18" charset="0"/>
                <a:cs typeface="Times New Roman" pitchFamily="18" charset="0"/>
                <a:hlinkClick r:id="rId4"/>
              </a:rPr>
              <a:t>http://journal.forestenergy.org/index.php/JFE</a:t>
            </a:r>
            <a:endParaRPr lang="de-DE" sz="12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628" y="214290"/>
            <a:ext cx="39290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Objectives:</a:t>
            </a:r>
          </a:p>
          <a:p>
            <a:pPr>
              <a:buFont typeface="Arial" pitchFamily="34" charset="0"/>
              <a:buChar char="•"/>
            </a:pPr>
            <a:r>
              <a:rPr lang="en-CA" b="1" dirty="0" smtClean="0"/>
              <a:t> Overview of issues</a:t>
            </a:r>
          </a:p>
          <a:p>
            <a:pPr>
              <a:buFont typeface="Arial" pitchFamily="34" charset="0"/>
              <a:buChar char="•"/>
            </a:pPr>
            <a:r>
              <a:rPr lang="en-CA" b="1" dirty="0" smtClean="0"/>
              <a:t> Examples from BC and from recent international workshop</a:t>
            </a:r>
          </a:p>
          <a:p>
            <a:pPr>
              <a:buFont typeface="Arial" pitchFamily="34" charset="0"/>
              <a:buChar char="•"/>
            </a:pPr>
            <a:r>
              <a:rPr lang="en-CA" b="1" dirty="0" smtClean="0"/>
              <a:t> Gleanings</a:t>
            </a:r>
            <a:endParaRPr lang="en-CA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2</a:t>
            </a:fld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14282" y="714356"/>
            <a:ext cx="5786446" cy="4339835"/>
            <a:chOff x="214282" y="714356"/>
            <a:chExt cx="5786446" cy="4339835"/>
          </a:xfrm>
        </p:grpSpPr>
        <p:pic>
          <p:nvPicPr>
            <p:cNvPr id="4" name="Picture 3" descr="maclauchlan IMG_6398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282" y="714356"/>
              <a:ext cx="5786446" cy="433983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285720" y="4631304"/>
              <a:ext cx="38576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600" dirty="0" smtClean="0">
                  <a:solidFill>
                    <a:schemeClr val="bg1"/>
                  </a:solidFill>
                </a:rPr>
                <a:t>Lorraine </a:t>
              </a:r>
              <a:r>
                <a:rPr lang="en-CA" sz="1600" dirty="0" err="1" smtClean="0">
                  <a:solidFill>
                    <a:schemeClr val="bg1"/>
                  </a:solidFill>
                </a:rPr>
                <a:t>Maclauchlan</a:t>
              </a:r>
              <a:r>
                <a:rPr lang="en-CA" sz="1600" dirty="0" smtClean="0">
                  <a:solidFill>
                    <a:schemeClr val="bg1"/>
                  </a:solidFill>
                </a:rPr>
                <a:t> photo</a:t>
              </a:r>
              <a:endParaRPr lang="en-CA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3</a:t>
            </a:fld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285720" y="214290"/>
            <a:ext cx="8143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/>
              <a:t>Context</a:t>
            </a:r>
            <a:endParaRPr lang="en-CA" sz="3200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1714480" y="1285860"/>
            <a:ext cx="5210175" cy="3457575"/>
            <a:chOff x="1714480" y="1285860"/>
            <a:chExt cx="5210175" cy="3457575"/>
          </a:xfrm>
        </p:grpSpPr>
        <p:pic>
          <p:nvPicPr>
            <p:cNvPr id="6" name="Picture 4" descr="DCP_024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14480" y="1285860"/>
              <a:ext cx="5210175" cy="34575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1785918" y="4286256"/>
              <a:ext cx="38576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600" dirty="0" smtClean="0">
                  <a:solidFill>
                    <a:schemeClr val="bg1"/>
                  </a:solidFill>
                </a:rPr>
                <a:t>Bill Chapman photo</a:t>
              </a:r>
              <a:endParaRPr lang="en-CA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112800" y="2000240"/>
            <a:ext cx="5745480" cy="3611880"/>
            <a:chOff x="3112800" y="2000240"/>
            <a:chExt cx="5745480" cy="3611880"/>
          </a:xfrm>
        </p:grpSpPr>
        <p:pic>
          <p:nvPicPr>
            <p:cNvPr id="5" name="Picture 4" descr="Chipping and Processing cropped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12800" y="2000240"/>
              <a:ext cx="5745480" cy="361188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3286116" y="5143512"/>
              <a:ext cx="38576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600" dirty="0" smtClean="0">
                  <a:solidFill>
                    <a:schemeClr val="bg1"/>
                  </a:solidFill>
                </a:rPr>
                <a:t>Walt </a:t>
              </a:r>
              <a:r>
                <a:rPr lang="en-CA" sz="1600" dirty="0" err="1" smtClean="0">
                  <a:solidFill>
                    <a:schemeClr val="bg1"/>
                  </a:solidFill>
                </a:rPr>
                <a:t>Klenner</a:t>
              </a:r>
              <a:r>
                <a:rPr lang="en-CA" sz="1600" dirty="0" smtClean="0">
                  <a:solidFill>
                    <a:schemeClr val="bg1"/>
                  </a:solidFill>
                </a:rPr>
                <a:t> photo</a:t>
              </a:r>
              <a:endParaRPr lang="en-CA" sz="1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5" name="Picture 14" descr="bioenergyb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85772" y="3357562"/>
            <a:ext cx="4215384" cy="30358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2876" y="71414"/>
            <a:ext cx="8929718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Forest biomass utilization		</a:t>
            </a:r>
            <a:r>
              <a:rPr lang="en-GB" sz="1600" b="1" dirty="0" smtClean="0"/>
              <a:t>field trips organized by Graeme Hope</a:t>
            </a:r>
          </a:p>
          <a:p>
            <a:r>
              <a:rPr lang="en-GB" b="1" dirty="0" smtClean="0"/>
              <a:t>e.g. Trace Resources</a:t>
            </a:r>
            <a:r>
              <a:rPr lang="en-GB" dirty="0" smtClean="0"/>
              <a:t>, </a:t>
            </a:r>
            <a:r>
              <a:rPr lang="en-GB" dirty="0" err="1" smtClean="0"/>
              <a:t>Merrit</a:t>
            </a:r>
            <a:endParaRPr lang="en-GB" dirty="0" smtClean="0"/>
          </a:p>
          <a:p>
            <a:pPr marL="540000">
              <a:buFont typeface="Arial" pitchFamily="34" charset="0"/>
              <a:buChar char="•"/>
            </a:pPr>
            <a:r>
              <a:rPr lang="en-GB" dirty="0" smtClean="0"/>
              <a:t> innovative timber sale licences (BC Timber Sales)</a:t>
            </a:r>
          </a:p>
          <a:p>
            <a:pPr marL="540000">
              <a:buFont typeface="Arial" pitchFamily="34" charset="0"/>
              <a:buChar char="•"/>
            </a:pPr>
            <a:r>
              <a:rPr lang="en-GB" dirty="0" smtClean="0"/>
              <a:t> forestry licences to cut</a:t>
            </a:r>
          </a:p>
          <a:p>
            <a:pPr marL="540000">
              <a:buFont typeface="Arial" pitchFamily="34" charset="0"/>
              <a:buChar char="•"/>
            </a:pPr>
            <a:r>
              <a:rPr lang="en-GB" dirty="0" smtClean="0"/>
              <a:t> pulp-log supply agreements with </a:t>
            </a:r>
            <a:r>
              <a:rPr lang="en-GB" dirty="0" err="1" smtClean="0"/>
              <a:t>Harmac</a:t>
            </a:r>
            <a:r>
              <a:rPr lang="en-GB" dirty="0" smtClean="0"/>
              <a:t> in Nanaimo and </a:t>
            </a:r>
            <a:r>
              <a:rPr lang="en-GB" dirty="0" err="1" smtClean="0"/>
              <a:t>Celgar</a:t>
            </a:r>
            <a:r>
              <a:rPr lang="en-GB" dirty="0" smtClean="0"/>
              <a:t> in </a:t>
            </a:r>
            <a:r>
              <a:rPr lang="en-GB" dirty="0" err="1" smtClean="0"/>
              <a:t>Castlegar</a:t>
            </a:r>
            <a:endParaRPr lang="en-GB" dirty="0" smtClean="0"/>
          </a:p>
          <a:p>
            <a:pPr marL="540000">
              <a:buFont typeface="Arial" pitchFamily="34" charset="0"/>
              <a:buChar char="•"/>
            </a:pPr>
            <a:r>
              <a:rPr lang="en-GB" dirty="0" smtClean="0"/>
              <a:t> contracts with Domtar in Kamloops and </a:t>
            </a:r>
            <a:r>
              <a:rPr lang="en-GB" dirty="0" err="1" smtClean="0"/>
              <a:t>Windset</a:t>
            </a:r>
            <a:r>
              <a:rPr lang="en-GB" dirty="0" smtClean="0"/>
              <a:t> Farms in Delta to supply hog fuel </a:t>
            </a:r>
            <a:endParaRPr lang="en-US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0" y="1962045"/>
            <a:ext cx="9144000" cy="4895979"/>
            <a:chOff x="0" y="1962045"/>
            <a:chExt cx="9144000" cy="4895979"/>
          </a:xfrm>
        </p:grpSpPr>
        <p:pic>
          <p:nvPicPr>
            <p:cNvPr id="4" name="Picture 3" descr="2010 trace resources chipping logs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0" y="1962045"/>
              <a:ext cx="9144000" cy="489597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0" y="6429396"/>
              <a:ext cx="32146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>
                  <a:solidFill>
                    <a:schemeClr val="bg1"/>
                  </a:solidFill>
                </a:rPr>
                <a:t>Tim Philpott photo</a:t>
              </a:r>
              <a:endParaRPr lang="en-CA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4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2844" y="142852"/>
            <a:ext cx="6357982" cy="141577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CA" sz="3200" b="1" dirty="0" smtClean="0"/>
              <a:t>Forest biomass utilization</a:t>
            </a:r>
          </a:p>
          <a:p>
            <a:r>
              <a:rPr lang="en-CA" dirty="0" smtClean="0"/>
              <a:t>e.g. Highland Pellet, Merritt</a:t>
            </a:r>
          </a:p>
          <a:p>
            <a:pPr marL="540000">
              <a:buFont typeface="Arial" pitchFamily="34" charset="0"/>
              <a:buChar char="•"/>
            </a:pPr>
            <a:r>
              <a:rPr lang="en-CA" dirty="0" smtClean="0"/>
              <a:t> initial capacity 32,000 short tons of pellets per shift</a:t>
            </a:r>
          </a:p>
          <a:p>
            <a:pPr marL="540000">
              <a:buFont typeface="Arial" pitchFamily="34" charset="0"/>
              <a:buChar char="•"/>
            </a:pPr>
            <a:r>
              <a:rPr lang="en-CA" dirty="0" smtClean="0"/>
              <a:t> 36 workers on site and 12 in the bush </a:t>
            </a:r>
            <a:endParaRPr lang="en-CA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1500174"/>
            <a:ext cx="9144000" cy="5369992"/>
            <a:chOff x="0" y="1500174"/>
            <a:chExt cx="9144000" cy="5369992"/>
          </a:xfrm>
        </p:grpSpPr>
        <p:pic>
          <p:nvPicPr>
            <p:cNvPr id="4" name="Picture 3" descr="2010 Highland Pellet tour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0" y="1500174"/>
              <a:ext cx="9144000" cy="535949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0" y="6500834"/>
              <a:ext cx="41433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>
                  <a:solidFill>
                    <a:schemeClr val="bg1"/>
                  </a:solidFill>
                </a:rPr>
                <a:t>Sue Grayston photo</a:t>
              </a:r>
              <a:endParaRPr lang="en-CA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-24"/>
            <a:ext cx="857256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b="1" dirty="0" smtClean="0"/>
              <a:t>Short rotation crops</a:t>
            </a:r>
          </a:p>
          <a:p>
            <a:r>
              <a:rPr lang="en-CA" dirty="0" smtClean="0"/>
              <a:t>e.g. </a:t>
            </a:r>
            <a:r>
              <a:rPr lang="en-CA" dirty="0" smtClean="0">
                <a:hlinkClick r:id="rId3"/>
              </a:rPr>
              <a:t>PRT Red Rock</a:t>
            </a:r>
            <a:r>
              <a:rPr lang="en-CA" dirty="0" smtClean="0"/>
              <a:t> bioenergy project </a:t>
            </a:r>
          </a:p>
          <a:p>
            <a:pPr marL="540000">
              <a:buFont typeface="Arial" pitchFamily="34" charset="0"/>
              <a:buChar char="•"/>
            </a:pPr>
            <a:r>
              <a:rPr lang="en-CA" dirty="0" smtClean="0"/>
              <a:t> 30 ha (75 acre) willow and poplar plantation </a:t>
            </a:r>
          </a:p>
          <a:p>
            <a:pPr marL="540000">
              <a:buFont typeface="Arial" pitchFamily="34" charset="0"/>
              <a:buChar char="•"/>
            </a:pPr>
            <a:r>
              <a:rPr lang="en-CA" dirty="0" smtClean="0"/>
              <a:t> biomass for a bioenergy heating system</a:t>
            </a:r>
          </a:p>
          <a:p>
            <a:pPr marL="540000">
              <a:buFont typeface="Arial" pitchFamily="34" charset="0"/>
              <a:buChar char="•"/>
            </a:pPr>
            <a:r>
              <a:rPr lang="en-CA" dirty="0" smtClean="0"/>
              <a:t> ~1 ha (over 2 acres) of forest-seedling greenhouses</a:t>
            </a:r>
          </a:p>
          <a:p>
            <a:pPr marL="540000">
              <a:buFont typeface="Arial" pitchFamily="34" charset="0"/>
              <a:buChar char="•"/>
            </a:pPr>
            <a:r>
              <a:rPr lang="en-CA" dirty="0" smtClean="0"/>
              <a:t> 9,000 gigajoules of natural gas energy per year</a:t>
            </a:r>
          </a:p>
          <a:p>
            <a:pPr marL="540000">
              <a:buFont typeface="Arial" pitchFamily="34" charset="0"/>
              <a:buChar char="•"/>
            </a:pPr>
            <a:r>
              <a:rPr lang="en-CA" dirty="0" smtClean="0"/>
              <a:t> displacing about 500 tonnes of CO</a:t>
            </a:r>
            <a:r>
              <a:rPr lang="en-CA" baseline="-25000" dirty="0" smtClean="0"/>
              <a:t>2</a:t>
            </a:r>
            <a:r>
              <a:rPr lang="en-CA" dirty="0" smtClean="0"/>
              <a:t> emissions</a:t>
            </a:r>
          </a:p>
          <a:p>
            <a:pPr marL="540000">
              <a:buFont typeface="Arial" pitchFamily="34" charset="0"/>
              <a:buChar char="•"/>
            </a:pPr>
            <a:r>
              <a:rPr lang="en-CA" dirty="0" smtClean="0"/>
              <a:t> reduced heating costs for the long run</a:t>
            </a:r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142844" y="6273249"/>
            <a:ext cx="90011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b="1" dirty="0" err="1" smtClean="0"/>
              <a:t>Bioenera</a:t>
            </a:r>
            <a:r>
              <a:rPr lang="en-CA" sz="1600" b="1" dirty="0" smtClean="0"/>
              <a:t>, PRT Energy Crop Solutions, </a:t>
            </a:r>
            <a:r>
              <a:rPr lang="en-CA" sz="1600" dirty="0" smtClean="0"/>
              <a:t>Prince George, BC, </a:t>
            </a:r>
            <a:r>
              <a:rPr lang="en-CA" sz="1600" b="1" dirty="0" smtClean="0">
                <a:solidFill>
                  <a:schemeClr val="accent1"/>
                </a:solidFill>
              </a:rPr>
              <a:t>http://bionera.com/index.html</a:t>
            </a:r>
          </a:p>
          <a:p>
            <a:r>
              <a:rPr lang="en-CA" sz="1600" b="1" dirty="0" smtClean="0"/>
              <a:t>Double A Willow, </a:t>
            </a:r>
            <a:r>
              <a:rPr lang="en-CA" sz="1600" dirty="0" smtClean="0"/>
              <a:t>Fredonia, NY</a:t>
            </a:r>
            <a:r>
              <a:rPr lang="en-CA" sz="1600" b="1" dirty="0" smtClean="0">
                <a:solidFill>
                  <a:schemeClr val="accent1"/>
                </a:solidFill>
              </a:rPr>
              <a:t>, http://www.doubleawillow.com/projects-prt.php</a:t>
            </a:r>
            <a:endParaRPr lang="en-CA" sz="1600" b="1" dirty="0">
              <a:solidFill>
                <a:schemeClr val="accent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2500306"/>
            <a:ext cx="3429024" cy="2571768"/>
            <a:chOff x="0" y="2500306"/>
            <a:chExt cx="3429024" cy="2571768"/>
          </a:xfrm>
        </p:grpSpPr>
        <p:pic>
          <p:nvPicPr>
            <p:cNvPr id="1026" name="Picture 2" descr="PRT Project 8 week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2500306"/>
              <a:ext cx="3429024" cy="2571768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500034" y="4702742"/>
              <a:ext cx="24288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b="1" dirty="0" smtClean="0">
                  <a:solidFill>
                    <a:schemeClr val="bg1"/>
                  </a:solidFill>
                </a:rPr>
                <a:t>8 weeks</a:t>
              </a:r>
              <a:endParaRPr lang="en-CA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214414" y="2857496"/>
            <a:ext cx="3423514" cy="2571768"/>
            <a:chOff x="2857488" y="3214686"/>
            <a:chExt cx="3423514" cy="2571768"/>
          </a:xfrm>
        </p:grpSpPr>
        <p:pic>
          <p:nvPicPr>
            <p:cNvPr id="1028" name="Picture 4" descr="PRT 12 Week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57488" y="3214686"/>
              <a:ext cx="3423514" cy="2567635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3357554" y="5417122"/>
              <a:ext cx="24288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b="1" dirty="0" smtClean="0">
                  <a:solidFill>
                    <a:schemeClr val="bg1"/>
                  </a:solidFill>
                </a:rPr>
                <a:t>12 weeks</a:t>
              </a:r>
              <a:endParaRPr lang="en-CA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428860" y="3429000"/>
            <a:ext cx="3423514" cy="2571768"/>
            <a:chOff x="5720518" y="3929066"/>
            <a:chExt cx="3423514" cy="2571768"/>
          </a:xfrm>
        </p:grpSpPr>
        <p:pic>
          <p:nvPicPr>
            <p:cNvPr id="1030" name="Picture 6" descr="PRT 15 Week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720518" y="3929066"/>
              <a:ext cx="3423514" cy="2567635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6215074" y="6131502"/>
              <a:ext cx="24288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b="1" dirty="0" smtClean="0">
                  <a:solidFill>
                    <a:schemeClr val="bg1"/>
                  </a:solidFill>
                </a:rPr>
                <a:t>15 weeks</a:t>
              </a:r>
              <a:endParaRPr lang="en-C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5857884" y="1089053"/>
            <a:ext cx="329856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Productivity of Willow Clones Across an Environmental Gradient in Saskatchewan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K.C.J. Van Rees</a:t>
            </a:r>
            <a:r>
              <a:rPr kumimoji="0" lang="de-DE" b="0" i="0" u="sng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B.Y. Amichev</a:t>
            </a:r>
            <a:r>
              <a:rPr kumimoji="0" lang="de-DE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R.D. Hangs</a:t>
            </a:r>
            <a:r>
              <a:rPr kumimoji="0" lang="de-DE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and T.A. Volk</a:t>
            </a:r>
            <a:r>
              <a:rPr kumimoji="0" lang="de-DE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1. Dept. of Soil Science, University of Saskatchewan SK Canada, 2. </a:t>
            </a:r>
            <a:r>
              <a:rPr kumimoji="0" lang="de-DE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NewRoman"/>
              </a:rPr>
              <a:t>2</a:t>
            </a: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NewRoman"/>
              </a:rPr>
              <a:t>College of Environmental Science and Forestry, State University of New York, NY USA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7"/>
              </a:rPr>
              <a:t>ken.vanrees@usask.ca</a:t>
            </a:r>
            <a:endParaRPr kumimoji="0" lang="de-DE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38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14291"/>
            <a:ext cx="8286808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Environmental factors in biomass harvesting  </a:t>
            </a:r>
          </a:p>
          <a:p>
            <a:r>
              <a:rPr lang="en-CA" dirty="0" smtClean="0"/>
              <a:t>	(</a:t>
            </a:r>
            <a:r>
              <a:rPr lang="en-CA" dirty="0" err="1" smtClean="0"/>
              <a:t>Lattimore</a:t>
            </a:r>
            <a:r>
              <a:rPr lang="en-CA" dirty="0" smtClean="0"/>
              <a:t> et al. 2009. Biomass and Bioenergy 33: 1321-1342.)</a:t>
            </a:r>
          </a:p>
          <a:p>
            <a:endParaRPr lang="en-CA" dirty="0" smtClean="0"/>
          </a:p>
          <a:p>
            <a:endParaRPr lang="en-CA" dirty="0" smtClean="0"/>
          </a:p>
          <a:p>
            <a:r>
              <a:rPr lang="en-CA" dirty="0" smtClean="0"/>
              <a:t>Soil	Physical, chemical, biological properties</a:t>
            </a:r>
          </a:p>
          <a:p>
            <a:r>
              <a:rPr lang="en-CA" dirty="0" smtClean="0"/>
              <a:t>		Exposure of mineral soil, e.g. stump removal</a:t>
            </a:r>
          </a:p>
          <a:p>
            <a:endParaRPr lang="en-CA" dirty="0" smtClean="0"/>
          </a:p>
          <a:p>
            <a:r>
              <a:rPr lang="en-CA" dirty="0" smtClean="0"/>
              <a:t>Hydrology and water quality</a:t>
            </a:r>
          </a:p>
          <a:p>
            <a:r>
              <a:rPr lang="en-CA" dirty="0" smtClean="0"/>
              <a:t>	Flux; physical, chemical, biological properties</a:t>
            </a:r>
          </a:p>
          <a:p>
            <a:endParaRPr lang="en-CA" dirty="0" smtClean="0"/>
          </a:p>
          <a:p>
            <a:r>
              <a:rPr lang="en-CA" dirty="0" smtClean="0"/>
              <a:t>Site productivity</a:t>
            </a:r>
          </a:p>
          <a:p>
            <a:r>
              <a:rPr lang="en-CA" dirty="0" smtClean="0"/>
              <a:t>	Regeneration, soil quality</a:t>
            </a:r>
          </a:p>
          <a:p>
            <a:endParaRPr lang="en-CA" dirty="0" smtClean="0"/>
          </a:p>
          <a:p>
            <a:r>
              <a:rPr lang="en-CA" dirty="0" smtClean="0"/>
              <a:t>Biodiversity</a:t>
            </a:r>
          </a:p>
          <a:p>
            <a:r>
              <a:rPr lang="en-CA" dirty="0" smtClean="0"/>
              <a:t>	Landscape, ecosystem, habitat, species, genetic</a:t>
            </a:r>
          </a:p>
          <a:p>
            <a:endParaRPr lang="en-CA" dirty="0" smtClean="0"/>
          </a:p>
          <a:p>
            <a:r>
              <a:rPr lang="en-CA" dirty="0" smtClean="0"/>
              <a:t>Greenhouse gas balance</a:t>
            </a:r>
          </a:p>
          <a:p>
            <a:r>
              <a:rPr lang="en-CA" dirty="0" smtClean="0"/>
              <a:t>	Net carbon sequestration, non-carbon GHG, substitution</a:t>
            </a:r>
          </a:p>
          <a:p>
            <a:endParaRPr lang="en-CA" dirty="0" smtClean="0"/>
          </a:p>
          <a:p>
            <a:r>
              <a:rPr lang="en-CA" dirty="0" smtClean="0"/>
              <a:t>Global and supply chain impacts of bioenergy</a:t>
            </a:r>
          </a:p>
          <a:p>
            <a:r>
              <a:rPr lang="en-CA" dirty="0" smtClean="0"/>
              <a:t>	Environmental sustainability of the supply chain, global environmental health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7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214291"/>
            <a:ext cx="82868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Environmental factors in biomass harvesting  </a:t>
            </a:r>
          </a:p>
          <a:p>
            <a:r>
              <a:rPr lang="en-CA" dirty="0" smtClean="0"/>
              <a:t>	(</a:t>
            </a:r>
            <a:r>
              <a:rPr lang="en-CA" dirty="0" err="1" smtClean="0"/>
              <a:t>Lattimore</a:t>
            </a:r>
            <a:r>
              <a:rPr lang="en-CA" dirty="0" smtClean="0"/>
              <a:t> et al. 2009. Biomass and Bioenergy 33: 1321-1342.)</a:t>
            </a:r>
          </a:p>
          <a:p>
            <a:endParaRPr lang="en-CA" dirty="0" smtClean="0"/>
          </a:p>
          <a:p>
            <a:r>
              <a:rPr lang="en-CA" dirty="0" smtClean="0"/>
              <a:t>Soil	Physical, chemical, biological properties</a:t>
            </a:r>
          </a:p>
          <a:p>
            <a:r>
              <a:rPr lang="en-CA" dirty="0" smtClean="0"/>
              <a:t>		Exposure of mineral soil, e.g. stump removal</a:t>
            </a:r>
            <a:endParaRPr lang="en-CA" dirty="0"/>
          </a:p>
        </p:txBody>
      </p:sp>
      <p:pic>
        <p:nvPicPr>
          <p:cNvPr id="4" name="Content Placeholder 8" descr="Stubbrytarlag_1932.jpg"/>
          <p:cNvPicPr>
            <a:picLocks noChangeAspect="1"/>
          </p:cNvPicPr>
          <p:nvPr/>
        </p:nvPicPr>
        <p:blipFill>
          <a:blip r:embed="rId3" cstate="print"/>
          <a:srcRect l="10772"/>
          <a:stretch>
            <a:fillRect/>
          </a:stretch>
        </p:blipFill>
        <p:spPr>
          <a:xfrm>
            <a:off x="-32" y="1785926"/>
            <a:ext cx="4300755" cy="2857520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5" name="Content Placeholder 6" descr="Stup_piles_in_Finland_Gustaf_Egnell_webb.jpg"/>
          <p:cNvPicPr>
            <a:picLocks noChangeAspect="1"/>
          </p:cNvPicPr>
          <p:nvPr/>
        </p:nvPicPr>
        <p:blipFill>
          <a:blip r:embed="rId4" cstate="print"/>
          <a:srcRect t="4354" b="9797"/>
          <a:stretch>
            <a:fillRect/>
          </a:stretch>
        </p:blipFill>
        <p:spPr>
          <a:xfrm>
            <a:off x="285720" y="4429132"/>
            <a:ext cx="3768006" cy="242889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500562" y="5786454"/>
            <a:ext cx="4429156" cy="92333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dirty="0" smtClean="0"/>
              <a:t> SFA EIA carried out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New guidelines from Swedish Forest Agency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Revisit after 2013</a:t>
            </a:r>
            <a:endParaRPr lang="en-CA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29190" y="2000240"/>
            <a:ext cx="392909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Stump-harvest in Sweden – From an Environmental Impact Assessment Study to Recommendations and an Adaptive Forest Management approach from the Swedish Forest Agency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Gustaf Egnell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Swedish University of Agricultural Sciences, Faculty of Forestry, Department of Forest Ecology and Management, SE-901 83 Umeå, Sweden</a:t>
            </a:r>
            <a:b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5"/>
              </a:rPr>
              <a:t>Gustaf.Egnell@seksko.slu.se</a:t>
            </a:r>
            <a:endParaRPr kumimoji="0" lang="de-DE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8</a:t>
            </a:fld>
            <a:endParaRPr lang="en-CA"/>
          </a:p>
        </p:txBody>
      </p:sp>
      <p:grpSp>
        <p:nvGrpSpPr>
          <p:cNvPr id="10" name="Group 9"/>
          <p:cNvGrpSpPr/>
          <p:nvPr/>
        </p:nvGrpSpPr>
        <p:grpSpPr>
          <a:xfrm>
            <a:off x="1285852" y="2786058"/>
            <a:ext cx="3643338" cy="2652537"/>
            <a:chOff x="357158" y="2428868"/>
            <a:chExt cx="4038600" cy="3366917"/>
          </a:xfrm>
        </p:grpSpPr>
        <p:pic>
          <p:nvPicPr>
            <p:cNvPr id="8" name="Content Placeholder 10" descr="Nordfjellstubbskordare_webb.jpg"/>
            <p:cNvPicPr>
              <a:picLocks noChangeAspect="1"/>
            </p:cNvPicPr>
            <p:nvPr/>
          </p:nvPicPr>
          <p:blipFill>
            <a:blip r:embed="rId6" cstate="print"/>
            <a:srcRect b="12893"/>
            <a:stretch>
              <a:fillRect/>
            </a:stretch>
          </p:blipFill>
          <p:spPr>
            <a:xfrm>
              <a:off x="357158" y="2428868"/>
              <a:ext cx="4038600" cy="336691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357158" y="5447900"/>
              <a:ext cx="3857652" cy="27699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sv-SE" sz="1200" dirty="0" smtClean="0"/>
                <a:t>Illustration: Tomas Nordfjell</a:t>
              </a:r>
              <a:endParaRPr lang="sv-SE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1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Special_interest_areaCropped smaller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9893" y="71414"/>
            <a:ext cx="5554139" cy="429578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07141" y="5863256"/>
            <a:ext cx="892971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b="1" dirty="0" smtClean="0"/>
              <a:t> Best management practices for soil conservation in mountain pine beetle salvage operations. </a:t>
            </a:r>
            <a:r>
              <a:rPr lang="en-CA" dirty="0" smtClean="0"/>
              <a:t>S.M. Berch, S. Dube, and G.D. Hope. 2009. MFR Forest Science Program Extension Note 51. </a:t>
            </a:r>
            <a:r>
              <a:rPr lang="en-CA" dirty="0" smtClean="0">
                <a:hlinkClick r:id="rId4"/>
              </a:rPr>
              <a:t>http://www.for.gov.bc.ca/hfd/pubs/Docs/En/En91.htm</a:t>
            </a:r>
            <a:endParaRPr lang="en-CA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1142984"/>
            <a:ext cx="4708357" cy="4639018"/>
            <a:chOff x="4221361" y="843916"/>
            <a:chExt cx="4708357" cy="4639018"/>
          </a:xfrm>
        </p:grpSpPr>
        <p:pic>
          <p:nvPicPr>
            <p:cNvPr id="5" name="Picture 2" descr="Composite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221361" y="843916"/>
              <a:ext cx="4708357" cy="463901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6429388" y="5059932"/>
              <a:ext cx="24288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 smtClean="0">
                  <a:solidFill>
                    <a:schemeClr val="bg1"/>
                  </a:solidFill>
                </a:rPr>
                <a:t>Bill Chapman, photos</a:t>
              </a:r>
              <a:endParaRPr lang="en-C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0" y="0"/>
            <a:ext cx="3214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Mountain pine beetle salvage</a:t>
            </a:r>
            <a:endParaRPr lang="en-CA" sz="3200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214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In-block chipping</a:t>
            </a:r>
            <a:endParaRPr lang="en-CA" sz="3200" b="1" dirty="0"/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6072198" y="1307317"/>
            <a:ext cx="3000364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Maintaining Soil Productivity and Hydrologic Function in Forest Biomass Chipping Operations</a:t>
            </a: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: </a:t>
            </a:r>
            <a:r>
              <a:rPr kumimoji="0" lang="de-D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Best Management Practices for Soil Conservati</a:t>
            </a: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on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R. Kabzems, S. Dube, M. Curran, B. Chapman, S. Berch,</a:t>
            </a:r>
            <a:r>
              <a:rPr kumimoji="0" lang="en-CA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CA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G. Hope</a:t>
            </a: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en-CA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M. Kranabetter</a:t>
            </a:r>
            <a:r>
              <a:rPr kumimoji="0" lang="en-CA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and C. Bulmer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British Columbia Ministry of Forests and Range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3"/>
              </a:rPr>
              <a:t>Richard.Kabzems@gov.bc.ca</a:t>
            </a:r>
            <a:endParaRPr kumimoji="0" lang="de-DE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642918"/>
            <a:ext cx="5715008" cy="3934510"/>
            <a:chOff x="0" y="642918"/>
            <a:chExt cx="5715008" cy="3934510"/>
          </a:xfrm>
        </p:grpSpPr>
        <p:pic>
          <p:nvPicPr>
            <p:cNvPr id="3" name="Picture 2" descr="IMGP3454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0" y="642918"/>
              <a:ext cx="5715008" cy="393451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285720" y="4059800"/>
              <a:ext cx="46434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 smtClean="0">
                  <a:solidFill>
                    <a:schemeClr val="bg1"/>
                  </a:solidFill>
                </a:rPr>
                <a:t>Mike Carlson photo</a:t>
              </a:r>
              <a:endParaRPr lang="en-CA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357290" y="3429000"/>
            <a:ext cx="4572000" cy="3429024"/>
            <a:chOff x="1357290" y="3429000"/>
            <a:chExt cx="4572000" cy="3429024"/>
          </a:xfrm>
        </p:grpSpPr>
        <p:pic>
          <p:nvPicPr>
            <p:cNvPr id="4" name="Picture 3" descr="2009-06-25 15-46-16_0013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7290" y="3429000"/>
              <a:ext cx="4572000" cy="3429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1500166" y="6488692"/>
              <a:ext cx="3571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 smtClean="0">
                  <a:solidFill>
                    <a:schemeClr val="bg1"/>
                  </a:solidFill>
                </a:rPr>
                <a:t>Bill Chapman photo</a:t>
              </a:r>
              <a:endParaRPr lang="en-CA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143636" y="5715016"/>
            <a:ext cx="2786082" cy="646331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dirty="0" smtClean="0"/>
              <a:t> BMP document in prep.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Chip deposit &lt; 8 cm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10</a:t>
            </a:fld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3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14291"/>
            <a:ext cx="82868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Environmental factors in biomass harvesting  </a:t>
            </a:r>
          </a:p>
          <a:p>
            <a:r>
              <a:rPr lang="en-CA" dirty="0" smtClean="0"/>
              <a:t>	(</a:t>
            </a:r>
            <a:r>
              <a:rPr lang="en-CA" dirty="0" err="1" smtClean="0"/>
              <a:t>Lattimore</a:t>
            </a:r>
            <a:r>
              <a:rPr lang="en-CA" dirty="0" smtClean="0"/>
              <a:t> et al. 2009. Biomass and Bioenergy 33: 1321-1342.)</a:t>
            </a:r>
          </a:p>
          <a:p>
            <a:endParaRPr lang="en-CA" dirty="0" smtClean="0"/>
          </a:p>
          <a:p>
            <a:r>
              <a:rPr lang="en-CA" dirty="0" smtClean="0"/>
              <a:t>Soil	Physical, chemical, biological properties</a:t>
            </a:r>
          </a:p>
          <a:p>
            <a:r>
              <a:rPr lang="en-CA" dirty="0" smtClean="0"/>
              <a:t>		Exposure of mineral soil, e.g. stump removal</a:t>
            </a:r>
            <a:endParaRPr lang="en-CA" dirty="0"/>
          </a:p>
        </p:txBody>
      </p:sp>
      <p:pic>
        <p:nvPicPr>
          <p:cNvPr id="3" name="Picture 2" descr="Mohn - 1005 LTSP Workshop.jpg"/>
          <p:cNvPicPr>
            <a:picLocks noChangeAspect="1"/>
          </p:cNvPicPr>
          <p:nvPr/>
        </p:nvPicPr>
        <p:blipFill>
          <a:blip r:embed="rId3" cstate="print"/>
          <a:srcRect l="3937"/>
          <a:stretch>
            <a:fillRect/>
          </a:stretch>
        </p:blipFill>
        <p:spPr>
          <a:xfrm>
            <a:off x="71406" y="2000240"/>
            <a:ext cx="6176234" cy="4822041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286512" y="1781124"/>
            <a:ext cx="285748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Genomic investigation of forest soil microbial communities in the Long-Term Soil Productivity Study in British Columbia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William W. Mohn, Department of Microbiology &amp; Immunology, Life Sciences Institute, University of BC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4"/>
              </a:rPr>
              <a:t>wmohn@interchange.ubc.ca</a:t>
            </a:r>
            <a:endParaRPr kumimoji="0" lang="de-DE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7950" y="5072074"/>
            <a:ext cx="278605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b="1" dirty="0" smtClean="0"/>
              <a:t>LTSP treatments:</a:t>
            </a:r>
          </a:p>
          <a:p>
            <a:r>
              <a:rPr lang="en-CA" sz="1100" b="1" dirty="0" smtClean="0"/>
              <a:t>Organic matter</a:t>
            </a:r>
          </a:p>
          <a:p>
            <a:r>
              <a:rPr lang="en-CA" sz="1100" b="1" dirty="0" smtClean="0"/>
              <a:t>	Bole only</a:t>
            </a:r>
          </a:p>
          <a:p>
            <a:r>
              <a:rPr lang="en-CA" sz="1100" b="1" dirty="0" smtClean="0"/>
              <a:t>	Whole tree</a:t>
            </a:r>
          </a:p>
          <a:p>
            <a:r>
              <a:rPr lang="en-CA" sz="1100" b="1" dirty="0" smtClean="0"/>
              <a:t>	Whole tree plus forest floor</a:t>
            </a:r>
          </a:p>
          <a:p>
            <a:r>
              <a:rPr lang="en-CA" sz="1100" b="1" dirty="0" smtClean="0"/>
              <a:t>Compaction</a:t>
            </a:r>
          </a:p>
          <a:p>
            <a:r>
              <a:rPr lang="en-CA" sz="1100" b="1" dirty="0" smtClean="0"/>
              <a:t>	None</a:t>
            </a:r>
          </a:p>
          <a:p>
            <a:r>
              <a:rPr lang="en-CA" sz="1100" b="1" dirty="0" smtClean="0"/>
              <a:t>	Moderate</a:t>
            </a:r>
          </a:p>
          <a:p>
            <a:r>
              <a:rPr lang="en-CA" sz="1100" b="1" dirty="0" smtClean="0"/>
              <a:t>	Heavy</a:t>
            </a:r>
            <a:endParaRPr lang="en-CA" sz="1100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7"/>
          <p:cNvGraphicFramePr>
            <a:graphicFrameLocks/>
          </p:cNvGraphicFramePr>
          <p:nvPr/>
        </p:nvGraphicFramePr>
        <p:xfrm>
          <a:off x="214283" y="2143116"/>
          <a:ext cx="4857784" cy="4457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429256" y="2281190"/>
            <a:ext cx="342899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Long Term Effects of Stump Harvest on Total and Methyl Mercury in Discharging Groundwater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Tord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Magnusson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Department of Forest Ecology and Management, Swedish University of Agricultural Sciences, SE-90183 Umea, Sweden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4"/>
              </a:rPr>
              <a:t>Tord.Magnusson@sek.slu.se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3504" y="6000768"/>
            <a:ext cx="3643338" cy="369332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dirty="0" smtClean="0"/>
              <a:t> importance of riparian buffer zones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596" y="285728"/>
            <a:ext cx="828680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Environmental factors in biomass harvesting  </a:t>
            </a:r>
          </a:p>
          <a:p>
            <a:r>
              <a:rPr lang="en-CA" dirty="0" smtClean="0"/>
              <a:t>	(</a:t>
            </a:r>
            <a:r>
              <a:rPr lang="en-CA" dirty="0" err="1" smtClean="0"/>
              <a:t>Lattimore</a:t>
            </a:r>
            <a:r>
              <a:rPr lang="en-CA" dirty="0" smtClean="0"/>
              <a:t> et al. 2009. Biomass and Bioenergy 33: 1321-1342.)</a:t>
            </a:r>
          </a:p>
          <a:p>
            <a:endParaRPr lang="en-CA" dirty="0" smtClean="0"/>
          </a:p>
          <a:p>
            <a:r>
              <a:rPr lang="en-CA" dirty="0" smtClean="0"/>
              <a:t>Hydrology and water quality</a:t>
            </a:r>
          </a:p>
          <a:p>
            <a:r>
              <a:rPr lang="en-CA" dirty="0" smtClean="0"/>
              <a:t>	Flux; physical, chemical, biological properties</a:t>
            </a:r>
          </a:p>
          <a:p>
            <a:endParaRPr lang="en-CA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12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8433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214290"/>
            <a:ext cx="828680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Environmental factors in biomass harvesting  </a:t>
            </a:r>
          </a:p>
          <a:p>
            <a:r>
              <a:rPr lang="en-CA" dirty="0" smtClean="0"/>
              <a:t>	(</a:t>
            </a:r>
            <a:r>
              <a:rPr lang="en-CA" dirty="0" err="1" smtClean="0"/>
              <a:t>Lattimore</a:t>
            </a:r>
            <a:r>
              <a:rPr lang="en-CA" dirty="0" smtClean="0"/>
              <a:t> et al. 2009. Biomass and Bioenergy 33: 1321-1342.)</a:t>
            </a:r>
          </a:p>
          <a:p>
            <a:endParaRPr lang="en-CA" dirty="0" smtClean="0"/>
          </a:p>
          <a:p>
            <a:r>
              <a:rPr lang="en-CA" dirty="0" smtClean="0"/>
              <a:t>Site productivity</a:t>
            </a:r>
          </a:p>
          <a:p>
            <a:r>
              <a:rPr lang="en-CA" dirty="0" smtClean="0"/>
              <a:t>	Regeneration, soil quality</a:t>
            </a:r>
          </a:p>
          <a:p>
            <a:endParaRPr lang="en-CA" dirty="0" smtClean="0"/>
          </a:p>
        </p:txBody>
      </p:sp>
      <p:grpSp>
        <p:nvGrpSpPr>
          <p:cNvPr id="206" name="Group 205"/>
          <p:cNvGrpSpPr/>
          <p:nvPr/>
        </p:nvGrpSpPr>
        <p:grpSpPr>
          <a:xfrm>
            <a:off x="107950" y="2143116"/>
            <a:ext cx="9021763" cy="4337050"/>
            <a:chOff x="107950" y="2143116"/>
            <a:chExt cx="9021763" cy="4337050"/>
          </a:xfrm>
        </p:grpSpPr>
        <p:grpSp>
          <p:nvGrpSpPr>
            <p:cNvPr id="95" name="Group 94"/>
            <p:cNvGrpSpPr>
              <a:grpSpLocks noChangeAspect="1"/>
            </p:cNvGrpSpPr>
            <p:nvPr/>
          </p:nvGrpSpPr>
          <p:grpSpPr>
            <a:xfrm>
              <a:off x="107950" y="2143116"/>
              <a:ext cx="9021763" cy="4337050"/>
              <a:chOff x="107950" y="2276475"/>
              <a:chExt cx="9021763" cy="4337050"/>
            </a:xfrm>
          </p:grpSpPr>
          <p:grpSp>
            <p:nvGrpSpPr>
              <p:cNvPr id="96" name="Group 4"/>
              <p:cNvGrpSpPr>
                <a:grpSpLocks noChangeAspect="1"/>
              </p:cNvGrpSpPr>
              <p:nvPr/>
            </p:nvGrpSpPr>
            <p:grpSpPr bwMode="auto">
              <a:xfrm>
                <a:off x="107950" y="2276475"/>
                <a:ext cx="8924925" cy="4337050"/>
                <a:chOff x="77" y="1378"/>
                <a:chExt cx="5622" cy="2732"/>
              </a:xfrm>
            </p:grpSpPr>
            <p:sp>
              <p:nvSpPr>
                <p:cNvPr id="108" name="AutoShape 5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77" y="1378"/>
                  <a:ext cx="5622" cy="27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09" name="Rectangle 6"/>
                <p:cNvSpPr>
                  <a:spLocks noChangeArrowheads="1"/>
                </p:cNvSpPr>
                <p:nvPr/>
              </p:nvSpPr>
              <p:spPr bwMode="auto">
                <a:xfrm>
                  <a:off x="106" y="1408"/>
                  <a:ext cx="5558" cy="2673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10" name="Line 7"/>
                <p:cNvSpPr>
                  <a:spLocks noChangeShapeType="1"/>
                </p:cNvSpPr>
                <p:nvPr/>
              </p:nvSpPr>
              <p:spPr bwMode="auto">
                <a:xfrm>
                  <a:off x="547" y="1532"/>
                  <a:ext cx="0" cy="242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11" name="Line 8"/>
                <p:cNvSpPr>
                  <a:spLocks noChangeShapeType="1"/>
                </p:cNvSpPr>
                <p:nvPr/>
              </p:nvSpPr>
              <p:spPr bwMode="auto">
                <a:xfrm>
                  <a:off x="524" y="3956"/>
                  <a:ext cx="47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12" name="Line 9"/>
                <p:cNvSpPr>
                  <a:spLocks noChangeShapeType="1"/>
                </p:cNvSpPr>
                <p:nvPr/>
              </p:nvSpPr>
              <p:spPr bwMode="auto">
                <a:xfrm>
                  <a:off x="524" y="3607"/>
                  <a:ext cx="47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13" name="Line 10"/>
                <p:cNvSpPr>
                  <a:spLocks noChangeShapeType="1"/>
                </p:cNvSpPr>
                <p:nvPr/>
              </p:nvSpPr>
              <p:spPr bwMode="auto">
                <a:xfrm>
                  <a:off x="524" y="3264"/>
                  <a:ext cx="47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14" name="Line 11"/>
                <p:cNvSpPr>
                  <a:spLocks noChangeShapeType="1"/>
                </p:cNvSpPr>
                <p:nvPr/>
              </p:nvSpPr>
              <p:spPr bwMode="auto">
                <a:xfrm>
                  <a:off x="524" y="2916"/>
                  <a:ext cx="47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15" name="Line 12"/>
                <p:cNvSpPr>
                  <a:spLocks noChangeShapeType="1"/>
                </p:cNvSpPr>
                <p:nvPr/>
              </p:nvSpPr>
              <p:spPr bwMode="auto">
                <a:xfrm>
                  <a:off x="524" y="2573"/>
                  <a:ext cx="47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16" name="Line 13"/>
                <p:cNvSpPr>
                  <a:spLocks noChangeShapeType="1"/>
                </p:cNvSpPr>
                <p:nvPr/>
              </p:nvSpPr>
              <p:spPr bwMode="auto">
                <a:xfrm>
                  <a:off x="524" y="2224"/>
                  <a:ext cx="47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17" name="Line 14"/>
                <p:cNvSpPr>
                  <a:spLocks noChangeShapeType="1"/>
                </p:cNvSpPr>
                <p:nvPr/>
              </p:nvSpPr>
              <p:spPr bwMode="auto">
                <a:xfrm>
                  <a:off x="524" y="1881"/>
                  <a:ext cx="47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18" name="Line 15"/>
                <p:cNvSpPr>
                  <a:spLocks noChangeShapeType="1"/>
                </p:cNvSpPr>
                <p:nvPr/>
              </p:nvSpPr>
              <p:spPr bwMode="auto">
                <a:xfrm>
                  <a:off x="524" y="1532"/>
                  <a:ext cx="47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19" name="Line 16"/>
                <p:cNvSpPr>
                  <a:spLocks noChangeShapeType="1"/>
                </p:cNvSpPr>
                <p:nvPr/>
              </p:nvSpPr>
              <p:spPr bwMode="auto">
                <a:xfrm>
                  <a:off x="547" y="3264"/>
                  <a:ext cx="5065" cy="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0" name="Line 17"/>
                <p:cNvSpPr>
                  <a:spLocks noChangeShapeType="1"/>
                </p:cNvSpPr>
                <p:nvPr/>
              </p:nvSpPr>
              <p:spPr bwMode="auto">
                <a:xfrm>
                  <a:off x="594" y="3235"/>
                  <a:ext cx="0" cy="5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1" name="Rectangle 18"/>
                <p:cNvSpPr>
                  <a:spLocks noChangeArrowheads="1"/>
                </p:cNvSpPr>
                <p:nvPr/>
              </p:nvSpPr>
              <p:spPr bwMode="auto">
                <a:xfrm>
                  <a:off x="576" y="3235"/>
                  <a:ext cx="30" cy="47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" name="Line 19"/>
                <p:cNvSpPr>
                  <a:spLocks noChangeShapeType="1"/>
                </p:cNvSpPr>
                <p:nvPr/>
              </p:nvSpPr>
              <p:spPr bwMode="auto">
                <a:xfrm>
                  <a:off x="693" y="3241"/>
                  <a:ext cx="0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3" name="Rectangle 20"/>
                <p:cNvSpPr>
                  <a:spLocks noChangeArrowheads="1"/>
                </p:cNvSpPr>
                <p:nvPr/>
              </p:nvSpPr>
              <p:spPr bwMode="auto">
                <a:xfrm>
                  <a:off x="675" y="3241"/>
                  <a:ext cx="29" cy="41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4" name="Line 21"/>
                <p:cNvSpPr>
                  <a:spLocks noChangeShapeType="1"/>
                </p:cNvSpPr>
                <p:nvPr/>
              </p:nvSpPr>
              <p:spPr bwMode="auto">
                <a:xfrm>
                  <a:off x="786" y="3229"/>
                  <a:ext cx="0" cy="4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5" name="Rectangle 22"/>
                <p:cNvSpPr>
                  <a:spLocks noChangeArrowheads="1"/>
                </p:cNvSpPr>
                <p:nvPr/>
              </p:nvSpPr>
              <p:spPr bwMode="auto">
                <a:xfrm>
                  <a:off x="768" y="3229"/>
                  <a:ext cx="29" cy="35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6" name="Line 23"/>
                <p:cNvSpPr>
                  <a:spLocks noChangeShapeType="1"/>
                </p:cNvSpPr>
                <p:nvPr/>
              </p:nvSpPr>
              <p:spPr bwMode="auto">
                <a:xfrm>
                  <a:off x="1070" y="3235"/>
                  <a:ext cx="0" cy="5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7" name="Rectangle 24"/>
                <p:cNvSpPr>
                  <a:spLocks noChangeArrowheads="1"/>
                </p:cNvSpPr>
                <p:nvPr/>
              </p:nvSpPr>
              <p:spPr bwMode="auto">
                <a:xfrm>
                  <a:off x="1053" y="3235"/>
                  <a:ext cx="29" cy="53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8" name="Line 25"/>
                <p:cNvSpPr>
                  <a:spLocks noChangeShapeType="1"/>
                </p:cNvSpPr>
                <p:nvPr/>
              </p:nvSpPr>
              <p:spPr bwMode="auto">
                <a:xfrm>
                  <a:off x="1169" y="3264"/>
                  <a:ext cx="0" cy="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9" name="Rectangle 26"/>
                <p:cNvSpPr>
                  <a:spLocks noChangeArrowheads="1"/>
                </p:cNvSpPr>
                <p:nvPr/>
              </p:nvSpPr>
              <p:spPr bwMode="auto">
                <a:xfrm>
                  <a:off x="1151" y="3264"/>
                  <a:ext cx="29" cy="54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0" name="Line 27"/>
                <p:cNvSpPr>
                  <a:spLocks noChangeShapeType="1"/>
                </p:cNvSpPr>
                <p:nvPr/>
              </p:nvSpPr>
              <p:spPr bwMode="auto">
                <a:xfrm>
                  <a:off x="1262" y="3270"/>
                  <a:ext cx="0" cy="7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1" name="Rectangle 28"/>
                <p:cNvSpPr>
                  <a:spLocks noChangeArrowheads="1"/>
                </p:cNvSpPr>
                <p:nvPr/>
              </p:nvSpPr>
              <p:spPr bwMode="auto">
                <a:xfrm>
                  <a:off x="1244" y="3270"/>
                  <a:ext cx="29" cy="65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2" name="Line 29"/>
                <p:cNvSpPr>
                  <a:spLocks noChangeShapeType="1"/>
                </p:cNvSpPr>
                <p:nvPr/>
              </p:nvSpPr>
              <p:spPr bwMode="auto">
                <a:xfrm>
                  <a:off x="1552" y="3205"/>
                  <a:ext cx="0" cy="11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3" name="Rectangle 30"/>
                <p:cNvSpPr>
                  <a:spLocks noChangeArrowheads="1"/>
                </p:cNvSpPr>
                <p:nvPr/>
              </p:nvSpPr>
              <p:spPr bwMode="auto">
                <a:xfrm>
                  <a:off x="1535" y="3205"/>
                  <a:ext cx="29" cy="107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4" name="Line 31"/>
                <p:cNvSpPr>
                  <a:spLocks noChangeShapeType="1"/>
                </p:cNvSpPr>
                <p:nvPr/>
              </p:nvSpPr>
              <p:spPr bwMode="auto">
                <a:xfrm>
                  <a:off x="1645" y="3341"/>
                  <a:ext cx="0" cy="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5" name="Rectangle 32"/>
                <p:cNvSpPr>
                  <a:spLocks noChangeArrowheads="1"/>
                </p:cNvSpPr>
                <p:nvPr/>
              </p:nvSpPr>
              <p:spPr bwMode="auto">
                <a:xfrm>
                  <a:off x="1628" y="3341"/>
                  <a:ext cx="29" cy="48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6" name="Line 33"/>
                <p:cNvSpPr>
                  <a:spLocks noChangeShapeType="1"/>
                </p:cNvSpPr>
                <p:nvPr/>
              </p:nvSpPr>
              <p:spPr bwMode="auto">
                <a:xfrm>
                  <a:off x="1744" y="3507"/>
                  <a:ext cx="0" cy="4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7" name="Rectangle 34"/>
                <p:cNvSpPr>
                  <a:spLocks noChangeArrowheads="1"/>
                </p:cNvSpPr>
                <p:nvPr/>
              </p:nvSpPr>
              <p:spPr bwMode="auto">
                <a:xfrm>
                  <a:off x="1726" y="3507"/>
                  <a:ext cx="29" cy="41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8" name="Line 35"/>
                <p:cNvSpPr>
                  <a:spLocks noChangeShapeType="1"/>
                </p:cNvSpPr>
                <p:nvPr/>
              </p:nvSpPr>
              <p:spPr bwMode="auto">
                <a:xfrm>
                  <a:off x="2028" y="3152"/>
                  <a:ext cx="0" cy="2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9" name="Rectangle 36"/>
                <p:cNvSpPr>
                  <a:spLocks noChangeArrowheads="1"/>
                </p:cNvSpPr>
                <p:nvPr/>
              </p:nvSpPr>
              <p:spPr bwMode="auto">
                <a:xfrm>
                  <a:off x="2011" y="3152"/>
                  <a:ext cx="29" cy="219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40" name="Line 37"/>
                <p:cNvSpPr>
                  <a:spLocks noChangeShapeType="1"/>
                </p:cNvSpPr>
                <p:nvPr/>
              </p:nvSpPr>
              <p:spPr bwMode="auto">
                <a:xfrm>
                  <a:off x="2121" y="3028"/>
                  <a:ext cx="0" cy="28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41" name="Rectangle 38"/>
                <p:cNvSpPr>
                  <a:spLocks noChangeArrowheads="1"/>
                </p:cNvSpPr>
                <p:nvPr/>
              </p:nvSpPr>
              <p:spPr bwMode="auto">
                <a:xfrm>
                  <a:off x="2104" y="3028"/>
                  <a:ext cx="29" cy="278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42" name="Line 39"/>
                <p:cNvSpPr>
                  <a:spLocks noChangeShapeType="1"/>
                </p:cNvSpPr>
                <p:nvPr/>
              </p:nvSpPr>
              <p:spPr bwMode="auto">
                <a:xfrm>
                  <a:off x="2220" y="2945"/>
                  <a:ext cx="0" cy="37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43" name="Rectangle 40"/>
                <p:cNvSpPr>
                  <a:spLocks noChangeArrowheads="1"/>
                </p:cNvSpPr>
                <p:nvPr/>
              </p:nvSpPr>
              <p:spPr bwMode="auto">
                <a:xfrm>
                  <a:off x="2203" y="2945"/>
                  <a:ext cx="29" cy="373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44" name="Line 41"/>
                <p:cNvSpPr>
                  <a:spLocks noChangeShapeType="1"/>
                </p:cNvSpPr>
                <p:nvPr/>
              </p:nvSpPr>
              <p:spPr bwMode="auto">
                <a:xfrm>
                  <a:off x="2505" y="3164"/>
                  <a:ext cx="0" cy="20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45" name="Rectangle 42"/>
                <p:cNvSpPr>
                  <a:spLocks noChangeArrowheads="1"/>
                </p:cNvSpPr>
                <p:nvPr/>
              </p:nvSpPr>
              <p:spPr bwMode="auto">
                <a:xfrm>
                  <a:off x="2487" y="3164"/>
                  <a:ext cx="29" cy="195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46" name="Line 43"/>
                <p:cNvSpPr>
                  <a:spLocks noChangeShapeType="1"/>
                </p:cNvSpPr>
                <p:nvPr/>
              </p:nvSpPr>
              <p:spPr bwMode="auto">
                <a:xfrm>
                  <a:off x="2603" y="2821"/>
                  <a:ext cx="0" cy="16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47" name="Rectangle 44"/>
                <p:cNvSpPr>
                  <a:spLocks noChangeArrowheads="1"/>
                </p:cNvSpPr>
                <p:nvPr/>
              </p:nvSpPr>
              <p:spPr bwMode="auto">
                <a:xfrm>
                  <a:off x="2586" y="2821"/>
                  <a:ext cx="29" cy="154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48" name="Line 45"/>
                <p:cNvSpPr>
                  <a:spLocks noChangeShapeType="1"/>
                </p:cNvSpPr>
                <p:nvPr/>
              </p:nvSpPr>
              <p:spPr bwMode="auto">
                <a:xfrm>
                  <a:off x="2696" y="2785"/>
                  <a:ext cx="0" cy="39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49" name="Rectangle 46"/>
                <p:cNvSpPr>
                  <a:spLocks noChangeArrowheads="1"/>
                </p:cNvSpPr>
                <p:nvPr/>
              </p:nvSpPr>
              <p:spPr bwMode="auto">
                <a:xfrm>
                  <a:off x="2679" y="2785"/>
                  <a:ext cx="29" cy="385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50" name="Line 47"/>
                <p:cNvSpPr>
                  <a:spLocks noChangeShapeType="1"/>
                </p:cNvSpPr>
                <p:nvPr/>
              </p:nvSpPr>
              <p:spPr bwMode="auto">
                <a:xfrm>
                  <a:off x="2987" y="3199"/>
                  <a:ext cx="0" cy="13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51" name="Rectangle 48"/>
                <p:cNvSpPr>
                  <a:spLocks noChangeArrowheads="1"/>
                </p:cNvSpPr>
                <p:nvPr/>
              </p:nvSpPr>
              <p:spPr bwMode="auto">
                <a:xfrm>
                  <a:off x="2969" y="3199"/>
                  <a:ext cx="29" cy="125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52" name="Line 49"/>
                <p:cNvSpPr>
                  <a:spLocks noChangeShapeType="1"/>
                </p:cNvSpPr>
                <p:nvPr/>
              </p:nvSpPr>
              <p:spPr bwMode="auto">
                <a:xfrm>
                  <a:off x="3080" y="2448"/>
                  <a:ext cx="0" cy="46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53" name="Rectangle 50"/>
                <p:cNvSpPr>
                  <a:spLocks noChangeArrowheads="1"/>
                </p:cNvSpPr>
                <p:nvPr/>
              </p:nvSpPr>
              <p:spPr bwMode="auto">
                <a:xfrm>
                  <a:off x="3062" y="2448"/>
                  <a:ext cx="29" cy="462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54" name="Line 51"/>
                <p:cNvSpPr>
                  <a:spLocks noChangeShapeType="1"/>
                </p:cNvSpPr>
                <p:nvPr/>
              </p:nvSpPr>
              <p:spPr bwMode="auto">
                <a:xfrm>
                  <a:off x="3173" y="1662"/>
                  <a:ext cx="0" cy="80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55" name="Rectangle 52"/>
                <p:cNvSpPr>
                  <a:spLocks noChangeArrowheads="1"/>
                </p:cNvSpPr>
                <p:nvPr/>
              </p:nvSpPr>
              <p:spPr bwMode="auto">
                <a:xfrm>
                  <a:off x="3155" y="1662"/>
                  <a:ext cx="29" cy="798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56" name="Line 53"/>
                <p:cNvSpPr>
                  <a:spLocks noChangeShapeType="1"/>
                </p:cNvSpPr>
                <p:nvPr/>
              </p:nvSpPr>
              <p:spPr bwMode="auto">
                <a:xfrm>
                  <a:off x="3463" y="3170"/>
                  <a:ext cx="0" cy="18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57" name="Rectangle 54"/>
                <p:cNvSpPr>
                  <a:spLocks noChangeArrowheads="1"/>
                </p:cNvSpPr>
                <p:nvPr/>
              </p:nvSpPr>
              <p:spPr bwMode="auto">
                <a:xfrm>
                  <a:off x="3446" y="3170"/>
                  <a:ext cx="29" cy="177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58" name="Line 55"/>
                <p:cNvSpPr>
                  <a:spLocks noChangeShapeType="1"/>
                </p:cNvSpPr>
                <p:nvPr/>
              </p:nvSpPr>
              <p:spPr bwMode="auto">
                <a:xfrm>
                  <a:off x="3556" y="3117"/>
                  <a:ext cx="0" cy="12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59" name="Rectangle 56"/>
                <p:cNvSpPr>
                  <a:spLocks noChangeArrowheads="1"/>
                </p:cNvSpPr>
                <p:nvPr/>
              </p:nvSpPr>
              <p:spPr bwMode="auto">
                <a:xfrm>
                  <a:off x="3538" y="3117"/>
                  <a:ext cx="30" cy="118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60" name="Line 57"/>
                <p:cNvSpPr>
                  <a:spLocks noChangeShapeType="1"/>
                </p:cNvSpPr>
                <p:nvPr/>
              </p:nvSpPr>
              <p:spPr bwMode="auto">
                <a:xfrm>
                  <a:off x="3655" y="3146"/>
                  <a:ext cx="0" cy="36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61" name="Rectangle 58"/>
                <p:cNvSpPr>
                  <a:spLocks noChangeArrowheads="1"/>
                </p:cNvSpPr>
                <p:nvPr/>
              </p:nvSpPr>
              <p:spPr bwMode="auto">
                <a:xfrm>
                  <a:off x="3637" y="3146"/>
                  <a:ext cx="29" cy="355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62" name="Line 59"/>
                <p:cNvSpPr>
                  <a:spLocks noChangeShapeType="1"/>
                </p:cNvSpPr>
                <p:nvPr/>
              </p:nvSpPr>
              <p:spPr bwMode="auto">
                <a:xfrm>
                  <a:off x="3939" y="3199"/>
                  <a:ext cx="0" cy="1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63" name="Rectangle 60"/>
                <p:cNvSpPr>
                  <a:spLocks noChangeArrowheads="1"/>
                </p:cNvSpPr>
                <p:nvPr/>
              </p:nvSpPr>
              <p:spPr bwMode="auto">
                <a:xfrm>
                  <a:off x="3922" y="3199"/>
                  <a:ext cx="29" cy="119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64" name="Line 61"/>
                <p:cNvSpPr>
                  <a:spLocks noChangeShapeType="1"/>
                </p:cNvSpPr>
                <p:nvPr/>
              </p:nvSpPr>
              <p:spPr bwMode="auto">
                <a:xfrm>
                  <a:off x="4038" y="3312"/>
                  <a:ext cx="0" cy="14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65" name="Rectangle 62"/>
                <p:cNvSpPr>
                  <a:spLocks noChangeArrowheads="1"/>
                </p:cNvSpPr>
                <p:nvPr/>
              </p:nvSpPr>
              <p:spPr bwMode="auto">
                <a:xfrm>
                  <a:off x="4021" y="3312"/>
                  <a:ext cx="29" cy="136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66" name="Line 63"/>
                <p:cNvSpPr>
                  <a:spLocks noChangeShapeType="1"/>
                </p:cNvSpPr>
                <p:nvPr/>
              </p:nvSpPr>
              <p:spPr bwMode="auto">
                <a:xfrm>
                  <a:off x="4131" y="3371"/>
                  <a:ext cx="0" cy="10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67" name="Rectangle 64"/>
                <p:cNvSpPr>
                  <a:spLocks noChangeArrowheads="1"/>
                </p:cNvSpPr>
                <p:nvPr/>
              </p:nvSpPr>
              <p:spPr bwMode="auto">
                <a:xfrm>
                  <a:off x="4113" y="3371"/>
                  <a:ext cx="29" cy="100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68" name="Line 65"/>
                <p:cNvSpPr>
                  <a:spLocks noChangeShapeType="1"/>
                </p:cNvSpPr>
                <p:nvPr/>
              </p:nvSpPr>
              <p:spPr bwMode="auto">
                <a:xfrm>
                  <a:off x="4415" y="3211"/>
                  <a:ext cx="0" cy="10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69" name="Rectangle 66"/>
                <p:cNvSpPr>
                  <a:spLocks noChangeArrowheads="1"/>
                </p:cNvSpPr>
                <p:nvPr/>
              </p:nvSpPr>
              <p:spPr bwMode="auto">
                <a:xfrm>
                  <a:off x="4398" y="3211"/>
                  <a:ext cx="29" cy="101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70" name="Line 67"/>
                <p:cNvSpPr>
                  <a:spLocks noChangeShapeType="1"/>
                </p:cNvSpPr>
                <p:nvPr/>
              </p:nvSpPr>
              <p:spPr bwMode="auto">
                <a:xfrm>
                  <a:off x="4514" y="3465"/>
                  <a:ext cx="0" cy="13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71" name="Rectangle 68"/>
                <p:cNvSpPr>
                  <a:spLocks noChangeArrowheads="1"/>
                </p:cNvSpPr>
                <p:nvPr/>
              </p:nvSpPr>
              <p:spPr bwMode="auto">
                <a:xfrm>
                  <a:off x="4497" y="3465"/>
                  <a:ext cx="29" cy="131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72" name="Line 69"/>
                <p:cNvSpPr>
                  <a:spLocks noChangeShapeType="1"/>
                </p:cNvSpPr>
                <p:nvPr/>
              </p:nvSpPr>
              <p:spPr bwMode="auto">
                <a:xfrm>
                  <a:off x="4607" y="3359"/>
                  <a:ext cx="0" cy="17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73" name="Rectangle 70"/>
                <p:cNvSpPr>
                  <a:spLocks noChangeArrowheads="1"/>
                </p:cNvSpPr>
                <p:nvPr/>
              </p:nvSpPr>
              <p:spPr bwMode="auto">
                <a:xfrm>
                  <a:off x="4590" y="3359"/>
                  <a:ext cx="29" cy="166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74" name="Line 71"/>
                <p:cNvSpPr>
                  <a:spLocks noChangeShapeType="1"/>
                </p:cNvSpPr>
                <p:nvPr/>
              </p:nvSpPr>
              <p:spPr bwMode="auto">
                <a:xfrm>
                  <a:off x="4897" y="3052"/>
                  <a:ext cx="0" cy="4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75" name="Rectangle 72"/>
                <p:cNvSpPr>
                  <a:spLocks noChangeArrowheads="1"/>
                </p:cNvSpPr>
                <p:nvPr/>
              </p:nvSpPr>
              <p:spPr bwMode="auto">
                <a:xfrm>
                  <a:off x="4880" y="3052"/>
                  <a:ext cx="29" cy="419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76" name="Line 73"/>
                <p:cNvSpPr>
                  <a:spLocks noChangeShapeType="1"/>
                </p:cNvSpPr>
                <p:nvPr/>
              </p:nvSpPr>
              <p:spPr bwMode="auto">
                <a:xfrm>
                  <a:off x="4990" y="2644"/>
                  <a:ext cx="0" cy="4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77" name="Rectangle 74"/>
                <p:cNvSpPr>
                  <a:spLocks noChangeArrowheads="1"/>
                </p:cNvSpPr>
                <p:nvPr/>
              </p:nvSpPr>
              <p:spPr bwMode="auto">
                <a:xfrm>
                  <a:off x="4973" y="2644"/>
                  <a:ext cx="29" cy="437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78" name="Line 75"/>
                <p:cNvSpPr>
                  <a:spLocks noChangeShapeType="1"/>
                </p:cNvSpPr>
                <p:nvPr/>
              </p:nvSpPr>
              <p:spPr bwMode="auto">
                <a:xfrm>
                  <a:off x="5089" y="2904"/>
                  <a:ext cx="0" cy="3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79" name="Rectangle 76"/>
                <p:cNvSpPr>
                  <a:spLocks noChangeArrowheads="1"/>
                </p:cNvSpPr>
                <p:nvPr/>
              </p:nvSpPr>
              <p:spPr bwMode="auto">
                <a:xfrm>
                  <a:off x="5072" y="2904"/>
                  <a:ext cx="29" cy="337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80" name="Line 77"/>
                <p:cNvSpPr>
                  <a:spLocks noChangeShapeType="1"/>
                </p:cNvSpPr>
                <p:nvPr/>
              </p:nvSpPr>
              <p:spPr bwMode="auto">
                <a:xfrm>
                  <a:off x="5374" y="3164"/>
                  <a:ext cx="0" cy="20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81" name="Rectangle 78"/>
                <p:cNvSpPr>
                  <a:spLocks noChangeArrowheads="1"/>
                </p:cNvSpPr>
                <p:nvPr/>
              </p:nvSpPr>
              <p:spPr bwMode="auto">
                <a:xfrm>
                  <a:off x="5356" y="3164"/>
                  <a:ext cx="29" cy="195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82" name="Line 79"/>
                <p:cNvSpPr>
                  <a:spLocks noChangeShapeType="1"/>
                </p:cNvSpPr>
                <p:nvPr/>
              </p:nvSpPr>
              <p:spPr bwMode="auto">
                <a:xfrm>
                  <a:off x="5467" y="2886"/>
                  <a:ext cx="0" cy="38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83" name="Rectangle 80"/>
                <p:cNvSpPr>
                  <a:spLocks noChangeArrowheads="1"/>
                </p:cNvSpPr>
                <p:nvPr/>
              </p:nvSpPr>
              <p:spPr bwMode="auto">
                <a:xfrm>
                  <a:off x="5449" y="2886"/>
                  <a:ext cx="29" cy="378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84" name="Line 81"/>
                <p:cNvSpPr>
                  <a:spLocks noChangeShapeType="1"/>
                </p:cNvSpPr>
                <p:nvPr/>
              </p:nvSpPr>
              <p:spPr bwMode="auto">
                <a:xfrm>
                  <a:off x="5565" y="3069"/>
                  <a:ext cx="0" cy="36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85" name="Rectangle 82"/>
                <p:cNvSpPr>
                  <a:spLocks noChangeArrowheads="1"/>
                </p:cNvSpPr>
                <p:nvPr/>
              </p:nvSpPr>
              <p:spPr bwMode="auto">
                <a:xfrm>
                  <a:off x="5548" y="3069"/>
                  <a:ext cx="29" cy="355"/>
                </a:xfrm>
                <a:prstGeom prst="rect">
                  <a:avLst/>
                </a:prstGeom>
                <a:solidFill>
                  <a:srgbClr val="FFFFFF"/>
                </a:solidFill>
                <a:ln w="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86" name="Rectangle 83"/>
                <p:cNvSpPr>
                  <a:spLocks noChangeArrowheads="1"/>
                </p:cNvSpPr>
                <p:nvPr/>
              </p:nvSpPr>
              <p:spPr bwMode="auto">
                <a:xfrm>
                  <a:off x="344" y="3909"/>
                  <a:ext cx="159" cy="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CA" sz="1000">
                      <a:solidFill>
                        <a:srgbClr val="000000"/>
                      </a:solidFill>
                    </a:rPr>
                    <a:t>-100</a:t>
                  </a:r>
                  <a:endParaRPr lang="en-CA"/>
                </a:p>
              </p:txBody>
            </p:sp>
            <p:sp>
              <p:nvSpPr>
                <p:cNvPr id="187" name="Rectangle 84"/>
                <p:cNvSpPr>
                  <a:spLocks noChangeArrowheads="1"/>
                </p:cNvSpPr>
                <p:nvPr/>
              </p:nvSpPr>
              <p:spPr bwMode="auto">
                <a:xfrm>
                  <a:off x="385" y="3560"/>
                  <a:ext cx="115" cy="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CA" sz="1000">
                      <a:solidFill>
                        <a:srgbClr val="000000"/>
                      </a:solidFill>
                    </a:rPr>
                    <a:t>-50</a:t>
                  </a:r>
                  <a:endParaRPr lang="en-CA"/>
                </a:p>
              </p:txBody>
            </p:sp>
            <p:sp>
              <p:nvSpPr>
                <p:cNvPr id="188" name="Rectangle 85"/>
                <p:cNvSpPr>
                  <a:spLocks noChangeArrowheads="1"/>
                </p:cNvSpPr>
                <p:nvPr/>
              </p:nvSpPr>
              <p:spPr bwMode="auto">
                <a:xfrm>
                  <a:off x="449" y="3217"/>
                  <a:ext cx="44" cy="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CA" sz="1000">
                      <a:solidFill>
                        <a:srgbClr val="000000"/>
                      </a:solidFill>
                    </a:rPr>
                    <a:t>0</a:t>
                  </a:r>
                  <a:endParaRPr lang="en-CA"/>
                </a:p>
              </p:txBody>
            </p:sp>
            <p:sp>
              <p:nvSpPr>
                <p:cNvPr id="189" name="Rectangle 86"/>
                <p:cNvSpPr>
                  <a:spLocks noChangeArrowheads="1"/>
                </p:cNvSpPr>
                <p:nvPr/>
              </p:nvSpPr>
              <p:spPr bwMode="auto">
                <a:xfrm>
                  <a:off x="408" y="2868"/>
                  <a:ext cx="88" cy="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CA" sz="1000">
                      <a:solidFill>
                        <a:srgbClr val="000000"/>
                      </a:solidFill>
                    </a:rPr>
                    <a:t>50</a:t>
                  </a:r>
                  <a:endParaRPr lang="en-CA"/>
                </a:p>
              </p:txBody>
            </p:sp>
            <p:sp>
              <p:nvSpPr>
                <p:cNvPr id="190" name="Rectangle 87"/>
                <p:cNvSpPr>
                  <a:spLocks noChangeArrowheads="1"/>
                </p:cNvSpPr>
                <p:nvPr/>
              </p:nvSpPr>
              <p:spPr bwMode="auto">
                <a:xfrm>
                  <a:off x="367" y="2525"/>
                  <a:ext cx="132" cy="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CA" sz="1000">
                      <a:solidFill>
                        <a:srgbClr val="000000"/>
                      </a:solidFill>
                    </a:rPr>
                    <a:t>100</a:t>
                  </a:r>
                  <a:endParaRPr lang="en-CA"/>
                </a:p>
              </p:txBody>
            </p:sp>
            <p:sp>
              <p:nvSpPr>
                <p:cNvPr id="191" name="Rectangle 88"/>
                <p:cNvSpPr>
                  <a:spLocks noChangeArrowheads="1"/>
                </p:cNvSpPr>
                <p:nvPr/>
              </p:nvSpPr>
              <p:spPr bwMode="auto">
                <a:xfrm>
                  <a:off x="367" y="2176"/>
                  <a:ext cx="132" cy="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CA" sz="1000">
                      <a:solidFill>
                        <a:srgbClr val="000000"/>
                      </a:solidFill>
                    </a:rPr>
                    <a:t>150</a:t>
                  </a:r>
                  <a:endParaRPr lang="en-CA"/>
                </a:p>
              </p:txBody>
            </p:sp>
            <p:sp>
              <p:nvSpPr>
                <p:cNvPr id="192" name="Rectangle 89"/>
                <p:cNvSpPr>
                  <a:spLocks noChangeArrowheads="1"/>
                </p:cNvSpPr>
                <p:nvPr/>
              </p:nvSpPr>
              <p:spPr bwMode="auto">
                <a:xfrm>
                  <a:off x="367" y="1833"/>
                  <a:ext cx="132" cy="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CA" sz="1000">
                      <a:solidFill>
                        <a:srgbClr val="000000"/>
                      </a:solidFill>
                    </a:rPr>
                    <a:t>200</a:t>
                  </a:r>
                  <a:endParaRPr lang="en-CA"/>
                </a:p>
              </p:txBody>
            </p:sp>
            <p:sp>
              <p:nvSpPr>
                <p:cNvPr id="193" name="Rectangle 90"/>
                <p:cNvSpPr>
                  <a:spLocks noChangeArrowheads="1"/>
                </p:cNvSpPr>
                <p:nvPr/>
              </p:nvSpPr>
              <p:spPr bwMode="auto">
                <a:xfrm>
                  <a:off x="367" y="1484"/>
                  <a:ext cx="132" cy="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CA" sz="1000">
                      <a:solidFill>
                        <a:srgbClr val="000000"/>
                      </a:solidFill>
                    </a:rPr>
                    <a:t>250</a:t>
                  </a:r>
                  <a:endParaRPr lang="en-CA"/>
                </a:p>
              </p:txBody>
            </p:sp>
            <p:sp>
              <p:nvSpPr>
                <p:cNvPr id="194" name="Rectangle 91"/>
                <p:cNvSpPr>
                  <a:spLocks noChangeArrowheads="1"/>
                </p:cNvSpPr>
                <p:nvPr/>
              </p:nvSpPr>
              <p:spPr bwMode="auto">
                <a:xfrm rot="16200000">
                  <a:off x="-184" y="2744"/>
                  <a:ext cx="871" cy="9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CA" sz="1000" dirty="0">
                      <a:solidFill>
                        <a:srgbClr val="000000"/>
                      </a:solidFill>
                    </a:rPr>
                    <a:t>RGR - Biomass (% of </a:t>
                  </a:r>
                  <a:r>
                    <a:rPr lang="en-CA" sz="1000" dirty="0" smtClean="0">
                      <a:solidFill>
                        <a:srgbClr val="000000"/>
                      </a:solidFill>
                    </a:rPr>
                    <a:t>OM0  </a:t>
                  </a:r>
                  <a:endParaRPr lang="en-CA" dirty="0"/>
                </a:p>
              </p:txBody>
            </p:sp>
            <p:sp>
              <p:nvSpPr>
                <p:cNvPr id="195" name="Rectangle 92"/>
                <p:cNvSpPr>
                  <a:spLocks noChangeArrowheads="1"/>
                </p:cNvSpPr>
                <p:nvPr/>
              </p:nvSpPr>
              <p:spPr bwMode="auto">
                <a:xfrm rot="16200000">
                  <a:off x="216" y="2251"/>
                  <a:ext cx="90" cy="6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CA" sz="700" dirty="0" err="1">
                      <a:solidFill>
                        <a:srgbClr val="000000"/>
                      </a:solidFill>
                    </a:rPr>
                    <a:t>avg</a:t>
                  </a:r>
                  <a:endParaRPr lang="en-CA" dirty="0"/>
                </a:p>
              </p:txBody>
            </p:sp>
            <p:sp>
              <p:nvSpPr>
                <p:cNvPr id="196" name="Rectangle 93"/>
                <p:cNvSpPr>
                  <a:spLocks noChangeArrowheads="1"/>
                </p:cNvSpPr>
                <p:nvPr/>
              </p:nvSpPr>
              <p:spPr bwMode="auto">
                <a:xfrm rot="16200000">
                  <a:off x="237" y="2174"/>
                  <a:ext cx="27" cy="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CA" sz="1000">
                      <a:solidFill>
                        <a:srgbClr val="000000"/>
                      </a:solidFill>
                    </a:rPr>
                    <a:t>)</a:t>
                  </a:r>
                  <a:endParaRPr lang="en-CA"/>
                </a:p>
              </p:txBody>
            </p:sp>
            <p:sp>
              <p:nvSpPr>
                <p:cNvPr id="197" name="Rectangle 94"/>
                <p:cNvSpPr>
                  <a:spLocks noChangeArrowheads="1"/>
                </p:cNvSpPr>
                <p:nvPr/>
              </p:nvSpPr>
              <p:spPr bwMode="auto">
                <a:xfrm>
                  <a:off x="106" y="1408"/>
                  <a:ext cx="5558" cy="2673"/>
                </a:xfrm>
                <a:prstGeom prst="rect">
                  <a:avLst/>
                </a:prstGeom>
                <a:noFill/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sp>
            <p:nvSpPr>
              <p:cNvPr id="97" name="Text Box 95"/>
              <p:cNvSpPr txBox="1">
                <a:spLocks noChangeArrowheads="1"/>
              </p:cNvSpPr>
              <p:nvPr/>
            </p:nvSpPr>
            <p:spPr bwMode="auto">
              <a:xfrm>
                <a:off x="1538288" y="6057900"/>
                <a:ext cx="571500" cy="365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CA" sz="900"/>
                  <a:t>MS</a:t>
                </a:r>
              </a:p>
              <a:p>
                <a:pPr algn="ctr"/>
                <a:r>
                  <a:rPr lang="en-CA" sz="900"/>
                  <a:t>Loblolly</a:t>
                </a:r>
              </a:p>
            </p:txBody>
          </p:sp>
          <p:sp>
            <p:nvSpPr>
              <p:cNvPr id="98" name="Text Box 96"/>
              <p:cNvSpPr txBox="1">
                <a:spLocks noChangeArrowheads="1"/>
              </p:cNvSpPr>
              <p:nvPr/>
            </p:nvSpPr>
            <p:spPr bwMode="auto">
              <a:xfrm>
                <a:off x="2397125" y="6057900"/>
                <a:ext cx="368300" cy="365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CA" sz="900"/>
                  <a:t>Ont</a:t>
                </a:r>
              </a:p>
              <a:p>
                <a:pPr algn="ctr"/>
                <a:r>
                  <a:rPr lang="en-CA" sz="900"/>
                  <a:t>Pj</a:t>
                </a:r>
              </a:p>
            </p:txBody>
          </p:sp>
          <p:sp>
            <p:nvSpPr>
              <p:cNvPr id="99" name="Text Box 97"/>
              <p:cNvSpPr txBox="1">
                <a:spLocks noChangeArrowheads="1"/>
              </p:cNvSpPr>
              <p:nvPr/>
            </p:nvSpPr>
            <p:spPr bwMode="auto">
              <a:xfrm>
                <a:off x="2976563" y="6057900"/>
                <a:ext cx="717550" cy="365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CA" sz="900"/>
                  <a:t>BC</a:t>
                </a:r>
              </a:p>
              <a:p>
                <a:pPr algn="ctr"/>
                <a:r>
                  <a:rPr lang="en-CA" sz="900"/>
                  <a:t>Lodgepole</a:t>
                </a:r>
              </a:p>
            </p:txBody>
          </p:sp>
          <p:sp>
            <p:nvSpPr>
              <p:cNvPr id="100" name="Text Box 98"/>
              <p:cNvSpPr txBox="1">
                <a:spLocks noChangeArrowheads="1"/>
              </p:cNvSpPr>
              <p:nvPr/>
            </p:nvSpPr>
            <p:spPr bwMode="auto">
              <a:xfrm>
                <a:off x="3802063" y="6057900"/>
                <a:ext cx="611187" cy="501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CA" sz="900"/>
                  <a:t>Ont</a:t>
                </a:r>
              </a:p>
              <a:p>
                <a:pPr algn="ctr"/>
                <a:r>
                  <a:rPr lang="en-CA" sz="900"/>
                  <a:t>Sb</a:t>
                </a:r>
              </a:p>
              <a:p>
                <a:pPr algn="ctr"/>
                <a:r>
                  <a:rPr lang="en-CA" sz="900"/>
                  <a:t>(sand)</a:t>
                </a:r>
              </a:p>
            </p:txBody>
          </p:sp>
          <p:sp>
            <p:nvSpPr>
              <p:cNvPr id="101" name="Text Box 99"/>
              <p:cNvSpPr txBox="1">
                <a:spLocks noChangeArrowheads="1"/>
              </p:cNvSpPr>
              <p:nvPr/>
            </p:nvSpPr>
            <p:spPr bwMode="auto">
              <a:xfrm>
                <a:off x="5292725" y="6057900"/>
                <a:ext cx="633413" cy="365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CA" sz="900"/>
                  <a:t>BC</a:t>
                </a:r>
              </a:p>
              <a:p>
                <a:pPr algn="ctr"/>
                <a:r>
                  <a:rPr lang="en-CA" sz="900"/>
                  <a:t>Spruce</a:t>
                </a:r>
              </a:p>
            </p:txBody>
          </p:sp>
          <p:sp>
            <p:nvSpPr>
              <p:cNvPr id="102" name="Text Box 100"/>
              <p:cNvSpPr txBox="1">
                <a:spLocks noChangeArrowheads="1"/>
              </p:cNvSpPr>
              <p:nvPr/>
            </p:nvSpPr>
            <p:spPr bwMode="auto">
              <a:xfrm>
                <a:off x="6092825" y="6057900"/>
                <a:ext cx="552450" cy="501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CA" sz="900"/>
                  <a:t>CAL</a:t>
                </a:r>
              </a:p>
              <a:p>
                <a:pPr algn="ctr"/>
                <a:r>
                  <a:rPr lang="en-CA" sz="900"/>
                  <a:t>Mixed</a:t>
                </a:r>
              </a:p>
              <a:p>
                <a:pPr algn="ctr"/>
                <a:r>
                  <a:rPr lang="en-CA" sz="900"/>
                  <a:t>Conifer</a:t>
                </a:r>
              </a:p>
            </p:txBody>
          </p:sp>
          <p:sp>
            <p:nvSpPr>
              <p:cNvPr id="103" name="Text Box 101"/>
              <p:cNvSpPr txBox="1">
                <a:spLocks noChangeArrowheads="1"/>
              </p:cNvSpPr>
              <p:nvPr/>
            </p:nvSpPr>
            <p:spPr bwMode="auto">
              <a:xfrm>
                <a:off x="6748463" y="6057900"/>
                <a:ext cx="787400" cy="501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CA" sz="900"/>
                  <a:t>Lake States</a:t>
                </a:r>
              </a:p>
              <a:p>
                <a:pPr algn="ctr"/>
                <a:r>
                  <a:rPr lang="en-CA" sz="900"/>
                  <a:t>Aspen</a:t>
                </a:r>
              </a:p>
              <a:p>
                <a:pPr algn="ctr"/>
                <a:r>
                  <a:rPr lang="en-CA" sz="900"/>
                  <a:t>(sand)</a:t>
                </a:r>
              </a:p>
            </p:txBody>
          </p:sp>
          <p:sp>
            <p:nvSpPr>
              <p:cNvPr id="104" name="Text Box 102"/>
              <p:cNvSpPr txBox="1">
                <a:spLocks noChangeArrowheads="1"/>
              </p:cNvSpPr>
              <p:nvPr/>
            </p:nvSpPr>
            <p:spPr bwMode="auto">
              <a:xfrm>
                <a:off x="833438" y="6057900"/>
                <a:ext cx="571500" cy="365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CA" sz="900" dirty="0"/>
                  <a:t>LA</a:t>
                </a:r>
              </a:p>
              <a:p>
                <a:pPr algn="ctr"/>
                <a:r>
                  <a:rPr lang="en-CA" sz="900" dirty="0"/>
                  <a:t>Loblolly</a:t>
                </a:r>
              </a:p>
            </p:txBody>
          </p:sp>
          <p:sp>
            <p:nvSpPr>
              <p:cNvPr id="105" name="Text Box 103"/>
              <p:cNvSpPr txBox="1">
                <a:spLocks noChangeArrowheads="1"/>
              </p:cNvSpPr>
              <p:nvPr/>
            </p:nvSpPr>
            <p:spPr bwMode="auto">
              <a:xfrm>
                <a:off x="4522788" y="6057900"/>
                <a:ext cx="611187" cy="501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CA" sz="900"/>
                  <a:t>Ont</a:t>
                </a:r>
              </a:p>
              <a:p>
                <a:pPr algn="ctr"/>
                <a:r>
                  <a:rPr lang="en-CA" sz="900"/>
                  <a:t>Sb</a:t>
                </a:r>
              </a:p>
              <a:p>
                <a:pPr algn="ctr"/>
                <a:r>
                  <a:rPr lang="en-CA" sz="900"/>
                  <a:t>(loam)</a:t>
                </a:r>
              </a:p>
            </p:txBody>
          </p:sp>
          <p:sp>
            <p:nvSpPr>
              <p:cNvPr id="106" name="Text Box 104"/>
              <p:cNvSpPr txBox="1">
                <a:spLocks noChangeArrowheads="1"/>
              </p:cNvSpPr>
              <p:nvPr/>
            </p:nvSpPr>
            <p:spPr bwMode="auto">
              <a:xfrm>
                <a:off x="7540625" y="6057900"/>
                <a:ext cx="787400" cy="501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CA" sz="900"/>
                  <a:t>Lake States</a:t>
                </a:r>
              </a:p>
              <a:p>
                <a:pPr algn="ctr"/>
                <a:r>
                  <a:rPr lang="en-CA" sz="900"/>
                  <a:t>Aspen</a:t>
                </a:r>
              </a:p>
              <a:p>
                <a:pPr algn="ctr"/>
                <a:r>
                  <a:rPr lang="en-CA" sz="900"/>
                  <a:t>(loam)</a:t>
                </a:r>
              </a:p>
            </p:txBody>
          </p:sp>
          <p:sp>
            <p:nvSpPr>
              <p:cNvPr id="107" name="Text Box 105"/>
              <p:cNvSpPr txBox="1">
                <a:spLocks noChangeArrowheads="1"/>
              </p:cNvSpPr>
              <p:nvPr/>
            </p:nvSpPr>
            <p:spPr bwMode="auto">
              <a:xfrm>
                <a:off x="8264525" y="6057900"/>
                <a:ext cx="865188" cy="501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CA" sz="900"/>
                  <a:t>Lake States</a:t>
                </a:r>
              </a:p>
              <a:p>
                <a:pPr algn="ctr"/>
                <a:r>
                  <a:rPr lang="en-CA" sz="900"/>
                  <a:t>Aspen</a:t>
                </a:r>
              </a:p>
              <a:p>
                <a:pPr algn="ctr"/>
                <a:r>
                  <a:rPr lang="en-CA" sz="900"/>
                  <a:t>(clay)</a:t>
                </a:r>
              </a:p>
            </p:txBody>
          </p:sp>
        </p:grpSp>
        <p:grpSp>
          <p:nvGrpSpPr>
            <p:cNvPr id="198" name="Group 106"/>
            <p:cNvGrpSpPr>
              <a:grpSpLocks/>
            </p:cNvGrpSpPr>
            <p:nvPr/>
          </p:nvGrpSpPr>
          <p:grpSpPr bwMode="auto">
            <a:xfrm>
              <a:off x="1173163" y="2725738"/>
              <a:ext cx="1223962" cy="549275"/>
              <a:chOff x="1066" y="556"/>
              <a:chExt cx="771" cy="346"/>
            </a:xfrm>
          </p:grpSpPr>
          <p:sp>
            <p:nvSpPr>
              <p:cNvPr id="199" name="Text Box 107"/>
              <p:cNvSpPr txBox="1">
                <a:spLocks noChangeArrowheads="1"/>
              </p:cNvSpPr>
              <p:nvPr/>
            </p:nvSpPr>
            <p:spPr bwMode="auto">
              <a:xfrm>
                <a:off x="1098" y="556"/>
                <a:ext cx="289" cy="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CA" sz="1000"/>
                  <a:t>OM0</a:t>
                </a:r>
              </a:p>
              <a:p>
                <a:r>
                  <a:rPr lang="en-CA" sz="1000"/>
                  <a:t>OM1</a:t>
                </a:r>
              </a:p>
              <a:p>
                <a:r>
                  <a:rPr lang="en-CA" sz="1000"/>
                  <a:t>OM2</a:t>
                </a:r>
              </a:p>
            </p:txBody>
          </p:sp>
          <p:sp>
            <p:nvSpPr>
              <p:cNvPr id="200" name="Rectangle 108"/>
              <p:cNvSpPr>
                <a:spLocks noChangeArrowheads="1"/>
              </p:cNvSpPr>
              <p:nvPr/>
            </p:nvSpPr>
            <p:spPr bwMode="auto">
              <a:xfrm>
                <a:off x="1474" y="618"/>
                <a:ext cx="272" cy="44"/>
              </a:xfrm>
              <a:prstGeom prst="rect">
                <a:avLst/>
              </a:prstGeom>
              <a:noFill/>
              <a:ln w="3175">
                <a:solidFill>
                  <a:srgbClr val="0066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1" name="Rectangle 109"/>
              <p:cNvSpPr>
                <a:spLocks noChangeArrowheads="1"/>
              </p:cNvSpPr>
              <p:nvPr/>
            </p:nvSpPr>
            <p:spPr bwMode="auto">
              <a:xfrm>
                <a:off x="1474" y="709"/>
                <a:ext cx="272" cy="44"/>
              </a:xfrm>
              <a:prstGeom prst="rect">
                <a:avLst/>
              </a:prstGeom>
              <a:noFill/>
              <a:ln w="3175">
                <a:solidFill>
                  <a:schemeClr val="accent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2" name="Rectangle 110"/>
              <p:cNvSpPr>
                <a:spLocks noChangeArrowheads="1"/>
              </p:cNvSpPr>
              <p:nvPr/>
            </p:nvSpPr>
            <p:spPr bwMode="auto">
              <a:xfrm>
                <a:off x="1474" y="799"/>
                <a:ext cx="272" cy="44"/>
              </a:xfrm>
              <a:prstGeom prst="rect">
                <a:avLst/>
              </a:prstGeom>
              <a:noFill/>
              <a:ln w="317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203" name="Rectangle 111"/>
              <p:cNvSpPr>
                <a:spLocks noChangeArrowheads="1"/>
              </p:cNvSpPr>
              <p:nvPr/>
            </p:nvSpPr>
            <p:spPr bwMode="auto">
              <a:xfrm>
                <a:off x="1066" y="572"/>
                <a:ext cx="771" cy="31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sp>
          <p:nvSpPr>
            <p:cNvPr id="204" name="TextBox 203"/>
            <p:cNvSpPr txBox="1"/>
            <p:nvPr/>
          </p:nvSpPr>
          <p:spPr>
            <a:xfrm>
              <a:off x="2357422" y="2714620"/>
              <a:ext cx="2286016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dirty="0" smtClean="0"/>
                <a:t>Bole only</a:t>
              </a:r>
            </a:p>
            <a:p>
              <a:r>
                <a:rPr lang="en-CA" sz="1100" dirty="0" smtClean="0"/>
                <a:t>Whole tree</a:t>
              </a:r>
            </a:p>
            <a:p>
              <a:r>
                <a:rPr lang="en-CA" sz="1100" dirty="0" smtClean="0"/>
                <a:t>Whole tree plus forest floor</a:t>
              </a:r>
              <a:endParaRPr lang="en-CA" sz="1100" dirty="0"/>
            </a:p>
          </p:txBody>
        </p:sp>
      </p:grpSp>
      <p:sp>
        <p:nvSpPr>
          <p:cNvPr id="205" name="Slide Number Placeholder 20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13</a:t>
            </a:fld>
            <a:endParaRPr lang="en-CA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000760" y="1400383"/>
            <a:ext cx="3143240" cy="255454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Productivity Response to Varying Levels of Organic Matter Removal Along Broad Soil Fertility and Climatic Gradients: A North American-wide LTSP Synthesis</a:t>
            </a:r>
            <a:endParaRPr kumimoji="0" lang="en-C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Dave Morris</a:t>
            </a:r>
            <a:r>
              <a:rPr kumimoji="0" lang="en-CA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Rob Fleming</a:t>
            </a:r>
            <a:r>
              <a:rPr kumimoji="0" lang="en-CA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Andy Scott</a:t>
            </a:r>
            <a:r>
              <a:rPr kumimoji="0" lang="en-CA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C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Jianwei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Zhang</a:t>
            </a:r>
            <a:r>
              <a:rPr kumimoji="0" lang="en-CA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Brian Palik</a:t>
            </a:r>
            <a:r>
              <a:rPr kumimoji="0" lang="en-CA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5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and contributing Principle Investigators from the LTSP Technical Steering Committee</a:t>
            </a:r>
            <a:endParaRPr kumimoji="0" lang="en-CA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rv Ht #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5" y="71414"/>
            <a:ext cx="5835660" cy="37147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6143636" y="785794"/>
            <a:ext cx="285752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The implications of biomass harvesting for soil productivity in boreal and temperate forests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Evelyne Thiffault</a:t>
            </a:r>
            <a:r>
              <a:rPr kumimoji="0" lang="en-CA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CA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Kirsten Hannam</a:t>
            </a:r>
            <a:r>
              <a:rPr kumimoji="0" lang="en-CA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David Paré</a:t>
            </a:r>
            <a:r>
              <a:rPr kumimoji="0" lang="en-CA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Brian Titus</a:t>
            </a:r>
            <a:r>
              <a:rPr kumimoji="0" lang="en-CA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Paul Hazlett</a:t>
            </a:r>
            <a:r>
              <a:rPr kumimoji="0" lang="en-CA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Rob Fleming</a:t>
            </a:r>
            <a:r>
              <a:rPr kumimoji="0" lang="en-CA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en-C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, and Doug Maynard</a:t>
            </a:r>
            <a:r>
              <a:rPr kumimoji="0" lang="en-CA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2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4" tooltip="blocked::mailto:kirsten.hannam@gmail.com"/>
              </a:rPr>
              <a:t>kirsten.hannam@gmail.com</a:t>
            </a:r>
            <a:endParaRPr kumimoji="0" lang="de-DE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 noChangeAspect="1"/>
          </p:cNvGraphicFramePr>
          <p:nvPr/>
        </p:nvGraphicFramePr>
        <p:xfrm>
          <a:off x="71406" y="3786190"/>
          <a:ext cx="6429389" cy="3055826"/>
        </p:xfrm>
        <a:graphic>
          <a:graphicData uri="http://schemas.openxmlformats.org/drawingml/2006/table">
            <a:tbl>
              <a:tblPr firstRow="1" bandRow="1"/>
              <a:tblGrid>
                <a:gridCol w="1379900"/>
                <a:gridCol w="763229"/>
                <a:gridCol w="1071565"/>
                <a:gridCol w="1071565"/>
                <a:gridCol w="1071565"/>
                <a:gridCol w="1071565"/>
              </a:tblGrid>
              <a:tr h="562688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 dirty="0" smtClean="0"/>
                        <a:t>Spp.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Foliar N,</a:t>
                      </a:r>
                      <a:r>
                        <a:rPr lang="en-US" sz="1800" baseline="0" dirty="0" smtClean="0"/>
                        <a:t> P…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Height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Basal</a:t>
                      </a:r>
                      <a:r>
                        <a:rPr lang="en-US" sz="1800" baseline="0" dirty="0" smtClean="0"/>
                        <a:t> Area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Needle Mass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288850">
                <a:tc rowSpan="2"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 b="1" i="0" dirty="0" smtClean="0"/>
                        <a:t>Central BC</a:t>
                      </a:r>
                      <a:r>
                        <a:rPr lang="en-US" sz="1800" b="1" i="0" baseline="30000" dirty="0" smtClean="0"/>
                        <a:t>1</a:t>
                      </a:r>
                      <a:endParaRPr lang="en-US" sz="1800" b="1" i="0" baseline="300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 dirty="0" err="1" smtClean="0"/>
                        <a:t>Sx</a:t>
                      </a:r>
                      <a:endParaRPr lang="en-US" sz="1800" dirty="0" smtClean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>
                          <a:latin typeface="Zapf Dingbats"/>
                          <a:ea typeface="Zapf Dingbats"/>
                          <a:cs typeface="Zapf Dingbats"/>
                        </a:rPr>
                        <a:t>✓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✓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28163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 dirty="0" smtClean="0"/>
                        <a:t>Pl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err="1" smtClean="0">
                          <a:latin typeface="Wingdings"/>
                          <a:ea typeface="Wingdings"/>
                          <a:cs typeface="Wingdings"/>
                        </a:rPr>
                        <a:t>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latin typeface="Wingdings"/>
                          <a:ea typeface="Wingdings"/>
                          <a:cs typeface="Wingdings"/>
                        </a:rPr>
                        <a:t></a:t>
                      </a:r>
                      <a:endParaRPr lang="en-US" sz="1800" dirty="0" smtClean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288850">
                <a:tc rowSpan="2"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 b="1" i="0" dirty="0" smtClean="0"/>
                        <a:t>Sweden</a:t>
                      </a:r>
                      <a:r>
                        <a:rPr lang="en-US" sz="1800" b="1" i="0" baseline="30000" dirty="0" smtClean="0"/>
                        <a:t>2</a:t>
                      </a:r>
                      <a:endParaRPr lang="en-US" sz="1800" b="1" i="0" baseline="300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 dirty="0" err="1" smtClean="0"/>
                        <a:t>Sn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✓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✓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28163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 dirty="0" smtClean="0"/>
                        <a:t>Ps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err="1" smtClean="0">
                          <a:latin typeface="Wingdings"/>
                          <a:ea typeface="Wingdings"/>
                          <a:cs typeface="Wingdings"/>
                        </a:rPr>
                        <a:t></a:t>
                      </a:r>
                      <a:endParaRPr lang="en-US" sz="1800" baseline="0" dirty="0" smtClean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err="1" smtClean="0">
                          <a:latin typeface="Wingdings"/>
                          <a:ea typeface="Wingdings"/>
                          <a:cs typeface="Wingdings"/>
                        </a:rPr>
                        <a:t></a:t>
                      </a:r>
                      <a:endParaRPr lang="en-US" sz="1800" baseline="0" dirty="0" smtClean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288850">
                <a:tc rowSpan="2"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 b="1" i="0" dirty="0" smtClean="0"/>
                        <a:t>Quebec</a:t>
                      </a:r>
                      <a:r>
                        <a:rPr lang="en-US" sz="1800" b="1" i="0" baseline="30000" dirty="0" smtClean="0"/>
                        <a:t>3</a:t>
                      </a:r>
                      <a:endParaRPr lang="en-US" sz="1800" b="1" i="0" baseline="300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 dirty="0" err="1" smtClean="0"/>
                        <a:t>Sb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latin typeface="Wingdings"/>
                          <a:ea typeface="Wingdings"/>
                          <a:cs typeface="Wingdings"/>
                        </a:rPr>
                        <a:t></a:t>
                      </a:r>
                      <a:endParaRPr lang="en-US" sz="1800" dirty="0" smtClean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latin typeface="Wingdings"/>
                          <a:ea typeface="Wingdings"/>
                          <a:cs typeface="Wingdings"/>
                        </a:rPr>
                        <a:t></a:t>
                      </a:r>
                      <a:endParaRPr lang="en-US" sz="1800" dirty="0" smtClean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latin typeface="Wingdings"/>
                          <a:ea typeface="Wingdings"/>
                          <a:cs typeface="Wingdings"/>
                        </a:rPr>
                        <a:t></a:t>
                      </a:r>
                      <a:endParaRPr lang="en-US" sz="1800" dirty="0" smtClean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28885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 dirty="0" err="1" smtClean="0"/>
                        <a:t>Pj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✓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✓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800" dirty="0" smtClean="0"/>
                        <a:t>✓</a:t>
                      </a:r>
                      <a:endParaRPr lang="en-US" sz="1800" dirty="0"/>
                    </a:p>
                  </a:txBody>
                  <a:tcPr marL="123038" marR="123038" marT="61519" marB="6151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572264" y="5211561"/>
            <a:ext cx="2571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baseline="30000" dirty="0" smtClean="0"/>
              <a:t>1</a:t>
            </a:r>
            <a:r>
              <a:rPr lang="en-US" dirty="0" smtClean="0"/>
              <a:t>Kranabetter et al. ‘06; </a:t>
            </a:r>
            <a:r>
              <a:rPr lang="en-US" b="1" baseline="30000" dirty="0" smtClean="0"/>
              <a:t>2</a:t>
            </a:r>
            <a:r>
              <a:rPr lang="en-US" dirty="0" smtClean="0"/>
              <a:t>Egnell &amp; </a:t>
            </a:r>
            <a:r>
              <a:rPr lang="en-US" dirty="0" err="1" smtClean="0"/>
              <a:t>Leijon</a:t>
            </a:r>
            <a:r>
              <a:rPr lang="en-US" dirty="0" smtClean="0"/>
              <a:t> ‘99; </a:t>
            </a:r>
            <a:r>
              <a:rPr lang="en-US" b="1" baseline="30000" dirty="0" smtClean="0"/>
              <a:t>3</a:t>
            </a:r>
            <a:r>
              <a:rPr lang="en-US" dirty="0" smtClean="0"/>
              <a:t>Thiffault et al. ’06; </a:t>
            </a:r>
            <a:r>
              <a:rPr lang="en-US" dirty="0" err="1" smtClean="0"/>
              <a:t>Paré</a:t>
            </a:r>
            <a:r>
              <a:rPr lang="en-US" dirty="0" smtClean="0"/>
              <a:t> </a:t>
            </a:r>
            <a:r>
              <a:rPr lang="en-US" dirty="0" err="1" smtClean="0"/>
              <a:t>unpub’d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14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214290"/>
            <a:ext cx="828680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Environmental factors in biomass harvesting  </a:t>
            </a:r>
          </a:p>
          <a:p>
            <a:r>
              <a:rPr lang="en-CA" dirty="0" smtClean="0"/>
              <a:t>	(</a:t>
            </a:r>
            <a:r>
              <a:rPr lang="en-CA" dirty="0" err="1" smtClean="0"/>
              <a:t>Lattimore</a:t>
            </a:r>
            <a:r>
              <a:rPr lang="en-CA" dirty="0" smtClean="0"/>
              <a:t> et al. 2009. Biomass and Bioenergy 33: 1321-1342.)</a:t>
            </a:r>
          </a:p>
          <a:p>
            <a:endParaRPr lang="en-CA" dirty="0" smtClean="0"/>
          </a:p>
          <a:p>
            <a:r>
              <a:rPr lang="en-CA" dirty="0" smtClean="0"/>
              <a:t>Biodiversity</a:t>
            </a:r>
          </a:p>
          <a:p>
            <a:r>
              <a:rPr lang="en-CA" dirty="0" smtClean="0"/>
              <a:t>	Landscape, ecosystem, habitat, species, genetic</a:t>
            </a:r>
          </a:p>
          <a:p>
            <a:endParaRPr lang="en-CA" dirty="0" smtClean="0"/>
          </a:p>
        </p:txBody>
      </p:sp>
      <p:pic>
        <p:nvPicPr>
          <p:cNvPr id="4" name="Picture 2" descr="DSCN0060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0" y="2857496"/>
            <a:ext cx="5334005" cy="4000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8" name="Group 7"/>
          <p:cNvGrpSpPr/>
          <p:nvPr/>
        </p:nvGrpSpPr>
        <p:grpSpPr>
          <a:xfrm>
            <a:off x="1981036" y="1928802"/>
            <a:ext cx="3805410" cy="3357586"/>
            <a:chOff x="1981036" y="1928802"/>
            <a:chExt cx="3805410" cy="3357586"/>
          </a:xfrm>
        </p:grpSpPr>
        <p:pic>
          <p:nvPicPr>
            <p:cNvPr id="5" name="Picture 2" descr="C:\Documents and Settings\Thomas P. Sullivan\My Documents\Camera Images\Work updated Sept 2003\Animal Photos\Clethrionomys - RBV\P7080009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81036" y="1928802"/>
              <a:ext cx="2019460" cy="148116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6" name="Picture 5" descr="pine-marten-usfw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43372" y="3337217"/>
              <a:ext cx="1643074" cy="19491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857884" y="2904651"/>
            <a:ext cx="321467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Bioenergy or Biodiversity:  Whither the Future for Woody Debris and Wildlife Habitat?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Tom Sullivan, Agroecology Program - Faculty of Land and Food Systems, Dept of Forest Sciences - Faculty of Forestry, University of British Columbia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6"/>
              </a:rPr>
              <a:t>tomsu@interchange.ubc.ca</a:t>
            </a:r>
            <a:endParaRPr kumimoji="0" lang="de-DE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15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Biodivers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91310"/>
            <a:ext cx="3649201" cy="47236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Picture 2" descr="FREP CWD background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7290" y="1643050"/>
            <a:ext cx="3677517" cy="4723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5143504" y="214291"/>
            <a:ext cx="400052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 smtClean="0"/>
              <a:t>Chief Forester’s Guidance on Coarse Woody Debris Management </a:t>
            </a:r>
          </a:p>
          <a:p>
            <a:r>
              <a:rPr lang="en-CA" b="1" dirty="0" smtClean="0"/>
              <a:t>May 2010</a:t>
            </a:r>
          </a:p>
          <a:p>
            <a:r>
              <a:rPr lang="en-CA" dirty="0" smtClean="0">
                <a:hlinkClick r:id="rId5"/>
              </a:rPr>
              <a:t>http://www.for.gov.bc.ca/ftp/HFP/external/!publish/FREP/extension/Chief%20Forester%20short%20CWD.pdf</a:t>
            </a:r>
            <a:endParaRPr lang="en-CA" dirty="0" smtClean="0"/>
          </a:p>
          <a:p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flora and fauna dependent on dead wood are at risk when CWD levels fall below 30% of what occurs in the natural forest</a:t>
            </a:r>
          </a:p>
          <a:p>
            <a:pPr>
              <a:buFont typeface="Arial" pitchFamily="34" charset="0"/>
              <a:buChar char="•"/>
            </a:pP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when harvesting B.C.’s forests for saw logs, pulp, bioenergy or any other resource, it is necessary to plan for a long-term supply of CWD</a:t>
            </a:r>
          </a:p>
          <a:p>
            <a:pPr>
              <a:buFont typeface="Arial" pitchFamily="34" charset="0"/>
              <a:buChar char="•"/>
            </a:pP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have a large diversity among cutblocks of CWD volume and density of large pieces</a:t>
            </a:r>
          </a:p>
          <a:p>
            <a:pPr>
              <a:buFont typeface="Arial" pitchFamily="34" charset="0"/>
              <a:buChar char="•"/>
            </a:pP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20% improvement in median density of large pieces (FREP)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16</a:t>
            </a:fld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285728"/>
            <a:ext cx="828680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Environmental factors in biomass harvesting  </a:t>
            </a:r>
          </a:p>
          <a:p>
            <a:r>
              <a:rPr lang="en-CA" dirty="0" smtClean="0"/>
              <a:t>	(</a:t>
            </a:r>
            <a:r>
              <a:rPr lang="en-CA" dirty="0" err="1" smtClean="0"/>
              <a:t>Lattimore</a:t>
            </a:r>
            <a:r>
              <a:rPr lang="en-CA" dirty="0" smtClean="0"/>
              <a:t> et al. 2009. Biomass and Bioenergy 33: 1321-1342.)</a:t>
            </a:r>
          </a:p>
          <a:p>
            <a:endParaRPr lang="en-CA" dirty="0" smtClean="0"/>
          </a:p>
          <a:p>
            <a:r>
              <a:rPr lang="en-CA" dirty="0" smtClean="0"/>
              <a:t>Greenhouse gas balance</a:t>
            </a:r>
          </a:p>
          <a:p>
            <a:r>
              <a:rPr lang="en-CA" dirty="0" smtClean="0"/>
              <a:t>	Net carbon sequestration, non-carbon GHG, substitution</a:t>
            </a:r>
          </a:p>
          <a:p>
            <a:endParaRPr lang="en-CA" dirty="0" smtClean="0">
              <a:solidFill>
                <a:srgbClr val="FF0000"/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857884" y="2714620"/>
            <a:ext cx="321464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Can bioenergy derived from forests contribute to climate change mitigation?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Werner A. Kurz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Natural Resources Canada, Canadian Forest Service, Victoria BC, V8Z 1M5,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3"/>
              </a:rPr>
              <a:t>wkurz@nrcan.gc.ca</a:t>
            </a:r>
            <a:endParaRPr kumimoji="0" lang="de-DE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42844" y="2452709"/>
            <a:ext cx="5695950" cy="3976687"/>
            <a:chOff x="142844" y="2452709"/>
            <a:chExt cx="5695950" cy="3976687"/>
          </a:xfrm>
        </p:grpSpPr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2844" y="2452709"/>
              <a:ext cx="5695950" cy="39766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5" name="Rectangle 4"/>
            <p:cNvSpPr/>
            <p:nvPr/>
          </p:nvSpPr>
          <p:spPr>
            <a:xfrm>
              <a:off x="142844" y="6167786"/>
              <a:ext cx="485778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100" b="1" dirty="0" err="1" smtClean="0"/>
                <a:t>Pacala</a:t>
              </a:r>
              <a:r>
                <a:rPr lang="en-US" sz="1100" b="1" dirty="0" smtClean="0"/>
                <a:t> and </a:t>
              </a:r>
              <a:r>
                <a:rPr lang="en-US" sz="1100" b="1" dirty="0" err="1" smtClean="0"/>
                <a:t>Socolow</a:t>
              </a:r>
              <a:r>
                <a:rPr lang="en-US" sz="1100" b="1" dirty="0" smtClean="0"/>
                <a:t>. 2004. </a:t>
              </a:r>
              <a:r>
                <a:rPr lang="en-CA" sz="1100" b="1" dirty="0" smtClean="0"/>
                <a:t>Science 305: 968 – 972.</a:t>
              </a:r>
              <a:endParaRPr lang="en-CA" sz="1100" b="1" dirty="0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17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285728"/>
            <a:ext cx="828680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Environmental factors in biomass harvesting  </a:t>
            </a:r>
          </a:p>
          <a:p>
            <a:r>
              <a:rPr lang="en-CA" dirty="0" smtClean="0"/>
              <a:t>	(</a:t>
            </a:r>
            <a:r>
              <a:rPr lang="en-CA" dirty="0" err="1" smtClean="0"/>
              <a:t>Lattimore</a:t>
            </a:r>
            <a:r>
              <a:rPr lang="en-CA" dirty="0" smtClean="0"/>
              <a:t> et al. 2009. Biomass and Bioenergy 33: 1321-1342.)</a:t>
            </a:r>
          </a:p>
          <a:p>
            <a:endParaRPr lang="en-CA" dirty="0" smtClean="0"/>
          </a:p>
          <a:p>
            <a:r>
              <a:rPr lang="en-CA" dirty="0" smtClean="0"/>
              <a:t>Global and supply chain impacts of bioenergy</a:t>
            </a:r>
          </a:p>
          <a:p>
            <a:r>
              <a:rPr lang="en-CA" dirty="0" smtClean="0"/>
              <a:t>	Environmental sustainability of the supply chain, global environmental health</a:t>
            </a:r>
          </a:p>
          <a:p>
            <a:endParaRPr lang="en-CA" dirty="0"/>
          </a:p>
        </p:txBody>
      </p:sp>
      <p:pic>
        <p:nvPicPr>
          <p:cNvPr id="4" name="Picture 3" descr="Lattimore - Kamloops presentation 2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14" y="2428868"/>
            <a:ext cx="5572132" cy="41790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000760" y="2952650"/>
            <a:ext cx="292895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Biofuel feedstocks from agricultural resources: environmental risks and criteria and indicators for sustainable practices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Brenna Lattimore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University of Toronto, Faculty of Forestry, 33 Willcocks Street, Toronto, Ontario, M5S 3B3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4"/>
              </a:rPr>
              <a:t>brenna.lattimore@utoronto.ca</a:t>
            </a:r>
            <a:endParaRPr kumimoji="0" lang="de-DE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18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3200" b="1" dirty="0" smtClean="0"/>
              <a:t>COST (European Cooperation in Science and Technology) </a:t>
            </a:r>
          </a:p>
          <a:p>
            <a:pPr algn="ctr"/>
            <a:r>
              <a:rPr lang="en-CA" sz="3200" b="1" i="1" dirty="0" smtClean="0"/>
              <a:t>FPS Action FP0902 </a:t>
            </a:r>
          </a:p>
          <a:p>
            <a:pPr algn="ctr"/>
            <a:r>
              <a:rPr lang="en-CA" sz="1600" dirty="0" smtClean="0">
                <a:hlinkClick r:id="rId3"/>
              </a:rPr>
              <a:t>http://www.cost.esf.org/domains_actions/fps/Actions/</a:t>
            </a:r>
            <a:endParaRPr lang="en-CA" sz="1600" dirty="0" smtClean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525859" y="2714620"/>
            <a:ext cx="2546735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Modernization of forest biomass operations research – powered by the EU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Dominik Röser, Finnish Forest Research Institute, P.O.Box 68, FIN-80101 Joensuu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4"/>
              </a:rPr>
              <a:t>dominik.roser@metla.fi</a:t>
            </a:r>
            <a:endParaRPr kumimoji="0" lang="de-DE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29" y="2194788"/>
            <a:ext cx="6424597" cy="41631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19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09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241957"/>
            <a:ext cx="864399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/>
              <a:t>GBEP (Global Bioenergy Partnership) </a:t>
            </a:r>
          </a:p>
          <a:p>
            <a:pPr algn="ctr"/>
            <a:r>
              <a:rPr lang="en-GB" dirty="0" smtClean="0">
                <a:hlinkClick r:id="rId3"/>
              </a:rPr>
              <a:t>http://www.globalbioenergy.org/</a:t>
            </a:r>
            <a:endParaRPr lang="en-GB" dirty="0" smtClean="0"/>
          </a:p>
        </p:txBody>
      </p:sp>
      <p:pic>
        <p:nvPicPr>
          <p:cNvPr id="2050" name="Picture 2" descr="http://www.globalbioenergy.org/fileadmin/templates/gbep/images/gbep-world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00" y="1438298"/>
            <a:ext cx="5210175" cy="52768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5357818" y="1303928"/>
            <a:ext cx="3643338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 smtClean="0"/>
              <a:t>GBEP (Global Bioenergy Partnership) and the development of measures for representing bio energy sustainability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Sven-</a:t>
            </a:r>
            <a:r>
              <a:rPr lang="en-GB" dirty="0" err="1" smtClean="0"/>
              <a:t>Olov</a:t>
            </a:r>
            <a:r>
              <a:rPr lang="en-GB" dirty="0" smtClean="0"/>
              <a:t> Ericson</a:t>
            </a:r>
            <a:br>
              <a:rPr lang="en-GB" dirty="0" smtClean="0"/>
            </a:br>
            <a:r>
              <a:rPr lang="en-GB" dirty="0" smtClean="0"/>
              <a:t>Deputy Director</a:t>
            </a:r>
            <a:br>
              <a:rPr lang="en-GB" dirty="0" smtClean="0"/>
            </a:br>
            <a:r>
              <a:rPr lang="en-GB" dirty="0" smtClean="0"/>
              <a:t>Swedish Ministry of Enterprise, Energy, and Communications</a:t>
            </a:r>
            <a:br>
              <a:rPr lang="en-GB" dirty="0" smtClean="0"/>
            </a:br>
            <a:r>
              <a:rPr lang="en-GB" dirty="0" smtClean="0"/>
              <a:t>+46 8 405 24 02</a:t>
            </a:r>
            <a:br>
              <a:rPr lang="en-GB" dirty="0" smtClean="0"/>
            </a:br>
            <a:r>
              <a:rPr lang="en-GB" sz="1600" dirty="0" smtClean="0">
                <a:hlinkClick r:id="rId5"/>
              </a:rPr>
              <a:t>sven-olov.ericson@enterprise.ministry.se</a:t>
            </a:r>
            <a:endParaRPr lang="en-GB" sz="1600" dirty="0" smtClean="0"/>
          </a:p>
          <a:p>
            <a:pPr algn="ctr"/>
            <a:endParaRPr lang="en-CA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5500694" y="4714884"/>
            <a:ext cx="35718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Sustainability considerations: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truly multidimensional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manageable number 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inform decision-making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facilitate sustainable development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not limit trade inconsistently with multilateral trade obligations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20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 r="23815"/>
          <a:stretch>
            <a:fillRect/>
          </a:stretch>
        </p:blipFill>
        <p:spPr bwMode="auto">
          <a:xfrm>
            <a:off x="0" y="999384"/>
            <a:ext cx="6694313" cy="56443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6643702" y="2071678"/>
            <a:ext cx="2500330" cy="3477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Ensuring Forest Sustainability in the Development of Wood Bioenergy:</a:t>
            </a:r>
            <a:endParaRPr kumimoji="0" lang="de-DE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Current Technology and Policy in the US</a:t>
            </a:r>
            <a:endParaRPr kumimoji="0" lang="de-DE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V. Alaric Sample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President, Pinchot Institute, 1616 P Street NW, Washington, DC 20036, USA</a:t>
            </a:r>
            <a:endParaRPr kumimoji="0" lang="en-C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  <a:hlinkClick r:id="rId4"/>
              </a:rPr>
              <a:t>alsample@pinchot.org</a:t>
            </a:r>
            <a:endParaRPr kumimoji="0" lang="de-DE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24" y="214290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Biomass supply estimates</a:t>
            </a:r>
            <a:endParaRPr lang="en-US" sz="32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21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1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35420"/>
            <a:ext cx="871540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/>
              <a:t>Brian Titus and Evelyne Thiffault, Natural Resources Canada: </a:t>
            </a:r>
          </a:p>
          <a:p>
            <a:endParaRPr lang="en-CA" dirty="0" smtClean="0"/>
          </a:p>
          <a:p>
            <a:endParaRPr lang="en-CA" dirty="0" smtClean="0"/>
          </a:p>
          <a:p>
            <a:r>
              <a:rPr lang="en-CA" sz="2000" b="1" dirty="0" smtClean="0"/>
              <a:t>Findings from Nordic countries on intensive forest harvesting: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Base </a:t>
            </a:r>
            <a:r>
              <a:rPr lang="en-CA" dirty="0" err="1" smtClean="0"/>
              <a:t>cation</a:t>
            </a:r>
            <a:r>
              <a:rPr lang="en-CA" dirty="0" smtClean="0"/>
              <a:t> depletion can occur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Site productivity (ht, </a:t>
            </a:r>
            <a:r>
              <a:rPr lang="en-CA" dirty="0" err="1" smtClean="0"/>
              <a:t>ba</a:t>
            </a:r>
            <a:r>
              <a:rPr lang="en-CA" dirty="0" smtClean="0"/>
              <a:t>) can decline in Norway spruce stands  but less so in Scots pine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Early annual growth reduction (7 – 8 years) no longer apparent after 15 years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Strategies for overcoming growth loss: fertilizer, </a:t>
            </a:r>
            <a:r>
              <a:rPr lang="en-CA" dirty="0" err="1" smtClean="0"/>
              <a:t>ashing</a:t>
            </a:r>
            <a:r>
              <a:rPr lang="en-CA" dirty="0" smtClean="0"/>
              <a:t>, immediate reforestation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Growth reduction can occur with whole-tree thinning (NB NS </a:t>
            </a:r>
            <a:r>
              <a:rPr lang="en-CA" dirty="0" err="1" smtClean="0"/>
              <a:t>vs</a:t>
            </a:r>
            <a:r>
              <a:rPr lang="en-CA" dirty="0" smtClean="0"/>
              <a:t> SP)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Not strong evidence that growth loss is related to site quality</a:t>
            </a:r>
          </a:p>
          <a:p>
            <a:endParaRPr lang="en-CA" dirty="0" smtClean="0"/>
          </a:p>
          <a:p>
            <a:r>
              <a:rPr lang="en-CA" sz="2000" b="1" dirty="0" smtClean="0"/>
              <a:t>Swedish and Finnish guidelines: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Retention of 20% of harvesting residues in Sweden, 30% in Finland, spread evenly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Whole-tree thinning of pine and hardwoods on better sites in Finland but not spruce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No whole-tree thinning where previously harvest residue was removed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Fertilization and </a:t>
            </a:r>
            <a:r>
              <a:rPr lang="en-CA" dirty="0" err="1" smtClean="0"/>
              <a:t>ashing</a:t>
            </a:r>
            <a:r>
              <a:rPr lang="en-CA" dirty="0" smtClean="0"/>
              <a:t> on some sites</a:t>
            </a:r>
          </a:p>
          <a:p>
            <a:endParaRPr lang="en-CA" dirty="0" smtClean="0"/>
          </a:p>
          <a:p>
            <a:r>
              <a:rPr lang="en-CA" sz="2000" b="1" dirty="0" smtClean="0"/>
              <a:t>Considerations: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High N saturation in Nordic countries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Centuries of intensive forest management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Some trials included extreme, non-operational residue removal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22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727060"/>
            <a:ext cx="892971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Gleanings</a:t>
            </a:r>
          </a:p>
          <a:p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Base management decisions on sound science (i.e. species and sites differ); monitor; adapt</a:t>
            </a:r>
          </a:p>
          <a:p>
            <a:pPr>
              <a:buFont typeface="Arial" pitchFamily="34" charset="0"/>
              <a:buChar char="•"/>
            </a:pP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Participate in national and international programs, activities, projects</a:t>
            </a:r>
          </a:p>
          <a:p>
            <a:pPr>
              <a:buFont typeface="Arial" pitchFamily="34" charset="0"/>
              <a:buChar char="•"/>
            </a:pP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Plan land use (relative to facilities, ecological attributes, intensity of use)</a:t>
            </a:r>
          </a:p>
          <a:p>
            <a:pPr>
              <a:buFont typeface="Arial" pitchFamily="34" charset="0"/>
              <a:buChar char="•"/>
            </a:pP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Vary residue retention across the landscape (don’t do the same thing everywhere)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Vary residue retention through time (don’t do same thing on same block in next rotation)</a:t>
            </a:r>
          </a:p>
          <a:p>
            <a:pPr>
              <a:buFont typeface="Arial" pitchFamily="34" charset="0"/>
              <a:buChar char="•"/>
            </a:pP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Adhere to existing SFM legislation &amp; regulations (detrimental soil disturbance, biodiversity) or develop specific biomass harvesting guidance</a:t>
            </a:r>
          </a:p>
          <a:p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50% residue retention (Titus et al. 2009. Science (Letters) 324: 1389-1390) 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Retain CWD using existing guidelines (CF: aim for improvement in large CWD)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Minimize additional soil disturbance from biomass harvest (e.g. single pass)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Put chipped material directly into containers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 Surface mulch &lt; 8 cm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23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24</a:t>
            </a:fld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71406" y="71414"/>
            <a:ext cx="8929718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Forest Biomass guidelines – Canada</a:t>
            </a:r>
          </a:p>
          <a:p>
            <a:endParaRPr lang="en-CA" b="1" dirty="0" smtClean="0"/>
          </a:p>
          <a:p>
            <a:r>
              <a:rPr lang="en-CA" b="1" dirty="0" smtClean="0"/>
              <a:t>New Brunswick </a:t>
            </a:r>
            <a:r>
              <a:rPr lang="en-CA" dirty="0" smtClean="0"/>
              <a:t>Crown Land, Forest Biomass Harvesting Policy, Department of Natural Resources. Effective date October 22, 2008. To Be Reviewed: October 22, 2012</a:t>
            </a:r>
          </a:p>
          <a:p>
            <a:r>
              <a:rPr lang="en-CA" dirty="0" smtClean="0"/>
              <a:t>	Site suitability based on </a:t>
            </a:r>
            <a:r>
              <a:rPr lang="en-CA" b="1" dirty="0" smtClean="0"/>
              <a:t>Forest Biomass Decision Support System (FBDSS from Dr. 	Paul Arp, UNB)</a:t>
            </a:r>
          </a:p>
          <a:p>
            <a:endParaRPr lang="en-CA" b="1" dirty="0" smtClean="0"/>
          </a:p>
          <a:p>
            <a:r>
              <a:rPr lang="en-CA" b="1" dirty="0" smtClean="0"/>
              <a:t>Nova Scotia</a:t>
            </a:r>
            <a:r>
              <a:rPr lang="en-CA" dirty="0" smtClean="0"/>
              <a:t>, Forest Panel of Expertise, Nova Scotia Natural Resources Strategy 2010</a:t>
            </a:r>
          </a:p>
          <a:p>
            <a:r>
              <a:rPr lang="en-CA" dirty="0" smtClean="0"/>
              <a:t>	</a:t>
            </a:r>
            <a:r>
              <a:rPr lang="en-CA" b="1" dirty="0" smtClean="0"/>
              <a:t>Restoring the health of Nova Scotia’s forests</a:t>
            </a:r>
            <a:r>
              <a:rPr lang="en-CA" dirty="0" smtClean="0"/>
              <a:t>: </a:t>
            </a:r>
          </a:p>
          <a:p>
            <a:r>
              <a:rPr lang="en-CA" dirty="0" smtClean="0"/>
              <a:t>	recommendations: 1) ban whole-tree 	harvesting, 2) limit forest biomass harvesting 	for electricity to small amounts already committed for current facilities.</a:t>
            </a:r>
          </a:p>
          <a:p>
            <a:r>
              <a:rPr lang="en-CA" dirty="0" smtClean="0"/>
              <a:t>	</a:t>
            </a:r>
            <a:r>
              <a:rPr lang="en-CA" b="1" dirty="0" smtClean="0"/>
              <a:t>The roots of sustainable prosperity in Nova Scotia</a:t>
            </a:r>
            <a:r>
              <a:rPr lang="en-CA" dirty="0" smtClean="0"/>
              <a:t>: </a:t>
            </a:r>
          </a:p>
          <a:p>
            <a:r>
              <a:rPr lang="en-CA" dirty="0" smtClean="0"/>
              <a:t>	recommendations: 1) complete biomass guidelines (FWD and CWD retention), 2) 	incorporate FBDSS.</a:t>
            </a:r>
          </a:p>
          <a:p>
            <a:endParaRPr lang="en-CA" dirty="0" smtClean="0"/>
          </a:p>
          <a:p>
            <a:r>
              <a:rPr lang="en-CA" b="1" dirty="0" smtClean="0"/>
              <a:t>Ontario</a:t>
            </a:r>
            <a:r>
              <a:rPr lang="en-CA" dirty="0" smtClean="0"/>
              <a:t>, Forest </a:t>
            </a:r>
            <a:r>
              <a:rPr lang="en-CA" dirty="0" err="1" smtClean="0"/>
              <a:t>Biofibre</a:t>
            </a:r>
            <a:r>
              <a:rPr lang="en-CA" dirty="0" smtClean="0"/>
              <a:t> - Allocation and Use (Forest Management Directive FOR 03 02 01)</a:t>
            </a:r>
          </a:p>
          <a:p>
            <a:r>
              <a:rPr lang="en-CA" dirty="0" smtClean="0"/>
              <a:t>	Allocation, management, sustainable use - established legislation &amp; existing policy</a:t>
            </a:r>
          </a:p>
          <a:p>
            <a:pPr algn="ctr"/>
            <a:r>
              <a:rPr lang="en-CA" i="1" dirty="0" smtClean="0"/>
              <a:t>Sorry, this content is no longer available on our website. You are getting this error message because we have intentionally removed this content from our website.</a:t>
            </a:r>
          </a:p>
          <a:p>
            <a:endParaRPr lang="en-CA" dirty="0" smtClean="0"/>
          </a:p>
          <a:p>
            <a:r>
              <a:rPr lang="en-CA" b="1" dirty="0" smtClean="0"/>
              <a:t>Prince Edward Island</a:t>
            </a:r>
          </a:p>
          <a:p>
            <a:r>
              <a:rPr lang="en-CA" dirty="0" smtClean="0"/>
              <a:t>	</a:t>
            </a:r>
            <a:r>
              <a:rPr lang="en-CA" b="1" dirty="0" smtClean="0"/>
              <a:t>Biomass heat on Prince Edward Island: A pathway forward</a:t>
            </a:r>
            <a:r>
              <a:rPr lang="en-CA" dirty="0" smtClean="0"/>
              <a:t>. </a:t>
            </a:r>
          </a:p>
          <a:p>
            <a:r>
              <a:rPr lang="en-CA" dirty="0" smtClean="0"/>
              <a:t>	Recommendation: 3 pilot projects (forestry, agriculture, building waste)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A94D0-D43B-4A21-B8DE-2EED002376CF}" type="slidenum">
              <a:rPr lang="en-CA" smtClean="0"/>
              <a:pPr/>
              <a:t>25</a:t>
            </a:fld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785786" y="1246892"/>
            <a:ext cx="750099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 smtClean="0"/>
              <a:t>PDF of workshop program with abstracts and contact information for authors is available from me:</a:t>
            </a:r>
          </a:p>
          <a:p>
            <a:pPr algn="ctr"/>
            <a:endParaRPr lang="en-CA" sz="3200" dirty="0" smtClean="0"/>
          </a:p>
          <a:p>
            <a:pPr algn="ctr"/>
            <a:r>
              <a:rPr lang="en-CA" sz="3200" dirty="0" smtClean="0"/>
              <a:t>Shannon Berch</a:t>
            </a:r>
          </a:p>
          <a:p>
            <a:pPr algn="ctr"/>
            <a:r>
              <a:rPr lang="en-CA" sz="3200" dirty="0" smtClean="0">
                <a:hlinkClick r:id="rId2"/>
              </a:rPr>
              <a:t>Shannon.berch@gov.bc.ca</a:t>
            </a:r>
            <a:endParaRPr lang="en-CA" sz="3200" dirty="0" smtClean="0"/>
          </a:p>
          <a:p>
            <a:pPr algn="ctr"/>
            <a:endParaRPr lang="en-C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LUmalleng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SLUmalleng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1667</TotalTime>
  <Words>1581</Words>
  <Application>Microsoft Office PowerPoint</Application>
  <PresentationFormat>On-screen Show (4:3)</PresentationFormat>
  <Paragraphs>373</Paragraphs>
  <Slides>25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Ecological sustainability of forest biomass harvesting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Ecological sustainability of forest biomass harvesting</dc:title>
  <dc:creator>berch</dc:creator>
  <cp:lastModifiedBy>berch</cp:lastModifiedBy>
  <cp:revision>160</cp:revision>
  <dcterms:created xsi:type="dcterms:W3CDTF">2010-06-08T23:53:47Z</dcterms:created>
  <dcterms:modified xsi:type="dcterms:W3CDTF">2010-06-15T21:02:12Z</dcterms:modified>
</cp:coreProperties>
</file>