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xls" ContentType="application/vnd.ms-exce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44"/>
  </p:notesMasterIdLst>
  <p:handoutMasterIdLst>
    <p:handoutMasterId r:id="rId4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92" r:id="rId25"/>
    <p:sldId id="293" r:id="rId26"/>
    <p:sldId id="294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7" r:id="rId36"/>
    <p:sldId id="288" r:id="rId37"/>
    <p:sldId id="295" r:id="rId38"/>
    <p:sldId id="289" r:id="rId39"/>
    <p:sldId id="297" r:id="rId40"/>
    <p:sldId id="296" r:id="rId41"/>
    <p:sldId id="290" r:id="rId42"/>
    <p:sldId id="291" r:id="rId43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33CC"/>
    <a:srgbClr val="FAE4F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2" autoAdjust="0"/>
    <p:restoredTop sz="95529" autoAdjust="0"/>
  </p:normalViewPr>
  <p:slideViewPr>
    <p:cSldViewPr>
      <p:cViewPr varScale="1">
        <p:scale>
          <a:sx n="108" d="100"/>
          <a:sy n="108" d="100"/>
        </p:scale>
        <p:origin x="-5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138" y="-102"/>
      </p:cViewPr>
      <p:guideLst>
        <p:guide orient="horz" pos="2924"/>
        <p:guide pos="220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rble\work\for\vic\hre\General_User_Data\hchen\project\bcmpb\data\gis\textfile\WilliamsLakeWest_satellite_assessment\WilliamsLakeWest_YOD_AllSpecies_ErrorMatrix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marble\work\for\vic\hre\General_User_Data\hchen\project\bcmpb\data\gis\textfile\yod_allspecies_reassessment\yodall_ErrorMatrix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rble\work\for\vic\hre\General_User_Data\hchen\project\bcmpb\data\gis\textfile\yod_allspecies_reassessment\Orthophoto_SV_TM_stand_characteristics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rble\work\for\vic\hre\General_User_Data\hchen\project\bcmpb\data\gis\textfile\yod_allspecies_reassessment\Orthophoto_SV_TM_stand_characteristic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plotArea>
      <c:layout>
        <c:manualLayout>
          <c:layoutTarget val="inner"/>
          <c:xMode val="edge"/>
          <c:yMode val="edge"/>
          <c:x val="6.3988121524404376E-2"/>
          <c:y val="2.6239067055393618E-2"/>
          <c:w val="0.84800328402299474"/>
          <c:h val="0.84893705347847193"/>
        </c:manualLayout>
      </c:layout>
      <c:barChart>
        <c:barDir val="col"/>
        <c:grouping val="clustered"/>
        <c:ser>
          <c:idx val="0"/>
          <c:order val="1"/>
          <c:tx>
            <c:v>Producer - 15m - II</c:v>
          </c:tx>
          <c:spPr>
            <a:solidFill>
              <a:schemeClr val="lt1"/>
            </a:solidFill>
            <a:ln w="76200" cap="flat" cmpd="sng" algn="ctr">
              <a:solidFill>
                <a:schemeClr val="accent2"/>
              </a:solidFill>
              <a:prstDash val="solid"/>
            </a:ln>
            <a:effectLst/>
          </c:spPr>
          <c:errBars>
            <c:errBarType val="plus"/>
            <c:errValType val="cust"/>
            <c:plus>
              <c:numRef>
                <c:f>(ErrorMatrix!$I$127,ErrorMatrix!$I$129,ErrorMatrix!$I$131,ErrorMatrix!$I$133,ErrorMatrix!$I$135,ErrorMatrix!$I$137,ErrorMatrix!$I$139)</c:f>
                <c:numCache>
                  <c:formatCode>General</c:formatCode>
                  <c:ptCount val="7"/>
                  <c:pt idx="0">
                    <c:v>-5.1862880540792302</c:v>
                  </c:pt>
                  <c:pt idx="1">
                    <c:v>-7.1198073989927098</c:v>
                  </c:pt>
                  <c:pt idx="2">
                    <c:v>-8.5454712780829922</c:v>
                  </c:pt>
                  <c:pt idx="3">
                    <c:v>-12.457519584576602</c:v>
                  </c:pt>
                  <c:pt idx="4">
                    <c:v>-7.5241573174421292</c:v>
                  </c:pt>
                  <c:pt idx="5">
                    <c:v>-9.5828267747673319</c:v>
                  </c:pt>
                  <c:pt idx="6">
                    <c:v>-11.6807407779995</c:v>
                  </c:pt>
                </c:numCache>
              </c:numRef>
            </c:plus>
            <c:spPr>
              <a:noFill/>
              <a:ln w="76200" cap="flat" cmpd="sng" algn="ctr">
                <a:solidFill>
                  <a:schemeClr val="accent2"/>
                </a:solidFill>
                <a:prstDash val="solid"/>
              </a:ln>
              <a:effectLst/>
            </c:spPr>
          </c:errBars>
          <c:cat>
            <c:strRef>
              <c:f>(ErrorMatrix!$F$127,ErrorMatrix!$F$129,ErrorMatrix!$F$131,ErrorMatrix!$F$133,ErrorMatrix!$F$135,ErrorMatrix!$F$137,ErrorMatrix!$F$139)</c:f>
              <c:strCache>
                <c:ptCount val="7"/>
                <c:pt idx="0">
                  <c:v>YOD ALL (n=359)</c:v>
                </c:pt>
                <c:pt idx="1">
                  <c:v>YOD - PP (n=191)</c:v>
                </c:pt>
                <c:pt idx="2">
                  <c:v>YOD - PP - SV (n=129)</c:v>
                </c:pt>
                <c:pt idx="3">
                  <c:v>YOD - PP - TM (n=62)</c:v>
                </c:pt>
                <c:pt idx="4">
                  <c:v>YOD - PL (n=168)</c:v>
                </c:pt>
                <c:pt idx="5">
                  <c:v>YOD - PL - SV (n=107)</c:v>
                </c:pt>
                <c:pt idx="6">
                  <c:v>YOD - PL - TM (n=61)</c:v>
                </c:pt>
              </c:strCache>
            </c:strRef>
          </c:cat>
          <c:val>
            <c:numRef>
              <c:f>(ErrorMatrix!$G$127,ErrorMatrix!$G$129,ErrorMatrix!$G$131,ErrorMatrix!$G$133,ErrorMatrix!$G$135,ErrorMatrix!$G$137,ErrorMatrix!$G$139)</c:f>
              <c:numCache>
                <c:formatCode>General</c:formatCode>
                <c:ptCount val="7"/>
                <c:pt idx="0">
                  <c:v>48.18941504178273</c:v>
                </c:pt>
                <c:pt idx="1">
                  <c:v>53.403141361256537</c:v>
                </c:pt>
                <c:pt idx="2">
                  <c:v>59.689922480620154</c:v>
                </c:pt>
                <c:pt idx="3">
                  <c:v>40.322580645161288</c:v>
                </c:pt>
                <c:pt idx="4">
                  <c:v>42.261904761904759</c:v>
                </c:pt>
                <c:pt idx="5">
                  <c:v>49.532710280373848</c:v>
                </c:pt>
                <c:pt idx="6">
                  <c:v>29.508196721311474</c:v>
                </c:pt>
              </c:numCache>
            </c:numRef>
          </c:val>
        </c:ser>
        <c:axId val="122003840"/>
        <c:axId val="122005376"/>
      </c:barChart>
      <c:barChart>
        <c:barDir val="col"/>
        <c:grouping val="clustered"/>
        <c:ser>
          <c:idx val="3"/>
          <c:order val="3"/>
          <c:tx>
            <c:v>Producer - 25m - II</c:v>
          </c:tx>
          <c:spPr>
            <a:noFill/>
            <a:ln w="28575">
              <a:solidFill>
                <a:srgbClr val="002060"/>
              </a:solidFill>
              <a:prstDash val="solid"/>
            </a:ln>
          </c:spPr>
          <c:errBars>
            <c:errBarType val="plus"/>
            <c:errValType val="cust"/>
            <c:plus>
              <c:numRef>
                <c:f>(ErrorMatrix!$J$127,ErrorMatrix!$J$129,ErrorMatrix!$J$131,ErrorMatrix!$J$133,ErrorMatrix!$J$135,ErrorMatrix!$J$137,ErrorMatrix!$J$139)</c:f>
                <c:numCache>
                  <c:formatCode>General</c:formatCode>
                  <c:ptCount val="7"/>
                  <c:pt idx="0">
                    <c:v>-5.1003460224504895</c:v>
                  </c:pt>
                  <c:pt idx="1">
                    <c:v>-6.9083651355719606</c:v>
                  </c:pt>
                  <c:pt idx="2">
                    <c:v>-7.8638712205214487</c:v>
                  </c:pt>
                  <c:pt idx="3">
                    <c:v>-12.762504003572202</c:v>
                  </c:pt>
                  <c:pt idx="4">
                    <c:v>-7.5617551801836509</c:v>
                  </c:pt>
                  <c:pt idx="5">
                    <c:v>-9.2245583596484693</c:v>
                  </c:pt>
                  <c:pt idx="6">
                    <c:v>-12.665449332658904</c:v>
                  </c:pt>
                </c:numCache>
              </c:numRef>
            </c:plus>
            <c:spPr>
              <a:ln w="28575">
                <a:solidFill>
                  <a:srgbClr val="002060"/>
                </a:solidFill>
                <a:prstDash val="solid"/>
              </a:ln>
            </c:spPr>
          </c:errBars>
          <c:val>
            <c:numRef>
              <c:f>(ErrorMatrix!$H$127,ErrorMatrix!$H$129,ErrorMatrix!$H$131,ErrorMatrix!$H$133,ErrorMatrix!$H$135,ErrorMatrix!$H$137,ErrorMatrix!$H$139)</c:f>
              <c:numCache>
                <c:formatCode>General</c:formatCode>
                <c:ptCount val="7"/>
                <c:pt idx="0">
                  <c:v>59.943977591036401</c:v>
                </c:pt>
                <c:pt idx="1">
                  <c:v>63.492063492063494</c:v>
                </c:pt>
                <c:pt idx="2">
                  <c:v>71.874999999999986</c:v>
                </c:pt>
                <c:pt idx="3">
                  <c:v>45.901639344262286</c:v>
                </c:pt>
                <c:pt idx="4">
                  <c:v>55.952380952380949</c:v>
                </c:pt>
                <c:pt idx="5">
                  <c:v>63.551401869158873</c:v>
                </c:pt>
                <c:pt idx="6">
                  <c:v>42.622950819672141</c:v>
                </c:pt>
              </c:numCache>
            </c:numRef>
          </c:val>
        </c:ser>
        <c:axId val="122011648"/>
        <c:axId val="122013184"/>
      </c:barChart>
      <c:lineChart>
        <c:grouping val="standard"/>
        <c:ser>
          <c:idx val="1"/>
          <c:order val="0"/>
          <c:tx>
            <c:v>Producer - 15m - I</c:v>
          </c:tx>
          <c:spPr>
            <a:ln w="76200" cap="flat" cmpd="sng" algn="ctr">
              <a:solidFill>
                <a:schemeClr val="accent2"/>
              </a:solidFill>
              <a:prstDash val="solid"/>
            </a:ln>
            <a:effectLst/>
          </c:spPr>
          <c:marker>
            <c:symbol val="circle"/>
            <c:size val="6"/>
            <c:spPr>
              <a:solidFill>
                <a:schemeClr val="accent2"/>
              </a:solidFill>
              <a:ln w="762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errBars>
            <c:errDir val="y"/>
            <c:errBarType val="plus"/>
            <c:errValType val="cust"/>
            <c:plus>
              <c:numRef>
                <c:f>(ErrorMatrix!$I$126,ErrorMatrix!$I$128,ErrorMatrix!$I$130,ErrorMatrix!$I$132,ErrorMatrix!$I$134,ErrorMatrix!$I$136,ErrorMatrix!$I$138)</c:f>
                <c:numCache>
                  <c:formatCode>General</c:formatCode>
                  <c:ptCount val="7"/>
                  <c:pt idx="0">
                    <c:v>4.8087765679549541</c:v>
                  </c:pt>
                  <c:pt idx="1">
                    <c:v>6.4273258742158417</c:v>
                  </c:pt>
                  <c:pt idx="2">
                    <c:v>6.7793687139365382</c:v>
                  </c:pt>
                  <c:pt idx="3">
                    <c:v>12.691014162278021</c:v>
                  </c:pt>
                  <c:pt idx="4">
                    <c:v>7.2419106996279368</c:v>
                  </c:pt>
                  <c:pt idx="5">
                    <c:v>8.3250279163313543</c:v>
                  </c:pt>
                  <c:pt idx="6">
                    <c:v>12.803873655028474</c:v>
                  </c:pt>
                </c:numCache>
              </c:numRef>
            </c:plus>
            <c:spPr>
              <a:noFill/>
              <a:ln w="76200" cap="flat" cmpd="sng" algn="ctr">
                <a:solidFill>
                  <a:schemeClr val="accent2"/>
                </a:solidFill>
                <a:prstDash val="solid"/>
              </a:ln>
              <a:effectLst/>
            </c:spPr>
          </c:errBars>
          <c:cat>
            <c:strRef>
              <c:f>(ErrorMatrix!$F$127,ErrorMatrix!$F$129,ErrorMatrix!$F$131,ErrorMatrix!$F$133,ErrorMatrix!$F$135,ErrorMatrix!$F$137,ErrorMatrix!$F$139)</c:f>
              <c:strCache>
                <c:ptCount val="7"/>
                <c:pt idx="0">
                  <c:v>YOD ALL (n=359)</c:v>
                </c:pt>
                <c:pt idx="1">
                  <c:v>YOD - PP (n=191)</c:v>
                </c:pt>
                <c:pt idx="2">
                  <c:v>YOD - PP - SV (n=129)</c:v>
                </c:pt>
                <c:pt idx="3">
                  <c:v>YOD - PP - TM (n=62)</c:v>
                </c:pt>
                <c:pt idx="4">
                  <c:v>YOD - PL (n=168)</c:v>
                </c:pt>
                <c:pt idx="5">
                  <c:v>YOD - PL - SV (n=107)</c:v>
                </c:pt>
                <c:pt idx="6">
                  <c:v>YOD - PL - TM (n=61)</c:v>
                </c:pt>
              </c:strCache>
            </c:strRef>
          </c:cat>
          <c:val>
            <c:numRef>
              <c:f>(ErrorMatrix!$G$126,ErrorMatrix!$G$128,ErrorMatrix!$G$130,ErrorMatrix!$G$132,ErrorMatrix!$G$134,ErrorMatrix!$G$136,ErrorMatrix!$G$138)</c:f>
              <c:numCache>
                <c:formatCode>General</c:formatCode>
                <c:ptCount val="7"/>
                <c:pt idx="0">
                  <c:v>68.802228412256255</c:v>
                </c:pt>
                <c:pt idx="1">
                  <c:v>71.727748691099478</c:v>
                </c:pt>
                <c:pt idx="2">
                  <c:v>81.395348837209269</c:v>
                </c:pt>
                <c:pt idx="3">
                  <c:v>51.612903225806448</c:v>
                </c:pt>
                <c:pt idx="4">
                  <c:v>65.476190476190482</c:v>
                </c:pt>
                <c:pt idx="5">
                  <c:v>74.766355140186903</c:v>
                </c:pt>
                <c:pt idx="6">
                  <c:v>49.180327868852451</c:v>
                </c:pt>
              </c:numCache>
            </c:numRef>
          </c:val>
        </c:ser>
        <c:marker val="1"/>
        <c:axId val="122003840"/>
        <c:axId val="122005376"/>
      </c:lineChart>
      <c:lineChart>
        <c:grouping val="standard"/>
        <c:ser>
          <c:idx val="2"/>
          <c:order val="2"/>
          <c:tx>
            <c:v>Producer - 25m - I</c:v>
          </c:tx>
          <c:spPr>
            <a:ln w="28575" cap="flat" cmpd="sng" algn="ctr">
              <a:solidFill>
                <a:srgbClr val="002060"/>
              </a:solidFill>
              <a:prstDash val="solid"/>
            </a:ln>
            <a:effectLst/>
          </c:spPr>
          <c:marker>
            <c:symbol val="diamond"/>
            <c:size val="8"/>
            <c:spPr>
              <a:solidFill>
                <a:srgbClr val="002060"/>
              </a:solidFill>
              <a:ln>
                <a:solidFill>
                  <a:srgbClr val="002060"/>
                </a:solidFill>
              </a:ln>
            </c:spPr>
          </c:marker>
          <c:errBars>
            <c:errDir val="y"/>
            <c:errBarType val="plus"/>
            <c:errValType val="cust"/>
            <c:plus>
              <c:numRef>
                <c:f>(ErrorMatrix!$J$126,ErrorMatrix!$J$128,ErrorMatrix!$J$130,ErrorMatrix!$J$132,ErrorMatrix!$J$134,ErrorMatrix!$J$136,ErrorMatrix!$J$138)</c:f>
                <c:numCache>
                  <c:formatCode>General</c:formatCode>
                  <c:ptCount val="7"/>
                  <c:pt idx="0">
                    <c:v>4.5684426063883095</c:v>
                  </c:pt>
                  <c:pt idx="1">
                    <c:v>5.9654529938986238</c:v>
                  </c:pt>
                  <c:pt idx="2">
                    <c:v>5.9357715630960515</c:v>
                  </c:pt>
                  <c:pt idx="3">
                    <c:v>12.59566671162178</c:v>
                  </c:pt>
                  <c:pt idx="4">
                    <c:v>7.0035921096773475</c:v>
                  </c:pt>
                  <c:pt idx="5">
                    <c:v>7.9947242701663361</c:v>
                  </c:pt>
                  <c:pt idx="6">
                    <c:v>12.720999815598701</c:v>
                  </c:pt>
                </c:numCache>
              </c:numRef>
            </c:plus>
            <c:spPr>
              <a:ln w="28575">
                <a:solidFill>
                  <a:srgbClr val="002060"/>
                </a:solidFill>
                <a:prstDash val="solid"/>
              </a:ln>
            </c:spPr>
          </c:errBars>
          <c:val>
            <c:numRef>
              <c:f>(ErrorMatrix!$H$126,ErrorMatrix!$H$128,ErrorMatrix!$H$130,ErrorMatrix!$H$132,ErrorMatrix!$H$134,ErrorMatrix!$H$136,ErrorMatrix!$H$138)</c:f>
              <c:numCache>
                <c:formatCode>General</c:formatCode>
                <c:ptCount val="7"/>
                <c:pt idx="0">
                  <c:v>73.949579831932766</c:v>
                </c:pt>
                <c:pt idx="1">
                  <c:v>77.777777777777757</c:v>
                </c:pt>
                <c:pt idx="2">
                  <c:v>86.71875</c:v>
                </c:pt>
                <c:pt idx="3">
                  <c:v>59.016393442622949</c:v>
                </c:pt>
                <c:pt idx="4">
                  <c:v>69.642857142857125</c:v>
                </c:pt>
                <c:pt idx="5">
                  <c:v>77.570093457943912</c:v>
                </c:pt>
                <c:pt idx="6">
                  <c:v>55.737704918032797</c:v>
                </c:pt>
              </c:numCache>
            </c:numRef>
          </c:val>
        </c:ser>
        <c:marker val="1"/>
        <c:axId val="122011648"/>
        <c:axId val="122013184"/>
      </c:lineChart>
      <c:catAx>
        <c:axId val="122003840"/>
        <c:scaling>
          <c:orientation val="minMax"/>
        </c:scaling>
        <c:axPos val="b"/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2005376"/>
        <c:crosses val="autoZero"/>
        <c:lblAlgn val="ctr"/>
        <c:lblOffset val="100"/>
        <c:tickLblSkip val="1"/>
        <c:tickMarkSkip val="1"/>
      </c:catAx>
      <c:valAx>
        <c:axId val="122005376"/>
        <c:scaling>
          <c:orientation val="minMax"/>
          <c:max val="100"/>
        </c:scaling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CA" b="1" dirty="0" smtClean="0"/>
                  <a:t>Producer’s accuracy (%)</a:t>
                </a:r>
                <a:endParaRPr lang="en-CA" b="1" dirty="0"/>
              </a:p>
            </c:rich>
          </c:tx>
          <c:layout>
            <c:manualLayout>
              <c:xMode val="edge"/>
              <c:yMode val="edge"/>
              <c:x val="0"/>
              <c:y val="0.24147267458849592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2003840"/>
        <c:crosses val="autoZero"/>
        <c:crossBetween val="between"/>
      </c:valAx>
      <c:catAx>
        <c:axId val="122011648"/>
        <c:scaling>
          <c:orientation val="minMax"/>
        </c:scaling>
        <c:delete val="1"/>
        <c:axPos val="b"/>
        <c:tickLblPos val="nextTo"/>
        <c:crossAx val="122013184"/>
        <c:crosses val="autoZero"/>
        <c:lblAlgn val="ctr"/>
        <c:lblOffset val="100"/>
      </c:catAx>
      <c:valAx>
        <c:axId val="122013184"/>
        <c:scaling>
          <c:orientation val="minMax"/>
        </c:scaling>
        <c:delete val="1"/>
        <c:axPos val="l"/>
        <c:numFmt formatCode="General" sourceLinked="1"/>
        <c:tickLblPos val="nextTo"/>
        <c:crossAx val="122011648"/>
        <c:crosses val="autoZero"/>
        <c:crossBetween val="between"/>
      </c:valAx>
      <c:spPr>
        <a:noFill/>
        <a:ln w="25400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8035635426786907"/>
          <c:y val="1.6585710261224389E-2"/>
          <c:w val="0.11719773740147792"/>
          <c:h val="0.41982507288629756"/>
        </c:manualLayout>
      </c:layout>
      <c:spPr>
        <a:solidFill>
          <a:srgbClr val="FFFFFF"/>
        </a:solidFill>
        <a:ln w="25400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plotArea>
      <c:layout>
        <c:manualLayout>
          <c:layoutTarget val="inner"/>
          <c:xMode val="edge"/>
          <c:yMode val="edge"/>
          <c:x val="8.1210857525246885E-2"/>
          <c:y val="2.8089837595982783E-2"/>
          <c:w val="0.91817527233874574"/>
          <c:h val="0.94219399402915183"/>
        </c:manualLayout>
      </c:layout>
      <c:barChart>
        <c:barDir val="col"/>
        <c:grouping val="clustered"/>
        <c:ser>
          <c:idx val="0"/>
          <c:order val="0"/>
          <c:tx>
            <c:strRef>
              <c:f>Sheet1!$C$3</c:f>
              <c:strCache>
                <c:ptCount val="1"/>
                <c:pt idx="0">
                  <c:v>User's Accuracy - T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Sheet1!$D$2:$J$2</c:f>
              <c:strCache>
                <c:ptCount val="7"/>
                <c:pt idx="0">
                  <c:v>YOD</c:v>
                </c:pt>
                <c:pt idx="3">
                  <c:v>Overview</c:v>
                </c:pt>
                <c:pt idx="5">
                  <c:v>YOD</c:v>
                </c:pt>
                <c:pt idx="6">
                  <c:v>Overview</c:v>
                </c:pt>
              </c:strCache>
            </c:strRef>
          </c:cat>
          <c:val>
            <c:numRef>
              <c:f>Sheet1!$D$3:$J$3</c:f>
              <c:numCache>
                <c:formatCode>General</c:formatCode>
                <c:ptCount val="7"/>
                <c:pt idx="0">
                  <c:v>62.666228447186128</c:v>
                </c:pt>
                <c:pt idx="3">
                  <c:v>78.525089368462858</c:v>
                </c:pt>
              </c:numCache>
            </c:numRef>
          </c:val>
        </c:ser>
        <c:ser>
          <c:idx val="1"/>
          <c:order val="1"/>
          <c:tx>
            <c:strRef>
              <c:f>Sheet1!$C$4</c:f>
              <c:strCache>
                <c:ptCount val="1"/>
                <c:pt idx="0">
                  <c:v>User's Accuracy - M 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Sheet1!$D$2:$J$2</c:f>
              <c:strCache>
                <c:ptCount val="7"/>
                <c:pt idx="0">
                  <c:v>YOD</c:v>
                </c:pt>
                <c:pt idx="3">
                  <c:v>Overview</c:v>
                </c:pt>
                <c:pt idx="5">
                  <c:v>YOD</c:v>
                </c:pt>
                <c:pt idx="6">
                  <c:v>Overview</c:v>
                </c:pt>
              </c:strCache>
            </c:strRef>
          </c:cat>
          <c:val>
            <c:numRef>
              <c:f>Sheet1!$D$4:$J$4</c:f>
              <c:numCache>
                <c:formatCode>General</c:formatCode>
                <c:ptCount val="7"/>
                <c:pt idx="0">
                  <c:v>26.707040821043872</c:v>
                </c:pt>
                <c:pt idx="3">
                  <c:v>37.168069286706434</c:v>
                </c:pt>
              </c:numCache>
            </c:numRef>
          </c:val>
        </c:ser>
        <c:ser>
          <c:idx val="2"/>
          <c:order val="2"/>
          <c:tx>
            <c:strRef>
              <c:f>Sheet1!$C$5</c:f>
              <c:strCache>
                <c:ptCount val="1"/>
                <c:pt idx="0">
                  <c:v>User's Accuracy - S 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cat>
            <c:strRef>
              <c:f>Sheet1!$D$2:$J$2</c:f>
              <c:strCache>
                <c:ptCount val="7"/>
                <c:pt idx="0">
                  <c:v>YOD</c:v>
                </c:pt>
                <c:pt idx="3">
                  <c:v>Overview</c:v>
                </c:pt>
                <c:pt idx="5">
                  <c:v>YOD</c:v>
                </c:pt>
                <c:pt idx="6">
                  <c:v>Overview</c:v>
                </c:pt>
              </c:strCache>
            </c:strRef>
          </c:cat>
          <c:val>
            <c:numRef>
              <c:f>Sheet1!$D$5:$J$5</c:f>
              <c:numCache>
                <c:formatCode>General</c:formatCode>
                <c:ptCount val="7"/>
                <c:pt idx="0">
                  <c:v>13.109642010727205</c:v>
                </c:pt>
                <c:pt idx="3">
                  <c:v>24.417800322803782</c:v>
                </c:pt>
              </c:numCache>
            </c:numRef>
          </c:val>
        </c:ser>
        <c:ser>
          <c:idx val="3"/>
          <c:order val="3"/>
          <c:tx>
            <c:strRef>
              <c:f>Sheet1!$C$6</c:f>
              <c:strCache>
                <c:ptCount val="1"/>
                <c:pt idx="0">
                  <c:v>User's Accuracy - V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Sheet1!$D$2:$J$2</c:f>
              <c:strCache>
                <c:ptCount val="7"/>
                <c:pt idx="0">
                  <c:v>YOD</c:v>
                </c:pt>
                <c:pt idx="3">
                  <c:v>Overview</c:v>
                </c:pt>
                <c:pt idx="5">
                  <c:v>YOD</c:v>
                </c:pt>
                <c:pt idx="6">
                  <c:v>Overview</c:v>
                </c:pt>
              </c:strCache>
            </c:strRef>
          </c:cat>
          <c:val>
            <c:numRef>
              <c:f>Sheet1!$D$6:$J$6</c:f>
              <c:numCache>
                <c:formatCode>General</c:formatCode>
                <c:ptCount val="7"/>
                <c:pt idx="0">
                  <c:v>12.905115189379149</c:v>
                </c:pt>
                <c:pt idx="3">
                  <c:v>26.026481209041059</c:v>
                </c:pt>
              </c:numCache>
            </c:numRef>
          </c:val>
        </c:ser>
        <c:ser>
          <c:idx val="4"/>
          <c:order val="4"/>
          <c:tx>
            <c:strRef>
              <c:f>Sheet1!$C$7</c:f>
              <c:strCache>
                <c:ptCount val="1"/>
                <c:pt idx="0">
                  <c:v>User Accuracy - TM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Sheet1!$D$2:$J$2</c:f>
              <c:strCache>
                <c:ptCount val="7"/>
                <c:pt idx="0">
                  <c:v>YOD</c:v>
                </c:pt>
                <c:pt idx="3">
                  <c:v>Overview</c:v>
                </c:pt>
                <c:pt idx="5">
                  <c:v>YOD</c:v>
                </c:pt>
                <c:pt idx="6">
                  <c:v>Overview</c:v>
                </c:pt>
              </c:strCache>
            </c:strRef>
          </c:cat>
          <c:val>
            <c:numRef>
              <c:f>Sheet1!$D$7:$H$7</c:f>
              <c:numCache>
                <c:formatCode>General</c:formatCode>
                <c:ptCount val="5"/>
                <c:pt idx="0">
                  <c:v>80.719130505842941</c:v>
                </c:pt>
                <c:pt idx="3">
                  <c:v>87.817564852435595</c:v>
                </c:pt>
              </c:numCache>
            </c:numRef>
          </c:val>
        </c:ser>
        <c:ser>
          <c:idx val="5"/>
          <c:order val="5"/>
          <c:tx>
            <c:strRef>
              <c:f>Sheet1!$C$8</c:f>
              <c:strCache>
                <c:ptCount val="1"/>
                <c:pt idx="0">
                  <c:v>User Accuracy - SV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Sheet1!$D$2:$J$2</c:f>
              <c:strCache>
                <c:ptCount val="7"/>
                <c:pt idx="0">
                  <c:v>YOD</c:v>
                </c:pt>
                <c:pt idx="3">
                  <c:v>Overview</c:v>
                </c:pt>
                <c:pt idx="5">
                  <c:v>YOD</c:v>
                </c:pt>
                <c:pt idx="6">
                  <c:v>Overview</c:v>
                </c:pt>
              </c:strCache>
            </c:strRef>
          </c:cat>
          <c:val>
            <c:numRef>
              <c:f>Sheet1!$D$8:$H$8</c:f>
              <c:numCache>
                <c:formatCode>General</c:formatCode>
                <c:ptCount val="5"/>
                <c:pt idx="0">
                  <c:v>26.059821904254509</c:v>
                </c:pt>
                <c:pt idx="3">
                  <c:v>47.709969788519636</c:v>
                </c:pt>
              </c:numCache>
            </c:numRef>
          </c:val>
        </c:ser>
        <c:gapWidth val="100"/>
        <c:axId val="143977088"/>
        <c:axId val="144150912"/>
      </c:barChart>
      <c:catAx>
        <c:axId val="143977088"/>
        <c:scaling>
          <c:orientation val="minMax"/>
        </c:scaling>
        <c:axPos val="b"/>
        <c:majorTickMark val="none"/>
        <c:tickLblPos val="none"/>
        <c:crossAx val="144150912"/>
        <c:crosses val="autoZero"/>
        <c:lblAlgn val="ctr"/>
        <c:lblOffset val="100"/>
        <c:tickLblSkip val="1"/>
        <c:tickMarkSkip val="1"/>
      </c:catAx>
      <c:valAx>
        <c:axId val="144150912"/>
        <c:scaling>
          <c:orientation val="minMax"/>
          <c:max val="100"/>
          <c:min val="0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User's Accuracy (%)</a:t>
                </a:r>
              </a:p>
            </c:rich>
          </c:tx>
          <c:layout>
            <c:manualLayout>
              <c:xMode val="edge"/>
              <c:yMode val="edge"/>
              <c:x val="1.2772351615326825E-2"/>
              <c:y val="0.39325869665849444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43977088"/>
        <c:crosses val="autoZero"/>
        <c:crossBetween val="between"/>
        <c:majorUnit val="10"/>
      </c:valAx>
      <c:spPr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c:spPr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7487307891823255"/>
          <c:y val="4.3250332838829925E-2"/>
          <c:w val="0.22726159230096241"/>
          <c:h val="0.87711073072387713"/>
        </c:manualLayout>
      </c:layout>
      <c:spPr>
        <a:solidFill>
          <a:schemeClr val="lt1"/>
        </a:solidFill>
        <a:ln w="25400" cap="flat" cmpd="sng" algn="ctr">
          <a:noFill/>
          <a:prstDash val="solid"/>
        </a:ln>
        <a:effectLst/>
      </c:spPr>
      <c:txPr>
        <a:bodyPr/>
        <a:lstStyle/>
        <a:p>
          <a:pPr>
            <a:defRPr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style val="4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Sheet1!$E$11</c:f>
              <c:strCache>
                <c:ptCount val="1"/>
                <c:pt idx="0">
                  <c:v>TM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cat>
            <c:strRef>
              <c:f>Sheet1!$F$10</c:f>
              <c:strCache>
                <c:ptCount val="1"/>
                <c:pt idx="0">
                  <c:v>Crown Closure &lt; 50%</c:v>
                </c:pt>
              </c:strCache>
            </c:strRef>
          </c:cat>
          <c:val>
            <c:numRef>
              <c:f>Sheet1!$F$11</c:f>
              <c:numCache>
                <c:formatCode>General</c:formatCode>
                <c:ptCount val="1"/>
                <c:pt idx="0">
                  <c:v>39.270426205099575</c:v>
                </c:pt>
              </c:numCache>
            </c:numRef>
          </c:val>
        </c:ser>
        <c:ser>
          <c:idx val="1"/>
          <c:order val="1"/>
          <c:tx>
            <c:strRef>
              <c:f>Sheet1!$E$12</c:f>
              <c:strCache>
                <c:ptCount val="1"/>
                <c:pt idx="0">
                  <c:v>SV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cat>
            <c:strRef>
              <c:f>Sheet1!$F$10</c:f>
              <c:strCache>
                <c:ptCount val="1"/>
                <c:pt idx="0">
                  <c:v>Crown Closure &lt; 50%</c:v>
                </c:pt>
              </c:strCache>
            </c:strRef>
          </c:cat>
          <c:val>
            <c:numRef>
              <c:f>Sheet1!$F$12</c:f>
              <c:numCache>
                <c:formatCode>General</c:formatCode>
                <c:ptCount val="1"/>
                <c:pt idx="0">
                  <c:v>18.559884370277906</c:v>
                </c:pt>
              </c:numCache>
            </c:numRef>
          </c:val>
        </c:ser>
        <c:shape val="box"/>
        <c:axId val="123632256"/>
        <c:axId val="123923456"/>
        <c:axId val="0"/>
      </c:bar3DChart>
      <c:catAx>
        <c:axId val="123632256"/>
        <c:scaling>
          <c:orientation val="minMax"/>
        </c:scaling>
        <c:axPos val="b"/>
        <c:tickLblPos val="nextTo"/>
        <c:crossAx val="123923456"/>
        <c:crosses val="autoZero"/>
        <c:auto val="1"/>
        <c:lblAlgn val="ctr"/>
        <c:lblOffset val="100"/>
      </c:catAx>
      <c:valAx>
        <c:axId val="123923456"/>
        <c:scaling>
          <c:orientation val="minMax"/>
        </c:scaling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CA"/>
                  <a:t>%</a:t>
                </a:r>
              </a:p>
            </c:rich>
          </c:tx>
          <c:layout/>
        </c:title>
        <c:numFmt formatCode="General" sourceLinked="1"/>
        <c:tickLblPos val="nextTo"/>
        <c:crossAx val="12363225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Sheet1!$G$11</c:f>
              <c:strCache>
                <c:ptCount val="1"/>
                <c:pt idx="0">
                  <c:v>TM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cat>
            <c:strRef>
              <c:f>Sheet1!$H$10:$J$10</c:f>
              <c:strCache>
                <c:ptCount val="3"/>
                <c:pt idx="0">
                  <c:v>Pure Pine</c:v>
                </c:pt>
                <c:pt idx="1">
                  <c:v>Pine Leading</c:v>
                </c:pt>
                <c:pt idx="2">
                  <c:v>Pine Component</c:v>
                </c:pt>
              </c:strCache>
            </c:strRef>
          </c:cat>
          <c:val>
            <c:numRef>
              <c:f>Sheet1!$H$11:$J$11</c:f>
              <c:numCache>
                <c:formatCode>General</c:formatCode>
                <c:ptCount val="3"/>
                <c:pt idx="0">
                  <c:v>29.078050183577822</c:v>
                </c:pt>
                <c:pt idx="1">
                  <c:v>42.816777490144325</c:v>
                </c:pt>
                <c:pt idx="2">
                  <c:v>2.0100502512562812</c:v>
                </c:pt>
              </c:numCache>
            </c:numRef>
          </c:val>
        </c:ser>
        <c:ser>
          <c:idx val="1"/>
          <c:order val="1"/>
          <c:tx>
            <c:strRef>
              <c:f>Sheet1!$G$12</c:f>
              <c:strCache>
                <c:ptCount val="1"/>
                <c:pt idx="0">
                  <c:v>SV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cat>
            <c:strRef>
              <c:f>Sheet1!$H$10:$J$10</c:f>
              <c:strCache>
                <c:ptCount val="3"/>
                <c:pt idx="0">
                  <c:v>Pure Pine</c:v>
                </c:pt>
                <c:pt idx="1">
                  <c:v>Pine Leading</c:v>
                </c:pt>
                <c:pt idx="2">
                  <c:v>Pine Component</c:v>
                </c:pt>
              </c:strCache>
            </c:strRef>
          </c:cat>
          <c:val>
            <c:numRef>
              <c:f>Sheet1!$H$12:$J$12</c:f>
              <c:numCache>
                <c:formatCode>General</c:formatCode>
                <c:ptCount val="3"/>
                <c:pt idx="0">
                  <c:v>38.506011431574798</c:v>
                </c:pt>
                <c:pt idx="1">
                  <c:v>53.222521516326125</c:v>
                </c:pt>
                <c:pt idx="2">
                  <c:v>0.51244990473687668</c:v>
                </c:pt>
              </c:numCache>
            </c:numRef>
          </c:val>
        </c:ser>
        <c:shape val="box"/>
        <c:axId val="159084544"/>
        <c:axId val="159086848"/>
        <c:axId val="0"/>
      </c:bar3DChart>
      <c:catAx>
        <c:axId val="159084544"/>
        <c:scaling>
          <c:orientation val="minMax"/>
        </c:scaling>
        <c:axPos val="b"/>
        <c:tickLblPos val="nextTo"/>
        <c:crossAx val="159086848"/>
        <c:crosses val="autoZero"/>
        <c:auto val="1"/>
        <c:lblAlgn val="ctr"/>
        <c:lblOffset val="100"/>
      </c:catAx>
      <c:valAx>
        <c:axId val="159086848"/>
        <c:scaling>
          <c:orientation val="minMax"/>
        </c:scaling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CA"/>
                  <a:t>%</a:t>
                </a:r>
              </a:p>
            </c:rich>
          </c:tx>
          <c:layout/>
        </c:title>
        <c:numFmt formatCode="General" sourceLinked="1"/>
        <c:tickLblPos val="nextTo"/>
        <c:crossAx val="15908454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0.52059</cdr:x>
      <cdr:y>0.51775</cdr:y>
    </cdr:from>
    <cdr:to>
      <cdr:x>0.52754</cdr:x>
      <cdr:y>0.54585</cdr:y>
    </cdr:to>
    <cdr:sp macro="" textlink="">
      <cdr:nvSpPr>
        <cdr:cNvPr id="512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608110" y="3519367"/>
          <a:ext cx="88144" cy="19083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CA" sz="1000" b="0" i="0" u="none" strike="noStrike" baseline="0">
              <a:solidFill>
                <a:srgbClr val="000000"/>
              </a:solidFill>
              <a:latin typeface="Arial"/>
              <a:cs typeface="Arial"/>
            </a:rPr>
            <a:t>  </a:t>
          </a:r>
        </a:p>
      </cdr:txBody>
    </cdr:sp>
  </cdr:relSizeAnchor>
  <cdr:relSizeAnchor xmlns:cdr="http://schemas.openxmlformats.org/drawingml/2006/chartDrawing">
    <cdr:from>
      <cdr:x>0.15079</cdr:x>
      <cdr:y>0.13043</cdr:y>
    </cdr:from>
    <cdr:to>
      <cdr:x>0.19816</cdr:x>
      <cdr:y>0.20224</cdr:y>
    </cdr:to>
    <cdr:sp macro="" textlink="">
      <cdr:nvSpPr>
        <cdr:cNvPr id="3" name="TextBox 12"/>
        <cdr:cNvSpPr txBox="1"/>
      </cdr:nvSpPr>
      <cdr:spPr>
        <a:xfrm xmlns:a="http://schemas.openxmlformats.org/drawingml/2006/main">
          <a:off x="1357290" y="642942"/>
          <a:ext cx="426366" cy="35394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9pPr>
        </a:lstStyle>
        <a:p xmlns:a="http://schemas.openxmlformats.org/drawingml/2006/main">
          <a:r>
            <a:rPr lang="en-CA" sz="1600" dirty="0" smtClean="0"/>
            <a:t>TM</a:t>
          </a:r>
          <a:endParaRPr lang="en-CA" sz="1600" dirty="0"/>
        </a:p>
      </cdr:txBody>
    </cdr:sp>
  </cdr:relSizeAnchor>
  <cdr:relSizeAnchor xmlns:cdr="http://schemas.openxmlformats.org/drawingml/2006/chartDrawing">
    <cdr:from>
      <cdr:x>0.09375</cdr:x>
      <cdr:y>0.65152</cdr:y>
    </cdr:from>
    <cdr:to>
      <cdr:x>0.13743</cdr:x>
      <cdr:y>0.72332</cdr:y>
    </cdr:to>
    <cdr:sp macro="" textlink="">
      <cdr:nvSpPr>
        <cdr:cNvPr id="4" name="TextBox 12"/>
        <cdr:cNvSpPr txBox="1"/>
      </cdr:nvSpPr>
      <cdr:spPr>
        <a:xfrm xmlns:a="http://schemas.openxmlformats.org/drawingml/2006/main">
          <a:off x="857224" y="3071834"/>
          <a:ext cx="399468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9pPr>
        </a:lstStyle>
        <a:p xmlns:a="http://schemas.openxmlformats.org/drawingml/2006/main">
          <a:r>
            <a:rPr lang="en-CA" sz="1600" dirty="0" smtClean="0"/>
            <a:t> M</a:t>
          </a:r>
          <a:endParaRPr lang="en-CA" sz="1600" dirty="0"/>
        </a:p>
      </cdr:txBody>
    </cdr:sp>
  </cdr:relSizeAnchor>
  <cdr:relSizeAnchor xmlns:cdr="http://schemas.openxmlformats.org/drawingml/2006/chartDrawing">
    <cdr:from>
      <cdr:x>0.10937</cdr:x>
      <cdr:y>0.78788</cdr:y>
    </cdr:from>
    <cdr:to>
      <cdr:x>0.15306</cdr:x>
      <cdr:y>0.85968</cdr:y>
    </cdr:to>
    <cdr:sp macro="" textlink="">
      <cdr:nvSpPr>
        <cdr:cNvPr id="5" name="TextBox 12"/>
        <cdr:cNvSpPr txBox="1"/>
      </cdr:nvSpPr>
      <cdr:spPr>
        <a:xfrm xmlns:a="http://schemas.openxmlformats.org/drawingml/2006/main">
          <a:off x="1000100" y="3714776"/>
          <a:ext cx="399468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9pPr>
        </a:lstStyle>
        <a:p xmlns:a="http://schemas.openxmlformats.org/drawingml/2006/main">
          <a:r>
            <a:rPr lang="en-CA" sz="1600" dirty="0" smtClean="0"/>
            <a:t>  S</a:t>
          </a:r>
          <a:endParaRPr lang="en-CA" sz="1600" dirty="0"/>
        </a:p>
      </cdr:txBody>
    </cdr:sp>
  </cdr:relSizeAnchor>
  <cdr:relSizeAnchor xmlns:cdr="http://schemas.openxmlformats.org/drawingml/2006/chartDrawing">
    <cdr:from>
      <cdr:x>0.14062</cdr:x>
      <cdr:y>0.78788</cdr:y>
    </cdr:from>
    <cdr:to>
      <cdr:x>0.17432</cdr:x>
      <cdr:y>0.85968</cdr:y>
    </cdr:to>
    <cdr:sp macro="" textlink="">
      <cdr:nvSpPr>
        <cdr:cNvPr id="6" name="TextBox 12"/>
        <cdr:cNvSpPr txBox="1"/>
      </cdr:nvSpPr>
      <cdr:spPr>
        <a:xfrm xmlns:a="http://schemas.openxmlformats.org/drawingml/2006/main">
          <a:off x="1285852" y="3714776"/>
          <a:ext cx="308098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9pPr>
        </a:lstStyle>
        <a:p xmlns:a="http://schemas.openxmlformats.org/drawingml/2006/main">
          <a:r>
            <a:rPr lang="en-CA" sz="1600" dirty="0" smtClean="0"/>
            <a:t>V</a:t>
          </a:r>
          <a:endParaRPr lang="en-CA" sz="1600" dirty="0"/>
        </a:p>
      </cdr:txBody>
    </cdr:sp>
  </cdr:relSizeAnchor>
  <cdr:relSizeAnchor xmlns:cdr="http://schemas.openxmlformats.org/drawingml/2006/chartDrawing">
    <cdr:from>
      <cdr:x>0.53125</cdr:x>
      <cdr:y>0.66667</cdr:y>
    </cdr:from>
    <cdr:to>
      <cdr:x>0.56494</cdr:x>
      <cdr:y>0.73847</cdr:y>
    </cdr:to>
    <cdr:sp macro="" textlink="">
      <cdr:nvSpPr>
        <cdr:cNvPr id="7" name="TextBox 12"/>
        <cdr:cNvSpPr txBox="1"/>
      </cdr:nvSpPr>
      <cdr:spPr>
        <a:xfrm xmlns:a="http://schemas.openxmlformats.org/drawingml/2006/main">
          <a:off x="4857752" y="3143272"/>
          <a:ext cx="308098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Tw Cen MT"/>
            </a:defRPr>
          </a:lvl9pPr>
        </a:lstStyle>
        <a:p xmlns:a="http://schemas.openxmlformats.org/drawingml/2006/main">
          <a:r>
            <a:rPr lang="en-CA" sz="1600" dirty="0" smtClean="0"/>
            <a:t>V</a:t>
          </a:r>
          <a:endParaRPr lang="en-CA" sz="16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9C2522B6-4C90-4CDA-BC62-A80A189750AB}" type="datetimeFigureOut">
              <a:rPr lang="en-US" smtClean="0"/>
              <a:pPr/>
              <a:t>10/5/2009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DCD3C0CB-F253-4215-9A0E-4281CD6C8FA8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970D477B-3037-4F77-BE82-FA537A7360F4}" type="datetimeFigureOut">
              <a:rPr lang="en-US" smtClean="0"/>
              <a:pPr/>
              <a:t>10/5/2009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6D6B91F8-E497-44DD-97E9-9900531BC982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1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2</a:t>
            </a:fld>
            <a:endParaRPr lang="en-C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3</a:t>
            </a:fld>
            <a:endParaRPr lang="en-C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Typically, MPB</a:t>
            </a:r>
            <a:r>
              <a:rPr lang="en-CA" baseline="0" dirty="0" smtClean="0"/>
              <a:t> completes a single generation each year.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In mid to late summer, adult beetles emerge, start to fly, search, and attack the host trees.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4</a:t>
            </a:fld>
            <a:endParaRPr lang="en-C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After the host trees are attacked and dead, they usually experience three stages over time: green</a:t>
            </a:r>
            <a:r>
              <a:rPr lang="en-CA" baseline="0" dirty="0" smtClean="0"/>
              <a:t> attack, red attack, and gray attack.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5</a:t>
            </a:fld>
            <a:endParaRPr lang="en-C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To map MPB infestation,</a:t>
            </a:r>
            <a:r>
              <a:rPr lang="en-CA" baseline="0" dirty="0" smtClean="0"/>
              <a:t> it is easiest to map red attack damage.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This slide</a:t>
            </a:r>
            <a:r>
              <a:rPr lang="en-CA" baseline="0" dirty="0" smtClean="0"/>
              <a:t> shows how to capture red attack damage in the aerial overview survey data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Basically, an observer on a fixed wing airplane looks over the ground, draws a polygon delineating the infested areas on a topographic map, and assigns a defined severity code to each drawn polygon.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Five severity classes were defined in the aerial overview survey data: </a:t>
            </a:r>
          </a:p>
          <a:p>
            <a:pPr lvl="1">
              <a:buFont typeface="Wingdings" pitchFamily="2" charset="2"/>
              <a:buChar char="q"/>
            </a:pPr>
            <a:r>
              <a:rPr lang="en-CA" baseline="0" dirty="0" smtClean="0"/>
              <a:t>T (Trace, &lt; 1%)</a:t>
            </a:r>
          </a:p>
          <a:p>
            <a:pPr lvl="1">
              <a:buFont typeface="Wingdings" pitchFamily="2" charset="2"/>
              <a:buChar char="q"/>
            </a:pPr>
            <a:r>
              <a:rPr lang="en-CA" baseline="0" dirty="0" smtClean="0"/>
              <a:t>L (Light, 1 – 10%)</a:t>
            </a:r>
          </a:p>
          <a:p>
            <a:pPr lvl="1">
              <a:buFont typeface="Wingdings" pitchFamily="2" charset="2"/>
              <a:buChar char="q"/>
            </a:pPr>
            <a:r>
              <a:rPr lang="en-CA" baseline="0" dirty="0" smtClean="0"/>
              <a:t>M (Moderate, 11 – 30%)</a:t>
            </a:r>
          </a:p>
          <a:p>
            <a:pPr lvl="1">
              <a:buFont typeface="Wingdings" pitchFamily="2" charset="2"/>
              <a:buChar char="q"/>
            </a:pPr>
            <a:r>
              <a:rPr lang="en-CA" baseline="0" dirty="0" smtClean="0"/>
              <a:t>S (Severe, 31 – 50%)</a:t>
            </a:r>
          </a:p>
          <a:p>
            <a:pPr lvl="1">
              <a:buFont typeface="Wingdings" pitchFamily="2" charset="2"/>
              <a:buChar char="q"/>
            </a:pPr>
            <a:r>
              <a:rPr lang="en-CA" baseline="0" dirty="0" smtClean="0"/>
              <a:t>V (Very severe, 51 – 100%)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 X-axis is wavelength and y-axis is reflectance. Vertical</a:t>
            </a:r>
            <a:r>
              <a:rPr lang="en-CA" baseline="0" dirty="0" smtClean="0"/>
              <a:t> bars are </a:t>
            </a:r>
            <a:r>
              <a:rPr lang="en-CA" baseline="0" dirty="0" err="1" smtClean="0"/>
              <a:t>Landsat</a:t>
            </a:r>
            <a:r>
              <a:rPr lang="en-CA" baseline="0" dirty="0" smtClean="0"/>
              <a:t> spectral bands 1 to 6.</a:t>
            </a:r>
            <a:endParaRPr lang="en-CA" dirty="0" smtClean="0"/>
          </a:p>
          <a:p>
            <a:pPr>
              <a:buFont typeface="Wingdings" pitchFamily="2" charset="2"/>
              <a:buChar char="v"/>
            </a:pPr>
            <a:r>
              <a:rPr lang="en-CA" dirty="0" smtClean="0"/>
              <a:t>This </a:t>
            </a:r>
            <a:r>
              <a:rPr lang="en-CA" dirty="0" smtClean="0"/>
              <a:t>slide shows a foundation to</a:t>
            </a:r>
            <a:r>
              <a:rPr lang="en-CA" baseline="0" dirty="0" smtClean="0"/>
              <a:t> detect red attack using </a:t>
            </a:r>
            <a:r>
              <a:rPr lang="en-CA" baseline="0" dirty="0" err="1" smtClean="0"/>
              <a:t>Landsat</a:t>
            </a:r>
            <a:r>
              <a:rPr lang="en-CA" baseline="0" dirty="0" smtClean="0"/>
              <a:t> satellite imagery data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It is easy to see how differently healthy and stressed vegetations respond to the light in different bands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And because of this difference, it possible to differentiate stressed vegetation from healthy vegetation, that is, possible to detect red attack trees (stressed vegetation)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10</a:t>
            </a:fld>
            <a:endParaRPr lang="en-CA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This slide shows technical approach, commonly called “change detection”, to detect red attack in the YOD data</a:t>
            </a:r>
          </a:p>
          <a:p>
            <a:pPr>
              <a:buFont typeface="Wingdings" pitchFamily="2" charset="2"/>
              <a:buChar char="v"/>
            </a:pPr>
            <a:r>
              <a:rPr lang="en-CA" dirty="0" smtClean="0"/>
              <a:t>Basically, it looks at</a:t>
            </a:r>
            <a:r>
              <a:rPr lang="en-CA" baseline="0" dirty="0" smtClean="0"/>
              <a:t> the profile of EWDI at each pixel through a series satellite images from 1999 to 2006, the earliest year that the EWDI is larger than the defined threshold is the year when red </a:t>
            </a:r>
            <a:r>
              <a:rPr lang="en-CA" baseline="0" dirty="0" smtClean="0"/>
              <a:t>attacks </a:t>
            </a:r>
            <a:r>
              <a:rPr lang="en-CA" baseline="0" dirty="0" smtClean="0"/>
              <a:t>possibly occur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This slide shows how to capture red attack in </a:t>
            </a:r>
            <a:r>
              <a:rPr lang="en-CA" dirty="0" err="1" smtClean="0"/>
              <a:t>orthophoto</a:t>
            </a:r>
            <a:r>
              <a:rPr lang="en-CA" dirty="0" smtClean="0"/>
              <a:t> interpretation data</a:t>
            </a:r>
          </a:p>
          <a:p>
            <a:pPr>
              <a:buFont typeface="Wingdings" pitchFamily="2" charset="2"/>
              <a:buChar char="v"/>
            </a:pPr>
            <a:r>
              <a:rPr lang="en-CA" dirty="0" smtClean="0"/>
              <a:t>VRI polygons are</a:t>
            </a:r>
            <a:r>
              <a:rPr lang="en-CA" baseline="0" dirty="0" smtClean="0"/>
              <a:t> overlaid with </a:t>
            </a:r>
            <a:r>
              <a:rPr lang="en-CA" baseline="0" dirty="0" err="1" smtClean="0"/>
              <a:t>ortho</a:t>
            </a:r>
            <a:r>
              <a:rPr lang="en-CA" baseline="0" dirty="0" smtClean="0"/>
              <a:t>-rectified and enhanced </a:t>
            </a:r>
            <a:r>
              <a:rPr lang="en-CA" baseline="0" dirty="0" err="1" smtClean="0"/>
              <a:t>airphoto</a:t>
            </a:r>
            <a:endParaRPr lang="en-CA" baseline="0" dirty="0" smtClean="0"/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An interpreter looks at the computer screen and estimates how much percentage of an assessed VRI polygon are red attacked trees crown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Four severity classed are defined:</a:t>
            </a:r>
          </a:p>
          <a:p>
            <a:pPr lvl="1">
              <a:buFont typeface="Wingdings" pitchFamily="2" charset="2"/>
              <a:buChar char="q"/>
            </a:pPr>
            <a:r>
              <a:rPr lang="en-CA" baseline="0" dirty="0" smtClean="0"/>
              <a:t>Trace (T, &lt; 11%)</a:t>
            </a:r>
          </a:p>
          <a:p>
            <a:pPr lvl="1">
              <a:buFont typeface="Wingdings" pitchFamily="2" charset="2"/>
              <a:buChar char="q"/>
            </a:pPr>
            <a:r>
              <a:rPr lang="en-CA" baseline="0" dirty="0" smtClean="0"/>
              <a:t>Moderate (M, 11 – 30%)</a:t>
            </a:r>
          </a:p>
          <a:p>
            <a:pPr lvl="1">
              <a:buFont typeface="Wingdings" pitchFamily="2" charset="2"/>
              <a:buChar char="q"/>
            </a:pPr>
            <a:r>
              <a:rPr lang="en-CA" baseline="0" dirty="0" smtClean="0"/>
              <a:t>Severe (S, 31 – 50%)</a:t>
            </a:r>
          </a:p>
          <a:p>
            <a:pPr lvl="1">
              <a:buFont typeface="Wingdings" pitchFamily="2" charset="2"/>
              <a:buChar char="q"/>
            </a:pPr>
            <a:r>
              <a:rPr lang="en-CA" baseline="0" dirty="0" smtClean="0"/>
              <a:t>Very severe (V, &gt; 50%)</a:t>
            </a:r>
          </a:p>
          <a:p>
            <a:pPr lvl="1">
              <a:buFont typeface="Wingdings" pitchFamily="2" charset="2"/>
              <a:buChar char="q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baseline="0" dirty="0" smtClean="0"/>
              <a:t>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SV: combined severity code, S:</a:t>
            </a:r>
            <a:r>
              <a:rPr lang="en-CA" baseline="0" dirty="0" smtClean="0"/>
              <a:t> severe, V: very severe</a:t>
            </a:r>
          </a:p>
          <a:p>
            <a:r>
              <a:rPr lang="en-CA" baseline="0" dirty="0" smtClean="0"/>
              <a:t>TM: combined severity code, T: trace, M: moderate</a:t>
            </a:r>
          </a:p>
          <a:p>
            <a:r>
              <a:rPr lang="en-CA" baseline="0" dirty="0" err="1" smtClean="0"/>
              <a:t>Purepine</a:t>
            </a:r>
            <a:r>
              <a:rPr lang="en-CA" baseline="0" dirty="0" smtClean="0"/>
              <a:t>: forest stands, which age are over 60 yrs and leading </a:t>
            </a:r>
            <a:r>
              <a:rPr lang="en-CA" baseline="0" dirty="0" err="1" smtClean="0"/>
              <a:t>lodgepole</a:t>
            </a:r>
            <a:r>
              <a:rPr lang="en-CA" baseline="0" dirty="0" smtClean="0"/>
              <a:t> pine composition &gt; 99%</a:t>
            </a:r>
          </a:p>
          <a:p>
            <a:r>
              <a:rPr lang="en-CA" baseline="0" dirty="0" err="1" smtClean="0"/>
              <a:t>Pineleading</a:t>
            </a:r>
            <a:r>
              <a:rPr lang="en-CA" baseline="0" dirty="0" smtClean="0"/>
              <a:t>: forest stands, which age are over 60 yrs and leading </a:t>
            </a:r>
            <a:r>
              <a:rPr lang="en-CA" baseline="0" dirty="0" err="1" smtClean="0"/>
              <a:t>lodgepole</a:t>
            </a:r>
            <a:r>
              <a:rPr lang="en-CA" baseline="0" dirty="0" smtClean="0"/>
              <a:t> pine composition &gt;= 50 % and &lt;= 99%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19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For</a:t>
            </a:r>
            <a:r>
              <a:rPr lang="en-CA" baseline="0" dirty="0" smtClean="0"/>
              <a:t> both pure pine and pine leading stands, create 200 random points for SV polygons and 300 points for TM polygons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With each random point as a center, a image chip of 120x120meter (4x4 pixels) was clipped from a </a:t>
            </a:r>
            <a:r>
              <a:rPr lang="en-CA" baseline="0" dirty="0" err="1" smtClean="0"/>
              <a:t>orthophoto</a:t>
            </a:r>
            <a:endParaRPr lang="en-CA" baseline="0" dirty="0" smtClean="0"/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Create a validation point from a hot spot clearly identified on the image chip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20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How to count validation samples “</a:t>
            </a:r>
            <a:r>
              <a:rPr lang="en-CA" dirty="0" smtClean="0"/>
              <a:t>correctly”,</a:t>
            </a:r>
            <a:r>
              <a:rPr lang="en-CA" baseline="0" dirty="0" smtClean="0"/>
              <a:t> which are </a:t>
            </a:r>
            <a:r>
              <a:rPr lang="en-CA" dirty="0" smtClean="0"/>
              <a:t>identified </a:t>
            </a:r>
            <a:r>
              <a:rPr lang="en-CA" dirty="0" smtClean="0"/>
              <a:t>by the YOD?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21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Use a validation box of one pixel in size instead of a point because </a:t>
            </a:r>
            <a:r>
              <a:rPr lang="en-CA" baseline="0" dirty="0" smtClean="0"/>
              <a:t>satellite resolution is 30 meter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Because there is a shift between satellite imagery data and </a:t>
            </a:r>
            <a:r>
              <a:rPr lang="en-CA" baseline="0" dirty="0" err="1" smtClean="0"/>
              <a:t>orthophoto</a:t>
            </a:r>
            <a:r>
              <a:rPr lang="en-CA" baseline="0" dirty="0" smtClean="0"/>
              <a:t> data, apply different buffer, 15 and 25 </a:t>
            </a:r>
            <a:r>
              <a:rPr lang="en-CA" baseline="0" dirty="0" smtClean="0"/>
              <a:t>meter</a:t>
            </a:r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22</a:t>
            </a:fld>
            <a:endParaRPr lang="en-C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baseline="0" dirty="0" smtClean="0"/>
              <a:t>Intersection type:</a:t>
            </a:r>
          </a:p>
          <a:p>
            <a:pPr lvl="1">
              <a:buFont typeface="Wingdings" pitchFamily="2" charset="2"/>
              <a:buChar char="v"/>
            </a:pPr>
            <a:r>
              <a:rPr lang="en-CA" baseline="0" dirty="0" smtClean="0"/>
              <a:t> Type I: Any validation box overlapping or touching the YOD pixel is counted</a:t>
            </a:r>
          </a:p>
          <a:p>
            <a:pPr lvl="1">
              <a:buFont typeface="Wingdings" pitchFamily="2" charset="2"/>
              <a:buChar char="v"/>
            </a:pPr>
            <a:r>
              <a:rPr lang="en-CA" baseline="0" dirty="0" smtClean="0"/>
              <a:t> Type II: Only validation box with a cumulative overlap area equal or greater than on </a:t>
            </a:r>
            <a:r>
              <a:rPr lang="en-CA" baseline="0" dirty="0" err="1" smtClean="0"/>
              <a:t>Landsate</a:t>
            </a:r>
            <a:r>
              <a:rPr lang="en-CA" baseline="0" dirty="0" smtClean="0"/>
              <a:t> pixel is counted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25</a:t>
            </a:fld>
            <a:endParaRPr lang="en-C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Use average area weighted severity class in</a:t>
            </a:r>
            <a:r>
              <a:rPr lang="en-CA" baseline="0" dirty="0" smtClean="0"/>
              <a:t> the integration of the aerial overview data into the VRI polygons</a:t>
            </a:r>
          </a:p>
          <a:p>
            <a:pPr lvl="1">
              <a:buFont typeface="Wingdings" pitchFamily="2" charset="2"/>
              <a:buChar char="q"/>
            </a:pPr>
            <a:r>
              <a:rPr lang="en-CA" baseline="0" dirty="0" smtClean="0"/>
              <a:t> One VRI polygon has three parts from aerial overview survey polygons, M, S, No Data</a:t>
            </a:r>
          </a:p>
          <a:p>
            <a:pPr lvl="1">
              <a:buFont typeface="Wingdings" pitchFamily="2" charset="2"/>
              <a:buChar char="q"/>
            </a:pPr>
            <a:r>
              <a:rPr lang="en-CA" baseline="0" dirty="0" smtClean="0"/>
              <a:t> Supposed that the areas for M, S, and No Data are 75, 10, and 15 in ha and the middle values for these severity classes are 20%, 40%, and 0. Thus, percentage of infested area in this VRI polygon will be 19% (75 * 20% + 10*40% + 15*0) so a new severity class, M, will be assigned to this VRI polygon based on aerial overview survey data.</a:t>
            </a:r>
          </a:p>
          <a:p>
            <a:pPr>
              <a:buFont typeface="Wingdings" pitchFamily="2" charset="2"/>
              <a:buChar char="v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27</a:t>
            </a:fld>
            <a:endParaRPr lang="en-C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Basically user’s accuracy was used as</a:t>
            </a:r>
            <a:r>
              <a:rPr lang="en-CA" baseline="0" dirty="0" smtClean="0"/>
              <a:t> an index to measure agreement between two datasets in term of severity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28</a:t>
            </a:fld>
            <a:endParaRPr lang="en-C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 The agreement</a:t>
            </a:r>
            <a:r>
              <a:rPr lang="en-CA" baseline="0" dirty="0" smtClean="0"/>
              <a:t> in one severity class between two datasets varies with stand structure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 Basically, correspondence analysis provides a tool to analyze the association between rows and columns in a contingency table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 In this case, stand structure variables were as columns and severity classes as rows, user’s accuracy was used as an agreement index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29</a:t>
            </a:fld>
            <a:endParaRPr lang="en-C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baseline="0" dirty="0" smtClean="0"/>
              <a:t> Lines represents the intersection type I while </a:t>
            </a:r>
            <a:r>
              <a:rPr lang="en-CA" dirty="0" smtClean="0"/>
              <a:t>boxes</a:t>
            </a:r>
            <a:r>
              <a:rPr lang="en-CA" baseline="0" dirty="0" smtClean="0"/>
              <a:t> represent the intersection type II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 Orange color lines and boxes represent a buffer size of 15 metres while blue color lines and boxes represent a buffer size of 25 metres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30</a:t>
            </a:fld>
            <a:endParaRPr lang="en-C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 The cumulated</a:t>
            </a:r>
            <a:r>
              <a:rPr lang="en-CA" baseline="0" dirty="0" smtClean="0"/>
              <a:t> variance was largely and sufficiently explained by the first two dimensions, particularly first dimension.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 The closeness of rows or columns in the diagram basically indicates a close association, which means either a particular row or column has important role or weight in this column or in this row</a:t>
            </a:r>
          </a:p>
          <a:p>
            <a:pPr>
              <a:buFont typeface="Wingdings" pitchFamily="2" charset="2"/>
              <a:buChar char="v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33</a:t>
            </a:fld>
            <a:endParaRPr lang="en-C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34</a:t>
            </a:fld>
            <a:endParaRPr lang="en-C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The</a:t>
            </a:r>
            <a:r>
              <a:rPr lang="en-CA" baseline="0" dirty="0" smtClean="0"/>
              <a:t> first and third factors are easy to understand and pretty straight forward</a:t>
            </a:r>
          </a:p>
          <a:p>
            <a:pPr lvl="1">
              <a:buFont typeface="Wingdings" pitchFamily="2" charset="2"/>
              <a:buChar char="v"/>
            </a:pPr>
            <a:r>
              <a:rPr lang="en-CA" baseline="0" dirty="0" smtClean="0"/>
              <a:t>Only difference is that a observer on board look at ground for overview data while a interpreter looks at the computer screen</a:t>
            </a:r>
          </a:p>
          <a:p>
            <a:pPr lvl="1">
              <a:buFont typeface="Wingdings" pitchFamily="2" charset="2"/>
              <a:buChar char="v"/>
            </a:pPr>
            <a:r>
              <a:rPr lang="en-CA" baseline="0" dirty="0" smtClean="0"/>
              <a:t>Some masks used in the YOD data: cloud mask, pine mask, fire mask,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35</a:t>
            </a:fld>
            <a:endParaRPr lang="en-C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The</a:t>
            </a:r>
            <a:r>
              <a:rPr lang="en-CA" baseline="0" dirty="0" smtClean="0"/>
              <a:t> first and third factors are easy to understand and pretty straight forward</a:t>
            </a:r>
          </a:p>
          <a:p>
            <a:pPr lvl="1">
              <a:buFont typeface="Wingdings" pitchFamily="2" charset="2"/>
              <a:buChar char="v"/>
            </a:pPr>
            <a:r>
              <a:rPr lang="en-CA" baseline="0" dirty="0" smtClean="0"/>
              <a:t>Only difference is that a observer on board look at ground for overview data while a interpreter looks at the computer screen</a:t>
            </a:r>
          </a:p>
          <a:p>
            <a:pPr lvl="1">
              <a:buFont typeface="Wingdings" pitchFamily="2" charset="2"/>
              <a:buChar char="v"/>
            </a:pPr>
            <a:r>
              <a:rPr lang="en-CA" baseline="0" dirty="0" smtClean="0"/>
              <a:t>Some masks used in the YOD data: cloud mask, pine mask, fire mask,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36</a:t>
            </a:fld>
            <a:endParaRPr lang="en-C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CA" dirty="0" smtClean="0"/>
              <a:t>In lightly infested stands, more satellite pixels</a:t>
            </a:r>
            <a:r>
              <a:rPr lang="en-CA" baseline="0" dirty="0" smtClean="0"/>
              <a:t> like the image on the left, weak spectral signature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In severely infested stands, more satellite pixels like the image on the right, strong spectral signature</a:t>
            </a:r>
          </a:p>
          <a:p>
            <a:pPr>
              <a:buFont typeface="Wingdings" pitchFamily="2" charset="2"/>
              <a:buChar char="v"/>
            </a:pPr>
            <a:r>
              <a:rPr lang="en-CA" dirty="0" smtClean="0"/>
              <a:t>Lightly infested stands have much lower</a:t>
            </a:r>
            <a:r>
              <a:rPr lang="en-CA" baseline="0" dirty="0" smtClean="0"/>
              <a:t> crown closure than severely infested stands</a:t>
            </a:r>
          </a:p>
          <a:p>
            <a:pPr>
              <a:buFont typeface="Wingdings" pitchFamily="2" charset="2"/>
              <a:buChar char="v"/>
            </a:pPr>
            <a:r>
              <a:rPr lang="en-CA" baseline="0" dirty="0" smtClean="0"/>
              <a:t>Fewer lightly infested stands are pure pine stands compared to severely infested stands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37</a:t>
            </a:fld>
            <a:endParaRPr lang="en-C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en-CA" baseline="0" dirty="0" smtClean="0"/>
              <a:t> Some masks used in the YOD data: cloud mask, pine mask, and fire mask</a:t>
            </a:r>
          </a:p>
          <a:p>
            <a:pPr>
              <a:buFont typeface="Wingdings" pitchFamily="2" charset="2"/>
              <a:buChar char="v"/>
            </a:pPr>
            <a:endParaRPr lang="en-CA" baseline="0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39</a:t>
            </a:fld>
            <a:endParaRPr lang="en-C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B91F8-E497-44DD-97E9-9900531BC982}" type="slidenum">
              <a:rPr lang="en-CA" smtClean="0"/>
              <a:pPr/>
              <a:t>41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52F85-C2CB-44FD-B641-2DD7B4C59815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E6E98-AFFC-4606-8787-9EF3F8E6DBAF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B383-B976-4091-BEDB-380CAF8E7C05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4D8B-4612-414D-902E-83FDE1E8B48A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9E18-0EBD-4A05-ACAA-8760B34F3B0B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6DCA-B40F-4139-8959-31F22A8565B1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847D-AA72-444F-AE04-831A868BD55C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CE07C-5D8D-474F-81DF-BCC357BFCD6A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3B45-C6DE-48FA-8374-B9D306AF2A6B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4357-7E24-4435-85E8-AE02DA32541D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214CF-2BCC-4446-AB94-8BEB3C83BF9D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1F52F85-C2CB-44FD-B641-2DD7B4C59815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E6E98-AFFC-4606-8787-9EF3F8E6DBAF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B383-B976-4091-BEDB-380CAF8E7C05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414D8B-4612-414D-902E-83FDE1E8B48A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44F9E18-0EBD-4A05-ACAA-8760B34F3B0B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CA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B6DCA-B40F-4139-8959-31F22A8565B1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847D-AA72-444F-AE04-831A868BD55C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CE07C-5D8D-474F-81DF-BCC357BFCD6A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79F3B45-C6DE-48FA-8374-B9D306AF2A6B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4357-7E24-4435-85E8-AE02DA32541D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F0B214CF-2BCC-4446-AB94-8BEB3C83BF9D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8A284-4D45-4A17-A894-6347ACF096C6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138A284-4D45-4A17-A894-6347ACF096C6}" type="datetime1">
              <a:rPr lang="en-US" smtClean="0"/>
              <a:pPr/>
              <a:t>10/5/2009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B599C9C-C23E-406D-BA5D-FE554C81D9CA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357430"/>
            <a:ext cx="7772400" cy="3286148"/>
          </a:xfrm>
        </p:spPr>
        <p:txBody>
          <a:bodyPr>
            <a:noAutofit/>
          </a:bodyPr>
          <a:lstStyle/>
          <a:p>
            <a:r>
              <a:rPr lang="en-CA" sz="40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Mapping of mountain pine beetle red-attack forest damage:</a:t>
            </a:r>
            <a:br>
              <a:rPr lang="en-CA" sz="40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en-CA" sz="40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discrepancies by data sources at the forest stand scale</a:t>
            </a:r>
            <a:endParaRPr lang="en-CA" sz="40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0166" y="5929330"/>
            <a:ext cx="6143668" cy="785818"/>
          </a:xfrm>
        </p:spPr>
        <p:txBody>
          <a:bodyPr>
            <a:normAutofit fontScale="92500"/>
          </a:bodyPr>
          <a:lstStyle/>
          <a:p>
            <a:r>
              <a:rPr lang="en-CA" sz="3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Huapeng Chen and Adrian Walton</a:t>
            </a:r>
            <a:endParaRPr lang="en-CA" sz="36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Outline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2</a:t>
            </a:fld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Background</a:t>
            </a:r>
          </a:p>
          <a:p>
            <a:r>
              <a:rPr lang="en-CA" dirty="0" smtClean="0"/>
              <a:t>Introduction</a:t>
            </a:r>
          </a:p>
          <a:p>
            <a:r>
              <a:rPr lang="en-CA" dirty="0" smtClean="0"/>
              <a:t>Objectives</a:t>
            </a:r>
          </a:p>
          <a:p>
            <a:r>
              <a:rPr lang="en-CA" dirty="0" smtClean="0"/>
              <a:t>Study area</a:t>
            </a:r>
          </a:p>
          <a:p>
            <a:r>
              <a:rPr lang="en-CA" dirty="0" smtClean="0"/>
              <a:t>Data and method</a:t>
            </a:r>
          </a:p>
          <a:p>
            <a:r>
              <a:rPr lang="en-CA" dirty="0" smtClean="0"/>
              <a:t>Results</a:t>
            </a:r>
          </a:p>
          <a:p>
            <a:r>
              <a:rPr lang="en-CA" dirty="0" smtClean="0"/>
              <a:t>Discussion</a:t>
            </a:r>
          </a:p>
          <a:p>
            <a:r>
              <a:rPr lang="en-CA" dirty="0" smtClean="0"/>
              <a:t>Conclusions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Background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3</a:t>
            </a:fld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A part of the research project “Integration of the satellite Year of Death (YOD)mapping data into the provincial BCMPB model”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857364"/>
            <a:ext cx="5000660" cy="4415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4</a:t>
            </a:fld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Life cycle of MPB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 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5</a:t>
            </a:fld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Attack stages based on signs and symptoms</a:t>
            </a:r>
          </a:p>
          <a:p>
            <a:pPr lvl="1"/>
            <a:r>
              <a:rPr lang="en-CA" dirty="0" smtClean="0"/>
              <a:t>Green-attack</a:t>
            </a:r>
          </a:p>
          <a:p>
            <a:pPr lvl="2"/>
            <a:r>
              <a:rPr lang="en-CA" dirty="0" smtClean="0"/>
              <a:t>Green and greenish yellow needles</a:t>
            </a:r>
            <a:endParaRPr lang="en-CA" dirty="0"/>
          </a:p>
          <a:p>
            <a:pPr lvl="2"/>
            <a:r>
              <a:rPr lang="en-CA" dirty="0" smtClean="0"/>
              <a:t> between the attack and June following the attack</a:t>
            </a:r>
          </a:p>
          <a:p>
            <a:pPr lvl="1"/>
            <a:r>
              <a:rPr lang="en-CA" dirty="0" smtClean="0"/>
              <a:t>Red-attack</a:t>
            </a:r>
          </a:p>
          <a:p>
            <a:pPr lvl="2"/>
            <a:r>
              <a:rPr lang="en-CA" dirty="0" smtClean="0"/>
              <a:t>Orange and red needles</a:t>
            </a:r>
          </a:p>
          <a:p>
            <a:pPr lvl="2"/>
            <a:r>
              <a:rPr lang="en-CA" dirty="0" smtClean="0"/>
              <a:t>July and August following the attack</a:t>
            </a:r>
          </a:p>
          <a:p>
            <a:pPr lvl="1"/>
            <a:r>
              <a:rPr lang="en-CA" dirty="0" smtClean="0"/>
              <a:t>Gray-attack</a:t>
            </a:r>
          </a:p>
          <a:p>
            <a:pPr lvl="2"/>
            <a:r>
              <a:rPr lang="en-CA" dirty="0" smtClean="0"/>
              <a:t>Lost of needles</a:t>
            </a:r>
          </a:p>
          <a:p>
            <a:pPr lvl="2"/>
            <a:r>
              <a:rPr lang="en-CA" dirty="0" smtClean="0"/>
              <a:t>About 3 years following the attack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6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In BC, at provincial level, available data to map MPB red-attack damage</a:t>
            </a:r>
          </a:p>
          <a:p>
            <a:pPr lvl="1"/>
            <a:r>
              <a:rPr lang="en-CA" dirty="0" smtClean="0"/>
              <a:t>Aerial overview survey data</a:t>
            </a:r>
          </a:p>
          <a:p>
            <a:pPr lvl="1"/>
            <a:r>
              <a:rPr lang="en-CA" dirty="0" smtClean="0"/>
              <a:t>Satellite Year of Death data</a:t>
            </a:r>
          </a:p>
          <a:p>
            <a:pPr lvl="1"/>
            <a:r>
              <a:rPr lang="en-CA" dirty="0" err="1" smtClean="0"/>
              <a:t>Orthophoto</a:t>
            </a:r>
            <a:r>
              <a:rPr lang="en-CA" dirty="0" smtClean="0"/>
              <a:t> interpretation data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7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Aerial overview (sketch mapping) survey data</a:t>
            </a:r>
          </a:p>
          <a:p>
            <a:pPr lvl="1"/>
            <a:r>
              <a:rPr lang="en-CA" dirty="0" smtClean="0"/>
              <a:t>Spatial extent (coverage): province</a:t>
            </a:r>
          </a:p>
          <a:p>
            <a:pPr lvl="1"/>
            <a:r>
              <a:rPr lang="en-CA" dirty="0" smtClean="0"/>
              <a:t>Temporal scale: 1914 up to present</a:t>
            </a:r>
          </a:p>
          <a:p>
            <a:pPr lvl="1"/>
            <a:r>
              <a:rPr lang="en-CA" dirty="0" smtClean="0"/>
              <a:t>Spatial scale: 1: 100, 000 to 1: 250, 000</a:t>
            </a:r>
          </a:p>
          <a:p>
            <a:pPr lvl="1"/>
            <a:r>
              <a:rPr lang="en-CA" dirty="0" smtClean="0"/>
              <a:t>Severity estimation: yes, based on a representative polygon drawn on a topographic map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8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Aerial overview survey data</a:t>
            </a:r>
            <a:endParaRPr lang="en-CA" dirty="0"/>
          </a:p>
        </p:txBody>
      </p:sp>
      <p:pic>
        <p:nvPicPr>
          <p:cNvPr id="4" name="Picture 3" descr="aerial overview survey method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12" y="2500306"/>
            <a:ext cx="3324225" cy="32194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72264" y="2500306"/>
            <a:ext cx="2357454" cy="25717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CA" sz="1600" dirty="0" smtClean="0"/>
              <a:t>Severity classes</a:t>
            </a:r>
          </a:p>
          <a:p>
            <a:pPr>
              <a:buFont typeface="Wingdings" pitchFamily="2" charset="2"/>
              <a:buChar char="q"/>
            </a:pPr>
            <a:r>
              <a:rPr lang="en-CA" sz="1600" dirty="0" smtClean="0"/>
              <a:t>T (Trace, &lt; 1%)</a:t>
            </a:r>
          </a:p>
          <a:p>
            <a:pPr>
              <a:buFont typeface="Wingdings" pitchFamily="2" charset="2"/>
              <a:buChar char="q"/>
            </a:pPr>
            <a:r>
              <a:rPr lang="en-CA" sz="1600" dirty="0" smtClean="0"/>
              <a:t>L (Light, 1 – 10%)</a:t>
            </a:r>
          </a:p>
          <a:p>
            <a:pPr>
              <a:buFont typeface="Wingdings" pitchFamily="2" charset="2"/>
              <a:buChar char="q"/>
            </a:pPr>
            <a:r>
              <a:rPr lang="en-CA" sz="1600" dirty="0" smtClean="0"/>
              <a:t>M (Moderate, 11 – 30%)</a:t>
            </a:r>
          </a:p>
          <a:p>
            <a:pPr>
              <a:buFont typeface="Wingdings" pitchFamily="2" charset="2"/>
              <a:buChar char="q"/>
            </a:pPr>
            <a:r>
              <a:rPr lang="en-CA" sz="1600" dirty="0" smtClean="0"/>
              <a:t>S (Severe, 31 – 50%)</a:t>
            </a:r>
          </a:p>
          <a:p>
            <a:pPr>
              <a:buFont typeface="Wingdings" pitchFamily="2" charset="2"/>
              <a:buChar char="q"/>
            </a:pPr>
            <a:r>
              <a:rPr lang="en-CA" sz="1600" dirty="0" smtClean="0"/>
              <a:t>V (Very severe, 51 – 100%)</a:t>
            </a:r>
            <a:endParaRPr lang="en-C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9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Satellite Year of Death data</a:t>
            </a:r>
          </a:p>
          <a:p>
            <a:pPr lvl="1"/>
            <a:r>
              <a:rPr lang="en-CA" dirty="0" smtClean="0"/>
              <a:t>Spatial extent (coverage): province</a:t>
            </a:r>
          </a:p>
          <a:p>
            <a:pPr lvl="1"/>
            <a:r>
              <a:rPr lang="en-CA" dirty="0" smtClean="0"/>
              <a:t>Temporal scale: 1999 to 2007</a:t>
            </a:r>
          </a:p>
          <a:p>
            <a:pPr lvl="1"/>
            <a:r>
              <a:rPr lang="en-CA" dirty="0" smtClean="0"/>
              <a:t>Spatial resolution: 30 metre</a:t>
            </a:r>
          </a:p>
          <a:p>
            <a:pPr lvl="1"/>
            <a:r>
              <a:rPr lang="en-CA" dirty="0" smtClean="0"/>
              <a:t>Severity estimation: No</a:t>
            </a:r>
          </a:p>
          <a:p>
            <a:pPr lvl="1"/>
            <a:r>
              <a:rPr lang="en-CA" dirty="0" smtClean="0"/>
              <a:t>Possible year that red-attack occurred for each pixel</a:t>
            </a:r>
          </a:p>
          <a:p>
            <a:pPr lvl="1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10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Vegetation reflectance</a:t>
            </a:r>
            <a:endParaRPr lang="en-CA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857224" y="2428868"/>
          <a:ext cx="7599363" cy="4184650"/>
        </p:xfrm>
        <a:graphic>
          <a:graphicData uri="http://schemas.openxmlformats.org/presentationml/2006/ole">
            <p:oleObj spid="_x0000_s1026" name="Chart" r:id="rId4" imgW="8839149" imgH="486736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</a:t>
            </a:r>
            <a:endParaRPr lang="en-C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11</a:t>
            </a:fld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Enhanced Wetness Difference Index</a:t>
            </a:r>
            <a:endParaRPr lang="en-CA" dirty="0"/>
          </a:p>
        </p:txBody>
      </p:sp>
      <p:pic>
        <p:nvPicPr>
          <p:cNvPr id="4" name="Picture 45" descr="cal_graph2-inver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714620"/>
            <a:ext cx="8001000" cy="2895600"/>
          </a:xfrm>
          <a:prstGeom prst="rect">
            <a:avLst/>
          </a:prstGeom>
          <a:noFill/>
        </p:spPr>
      </p:pic>
      <p:sp>
        <p:nvSpPr>
          <p:cNvPr id="5" name="Oval 34"/>
          <p:cNvSpPr>
            <a:spLocks noChangeArrowheads="1"/>
          </p:cNvSpPr>
          <p:nvPr/>
        </p:nvSpPr>
        <p:spPr bwMode="auto">
          <a:xfrm>
            <a:off x="7038996" y="3743332"/>
            <a:ext cx="990600" cy="914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 dirty="0"/>
          </a:p>
        </p:txBody>
      </p:sp>
      <p:sp>
        <p:nvSpPr>
          <p:cNvPr id="6" name="Line 35"/>
          <p:cNvSpPr>
            <a:spLocks noChangeShapeType="1"/>
          </p:cNvSpPr>
          <p:nvPr/>
        </p:nvSpPr>
        <p:spPr bwMode="auto">
          <a:xfrm>
            <a:off x="7572396" y="4429132"/>
            <a:ext cx="0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 dirty="0"/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6657996" y="5038732"/>
            <a:ext cx="1905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CA" sz="1400" dirty="0">
                <a:solidFill>
                  <a:srgbClr val="FF0000"/>
                </a:solidFill>
              </a:rPr>
              <a:t>Larger than threshold mark as year of death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12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err="1" smtClean="0"/>
              <a:t>Orthophoto</a:t>
            </a:r>
            <a:r>
              <a:rPr lang="en-CA" dirty="0" smtClean="0"/>
              <a:t> interpretation data</a:t>
            </a:r>
          </a:p>
          <a:p>
            <a:pPr lvl="1"/>
            <a:r>
              <a:rPr lang="en-CA" dirty="0" smtClean="0"/>
              <a:t>Spatial extent (coverage): parts of province</a:t>
            </a:r>
          </a:p>
          <a:p>
            <a:pPr lvl="1"/>
            <a:r>
              <a:rPr lang="en-CA" dirty="0" smtClean="0"/>
              <a:t>Temporal scale: 2005</a:t>
            </a:r>
          </a:p>
          <a:p>
            <a:pPr lvl="1"/>
            <a:r>
              <a:rPr lang="en-CA" dirty="0" smtClean="0"/>
              <a:t>Spatial scale: 1 : 20, 000</a:t>
            </a:r>
          </a:p>
          <a:p>
            <a:pPr lvl="1"/>
            <a:r>
              <a:rPr lang="en-CA" dirty="0" smtClean="0"/>
              <a:t>Severity estimation: yes, based on a VRI polygon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13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err="1" smtClean="0"/>
              <a:t>Orthophoto</a:t>
            </a:r>
            <a:r>
              <a:rPr lang="en-CA" dirty="0" smtClean="0"/>
              <a:t> visual interpretation</a:t>
            </a:r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357430"/>
            <a:ext cx="8123237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786446" y="2000240"/>
            <a:ext cx="3143240" cy="15716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CA" sz="1600" dirty="0" smtClean="0"/>
          </a:p>
          <a:p>
            <a:r>
              <a:rPr lang="en-CA" sz="1600" dirty="0" smtClean="0"/>
              <a:t>Severity classes:</a:t>
            </a:r>
          </a:p>
          <a:p>
            <a:pPr lvl="1">
              <a:buFont typeface="Wingdings" pitchFamily="2" charset="2"/>
              <a:buChar char="q"/>
            </a:pPr>
            <a:r>
              <a:rPr lang="en-CA" sz="1600" dirty="0" smtClean="0"/>
              <a:t>Trace (T, &lt; 11%)</a:t>
            </a:r>
          </a:p>
          <a:p>
            <a:pPr lvl="1">
              <a:buFont typeface="Wingdings" pitchFamily="2" charset="2"/>
              <a:buChar char="q"/>
            </a:pPr>
            <a:r>
              <a:rPr lang="en-CA" sz="1600" dirty="0" smtClean="0"/>
              <a:t>Moderate (M, 11 – 30%)</a:t>
            </a:r>
          </a:p>
          <a:p>
            <a:pPr lvl="1">
              <a:buFont typeface="Wingdings" pitchFamily="2" charset="2"/>
              <a:buChar char="q"/>
            </a:pPr>
            <a:r>
              <a:rPr lang="en-CA" sz="1600" dirty="0" smtClean="0"/>
              <a:t>Severe (S, 31 – 50%)</a:t>
            </a:r>
          </a:p>
          <a:p>
            <a:pPr lvl="1">
              <a:buFont typeface="Wingdings" pitchFamily="2" charset="2"/>
              <a:buChar char="q"/>
            </a:pPr>
            <a:r>
              <a:rPr lang="en-CA" sz="1600" dirty="0" smtClean="0"/>
              <a:t>Very severe (V, &gt; 50%)</a:t>
            </a:r>
          </a:p>
          <a:p>
            <a:pPr algn="ctr"/>
            <a:endParaRPr lang="en-CA" sz="1600" dirty="0" smtClean="0"/>
          </a:p>
          <a:p>
            <a:pPr algn="ctr"/>
            <a:endParaRPr lang="en-C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</a:t>
            </a:r>
            <a:endParaRPr lang="en-CA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14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Quick review of red-attack mapping data</a:t>
            </a:r>
            <a:endParaRPr lang="en-C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000100" y="2285992"/>
          <a:ext cx="7286676" cy="1662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669"/>
                <a:gridCol w="1821669"/>
                <a:gridCol w="1821669"/>
                <a:gridCol w="1821669"/>
              </a:tblGrid>
              <a:tr h="344138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Scale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Time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Extent</a:t>
                      </a:r>
                      <a:endParaRPr lang="en-CA" dirty="0"/>
                    </a:p>
                  </a:txBody>
                  <a:tcPr/>
                </a:tc>
              </a:tr>
              <a:tr h="432245"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Overview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Coarse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1914 up</a:t>
                      </a:r>
                      <a:r>
                        <a:rPr lang="en-CA" sz="1800" baseline="0" dirty="0" smtClean="0"/>
                        <a:t> to now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Province</a:t>
                      </a:r>
                      <a:endParaRPr lang="en-CA" sz="18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YOD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Medium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1999 to 2007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Province</a:t>
                      </a:r>
                      <a:endParaRPr lang="en-CA" sz="18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en-CA" sz="1800" dirty="0" err="1" smtClean="0"/>
                        <a:t>Orthophoto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Fine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2005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Part</a:t>
                      </a:r>
                      <a:r>
                        <a:rPr lang="en-CA" sz="1800" baseline="0" dirty="0" smtClean="0"/>
                        <a:t> of province</a:t>
                      </a:r>
                      <a:endParaRPr lang="en-CA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000100" y="4357710"/>
          <a:ext cx="7286677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669"/>
                <a:gridCol w="2732504"/>
                <a:gridCol w="2732504"/>
              </a:tblGrid>
              <a:tr h="344138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Pros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Cons</a:t>
                      </a:r>
                      <a:endParaRPr lang="en-CA" dirty="0"/>
                    </a:p>
                  </a:txBody>
                  <a:tcPr/>
                </a:tc>
              </a:tr>
              <a:tr h="432245"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Overview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Cost effective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Large position and omission errors</a:t>
                      </a:r>
                      <a:endParaRPr lang="en-CA" sz="18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YOD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Cost effective, precise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Data gaps and time constraint</a:t>
                      </a:r>
                      <a:endParaRPr lang="en-CA" sz="18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r>
                        <a:rPr lang="en-CA" sz="1800" dirty="0" err="1" smtClean="0"/>
                        <a:t>Orthophoto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Fine scale, more accurate</a:t>
                      </a:r>
                      <a:endParaRPr lang="en-CA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 smtClean="0"/>
                        <a:t>Higher cost and limited coverage</a:t>
                      </a:r>
                      <a:endParaRPr lang="en-CA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Introduction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15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Information on severity of red-attack infestation at stand level is crucial to:</a:t>
            </a:r>
          </a:p>
          <a:p>
            <a:pPr lvl="1"/>
            <a:r>
              <a:rPr lang="en-CA" dirty="0" smtClean="0"/>
              <a:t>Stand susceptibility assessment</a:t>
            </a:r>
          </a:p>
          <a:p>
            <a:pPr lvl="1"/>
            <a:r>
              <a:rPr lang="en-CA" dirty="0" smtClean="0"/>
              <a:t>Timber supply analysis</a:t>
            </a:r>
          </a:p>
          <a:p>
            <a:pPr lvl="1"/>
            <a:r>
              <a:rPr lang="en-CA" dirty="0" smtClean="0"/>
              <a:t>Sanitation harvesting planning</a:t>
            </a:r>
          </a:p>
          <a:p>
            <a:pPr lvl="1"/>
            <a:r>
              <a:rPr lang="en-CA" dirty="0" smtClean="0"/>
              <a:t>Forest modeling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16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CA" sz="2800" dirty="0" smtClean="0"/>
              <a:t>Is the YOD data a good alternate to the Overview survey data to estimate red-attack severity at the stand level??</a:t>
            </a:r>
          </a:p>
          <a:p>
            <a:pPr lvl="1"/>
            <a:r>
              <a:rPr lang="en-CA" sz="2400" dirty="0" smtClean="0"/>
              <a:t>The </a:t>
            </a:r>
            <a:r>
              <a:rPr lang="en-CA" sz="2400" dirty="0" smtClean="0"/>
              <a:t>accuracy assessment </a:t>
            </a:r>
            <a:r>
              <a:rPr lang="en-CA" sz="2400" dirty="0" smtClean="0"/>
              <a:t>of the YOD - How good is the YOD data? </a:t>
            </a:r>
          </a:p>
          <a:p>
            <a:pPr lvl="1"/>
            <a:r>
              <a:rPr lang="en-CA" sz="2400" dirty="0" smtClean="0"/>
              <a:t>With the </a:t>
            </a:r>
            <a:r>
              <a:rPr lang="en-CA" sz="2400" dirty="0" err="1" smtClean="0"/>
              <a:t>orthophoto</a:t>
            </a:r>
            <a:r>
              <a:rPr lang="en-CA" sz="2400" dirty="0" smtClean="0"/>
              <a:t> interpretation data as a reference (basis line), does the YOD data match the </a:t>
            </a:r>
            <a:r>
              <a:rPr lang="en-CA" sz="2400" dirty="0" err="1" smtClean="0"/>
              <a:t>orthophoto</a:t>
            </a:r>
            <a:r>
              <a:rPr lang="en-CA" sz="2400" dirty="0" smtClean="0"/>
              <a:t> interpretation data better than the overview survey data, in term of the severity estimates?</a:t>
            </a:r>
          </a:p>
          <a:p>
            <a:pPr lvl="1"/>
            <a:r>
              <a:rPr lang="en-CA" sz="2400" dirty="0" smtClean="0"/>
              <a:t>Is the match or agreement either between the YOD or the overview data and the </a:t>
            </a:r>
            <a:r>
              <a:rPr lang="en-CA" sz="2400" dirty="0" err="1" smtClean="0"/>
              <a:t>orthophoto</a:t>
            </a:r>
            <a:r>
              <a:rPr lang="en-CA" sz="2400" dirty="0" smtClean="0"/>
              <a:t> interpretation data affected by stand structure characteristics? and how??</a:t>
            </a:r>
          </a:p>
          <a:p>
            <a:pPr lvl="1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Study area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17</a:t>
            </a:fld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09" y="1643050"/>
            <a:ext cx="3857653" cy="23597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1362" y="4071942"/>
            <a:ext cx="3859200" cy="2369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299720"/>
            <a:ext cx="4038602" cy="148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643306" y="200024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A</a:t>
            </a: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3714744" y="442913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B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4786314" y="1643050"/>
            <a:ext cx="32676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A: area of overlap </a:t>
            </a:r>
          </a:p>
          <a:p>
            <a:r>
              <a:rPr lang="en-CA" dirty="0" smtClean="0"/>
              <a:t> </a:t>
            </a:r>
            <a:r>
              <a:rPr lang="en-CA" dirty="0" smtClean="0"/>
              <a:t>   between YOD and </a:t>
            </a:r>
            <a:r>
              <a:rPr lang="en-CA" dirty="0" err="1" smtClean="0"/>
              <a:t>Orthophoto</a:t>
            </a:r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4786314" y="5786454"/>
            <a:ext cx="3725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B</a:t>
            </a:r>
            <a:r>
              <a:rPr lang="en-CA" dirty="0" smtClean="0"/>
              <a:t>: area of overlap </a:t>
            </a:r>
          </a:p>
          <a:p>
            <a:r>
              <a:rPr lang="en-CA" dirty="0" smtClean="0"/>
              <a:t> </a:t>
            </a:r>
            <a:r>
              <a:rPr lang="en-CA" dirty="0" smtClean="0"/>
              <a:t>   between Overview and </a:t>
            </a:r>
            <a:r>
              <a:rPr lang="en-CA" dirty="0" err="1" smtClean="0"/>
              <a:t>Orthophoto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Data and methods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18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Data</a:t>
            </a:r>
          </a:p>
          <a:p>
            <a:pPr lvl="1"/>
            <a:r>
              <a:rPr lang="en-CA" dirty="0" smtClean="0"/>
              <a:t>Aerial overview survey </a:t>
            </a:r>
            <a:r>
              <a:rPr lang="en-CA" dirty="0" smtClean="0"/>
              <a:t>data 2005 (MFR, Forest Practice Branch)</a:t>
            </a:r>
            <a:endParaRPr lang="en-CA" dirty="0" smtClean="0"/>
          </a:p>
          <a:p>
            <a:pPr lvl="1"/>
            <a:r>
              <a:rPr lang="en-CA" dirty="0" smtClean="0"/>
              <a:t>Satellite Year of Death </a:t>
            </a:r>
            <a:r>
              <a:rPr lang="en-CA" dirty="0" smtClean="0"/>
              <a:t>data 2005 (Version one, MFR, Forest Analysis and Inventory Branch)</a:t>
            </a:r>
            <a:endParaRPr lang="en-CA" dirty="0" smtClean="0"/>
          </a:p>
          <a:p>
            <a:pPr lvl="1"/>
            <a:r>
              <a:rPr lang="en-CA" dirty="0" err="1" smtClean="0"/>
              <a:t>Orthophoto</a:t>
            </a:r>
            <a:r>
              <a:rPr lang="en-CA" dirty="0" smtClean="0"/>
              <a:t> interpretation </a:t>
            </a:r>
            <a:r>
              <a:rPr lang="en-CA" dirty="0" smtClean="0"/>
              <a:t>data </a:t>
            </a:r>
            <a:r>
              <a:rPr lang="en-CA" dirty="0" smtClean="0"/>
              <a:t>2005 (MFR, Forest Analysis and Inventory </a:t>
            </a:r>
            <a:r>
              <a:rPr lang="en-CA" dirty="0" smtClean="0"/>
              <a:t>Branch)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osion 2 4"/>
          <p:cNvSpPr/>
          <p:nvPr/>
        </p:nvSpPr>
        <p:spPr>
          <a:xfrm>
            <a:off x="6500826" y="642918"/>
            <a:ext cx="2500330" cy="1643026"/>
          </a:xfrm>
          <a:prstGeom prst="irregularSeal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400" dirty="0" smtClean="0"/>
              <a:t>How good is the YOD data??</a:t>
            </a:r>
            <a:endParaRPr lang="en-CA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Methods</a:t>
            </a:r>
            <a:endParaRPr lang="en-CA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19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Accuracy assessment of the YOD data</a:t>
            </a:r>
          </a:p>
          <a:p>
            <a:pPr lvl="1"/>
            <a:r>
              <a:rPr lang="en-CA" dirty="0" smtClean="0"/>
              <a:t>Assessment area: west Williams Lake TSA</a:t>
            </a:r>
          </a:p>
          <a:p>
            <a:pPr lvl="1"/>
            <a:r>
              <a:rPr lang="en-CA" dirty="0" smtClean="0"/>
              <a:t>Assessment year: 2005</a:t>
            </a:r>
          </a:p>
          <a:p>
            <a:pPr lvl="1"/>
            <a:r>
              <a:rPr lang="en-CA" dirty="0" smtClean="0"/>
              <a:t>Validation sample points (359)</a:t>
            </a:r>
          </a:p>
          <a:p>
            <a:pPr lvl="2"/>
            <a:r>
              <a:rPr lang="en-CA" dirty="0" smtClean="0"/>
              <a:t>From </a:t>
            </a:r>
            <a:r>
              <a:rPr lang="en-CA" dirty="0" err="1" smtClean="0"/>
              <a:t>orthophotos</a:t>
            </a:r>
            <a:endParaRPr lang="en-CA" dirty="0" smtClean="0"/>
          </a:p>
          <a:p>
            <a:pPr lvl="1">
              <a:buNone/>
            </a:pPr>
            <a:endParaRPr lang="en-CA" dirty="0" smtClean="0"/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28728" y="4071942"/>
          <a:ext cx="6096000" cy="246888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Combined</a:t>
                      </a:r>
                      <a:r>
                        <a:rPr lang="en-CA" sz="1600" baseline="0" dirty="0" smtClean="0"/>
                        <a:t> severity classes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Pure pine (age over 60 yrs, leading </a:t>
                      </a:r>
                      <a:r>
                        <a:rPr lang="en-CA" sz="1600" dirty="0" err="1" smtClean="0"/>
                        <a:t>lodgepole</a:t>
                      </a:r>
                      <a:r>
                        <a:rPr lang="en-CA" sz="1600" dirty="0" smtClean="0"/>
                        <a:t> composition &gt; 99%)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Pine leading (age over 60 yrs, leading </a:t>
                      </a:r>
                      <a:r>
                        <a:rPr lang="en-CA" sz="1600" dirty="0" err="1" smtClean="0"/>
                        <a:t>lodgepole</a:t>
                      </a:r>
                      <a:r>
                        <a:rPr lang="en-CA" sz="1600" dirty="0" smtClean="0"/>
                        <a:t> composition &gt;=50% and &lt;=99%)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Severe and very severe</a:t>
                      </a:r>
                      <a:r>
                        <a:rPr lang="en-CA" sz="1600" baseline="0" dirty="0" smtClean="0"/>
                        <a:t> (</a:t>
                      </a:r>
                      <a:r>
                        <a:rPr lang="en-CA" sz="1600" dirty="0" smtClean="0"/>
                        <a:t>SV)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129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107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Trace and</a:t>
                      </a:r>
                      <a:r>
                        <a:rPr lang="en-CA" sz="1600" baseline="0" dirty="0" smtClean="0"/>
                        <a:t> moderate (T</a:t>
                      </a:r>
                      <a:r>
                        <a:rPr lang="en-CA" sz="1600" dirty="0" smtClean="0"/>
                        <a:t>M)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62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61</a:t>
                      </a:r>
                      <a:endParaRPr lang="en-CA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785794"/>
            <a:ext cx="2489966" cy="1714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1142984"/>
            <a:ext cx="2781303" cy="2787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3286124"/>
            <a:ext cx="2995617" cy="299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2500298" y="1357298"/>
            <a:ext cx="214314" cy="14287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U-Turn Arrow 11"/>
          <p:cNvSpPr/>
          <p:nvPr/>
        </p:nvSpPr>
        <p:spPr>
          <a:xfrm>
            <a:off x="2643174" y="857232"/>
            <a:ext cx="2000264" cy="500066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3" name="Curved Down Arrow 12"/>
          <p:cNvSpPr/>
          <p:nvPr/>
        </p:nvSpPr>
        <p:spPr>
          <a:xfrm>
            <a:off x="5786446" y="2143116"/>
            <a:ext cx="2071702" cy="121444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7286644" y="5572140"/>
            <a:ext cx="428628" cy="35719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6" name="Straight Arrow Connector 15"/>
          <p:cNvCxnSpPr>
            <a:stCxn id="7" idx="4"/>
          </p:cNvCxnSpPr>
          <p:nvPr/>
        </p:nvCxnSpPr>
        <p:spPr>
          <a:xfrm rot="5400000">
            <a:off x="1232274" y="1768067"/>
            <a:ext cx="1643074" cy="1107289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85720" y="3143248"/>
            <a:ext cx="2500330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For both </a:t>
            </a:r>
            <a:r>
              <a:rPr lang="en-CA" dirty="0" err="1" smtClean="0"/>
              <a:t>purepine</a:t>
            </a:r>
            <a:r>
              <a:rPr lang="en-CA" dirty="0" smtClean="0"/>
              <a:t> and </a:t>
            </a:r>
            <a:r>
              <a:rPr lang="en-CA" dirty="0" err="1" smtClean="0"/>
              <a:t>pineleading</a:t>
            </a:r>
            <a:r>
              <a:rPr lang="en-CA" dirty="0" smtClean="0"/>
              <a:t> stands:</a:t>
            </a:r>
          </a:p>
          <a:p>
            <a:pPr algn="ctr"/>
            <a:r>
              <a:rPr lang="en-CA" dirty="0" smtClean="0"/>
              <a:t>SV: 200 points</a:t>
            </a:r>
          </a:p>
          <a:p>
            <a:pPr algn="ctr"/>
            <a:r>
              <a:rPr lang="en-CA" dirty="0" smtClean="0"/>
              <a:t>TM: 300 points</a:t>
            </a:r>
            <a:endParaRPr lang="en-CA" dirty="0"/>
          </a:p>
        </p:txBody>
      </p:sp>
      <p:cxnSp>
        <p:nvCxnSpPr>
          <p:cNvPr id="20" name="Straight Arrow Connector 19"/>
          <p:cNvCxnSpPr>
            <a:stCxn id="14" idx="2"/>
          </p:cNvCxnSpPr>
          <p:nvPr/>
        </p:nvCxnSpPr>
        <p:spPr>
          <a:xfrm rot="10800000" flipV="1">
            <a:off x="5286380" y="5750734"/>
            <a:ext cx="2000264" cy="35719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286116" y="5572140"/>
            <a:ext cx="200026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Validation point</a:t>
            </a:r>
            <a:endParaRPr lang="en-CA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20</a:t>
            </a:fld>
            <a:endParaRPr lang="en-CA"/>
          </a:p>
        </p:txBody>
      </p:sp>
      <p:sp>
        <p:nvSpPr>
          <p:cNvPr id="15" name="Oval 14"/>
          <p:cNvSpPr/>
          <p:nvPr/>
        </p:nvSpPr>
        <p:spPr>
          <a:xfrm>
            <a:off x="7429520" y="5643578"/>
            <a:ext cx="142876" cy="14287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Cloud Callout 18"/>
          <p:cNvSpPr/>
          <p:nvPr/>
        </p:nvSpPr>
        <p:spPr>
          <a:xfrm>
            <a:off x="3000364" y="142852"/>
            <a:ext cx="2928958" cy="571504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How to create validation points?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8" grpId="0" animBg="1"/>
      <p:bldP spid="22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Methods</a:t>
            </a:r>
            <a:endParaRPr lang="en-CA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21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Accuracy assessment of the YOD</a:t>
            </a:r>
          </a:p>
          <a:p>
            <a:pPr lvl="1"/>
            <a:r>
              <a:rPr lang="en-CA" dirty="0" smtClean="0"/>
              <a:t>Accuracy measurements</a:t>
            </a:r>
          </a:p>
          <a:p>
            <a:pPr lvl="2"/>
            <a:r>
              <a:rPr lang="en-CA" dirty="0" smtClean="0"/>
              <a:t>Error matrix – Producer’s accuracy</a:t>
            </a:r>
          </a:p>
          <a:p>
            <a:pPr lvl="2">
              <a:buNone/>
            </a:pPr>
            <a:endParaRPr lang="en-CA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57157" y="3143248"/>
          <a:ext cx="8429687" cy="354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"/>
                <a:gridCol w="1622664"/>
                <a:gridCol w="1204241"/>
                <a:gridCol w="1204241"/>
                <a:gridCol w="1204241"/>
                <a:gridCol w="1204241"/>
                <a:gridCol w="1204241"/>
              </a:tblGrid>
              <a:tr h="451395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YOD data</a:t>
                      </a:r>
                      <a:endParaRPr lang="en-CA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577781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Classes</a:t>
                      </a:r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</a:t>
                      </a:r>
                      <a:r>
                        <a:rPr lang="en-CA" baseline="0" dirty="0" smtClean="0"/>
                        <a:t> Attack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Red</a:t>
                      </a:r>
                      <a:r>
                        <a:rPr lang="en-CA" baseline="0" dirty="0" smtClean="0"/>
                        <a:t> A</a:t>
                      </a:r>
                      <a:r>
                        <a:rPr lang="en-CA" dirty="0" smtClean="0"/>
                        <a:t>ttack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sum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Producer’s accuracy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Omission error</a:t>
                      </a:r>
                      <a:endParaRPr lang="en-CA" dirty="0"/>
                    </a:p>
                  </a:txBody>
                  <a:tcPr/>
                </a:tc>
              </a:tr>
              <a:tr h="451395">
                <a:tc rowSpan="6">
                  <a:txBody>
                    <a:bodyPr/>
                    <a:lstStyle/>
                    <a:p>
                      <a:r>
                        <a:rPr lang="en-CA" dirty="0" smtClean="0"/>
                        <a:t>Validation data</a:t>
                      </a:r>
                      <a:endParaRPr lang="en-CA" dirty="0"/>
                    </a:p>
                  </a:txBody>
                  <a:tcPr vert="vert270" anchor="ctr" anchorCtr="1">
                    <a:lnT w="12700" cmpd="sng">
                      <a:noFill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 Attack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140</a:t>
                      </a:r>
                      <a:endParaRPr lang="en-CA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150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93%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7%</a:t>
                      </a:r>
                      <a:endParaRPr lang="en-CA" dirty="0"/>
                    </a:p>
                  </a:txBody>
                  <a:tcPr/>
                </a:tc>
              </a:tr>
              <a:tr h="451395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Red Attack</a:t>
                      </a:r>
                      <a:endParaRPr lang="en-CA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90</a:t>
                      </a:r>
                      <a:endParaRPr lang="en-CA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150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60%</a:t>
                      </a:r>
                      <a:endParaRPr lang="en-CA" dirty="0"/>
                    </a:p>
                  </a:txBody>
                  <a:tcPr>
                    <a:lnB w="12700" cmpd="sng"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40%</a:t>
                      </a:r>
                      <a:endParaRPr lang="en-CA" dirty="0"/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  <a:tr h="451395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Sum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200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100</a:t>
                      </a:r>
                      <a:endParaRPr lang="en-C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300</a:t>
                      </a:r>
                      <a:endParaRPr lang="en-CA" dirty="0"/>
                    </a:p>
                  </a:txBody>
                  <a:tcPr>
                    <a:lnR w="12700" cmpd="sng">
                      <a:noFill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User’s accuracy</a:t>
                      </a:r>
                      <a:endParaRPr lang="en-C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70%</a:t>
                      </a:r>
                      <a:endParaRPr lang="en-C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90%</a:t>
                      </a:r>
                      <a:endParaRPr lang="en-C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88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r>
                        <a:rPr lang="en-CA" dirty="0" smtClean="0"/>
                        <a:t>Overall accuracy: 77%</a:t>
                      </a:r>
                      <a:endParaRPr lang="en-CA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40080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Commission error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30%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10%</a:t>
                      </a:r>
                      <a:endParaRPr lang="en-CA" dirty="0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7000892" y="1357298"/>
            <a:ext cx="1714512" cy="13573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400" dirty="0" smtClean="0"/>
              <a:t>Proportion of validation samples correctly identified by the YOD mapping data</a:t>
            </a:r>
            <a:endParaRPr lang="en-CA" sz="14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57158" y="3143248"/>
          <a:ext cx="8429687" cy="354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"/>
                <a:gridCol w="1622664"/>
                <a:gridCol w="1204241"/>
                <a:gridCol w="1204241"/>
                <a:gridCol w="1204241"/>
                <a:gridCol w="1204241"/>
                <a:gridCol w="1204241"/>
              </a:tblGrid>
              <a:tr h="451395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YOD data</a:t>
                      </a:r>
                      <a:endParaRPr lang="en-CA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577781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Classes</a:t>
                      </a:r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</a:t>
                      </a:r>
                      <a:r>
                        <a:rPr lang="en-CA" baseline="0" dirty="0" smtClean="0"/>
                        <a:t> Attack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Red</a:t>
                      </a:r>
                      <a:r>
                        <a:rPr lang="en-CA" baseline="0" dirty="0" smtClean="0"/>
                        <a:t> A</a:t>
                      </a:r>
                      <a:r>
                        <a:rPr lang="en-CA" dirty="0" smtClean="0"/>
                        <a:t>ttack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sum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Producer’s accuracy</a:t>
                      </a:r>
                      <a:endParaRPr lang="en-CA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Omission error</a:t>
                      </a:r>
                      <a:endParaRPr lang="en-CA" dirty="0"/>
                    </a:p>
                  </a:txBody>
                  <a:tcPr/>
                </a:tc>
              </a:tr>
              <a:tr h="451395">
                <a:tc rowSpan="6">
                  <a:txBody>
                    <a:bodyPr/>
                    <a:lstStyle/>
                    <a:p>
                      <a:r>
                        <a:rPr lang="en-CA" dirty="0" smtClean="0"/>
                        <a:t>Validation data</a:t>
                      </a:r>
                      <a:endParaRPr lang="en-CA" dirty="0"/>
                    </a:p>
                  </a:txBody>
                  <a:tcPr vert="vert270" anchor="ctr" anchorCtr="1">
                    <a:lnT w="12700" cmpd="sng">
                      <a:noFill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 Attack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140</a:t>
                      </a:r>
                      <a:endParaRPr lang="en-CA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150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93%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7%</a:t>
                      </a:r>
                      <a:endParaRPr lang="en-CA" dirty="0"/>
                    </a:p>
                  </a:txBody>
                  <a:tcPr/>
                </a:tc>
              </a:tr>
              <a:tr h="451395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Red Attack</a:t>
                      </a:r>
                      <a:endParaRPr lang="en-CA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60</a:t>
                      </a:r>
                      <a:endParaRPr lang="en-CA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90</a:t>
                      </a:r>
                      <a:endParaRPr lang="en-CA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150</a:t>
                      </a:r>
                      <a:endParaRPr lang="en-C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60%</a:t>
                      </a:r>
                      <a:endParaRPr lang="en-CA" dirty="0"/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40%</a:t>
                      </a:r>
                      <a:endParaRPr lang="en-CA" dirty="0"/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  <a:tr h="451395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Sum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200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100</a:t>
                      </a:r>
                      <a:endParaRPr lang="en-C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300</a:t>
                      </a:r>
                      <a:endParaRPr lang="en-CA" dirty="0"/>
                    </a:p>
                  </a:txBody>
                  <a:tcPr>
                    <a:lnR w="12700" cmpd="sng">
                      <a:noFill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User’s accuracy</a:t>
                      </a:r>
                      <a:endParaRPr lang="en-C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70%</a:t>
                      </a:r>
                      <a:endParaRPr lang="en-C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90%</a:t>
                      </a:r>
                      <a:endParaRPr lang="en-C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885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r>
                        <a:rPr lang="en-CA" dirty="0" smtClean="0"/>
                        <a:t>Overall accuracy: 77%</a:t>
                      </a:r>
                      <a:endParaRPr lang="en-CA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40080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Commission error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30%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10%</a:t>
                      </a:r>
                      <a:endParaRPr lang="en-CA" dirty="0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 rot="5400000" flipH="1" flipV="1">
            <a:off x="6786578" y="3000372"/>
            <a:ext cx="928694" cy="35719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Cloud Callout 11"/>
          <p:cNvSpPr/>
          <p:nvPr/>
        </p:nvSpPr>
        <p:spPr>
          <a:xfrm>
            <a:off x="5143504" y="214290"/>
            <a:ext cx="2857520" cy="857256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How to measure accuracy of YOD?</a:t>
            </a:r>
            <a:endParaRPr lang="en-CA" dirty="0"/>
          </a:p>
        </p:txBody>
      </p:sp>
      <p:sp>
        <p:nvSpPr>
          <p:cNvPr id="15" name="Smiley Face 14"/>
          <p:cNvSpPr/>
          <p:nvPr/>
        </p:nvSpPr>
        <p:spPr>
          <a:xfrm>
            <a:off x="142844" y="2857496"/>
            <a:ext cx="1571636" cy="857256"/>
          </a:xfrm>
          <a:prstGeom prst="smileyFac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Just a example here!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000108"/>
            <a:ext cx="6827837" cy="5667375"/>
          </a:xfrm>
          <a:prstGeom prst="rect">
            <a:avLst/>
          </a:prstGeom>
          <a:solidFill>
            <a:srgbClr val="000000">
              <a:shade val="95000"/>
            </a:srgbClr>
          </a:solidFill>
          <a:ln w="127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230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</a:t>
            </a: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6457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8305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C                                                                          D</a:t>
            </a: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22</a:t>
            </a:fld>
            <a:endParaRPr lang="en-CA"/>
          </a:p>
        </p:txBody>
      </p:sp>
      <p:sp>
        <p:nvSpPr>
          <p:cNvPr id="28" name="Cloud Callout 27"/>
          <p:cNvSpPr/>
          <p:nvPr/>
        </p:nvSpPr>
        <p:spPr>
          <a:xfrm>
            <a:off x="5857852" y="500042"/>
            <a:ext cx="3286148" cy="1643074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How is a validation sample CORRECTLY identified by the YOD?</a:t>
            </a:r>
            <a:endParaRPr lang="en-CA" dirty="0"/>
          </a:p>
        </p:txBody>
      </p:sp>
      <p:sp>
        <p:nvSpPr>
          <p:cNvPr id="30" name="Rounded Rectangle 29"/>
          <p:cNvSpPr/>
          <p:nvPr/>
        </p:nvSpPr>
        <p:spPr>
          <a:xfrm>
            <a:off x="7143736" y="2643182"/>
            <a:ext cx="2000264" cy="14287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Two buffer sizes:</a:t>
            </a:r>
          </a:p>
          <a:p>
            <a:pPr algn="ctr"/>
            <a:r>
              <a:rPr lang="en-CA" dirty="0" smtClean="0"/>
              <a:t>15 metres</a:t>
            </a:r>
          </a:p>
          <a:p>
            <a:pPr algn="ctr"/>
            <a:r>
              <a:rPr lang="en-CA" dirty="0" smtClean="0"/>
              <a:t>25 metres</a:t>
            </a:r>
            <a:endParaRPr lang="en-CA" dirty="0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56" y="4229993"/>
            <a:ext cx="2714644" cy="262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3" name="Straight Arrow Connector 32"/>
          <p:cNvCxnSpPr/>
          <p:nvPr/>
        </p:nvCxnSpPr>
        <p:spPr>
          <a:xfrm>
            <a:off x="5715008" y="4214818"/>
            <a:ext cx="928694" cy="571504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57224" y="357166"/>
            <a:ext cx="3598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Validation sample layer</a:t>
            </a:r>
            <a:endParaRPr lang="en-C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23</a:t>
            </a:fld>
            <a:endParaRPr lang="en-CA"/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5313" y="937420"/>
            <a:ext cx="7280025" cy="549197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857224" y="357166"/>
            <a:ext cx="24979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YOD data layer</a:t>
            </a:r>
            <a:endParaRPr lang="en-C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24</a:t>
            </a:fld>
            <a:endParaRPr lang="en-CA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00" y="900136"/>
            <a:ext cx="7085013" cy="588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71472" y="142852"/>
            <a:ext cx="83022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Validation sample layer overlaying with YOD data layer</a:t>
            </a:r>
            <a:endParaRPr lang="en-C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25</a:t>
            </a:fld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285720" y="357166"/>
            <a:ext cx="8628259" cy="11079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tx1"/>
                </a:solidFill>
              </a:rPr>
              <a:t>Intersection types:</a:t>
            </a:r>
          </a:p>
          <a:p>
            <a:r>
              <a:rPr lang="en-CA" sz="1600" dirty="0" smtClean="0">
                <a:solidFill>
                  <a:schemeClr val="tx1"/>
                </a:solidFill>
              </a:rPr>
              <a:t>Type I: any buffered validation box overlapping or touching the YOD red-attack pixels (A, B, C, and D)</a:t>
            </a:r>
          </a:p>
          <a:p>
            <a:r>
              <a:rPr lang="en-CA" sz="1600" dirty="0" smtClean="0">
                <a:solidFill>
                  <a:schemeClr val="tx1"/>
                </a:solidFill>
              </a:rPr>
              <a:t>Type II: any buffered validation box which cumulative overlapping areas are equal or greater than </a:t>
            </a:r>
          </a:p>
          <a:p>
            <a:r>
              <a:rPr lang="en-CA" sz="1600" dirty="0" smtClean="0">
                <a:solidFill>
                  <a:schemeClr val="tx1"/>
                </a:solidFill>
              </a:rPr>
              <a:t> </a:t>
            </a:r>
            <a:r>
              <a:rPr lang="en-CA" sz="1600" dirty="0" smtClean="0">
                <a:solidFill>
                  <a:schemeClr val="tx1"/>
                </a:solidFill>
              </a:rPr>
              <a:t>           one </a:t>
            </a:r>
            <a:r>
              <a:rPr lang="en-CA" sz="1600" dirty="0" err="1" smtClean="0">
                <a:solidFill>
                  <a:schemeClr val="tx1"/>
                </a:solidFill>
              </a:rPr>
              <a:t>Landsat</a:t>
            </a:r>
            <a:r>
              <a:rPr lang="en-CA" sz="1600" dirty="0" smtClean="0">
                <a:solidFill>
                  <a:schemeClr val="tx1"/>
                </a:solidFill>
              </a:rPr>
              <a:t> satellite image pixel size, 900 square metres</a:t>
            </a:r>
            <a:endParaRPr lang="en-CA" sz="1600" dirty="0">
              <a:solidFill>
                <a:schemeClr val="tx1"/>
              </a:solidFill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429132"/>
            <a:ext cx="1800000" cy="1758958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1928802"/>
            <a:ext cx="1800000" cy="1795014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1928802"/>
            <a:ext cx="1800000" cy="1778520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29124" y="4429132"/>
            <a:ext cx="1800000" cy="1776923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785918" y="385762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A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5143504" y="385762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B</a:t>
            </a: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1714480" y="628652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C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5143504" y="628652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D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2 3"/>
          <p:cNvSpPr/>
          <p:nvPr/>
        </p:nvSpPr>
        <p:spPr>
          <a:xfrm>
            <a:off x="4000496" y="285728"/>
            <a:ext cx="4929222" cy="2500330"/>
          </a:xfrm>
          <a:prstGeom prst="irregularSeal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/>
              <a:t>D</a:t>
            </a:r>
            <a:r>
              <a:rPr lang="en-CA" dirty="0" smtClean="0"/>
              <a:t>oes </a:t>
            </a:r>
            <a:r>
              <a:rPr lang="en-CA" sz="1200" dirty="0" smtClean="0"/>
              <a:t>the YOD data match the </a:t>
            </a:r>
            <a:r>
              <a:rPr lang="en-CA" sz="1200" dirty="0" err="1" smtClean="0"/>
              <a:t>orthophoto</a:t>
            </a:r>
            <a:r>
              <a:rPr lang="en-CA" sz="1200" dirty="0" smtClean="0"/>
              <a:t> interpretation data better than the overview survey data, in term of the severity estimates</a:t>
            </a:r>
            <a:r>
              <a:rPr lang="en-CA" dirty="0" smtClean="0"/>
              <a:t>?</a:t>
            </a: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Methods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26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Data comparison</a:t>
            </a:r>
          </a:p>
          <a:p>
            <a:pPr lvl="1"/>
            <a:r>
              <a:rPr lang="en-CA" dirty="0" smtClean="0"/>
              <a:t>Area: area of overlap</a:t>
            </a:r>
          </a:p>
          <a:p>
            <a:pPr lvl="1"/>
            <a:r>
              <a:rPr lang="en-CA" dirty="0" smtClean="0"/>
              <a:t>Year of red-attack data: 2005</a:t>
            </a:r>
          </a:p>
          <a:p>
            <a:pPr lvl="1"/>
            <a:r>
              <a:rPr lang="en-CA" dirty="0" smtClean="0"/>
              <a:t>Reference data: </a:t>
            </a:r>
            <a:r>
              <a:rPr lang="en-CA" dirty="0" err="1" smtClean="0"/>
              <a:t>orthophoto</a:t>
            </a:r>
            <a:r>
              <a:rPr lang="en-CA" dirty="0" smtClean="0"/>
              <a:t> interpretation data</a:t>
            </a:r>
          </a:p>
          <a:p>
            <a:pPr lvl="1"/>
            <a:r>
              <a:rPr lang="en-CA" dirty="0" smtClean="0"/>
              <a:t>Method integrating the YOD and overview survey data into forest stands (VRI polygons): polygon decomposition approach</a:t>
            </a:r>
          </a:p>
          <a:p>
            <a:pPr lvl="1"/>
            <a:r>
              <a:rPr lang="en-CA" dirty="0" smtClean="0"/>
              <a:t>User’s accuracy to measure the agreement in a red-attack severity class between two datasets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Methods </a:t>
            </a:r>
            <a:r>
              <a:rPr lang="en-CA" sz="3200" dirty="0" smtClean="0"/>
              <a:t>–</a:t>
            </a:r>
            <a:r>
              <a:rPr lang="en-CA" dirty="0" smtClean="0"/>
              <a:t> </a:t>
            </a:r>
            <a:r>
              <a:rPr lang="en-CA" sz="3200" dirty="0" smtClean="0"/>
              <a:t>data comparison</a:t>
            </a:r>
            <a:endParaRPr lang="en-CA" sz="3200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27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CA" dirty="0" smtClean="0"/>
              <a:t>Polygon decomposition approach</a:t>
            </a:r>
            <a:endParaRPr lang="en-CA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571744"/>
            <a:ext cx="3971929" cy="341019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785786" y="6215082"/>
            <a:ext cx="277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Aerial overview survey data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5903388" y="6215082"/>
            <a:ext cx="1454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The YOD data</a:t>
            </a:r>
            <a:endParaRPr lang="en-CA" dirty="0"/>
          </a:p>
        </p:txBody>
      </p:sp>
      <p:sp>
        <p:nvSpPr>
          <p:cNvPr id="15" name="Rounded Rectangle 14"/>
          <p:cNvSpPr/>
          <p:nvPr/>
        </p:nvSpPr>
        <p:spPr>
          <a:xfrm>
            <a:off x="6072198" y="214290"/>
            <a:ext cx="2928958" cy="20002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CA" sz="1400" dirty="0" smtClean="0"/>
              <a:t>M:75ha, S:10ha, NoData:15ha</a:t>
            </a:r>
          </a:p>
          <a:p>
            <a:r>
              <a:rPr lang="en-CA" sz="1400" dirty="0" smtClean="0"/>
              <a:t>Middle value for M, S, and </a:t>
            </a:r>
            <a:r>
              <a:rPr lang="en-CA" sz="1400" dirty="0" err="1" smtClean="0"/>
              <a:t>NoData</a:t>
            </a:r>
            <a:r>
              <a:rPr lang="en-CA" sz="1400" dirty="0" smtClean="0"/>
              <a:t>: 20%, 40%, and 0%</a:t>
            </a:r>
          </a:p>
          <a:p>
            <a:endParaRPr lang="en-CA" sz="1400" dirty="0" smtClean="0"/>
          </a:p>
          <a:p>
            <a:r>
              <a:rPr lang="en-CA" sz="1400" dirty="0" smtClean="0"/>
              <a:t>New severity estimate: 19% (75*20%+10*40%+15*0)</a:t>
            </a:r>
          </a:p>
          <a:p>
            <a:r>
              <a:rPr lang="en-CA" sz="1400" dirty="0" smtClean="0"/>
              <a:t>New severity class, M, will be assigned to the VRI polygon</a:t>
            </a:r>
          </a:p>
        </p:txBody>
      </p:sp>
      <p:pic>
        <p:nvPicPr>
          <p:cNvPr id="54275" name="Picture 3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44604" y="2571744"/>
            <a:ext cx="3970800" cy="3409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9" name="Rounded Rectangle 18"/>
          <p:cNvSpPr/>
          <p:nvPr/>
        </p:nvSpPr>
        <p:spPr>
          <a:xfrm>
            <a:off x="4786314" y="2643182"/>
            <a:ext cx="1285884" cy="10715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Assigned severity code: </a:t>
            </a:r>
            <a:r>
              <a:rPr lang="en-CA" sz="2400" dirty="0" smtClean="0"/>
              <a:t>V</a:t>
            </a:r>
            <a:endParaRPr lang="en-CA" sz="2400" dirty="0"/>
          </a:p>
        </p:txBody>
      </p:sp>
      <p:sp>
        <p:nvSpPr>
          <p:cNvPr id="20" name="Rounded Rectangle 19"/>
          <p:cNvSpPr/>
          <p:nvPr/>
        </p:nvSpPr>
        <p:spPr>
          <a:xfrm>
            <a:off x="2857488" y="2643182"/>
            <a:ext cx="1285884" cy="107157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Assigned severity code: </a:t>
            </a:r>
            <a:r>
              <a:rPr lang="en-CA" sz="2400" dirty="0" smtClean="0"/>
              <a:t>M</a:t>
            </a:r>
            <a:endParaRPr lang="en-C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Methods </a:t>
            </a:r>
            <a:r>
              <a:rPr lang="en-CA" sz="3600" dirty="0" smtClean="0"/>
              <a:t>– data comparison</a:t>
            </a:r>
            <a:endParaRPr lang="en-CA" sz="360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28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CA" dirty="0" smtClean="0"/>
              <a:t>User’s accuracy</a:t>
            </a:r>
            <a:endParaRPr lang="en-CA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28596" y="2500306"/>
          <a:ext cx="8429688" cy="422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192"/>
                <a:gridCol w="1262072"/>
                <a:gridCol w="936632"/>
                <a:gridCol w="936632"/>
                <a:gridCol w="936632"/>
                <a:gridCol w="936632"/>
                <a:gridCol w="936632"/>
                <a:gridCol w="936632"/>
                <a:gridCol w="936632"/>
              </a:tblGrid>
              <a:tr h="36000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YOD data</a:t>
                      </a:r>
                      <a:endParaRPr lang="en-CA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66811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Severity Classes</a:t>
                      </a:r>
                      <a:endParaRPr lang="en-CA" sz="1400" dirty="0"/>
                    </a:p>
                  </a:txBody>
                  <a:tcPr>
                    <a:lnL w="12700" cmpd="sng">
                      <a:noFill/>
                    </a:lnL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T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M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S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V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sum</a:t>
                      </a:r>
                      <a:endParaRPr lang="en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Producer’s accuracy</a:t>
                      </a:r>
                      <a:endParaRPr lang="en-CA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400" dirty="0" smtClean="0"/>
                        <a:t>Omission error</a:t>
                      </a:r>
                      <a:endParaRPr lang="en-CA" sz="1400" dirty="0"/>
                    </a:p>
                  </a:txBody>
                  <a:tcPr/>
                </a:tc>
              </a:tr>
              <a:tr h="360000">
                <a:tc rowSpan="8">
                  <a:txBody>
                    <a:bodyPr/>
                    <a:lstStyle/>
                    <a:p>
                      <a:r>
                        <a:rPr lang="en-CA" dirty="0" err="1" smtClean="0"/>
                        <a:t>Orthophoto</a:t>
                      </a:r>
                      <a:r>
                        <a:rPr lang="en-CA" dirty="0" smtClean="0"/>
                        <a:t> interpretation data</a:t>
                      </a:r>
                      <a:endParaRPr lang="en-CA" dirty="0"/>
                    </a:p>
                  </a:txBody>
                  <a:tcPr vert="vert270" anchor="ctr" anchorCtr="1">
                    <a:lnT w="12700" cmpd="sng">
                      <a:noFill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140</a:t>
                      </a:r>
                      <a:endParaRPr lang="en-CA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70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250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56%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44%</a:t>
                      </a:r>
                      <a:endParaRPr lang="en-CA" dirty="0"/>
                    </a:p>
                  </a:txBody>
                  <a:tcPr/>
                </a:tc>
              </a:tr>
              <a:tr h="3600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30</a:t>
                      </a:r>
                      <a:endParaRPr lang="en-CA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200</a:t>
                      </a:r>
                      <a:endParaRPr lang="en-CA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245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81.6%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18.4%</a:t>
                      </a:r>
                      <a:endParaRPr lang="en-CA" dirty="0"/>
                    </a:p>
                  </a:txBody>
                  <a:tcPr/>
                </a:tc>
              </a:tr>
              <a:tr h="3600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50</a:t>
                      </a:r>
                      <a:endParaRPr lang="en-CA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100</a:t>
                      </a:r>
                      <a:endParaRPr lang="en-CA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190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52.6%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47.4%</a:t>
                      </a:r>
                      <a:endParaRPr lang="en-CA" dirty="0"/>
                    </a:p>
                  </a:txBody>
                  <a:tcPr/>
                </a:tc>
              </a:tr>
              <a:tr h="360000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</a:t>
                      </a:r>
                      <a:endParaRPr lang="en-CA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20</a:t>
                      </a:r>
                      <a:endParaRPr lang="en-CA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90</a:t>
                      </a:r>
                      <a:endParaRPr lang="en-CA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120</a:t>
                      </a:r>
                      <a:endParaRPr lang="en-CA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290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41.4%</a:t>
                      </a:r>
                      <a:endParaRPr lang="en-CA" dirty="0"/>
                    </a:p>
                  </a:txBody>
                  <a:tcPr>
                    <a:lnB w="12700" cmpd="sng"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58.6%</a:t>
                      </a:r>
                      <a:endParaRPr lang="en-CA" dirty="0"/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  <a:tr h="360000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Sum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280</a:t>
                      </a:r>
                      <a:endParaRPr lang="en-CA" dirty="0"/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280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265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150</a:t>
                      </a:r>
                      <a:endParaRPr lang="en-C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975</a:t>
                      </a:r>
                      <a:endParaRPr lang="en-CA" dirty="0"/>
                    </a:p>
                  </a:txBody>
                  <a:tcPr>
                    <a:lnR w="12700" cmpd="sng">
                      <a:noFill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00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User’s accuracy</a:t>
                      </a:r>
                      <a:endParaRPr lang="en-C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  <a:solidFill>
                      <a:srgbClr val="FF33CC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50%</a:t>
                      </a:r>
                      <a:endParaRPr lang="en-CA" dirty="0"/>
                    </a:p>
                  </a:txBody>
                  <a:tcPr>
                    <a:cell3D prstMaterial="dkEdge">
                      <a:bevel prst="slope"/>
                      <a:lightRig rig="flood" dir="t"/>
                    </a:cell3D>
                    <a:solidFill>
                      <a:srgbClr val="FF66F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71.4%</a:t>
                      </a:r>
                      <a:endParaRPr lang="en-C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37.7%</a:t>
                      </a:r>
                      <a:endParaRPr lang="en-C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CA" dirty="0" smtClean="0"/>
                        <a:t>80%</a:t>
                      </a:r>
                      <a:endParaRPr lang="en-CA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60000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r>
                        <a:rPr lang="en-CA" dirty="0" smtClean="0"/>
                        <a:t>Overall accuracy: 57.4%</a:t>
                      </a:r>
                      <a:endParaRPr lang="en-CA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60000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Commission error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50%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28.6%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62.3%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20%</a:t>
                      </a:r>
                      <a:endParaRPr lang="en-CA" dirty="0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3571868" y="1428736"/>
            <a:ext cx="3643338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400" dirty="0" smtClean="0"/>
              <a:t>Proportion of the VRI polygons labelled as one severity class by the aerial overview or YOD data, are actually that severity class as determined by the </a:t>
            </a:r>
            <a:r>
              <a:rPr lang="en-CA" sz="1400" dirty="0" err="1" smtClean="0"/>
              <a:t>orthophoto</a:t>
            </a:r>
            <a:r>
              <a:rPr lang="en-CA" sz="1400" dirty="0" smtClean="0"/>
              <a:t> data</a:t>
            </a:r>
            <a:endParaRPr lang="en-CA" sz="1400" dirty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285852" y="3000372"/>
            <a:ext cx="3143272" cy="18573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Smiley Face 10"/>
          <p:cNvSpPr/>
          <p:nvPr/>
        </p:nvSpPr>
        <p:spPr>
          <a:xfrm>
            <a:off x="214282" y="2000240"/>
            <a:ext cx="1571636" cy="857256"/>
          </a:xfrm>
          <a:prstGeom prst="smileyFac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Just a example here!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Methods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29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Impacts of stand structure characteristics on the agreement in a severity class</a:t>
            </a:r>
          </a:p>
          <a:p>
            <a:pPr lvl="1"/>
            <a:r>
              <a:rPr lang="en-CA" dirty="0" smtClean="0"/>
              <a:t>Simple correspondence analysis</a:t>
            </a:r>
          </a:p>
          <a:p>
            <a:pPr lvl="2"/>
            <a:r>
              <a:rPr lang="en-CA" dirty="0" smtClean="0"/>
              <a:t>Is the agreement in a severity class significantly related to a particular stand structure variable class??</a:t>
            </a:r>
          </a:p>
          <a:p>
            <a:pPr lvl="1"/>
            <a:r>
              <a:rPr lang="en-CA" dirty="0" smtClean="0"/>
              <a:t>Stand structure characteristics: stand size, leading </a:t>
            </a:r>
            <a:r>
              <a:rPr lang="en-CA" dirty="0" err="1" smtClean="0"/>
              <a:t>lodgepole</a:t>
            </a:r>
            <a:r>
              <a:rPr lang="en-CA" dirty="0" smtClean="0"/>
              <a:t> pine composition, crown closure, and age</a:t>
            </a:r>
          </a:p>
          <a:p>
            <a:pPr lvl="1"/>
            <a:r>
              <a:rPr lang="en-CA" dirty="0" smtClean="0"/>
              <a:t>Severity classes: T, M, S, V, TM, and SV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Results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30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Accuracy assessment of the YOD data</a:t>
            </a:r>
            <a:endParaRPr lang="en-CA" dirty="0"/>
          </a:p>
        </p:txBody>
      </p: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142844" y="2285992"/>
          <a:ext cx="9001155" cy="4572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Results </a:t>
            </a:r>
            <a:r>
              <a:rPr lang="en-CA" sz="3200" dirty="0" smtClean="0"/>
              <a:t>– accuracy assessment of YOD</a:t>
            </a:r>
            <a:endParaRPr lang="en-CA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31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Accuracy assessment of the YOD data</a:t>
            </a:r>
          </a:p>
          <a:p>
            <a:pPr lvl="1"/>
            <a:r>
              <a:rPr lang="en-CA" dirty="0" smtClean="0"/>
              <a:t>Producer’s accuracy: 48.2±5.2% to 73.9±4.6%</a:t>
            </a:r>
          </a:p>
          <a:p>
            <a:pPr lvl="1"/>
            <a:r>
              <a:rPr lang="en-CA" dirty="0" smtClean="0"/>
              <a:t>Red attacks were more accurately detected by the YOD data in pure pine stands than in pine leading stands</a:t>
            </a:r>
          </a:p>
          <a:p>
            <a:pPr lvl="1"/>
            <a:r>
              <a:rPr lang="en-CA" dirty="0" smtClean="0"/>
              <a:t>Red attacks were more accurately detected by the YOD data in severely infested stands than in lightly infested stands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Results </a:t>
            </a:r>
            <a:r>
              <a:rPr lang="en-CA" sz="3200" dirty="0" smtClean="0"/>
              <a:t>– Data comparison</a:t>
            </a:r>
            <a:endParaRPr lang="en-CA" sz="320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32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Data comparison</a:t>
            </a:r>
            <a:endParaRPr lang="en-CA" dirty="0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11" name="Rounded Rectangle 10"/>
          <p:cNvSpPr/>
          <p:nvPr/>
        </p:nvSpPr>
        <p:spPr>
          <a:xfrm>
            <a:off x="5429256" y="24"/>
            <a:ext cx="3571900" cy="121439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400" dirty="0" smtClean="0"/>
              <a:t>The aerial overview survey data match the </a:t>
            </a:r>
            <a:r>
              <a:rPr lang="en-CA" sz="1400" dirty="0" err="1" smtClean="0"/>
              <a:t>orthophoto</a:t>
            </a:r>
            <a:r>
              <a:rPr lang="en-CA" sz="1400" dirty="0" smtClean="0"/>
              <a:t> interpretation much better than the YOD data, for both individual and combined severity classes</a:t>
            </a:r>
          </a:p>
          <a:p>
            <a:pPr algn="ctr"/>
            <a:endParaRPr lang="en-CA" dirty="0"/>
          </a:p>
        </p:txBody>
      </p:sp>
      <p:graphicFrame>
        <p:nvGraphicFramePr>
          <p:cNvPr id="12" name="Chart 11"/>
          <p:cNvGraphicFramePr>
            <a:graphicFrameLocks/>
          </p:cNvGraphicFramePr>
          <p:nvPr/>
        </p:nvGraphicFramePr>
        <p:xfrm>
          <a:off x="0" y="1428736"/>
          <a:ext cx="9001157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85786" y="3000372"/>
            <a:ext cx="2744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/>
              <a:t>T</a:t>
            </a:r>
            <a:endParaRPr lang="en-CA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4286248" y="2285992"/>
            <a:ext cx="2744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/>
              <a:t>T</a:t>
            </a:r>
            <a:endParaRPr lang="en-CA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4429124" y="4214818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/>
              <a:t>M</a:t>
            </a:r>
            <a:endParaRPr lang="en-CA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4643438" y="478632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/>
              <a:t>S</a:t>
            </a:r>
            <a:endParaRPr lang="en-CA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4929190" y="1857364"/>
            <a:ext cx="433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/>
              <a:t>TM</a:t>
            </a:r>
            <a:endParaRPr lang="en-CA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5072066" y="3714752"/>
            <a:ext cx="410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/>
              <a:t>SV</a:t>
            </a:r>
            <a:endParaRPr lang="en-CA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1571604" y="4643446"/>
            <a:ext cx="410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/>
              <a:t>SV</a:t>
            </a:r>
            <a:endParaRPr lang="en-CA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928662" y="6215082"/>
            <a:ext cx="4590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YOD                                                Overview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Results</a:t>
            </a:r>
            <a:endParaRPr lang="en-CA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33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Impacts of stand structure characteristics </a:t>
            </a:r>
          </a:p>
          <a:p>
            <a:endParaRPr lang="en-CA" dirty="0" smtClean="0"/>
          </a:p>
          <a:p>
            <a:pPr lvl="1"/>
            <a:r>
              <a:rPr lang="en-CA" dirty="0"/>
              <a:t>Y</a:t>
            </a:r>
            <a:r>
              <a:rPr lang="en-CA" dirty="0" smtClean="0"/>
              <a:t> the agreement in a severity class</a:t>
            </a:r>
          </a:p>
          <a:p>
            <a:endParaRPr lang="en-CA" dirty="0"/>
          </a:p>
        </p:txBody>
      </p:sp>
      <p:pic>
        <p:nvPicPr>
          <p:cNvPr id="43010" name="Picture 2" descr="yod_allclass_c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222500"/>
            <a:ext cx="8223250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85918" y="2143116"/>
            <a:ext cx="3961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YOD and </a:t>
            </a:r>
            <a:r>
              <a:rPr lang="en-CA" dirty="0" err="1" smtClean="0"/>
              <a:t>orthophoto</a:t>
            </a:r>
            <a:r>
              <a:rPr lang="en-CA" dirty="0" smtClean="0"/>
              <a:t> interpretation data</a:t>
            </a:r>
            <a:endParaRPr lang="en-CA" dirty="0"/>
          </a:p>
        </p:txBody>
      </p:sp>
      <p:sp>
        <p:nvSpPr>
          <p:cNvPr id="6" name="Rounded Rectangle 5"/>
          <p:cNvSpPr/>
          <p:nvPr/>
        </p:nvSpPr>
        <p:spPr>
          <a:xfrm>
            <a:off x="6357950" y="2214554"/>
            <a:ext cx="2786050" cy="19288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CA" sz="1400" dirty="0" smtClean="0"/>
              <a:t>Total variance for the first two dimensions: 96.3% and 89.7% from the first dimension</a:t>
            </a:r>
          </a:p>
          <a:p>
            <a:pPr>
              <a:buFont typeface="Wingdings" pitchFamily="2" charset="2"/>
              <a:buChar char="v"/>
            </a:pPr>
            <a:r>
              <a:rPr lang="en-CA" sz="1400" dirty="0" smtClean="0"/>
              <a:t>Higher agreement in S or SV more likely occurs in middle age class (124-171 yrs) pure pine stands with higher crown closure (&gt;65%)</a:t>
            </a:r>
            <a:endParaRPr lang="en-CA" sz="1400" dirty="0"/>
          </a:p>
        </p:txBody>
      </p:sp>
      <p:sp>
        <p:nvSpPr>
          <p:cNvPr id="7" name="Oval 6"/>
          <p:cNvSpPr/>
          <p:nvPr/>
        </p:nvSpPr>
        <p:spPr>
          <a:xfrm>
            <a:off x="5715008" y="4357694"/>
            <a:ext cx="642942" cy="42862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5715008" y="5214950"/>
            <a:ext cx="642942" cy="42862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ounded Rectangle 9"/>
          <p:cNvSpPr/>
          <p:nvPr/>
        </p:nvSpPr>
        <p:spPr>
          <a:xfrm>
            <a:off x="7072330" y="4286256"/>
            <a:ext cx="1928826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CA" sz="1200" dirty="0" smtClean="0"/>
              <a:t>YODST1: pure pine</a:t>
            </a:r>
          </a:p>
          <a:p>
            <a:r>
              <a:rPr lang="en-CA" sz="1200" dirty="0" smtClean="0"/>
              <a:t>YODSA3: age 124-171 yrs</a:t>
            </a:r>
          </a:p>
          <a:p>
            <a:r>
              <a:rPr lang="en-CA" sz="1200" dirty="0" smtClean="0"/>
              <a:t>YODSC4: crown closure 50-66%</a:t>
            </a:r>
            <a:endParaRPr lang="en-CA" sz="1200" dirty="0"/>
          </a:p>
        </p:txBody>
      </p:sp>
      <p:sp>
        <p:nvSpPr>
          <p:cNvPr id="12" name="Rounded Rectangle 11"/>
          <p:cNvSpPr/>
          <p:nvPr/>
        </p:nvSpPr>
        <p:spPr>
          <a:xfrm>
            <a:off x="7786710" y="5643578"/>
            <a:ext cx="1143008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CA" sz="1200" dirty="0" smtClean="0"/>
              <a:t>YODSC5: crown closure &gt; 66%</a:t>
            </a:r>
            <a:endParaRPr lang="en-CA" sz="1200" dirty="0"/>
          </a:p>
        </p:txBody>
      </p:sp>
      <p:cxnSp>
        <p:nvCxnSpPr>
          <p:cNvPr id="14" name="Straight Arrow Connector 13"/>
          <p:cNvCxnSpPr>
            <a:stCxn id="7" idx="5"/>
          </p:cNvCxnSpPr>
          <p:nvPr/>
        </p:nvCxnSpPr>
        <p:spPr>
          <a:xfrm rot="16200000" flipH="1">
            <a:off x="6529519" y="4457824"/>
            <a:ext cx="277085" cy="8085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6"/>
            <a:endCxn id="12" idx="1"/>
          </p:cNvCxnSpPr>
          <p:nvPr/>
        </p:nvCxnSpPr>
        <p:spPr>
          <a:xfrm>
            <a:off x="6357950" y="5429264"/>
            <a:ext cx="1428760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572264" y="4429132"/>
            <a:ext cx="357190" cy="285752"/>
          </a:xfrm>
          <a:prstGeom prst="ellipse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Oval 17"/>
          <p:cNvSpPr/>
          <p:nvPr/>
        </p:nvSpPr>
        <p:spPr>
          <a:xfrm>
            <a:off x="7143768" y="5857892"/>
            <a:ext cx="357190" cy="285752"/>
          </a:xfrm>
          <a:prstGeom prst="ellipse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ov_allclass_c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222500"/>
            <a:ext cx="8223250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Results</a:t>
            </a:r>
            <a:endParaRPr lang="en-CA" dirty="0"/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34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Impacts of stand structure characteristics on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3000364" y="2143116"/>
            <a:ext cx="5630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Aerial overview survey and </a:t>
            </a:r>
            <a:r>
              <a:rPr lang="en-CA" dirty="0" err="1" smtClean="0"/>
              <a:t>orthophoto</a:t>
            </a:r>
            <a:r>
              <a:rPr lang="en-CA" dirty="0" smtClean="0"/>
              <a:t> interpretation data</a:t>
            </a:r>
            <a:endParaRPr lang="en-CA" dirty="0"/>
          </a:p>
        </p:txBody>
      </p:sp>
      <p:sp>
        <p:nvSpPr>
          <p:cNvPr id="6" name="Rounded Rectangle 5"/>
          <p:cNvSpPr/>
          <p:nvPr/>
        </p:nvSpPr>
        <p:spPr>
          <a:xfrm>
            <a:off x="142844" y="2143116"/>
            <a:ext cx="2786050" cy="19288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CA" sz="1400" dirty="0" smtClean="0"/>
              <a:t>Total variance for the first two dimensions: 97.5% and 91.4% from the first dimension</a:t>
            </a:r>
          </a:p>
          <a:p>
            <a:pPr>
              <a:buFont typeface="Wingdings" pitchFamily="2" charset="2"/>
              <a:buChar char="v"/>
            </a:pPr>
            <a:r>
              <a:rPr lang="en-CA" sz="1400" dirty="0" smtClean="0"/>
              <a:t>Higher agreement in S or SV more likely occurs in pure pine stands with a larger size (&gt; 54 ha)</a:t>
            </a:r>
            <a:endParaRPr lang="en-CA" sz="1400" dirty="0"/>
          </a:p>
        </p:txBody>
      </p:sp>
      <p:sp>
        <p:nvSpPr>
          <p:cNvPr id="7" name="Oval 6"/>
          <p:cNvSpPr/>
          <p:nvPr/>
        </p:nvSpPr>
        <p:spPr>
          <a:xfrm>
            <a:off x="5786446" y="4000504"/>
            <a:ext cx="642942" cy="42862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5500694" y="4786322"/>
            <a:ext cx="1143008" cy="5000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ounded Rectangle 9"/>
          <p:cNvSpPr/>
          <p:nvPr/>
        </p:nvSpPr>
        <p:spPr>
          <a:xfrm>
            <a:off x="7786710" y="4714884"/>
            <a:ext cx="857256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CA" dirty="0" smtClean="0"/>
          </a:p>
          <a:p>
            <a:r>
              <a:rPr lang="en-CA" sz="1200" dirty="0" smtClean="0"/>
              <a:t>OVST1: pure pine</a:t>
            </a:r>
          </a:p>
          <a:p>
            <a:endParaRPr lang="en-CA" dirty="0"/>
          </a:p>
        </p:txBody>
      </p:sp>
      <p:sp>
        <p:nvSpPr>
          <p:cNvPr id="12" name="Rounded Rectangle 11"/>
          <p:cNvSpPr/>
          <p:nvPr/>
        </p:nvSpPr>
        <p:spPr>
          <a:xfrm>
            <a:off x="7786710" y="5643578"/>
            <a:ext cx="1143008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CA" sz="1200" dirty="0" smtClean="0"/>
              <a:t>OVSS6: stand size &gt;90 ha</a:t>
            </a:r>
          </a:p>
          <a:p>
            <a:r>
              <a:rPr lang="en-CA" sz="1200" dirty="0" smtClean="0"/>
              <a:t>OVSS5: stand size 55-99 ha</a:t>
            </a:r>
            <a:endParaRPr lang="en-CA" sz="1200" dirty="0"/>
          </a:p>
        </p:txBody>
      </p:sp>
      <p:cxnSp>
        <p:nvCxnSpPr>
          <p:cNvPr id="14" name="Straight Arrow Connector 13"/>
          <p:cNvCxnSpPr>
            <a:stCxn id="7" idx="5"/>
            <a:endCxn id="10" idx="1"/>
          </p:cNvCxnSpPr>
          <p:nvPr/>
        </p:nvCxnSpPr>
        <p:spPr>
          <a:xfrm rot="16200000" flipH="1">
            <a:off x="6761692" y="3939899"/>
            <a:ext cx="598556" cy="14514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6"/>
            <a:endCxn id="12" idx="1"/>
          </p:cNvCxnSpPr>
          <p:nvPr/>
        </p:nvCxnSpPr>
        <p:spPr>
          <a:xfrm>
            <a:off x="6643702" y="5036355"/>
            <a:ext cx="1143008" cy="11072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072330" y="3357562"/>
            <a:ext cx="357190" cy="285752"/>
          </a:xfrm>
          <a:prstGeom prst="ellipse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Oval 26"/>
          <p:cNvSpPr/>
          <p:nvPr/>
        </p:nvSpPr>
        <p:spPr>
          <a:xfrm>
            <a:off x="6000760" y="4429132"/>
            <a:ext cx="357190" cy="285752"/>
          </a:xfrm>
          <a:prstGeom prst="ellipse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Discussion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35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Why does the aerial overview survey data match the </a:t>
            </a:r>
            <a:r>
              <a:rPr lang="en-CA" dirty="0" err="1" smtClean="0"/>
              <a:t>orthophoto</a:t>
            </a:r>
            <a:r>
              <a:rPr lang="en-CA" dirty="0" smtClean="0"/>
              <a:t> interpretation data much better than the YOD data?</a:t>
            </a:r>
          </a:p>
          <a:p>
            <a:pPr lvl="1"/>
            <a:r>
              <a:rPr lang="en-CA" dirty="0" smtClean="0"/>
              <a:t>Similarity in technical approaches used by the aerial overview survey and </a:t>
            </a:r>
            <a:r>
              <a:rPr lang="en-CA" dirty="0" err="1" smtClean="0"/>
              <a:t>orthophoto</a:t>
            </a:r>
            <a:r>
              <a:rPr lang="en-CA" dirty="0" smtClean="0"/>
              <a:t> interpretation data</a:t>
            </a:r>
          </a:p>
          <a:p>
            <a:pPr lvl="1">
              <a:buNone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Discussion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36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Why does the aerial overview survey data match the </a:t>
            </a:r>
            <a:r>
              <a:rPr lang="en-CA" dirty="0" err="1" smtClean="0"/>
              <a:t>orthophoto</a:t>
            </a:r>
            <a:r>
              <a:rPr lang="en-CA" dirty="0" smtClean="0"/>
              <a:t> interpretation data much better than the YOD data?</a:t>
            </a:r>
          </a:p>
          <a:p>
            <a:pPr lvl="1"/>
            <a:r>
              <a:rPr lang="en-CA" dirty="0" smtClean="0">
                <a:solidFill>
                  <a:schemeClr val="bg1">
                    <a:lumMod val="65000"/>
                  </a:schemeClr>
                </a:solidFill>
              </a:rPr>
              <a:t>Similarity in technical approaches used by the aerial overview survey and </a:t>
            </a:r>
            <a:r>
              <a:rPr lang="en-CA" dirty="0" err="1" smtClean="0">
                <a:solidFill>
                  <a:schemeClr val="bg1">
                    <a:lumMod val="65000"/>
                  </a:schemeClr>
                </a:solidFill>
              </a:rPr>
              <a:t>orthophoto</a:t>
            </a:r>
            <a:r>
              <a:rPr lang="en-CA" dirty="0" smtClean="0">
                <a:solidFill>
                  <a:schemeClr val="bg1">
                    <a:lumMod val="65000"/>
                  </a:schemeClr>
                </a:solidFill>
              </a:rPr>
              <a:t> interpretation data</a:t>
            </a:r>
          </a:p>
          <a:p>
            <a:pPr lvl="1"/>
            <a:r>
              <a:rPr lang="en-CA" dirty="0" smtClean="0"/>
              <a:t>Higher misclassification in lightly infested forest stands for the YOD data</a:t>
            </a:r>
          </a:p>
          <a:p>
            <a:pPr lvl="2"/>
            <a:r>
              <a:rPr lang="en-CA" dirty="0" smtClean="0"/>
              <a:t>Increased spectral confusion</a:t>
            </a:r>
          </a:p>
          <a:p>
            <a:pPr lvl="3"/>
            <a:r>
              <a:rPr lang="en-CA" dirty="0" smtClean="0"/>
              <a:t>Condition of forest stands </a:t>
            </a:r>
          </a:p>
          <a:p>
            <a:pPr lvl="1">
              <a:buNone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57166"/>
            <a:ext cx="3060000" cy="3031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57166"/>
            <a:ext cx="3060000" cy="304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37</a:t>
            </a:fld>
            <a:endParaRPr lang="en-CA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4991789" y="3437840"/>
            <a:ext cx="2232256" cy="307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400000">
            <a:off x="1711084" y="3432397"/>
            <a:ext cx="2214561" cy="3065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Up Arrow 8"/>
          <p:cNvSpPr/>
          <p:nvPr/>
        </p:nvSpPr>
        <p:spPr>
          <a:xfrm>
            <a:off x="2500298" y="3429000"/>
            <a:ext cx="285752" cy="428628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Up Arrow 9"/>
          <p:cNvSpPr/>
          <p:nvPr/>
        </p:nvSpPr>
        <p:spPr>
          <a:xfrm>
            <a:off x="5929322" y="3429000"/>
            <a:ext cx="285752" cy="428628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1643042" y="6143644"/>
            <a:ext cx="2129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Lightly infested stand</a:t>
            </a:r>
            <a:endParaRPr lang="en-CA" dirty="0"/>
          </a:p>
        </p:txBody>
      </p:sp>
      <p:sp>
        <p:nvSpPr>
          <p:cNvPr id="12" name="TextBox 11"/>
          <p:cNvSpPr txBox="1"/>
          <p:nvPr/>
        </p:nvSpPr>
        <p:spPr>
          <a:xfrm>
            <a:off x="5000628" y="6143644"/>
            <a:ext cx="2334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Severely infested stand</a:t>
            </a:r>
            <a:endParaRPr lang="en-CA" dirty="0"/>
          </a:p>
        </p:txBody>
      </p:sp>
      <p:sp>
        <p:nvSpPr>
          <p:cNvPr id="15" name="Rounded Rectangle 14"/>
          <p:cNvSpPr/>
          <p:nvPr/>
        </p:nvSpPr>
        <p:spPr>
          <a:xfrm>
            <a:off x="142844" y="428604"/>
            <a:ext cx="1071570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600" dirty="0" smtClean="0"/>
              <a:t>Weaker spectral signature</a:t>
            </a:r>
            <a:endParaRPr lang="en-CA"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7715272" y="357166"/>
            <a:ext cx="1071570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600" dirty="0" smtClean="0"/>
              <a:t>Stronger spectral signature</a:t>
            </a:r>
            <a:endParaRPr lang="en-C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99C9C-C23E-406D-BA5D-FE554C81D9CA}" type="slidenum">
              <a:rPr lang="en-CA" smtClean="0"/>
              <a:pPr/>
              <a:t>38</a:t>
            </a:fld>
            <a:endParaRPr lang="en-CA"/>
          </a:p>
        </p:txBody>
      </p:sp>
      <p:graphicFrame>
        <p:nvGraphicFramePr>
          <p:cNvPr id="4" name="Chart 3"/>
          <p:cNvGraphicFramePr/>
          <p:nvPr/>
        </p:nvGraphicFramePr>
        <p:xfrm>
          <a:off x="428596" y="500042"/>
          <a:ext cx="5314950" cy="318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3214679" y="3286124"/>
          <a:ext cx="5357850" cy="3190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642864" y="3429047"/>
            <a:ext cx="2232000" cy="308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6277672" y="-205498"/>
            <a:ext cx="2232256" cy="307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071538" y="6143644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TM stand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6858016" y="2571744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SV stand</a:t>
            </a:r>
            <a:endParaRPr lang="en-CA" dirty="0"/>
          </a:p>
        </p:txBody>
      </p:sp>
      <p:sp>
        <p:nvSpPr>
          <p:cNvPr id="10" name="Rounded Rectangle 9"/>
          <p:cNvSpPr/>
          <p:nvPr/>
        </p:nvSpPr>
        <p:spPr>
          <a:xfrm>
            <a:off x="357158" y="142852"/>
            <a:ext cx="2500330" cy="35719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More background noise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Discussion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39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Why does the aerial overview survey data match the </a:t>
            </a:r>
            <a:r>
              <a:rPr lang="en-CA" dirty="0" err="1" smtClean="0"/>
              <a:t>orthophoto</a:t>
            </a:r>
            <a:r>
              <a:rPr lang="en-CA" dirty="0" smtClean="0"/>
              <a:t> interpretation data much better than the YOD data?</a:t>
            </a:r>
          </a:p>
          <a:p>
            <a:pPr lvl="1"/>
            <a:r>
              <a:rPr lang="en-CA" dirty="0" smtClean="0">
                <a:solidFill>
                  <a:schemeClr val="bg1">
                    <a:lumMod val="75000"/>
                  </a:schemeClr>
                </a:solidFill>
              </a:rPr>
              <a:t>Similarity in technical approaches used by the aerial overview survey and </a:t>
            </a:r>
            <a:r>
              <a:rPr lang="en-CA" dirty="0" err="1" smtClean="0">
                <a:solidFill>
                  <a:schemeClr val="bg1">
                    <a:lumMod val="75000"/>
                  </a:schemeClr>
                </a:solidFill>
              </a:rPr>
              <a:t>orthophoto</a:t>
            </a:r>
            <a:r>
              <a:rPr lang="en-CA" dirty="0" smtClean="0">
                <a:solidFill>
                  <a:schemeClr val="bg1">
                    <a:lumMod val="75000"/>
                  </a:schemeClr>
                </a:solidFill>
              </a:rPr>
              <a:t> interpretation data</a:t>
            </a:r>
          </a:p>
          <a:p>
            <a:pPr lvl="1"/>
            <a:r>
              <a:rPr lang="en-CA" dirty="0" smtClean="0">
                <a:solidFill>
                  <a:schemeClr val="bg1">
                    <a:lumMod val="75000"/>
                  </a:schemeClr>
                </a:solidFill>
              </a:rPr>
              <a:t>Higher misclassification in lightly infested forest stands for the YOD data</a:t>
            </a:r>
          </a:p>
          <a:p>
            <a:pPr lvl="2"/>
            <a:r>
              <a:rPr lang="en-CA" dirty="0" smtClean="0">
                <a:solidFill>
                  <a:schemeClr val="bg1">
                    <a:lumMod val="75000"/>
                  </a:schemeClr>
                </a:solidFill>
              </a:rPr>
              <a:t>Increased spectral confusion</a:t>
            </a:r>
          </a:p>
          <a:p>
            <a:pPr lvl="3"/>
            <a:r>
              <a:rPr lang="en-CA" dirty="0" smtClean="0">
                <a:solidFill>
                  <a:schemeClr val="bg1">
                    <a:lumMod val="75000"/>
                  </a:schemeClr>
                </a:solidFill>
              </a:rPr>
              <a:t>Condition of forest stands </a:t>
            </a:r>
          </a:p>
          <a:p>
            <a:pPr lvl="1"/>
            <a:r>
              <a:rPr lang="en-CA" dirty="0" smtClean="0"/>
              <a:t>Data gaps with the YOD data</a:t>
            </a:r>
          </a:p>
          <a:p>
            <a:pPr lvl="1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Conclusions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40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Discrepancies in the red-attack severities estimated from different data sources are significant, particularly for the severe infestation classes, S and V</a:t>
            </a:r>
          </a:p>
          <a:p>
            <a:r>
              <a:rPr lang="en-CA" dirty="0" smtClean="0"/>
              <a:t>It </a:t>
            </a:r>
            <a:r>
              <a:rPr lang="en-CA" dirty="0" smtClean="0"/>
              <a:t>may be </a:t>
            </a:r>
            <a:r>
              <a:rPr lang="en-CA" b="1" dirty="0" smtClean="0"/>
              <a:t>inappropriate</a:t>
            </a:r>
            <a:r>
              <a:rPr lang="en-CA" dirty="0" smtClean="0"/>
              <a:t> to assign a subjective severity code to a VRI polygon based on the percentage of the YOD pixel coverage in a VRI polygon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Question??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FB599C9C-C23E-406D-BA5D-FE554C81D9CA}" type="slidenum">
              <a:rPr lang="en-CA" smtClean="0"/>
              <a:pPr/>
              <a:t>41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285992"/>
            <a:ext cx="4143404" cy="335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17362</TotalTime>
  <Words>2942</Words>
  <Application>Microsoft Office PowerPoint</Application>
  <PresentationFormat>On-screen Show (4:3)</PresentationFormat>
  <Paragraphs>525</Paragraphs>
  <Slides>41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Office Theme</vt:lpstr>
      <vt:lpstr>Median</vt:lpstr>
      <vt:lpstr>Chart</vt:lpstr>
      <vt:lpstr>Mapping of mountain pine beetle red-attack forest damage: discrepancies by data sources at the forest stand scale</vt:lpstr>
      <vt:lpstr>Outline</vt:lpstr>
      <vt:lpstr>Background</vt:lpstr>
      <vt:lpstr>Introduction</vt:lpstr>
      <vt:lpstr>Introduction 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Objectives</vt:lpstr>
      <vt:lpstr>Study area</vt:lpstr>
      <vt:lpstr>Data and methods</vt:lpstr>
      <vt:lpstr>Methods</vt:lpstr>
      <vt:lpstr>Slide 20</vt:lpstr>
      <vt:lpstr>Methods</vt:lpstr>
      <vt:lpstr>Slide 22</vt:lpstr>
      <vt:lpstr>Slide 23</vt:lpstr>
      <vt:lpstr>Slide 24</vt:lpstr>
      <vt:lpstr>Slide 25</vt:lpstr>
      <vt:lpstr>Methods</vt:lpstr>
      <vt:lpstr>Methods – data comparison</vt:lpstr>
      <vt:lpstr>Methods – data comparison</vt:lpstr>
      <vt:lpstr>Methods</vt:lpstr>
      <vt:lpstr>Results</vt:lpstr>
      <vt:lpstr>Results – accuracy assessment of YOD</vt:lpstr>
      <vt:lpstr>Results – Data comparison</vt:lpstr>
      <vt:lpstr>Results</vt:lpstr>
      <vt:lpstr>Results</vt:lpstr>
      <vt:lpstr>Discussion</vt:lpstr>
      <vt:lpstr>Discussion</vt:lpstr>
      <vt:lpstr>Slide 37</vt:lpstr>
      <vt:lpstr>Slide 38</vt:lpstr>
      <vt:lpstr>Discussion</vt:lpstr>
      <vt:lpstr>Conclusions</vt:lpstr>
      <vt:lpstr>Question??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Mapping of mountain pine beetle red-attack forest damage: discrepancies by data sources at the forest stand scale</dc:title>
  <dc:creator>chen</dc:creator>
  <cp:lastModifiedBy>chen</cp:lastModifiedBy>
  <cp:revision>266</cp:revision>
  <dcterms:created xsi:type="dcterms:W3CDTF">2009-09-02T23:35:21Z</dcterms:created>
  <dcterms:modified xsi:type="dcterms:W3CDTF">2009-10-08T16:32:54Z</dcterms:modified>
</cp:coreProperties>
</file>