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8" r:id="rId4"/>
    <p:sldId id="267" r:id="rId5"/>
    <p:sldId id="291" r:id="rId6"/>
    <p:sldId id="292" r:id="rId7"/>
    <p:sldId id="293" r:id="rId8"/>
    <p:sldId id="294" r:id="rId9"/>
    <p:sldId id="299" r:id="rId10"/>
    <p:sldId id="270" r:id="rId11"/>
    <p:sldId id="295" r:id="rId12"/>
    <p:sldId id="296" r:id="rId13"/>
    <p:sldId id="297" r:id="rId14"/>
    <p:sldId id="264" r:id="rId15"/>
    <p:sldId id="284" r:id="rId16"/>
    <p:sldId id="28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1" autoAdjust="0"/>
    <p:restoredTop sz="94660"/>
  </p:normalViewPr>
  <p:slideViewPr>
    <p:cSldViewPr>
      <p:cViewPr>
        <p:scale>
          <a:sx n="100" d="100"/>
          <a:sy n="100" d="100"/>
        </p:scale>
        <p:origin x="-666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2442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BC677-D7A0-49E0-814A-15C15AA5E25E}" type="datetimeFigureOut">
              <a:rPr lang="en-CA" smtClean="0"/>
              <a:pPr/>
              <a:t>2014-04-28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777C80-D1AF-441A-B49E-61B73C481E3F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="" xmlns:p14="http://schemas.microsoft.com/office/powerpoint/2010/main" val="350414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1</a:t>
            </a:fld>
            <a:endParaRPr lang="en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2</a:t>
            </a:fld>
            <a:endParaRPr lang="en-C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3</a:t>
            </a:fld>
            <a:endParaRPr lang="en-C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4</a:t>
            </a:fld>
            <a:endParaRPr lang="en-C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5</a:t>
            </a:fld>
            <a:endParaRPr lang="en-C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6</a:t>
            </a:fld>
            <a:endParaRPr lang="en-C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10</a:t>
            </a:fld>
            <a:endParaRPr lang="en-CA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14</a:t>
            </a:fld>
            <a:endParaRPr lang="en-CA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15</a:t>
            </a:fld>
            <a:endParaRPr lang="en-CA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16</a:t>
            </a:fld>
            <a:endParaRPr lang="en-C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1.jpg@01CF1851.F0230C00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772400" cy="1470025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Update on </a:t>
            </a:r>
            <a:b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Management Plans for Protected Areas</a:t>
            </a:r>
            <a:br>
              <a:rPr lang="en-CA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CA" sz="31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(Central Coast and Bella Coola Mgmt Units)</a:t>
            </a:r>
            <a:endParaRPr lang="en-CA" sz="31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 smtClean="0">
              <a:solidFill>
                <a:schemeClr val="tx1"/>
              </a:solidFill>
              <a:latin typeface="+mj-lt"/>
            </a:endParaRPr>
          </a:p>
          <a:p>
            <a:r>
              <a:rPr lang="en-CA" dirty="0" smtClean="0">
                <a:solidFill>
                  <a:schemeClr val="tx1"/>
                </a:solidFill>
                <a:latin typeface="+mj-lt"/>
              </a:rPr>
              <a:t>Volker Michelfelder</a:t>
            </a:r>
          </a:p>
          <a:p>
            <a:r>
              <a:rPr lang="en-CA" dirty="0" smtClean="0">
                <a:solidFill>
                  <a:schemeClr val="tx1"/>
                </a:solidFill>
                <a:latin typeface="+mj-lt"/>
              </a:rPr>
              <a:t>Planning Section Head</a:t>
            </a:r>
          </a:p>
          <a:p>
            <a:endParaRPr lang="en-CA" dirty="0"/>
          </a:p>
        </p:txBody>
      </p:sp>
      <p:pic>
        <p:nvPicPr>
          <p:cNvPr id="6" name="Picture 5" descr="indexHeader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647950" cy="1885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/>
          <a:lstStyle/>
          <a:p>
            <a:r>
              <a:rPr lang="en-CA" dirty="0" smtClean="0"/>
              <a:t>Outline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590800"/>
            <a:ext cx="6400800" cy="1752600"/>
          </a:xfrm>
        </p:spPr>
        <p:txBody>
          <a:bodyPr>
            <a:normAutofit fontScale="250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CA" sz="11200" dirty="0" smtClean="0">
                <a:solidFill>
                  <a:schemeClr val="tx1"/>
                </a:solidFill>
              </a:rPr>
              <a:t>Geographical Area</a:t>
            </a:r>
          </a:p>
          <a:p>
            <a:pPr marL="85725" indent="-85725" algn="l">
              <a:buFont typeface="Arial" pitchFamily="34" charset="0"/>
              <a:buChar char="•"/>
            </a:pPr>
            <a:r>
              <a:rPr lang="en-CA" sz="11200" dirty="0" smtClean="0">
                <a:solidFill>
                  <a:schemeClr val="tx1"/>
                </a:solidFill>
              </a:rPr>
              <a:t>What are management plans for protected area?</a:t>
            </a:r>
          </a:p>
          <a:p>
            <a:pPr algn="l">
              <a:buFont typeface="Arial" pitchFamily="34" charset="0"/>
              <a:buChar char="•"/>
            </a:pPr>
            <a:r>
              <a:rPr lang="en-CA" sz="11200" dirty="0" smtClean="0">
                <a:solidFill>
                  <a:schemeClr val="tx1"/>
                </a:solidFill>
              </a:rPr>
              <a:t>Framework for management plans</a:t>
            </a:r>
          </a:p>
          <a:p>
            <a:pPr algn="l">
              <a:buFont typeface="Arial" pitchFamily="34" charset="0"/>
              <a:buChar char="•"/>
            </a:pPr>
            <a:r>
              <a:rPr lang="en-CA" sz="11200" dirty="0" smtClean="0">
                <a:solidFill>
                  <a:schemeClr val="tx1"/>
                </a:solidFill>
              </a:rPr>
              <a:t>Planning Process</a:t>
            </a:r>
          </a:p>
          <a:p>
            <a:pPr algn="l">
              <a:buFont typeface="Arial" pitchFamily="34" charset="0"/>
              <a:buChar char="•"/>
            </a:pPr>
            <a:r>
              <a:rPr lang="en-CA" sz="11200" dirty="0" smtClean="0">
                <a:solidFill>
                  <a:schemeClr val="tx1"/>
                </a:solidFill>
              </a:rPr>
              <a:t>First Nation Commitments</a:t>
            </a:r>
          </a:p>
          <a:p>
            <a:pPr algn="l">
              <a:buFont typeface="Arial" pitchFamily="34" charset="0"/>
              <a:buChar char="•"/>
            </a:pPr>
            <a:r>
              <a:rPr lang="en-CA" sz="11200" dirty="0" smtClean="0">
                <a:solidFill>
                  <a:schemeClr val="tx1"/>
                </a:solidFill>
              </a:rPr>
              <a:t>Potential Marine Foreshore Additions</a:t>
            </a:r>
          </a:p>
          <a:p>
            <a:pPr algn="l">
              <a:buFont typeface="Arial" pitchFamily="34" charset="0"/>
              <a:buChar char="•"/>
            </a:pPr>
            <a:r>
              <a:rPr lang="en-CA" sz="11200" dirty="0" smtClean="0">
                <a:solidFill>
                  <a:schemeClr val="tx1"/>
                </a:solidFill>
              </a:rPr>
              <a:t>Planning Status </a:t>
            </a:r>
          </a:p>
          <a:p>
            <a:pPr algn="l">
              <a:buFont typeface="Arial" pitchFamily="34" charset="0"/>
              <a:buChar char="•"/>
            </a:pPr>
            <a:endParaRPr lang="en-CA" sz="11200" dirty="0" smtClean="0"/>
          </a:p>
          <a:p>
            <a:pPr algn="l">
              <a:buFont typeface="Arial" pitchFamily="34" charset="0"/>
              <a:buChar char="•"/>
            </a:pPr>
            <a:endParaRPr lang="en-CA" dirty="0" smtClean="0"/>
          </a:p>
          <a:p>
            <a:endParaRPr lang="en-CA" dirty="0"/>
          </a:p>
        </p:txBody>
      </p:sp>
      <p:pic>
        <p:nvPicPr>
          <p:cNvPr id="4" name="Picture 3" descr="indexHeader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647950" cy="1885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3" descr="overview.bmp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6700" y="266700"/>
            <a:ext cx="8610600" cy="632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/>
          <a:lstStyle/>
          <a:p>
            <a:r>
              <a:rPr lang="en-CA" dirty="0" smtClean="0"/>
              <a:t>Protected Areas</a:t>
            </a:r>
            <a:br>
              <a:rPr lang="en-CA" dirty="0" smtClean="0"/>
            </a:br>
            <a:r>
              <a:rPr lang="en-CA" sz="2800" dirty="0" smtClean="0"/>
              <a:t>(Bella Coola, Central Coast)</a:t>
            </a:r>
            <a:endParaRPr lang="en-CA" sz="2800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52 Protected Areas (43 conservancies)</a:t>
            </a:r>
          </a:p>
          <a:p>
            <a:pPr algn="l"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Protect significant natural and cultural features: </a:t>
            </a:r>
            <a:br>
              <a:rPr lang="en-CA" sz="2000" dirty="0" smtClean="0">
                <a:solidFill>
                  <a:schemeClr val="tx1"/>
                </a:solidFill>
              </a:rPr>
            </a:br>
            <a:r>
              <a:rPr lang="en-CA" sz="2000" dirty="0" smtClean="0">
                <a:solidFill>
                  <a:schemeClr val="tx1"/>
                </a:solidFill>
              </a:rPr>
              <a:t>e.g., endangered ecosystems and regionally and nationally important wildlife (e.g. Spirit Bear)</a:t>
            </a:r>
          </a:p>
          <a:p>
            <a:pPr algn="l"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Key (commercial) recreational opportunities (e.g., bear viewing)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Content Placeholder 3" descr="_MG_0255 kermode and black cub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8996" y="442119"/>
            <a:ext cx="6846009" cy="5973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SCN2437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7846" y="937419"/>
            <a:ext cx="7208308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What are management plans for protected areas?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Guidance Documents</a:t>
            </a:r>
          </a:p>
          <a:p>
            <a:pPr marL="361950" lvl="1" indent="-361950">
              <a:buFont typeface="Arial" pitchFamily="34" charset="0"/>
              <a:buChar char="•"/>
            </a:pPr>
            <a:r>
              <a:rPr lang="en-CA" sz="3200" dirty="0" smtClean="0"/>
              <a:t>Need plans to maintain features and values that make protected areas special.</a:t>
            </a:r>
          </a:p>
          <a:p>
            <a:pPr marL="361950" lvl="1" indent="-361950">
              <a:buFont typeface="Arial" pitchFamily="34" charset="0"/>
              <a:buChar char="•"/>
            </a:pPr>
            <a:r>
              <a:rPr lang="en-CA" sz="3200" dirty="0" smtClean="0"/>
              <a:t>Plans articulate:</a:t>
            </a:r>
          </a:p>
          <a:p>
            <a:pPr marL="762000" lvl="2" indent="-361950"/>
            <a:r>
              <a:rPr lang="en-CA" dirty="0" smtClean="0"/>
              <a:t>Key features and values of protected area.</a:t>
            </a:r>
          </a:p>
          <a:p>
            <a:pPr marL="762000" lvl="2" indent="-361950"/>
            <a:r>
              <a:rPr lang="en-CA" dirty="0" smtClean="0"/>
              <a:t>Long-term vision and management objectives.</a:t>
            </a:r>
          </a:p>
          <a:p>
            <a:pPr marL="762000" lvl="2" indent="-361950"/>
            <a:r>
              <a:rPr lang="en-CA" dirty="0" smtClean="0"/>
              <a:t>Appropriate levels of use and development.</a:t>
            </a:r>
          </a:p>
          <a:p>
            <a:pPr marL="762000" lvl="2" indent="-361950"/>
            <a:r>
              <a:rPr lang="en-CA" dirty="0" smtClean="0"/>
              <a:t>Management strategies to address threats and opportunities. 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CA" dirty="0" smtClean="0"/>
              <a:t>Framework for Management Plans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2100" y="990600"/>
            <a:ext cx="6019800" cy="5530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Management Planning:</a:t>
            </a:r>
            <a:br>
              <a:rPr lang="en-CA" dirty="0" smtClean="0"/>
            </a:br>
            <a:r>
              <a:rPr lang="en-CA" dirty="0" smtClean="0"/>
              <a:t>A Transparent Process...</a:t>
            </a:r>
            <a:br>
              <a:rPr lang="en-CA" dirty="0" smtClean="0"/>
            </a:b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l_fi" descr="http://amatterofdegree.typepad.com/.a/6a00d83452791169e20133ee47a794970b-pi"/>
          <p:cNvPicPr>
            <a:picLocks noGrp="1"/>
          </p:cNvPicPr>
          <p:nvPr>
            <p:ph idx="1"/>
          </p:nvPr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1600200" y="876300"/>
            <a:ext cx="5943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0063" y="914400"/>
            <a:ext cx="7743874" cy="4018557"/>
            <a:chOff x="545034" y="606797"/>
            <a:chExt cx="11161240" cy="6840760"/>
          </a:xfrm>
        </p:grpSpPr>
        <p:grpSp>
          <p:nvGrpSpPr>
            <p:cNvPr id="5" name="Group 22"/>
            <p:cNvGrpSpPr/>
            <p:nvPr/>
          </p:nvGrpSpPr>
          <p:grpSpPr>
            <a:xfrm>
              <a:off x="545034" y="1830933"/>
              <a:ext cx="11161240" cy="5616624"/>
              <a:chOff x="545034" y="1830933"/>
              <a:chExt cx="11161240" cy="5616624"/>
            </a:xfrm>
          </p:grpSpPr>
          <p:sp>
            <p:nvSpPr>
              <p:cNvPr id="7" name="Freeform 6"/>
              <p:cNvSpPr/>
              <p:nvPr/>
            </p:nvSpPr>
            <p:spPr>
              <a:xfrm rot="10800000">
                <a:off x="9474026" y="3199085"/>
                <a:ext cx="288032" cy="216024"/>
              </a:xfrm>
              <a:custGeom>
                <a:avLst/>
                <a:gdLst>
                  <a:gd name="connsiteX0" fmla="*/ 0 w 8965870"/>
                  <a:gd name="connsiteY0" fmla="*/ 213755 h 1902030"/>
                  <a:gd name="connsiteX1" fmla="*/ 1769424 w 8965870"/>
                  <a:gd name="connsiteY1" fmla="*/ 1211283 h 1902030"/>
                  <a:gd name="connsiteX2" fmla="*/ 3384468 w 8965870"/>
                  <a:gd name="connsiteY2" fmla="*/ 1769423 h 1902030"/>
                  <a:gd name="connsiteX3" fmla="*/ 5320146 w 8965870"/>
                  <a:gd name="connsiteY3" fmla="*/ 1852550 h 1902030"/>
                  <a:gd name="connsiteX4" fmla="*/ 7220198 w 8965870"/>
                  <a:gd name="connsiteY4" fmla="*/ 1472540 h 1902030"/>
                  <a:gd name="connsiteX5" fmla="*/ 8965870 w 8965870"/>
                  <a:gd name="connsiteY5" fmla="*/ 0 h 1902030"/>
                  <a:gd name="connsiteX0" fmla="*/ 0 w 8965870"/>
                  <a:gd name="connsiteY0" fmla="*/ 241200 h 1929475"/>
                  <a:gd name="connsiteX1" fmla="*/ 1769424 w 8965870"/>
                  <a:gd name="connsiteY1" fmla="*/ 1238728 h 1929475"/>
                  <a:gd name="connsiteX2" fmla="*/ 3384468 w 8965870"/>
                  <a:gd name="connsiteY2" fmla="*/ 1796868 h 1929475"/>
                  <a:gd name="connsiteX3" fmla="*/ 5320146 w 8965870"/>
                  <a:gd name="connsiteY3" fmla="*/ 1879995 h 1929475"/>
                  <a:gd name="connsiteX4" fmla="*/ 7220198 w 8965870"/>
                  <a:gd name="connsiteY4" fmla="*/ 1499985 h 1929475"/>
                  <a:gd name="connsiteX5" fmla="*/ 8965870 w 8965870"/>
                  <a:gd name="connsiteY5" fmla="*/ 0 h 1929475"/>
                  <a:gd name="connsiteX0" fmla="*/ 0 w 7220198"/>
                  <a:gd name="connsiteY0" fmla="*/ 0 h 1688275"/>
                  <a:gd name="connsiteX1" fmla="*/ 1769424 w 7220198"/>
                  <a:gd name="connsiteY1" fmla="*/ 997528 h 1688275"/>
                  <a:gd name="connsiteX2" fmla="*/ 3384468 w 7220198"/>
                  <a:gd name="connsiteY2" fmla="*/ 1555668 h 1688275"/>
                  <a:gd name="connsiteX3" fmla="*/ 5320146 w 7220198"/>
                  <a:gd name="connsiteY3" fmla="*/ 1638795 h 1688275"/>
                  <a:gd name="connsiteX4" fmla="*/ 7220198 w 7220198"/>
                  <a:gd name="connsiteY4" fmla="*/ 1258785 h 1688275"/>
                  <a:gd name="connsiteX0" fmla="*/ 0 w 7818941"/>
                  <a:gd name="connsiteY0" fmla="*/ 0 h 1686245"/>
                  <a:gd name="connsiteX1" fmla="*/ 1769424 w 7818941"/>
                  <a:gd name="connsiteY1" fmla="*/ 997528 h 1686245"/>
                  <a:gd name="connsiteX2" fmla="*/ 3384468 w 7818941"/>
                  <a:gd name="connsiteY2" fmla="*/ 1555668 h 1686245"/>
                  <a:gd name="connsiteX3" fmla="*/ 5320146 w 7818941"/>
                  <a:gd name="connsiteY3" fmla="*/ 1638795 h 1686245"/>
                  <a:gd name="connsiteX4" fmla="*/ 7818941 w 7818941"/>
                  <a:gd name="connsiteY4" fmla="*/ 1270969 h 1686245"/>
                  <a:gd name="connsiteX0" fmla="*/ 0 w 6049517"/>
                  <a:gd name="connsiteY0" fmla="*/ 0 h 688717"/>
                  <a:gd name="connsiteX1" fmla="*/ 1615044 w 6049517"/>
                  <a:gd name="connsiteY1" fmla="*/ 558140 h 688717"/>
                  <a:gd name="connsiteX2" fmla="*/ 3550722 w 6049517"/>
                  <a:gd name="connsiteY2" fmla="*/ 641267 h 688717"/>
                  <a:gd name="connsiteX3" fmla="*/ 6049517 w 6049517"/>
                  <a:gd name="connsiteY3" fmla="*/ 273441 h 688717"/>
                  <a:gd name="connsiteX0" fmla="*/ 0 w 4434473"/>
                  <a:gd name="connsiteY0" fmla="*/ 284699 h 415276"/>
                  <a:gd name="connsiteX1" fmla="*/ 1935678 w 4434473"/>
                  <a:gd name="connsiteY1" fmla="*/ 367826 h 415276"/>
                  <a:gd name="connsiteX2" fmla="*/ 4434473 w 4434473"/>
                  <a:gd name="connsiteY2" fmla="*/ 0 h 415276"/>
                  <a:gd name="connsiteX0" fmla="*/ 0 w 4466379"/>
                  <a:gd name="connsiteY0" fmla="*/ 241198 h 408026"/>
                  <a:gd name="connsiteX1" fmla="*/ 1967584 w 4466379"/>
                  <a:gd name="connsiteY1" fmla="*/ 367826 h 408026"/>
                  <a:gd name="connsiteX2" fmla="*/ 4466379 w 4466379"/>
                  <a:gd name="connsiteY2" fmla="*/ 0 h 408026"/>
                  <a:gd name="connsiteX0" fmla="*/ 0 w 2498795"/>
                  <a:gd name="connsiteY0" fmla="*/ 367826 h 367826"/>
                  <a:gd name="connsiteX1" fmla="*/ 2498795 w 2498795"/>
                  <a:gd name="connsiteY1" fmla="*/ 0 h 367826"/>
                  <a:gd name="connsiteX0" fmla="*/ 0 w 2437196"/>
                  <a:gd name="connsiteY0" fmla="*/ 385214 h 385214"/>
                  <a:gd name="connsiteX1" fmla="*/ 2437196 w 2437196"/>
                  <a:gd name="connsiteY1" fmla="*/ 0 h 385214"/>
                  <a:gd name="connsiteX0" fmla="*/ 0 w 2205633"/>
                  <a:gd name="connsiteY0" fmla="*/ 601238 h 601238"/>
                  <a:gd name="connsiteX1" fmla="*/ 2205633 w 2205633"/>
                  <a:gd name="connsiteY1" fmla="*/ 0 h 601238"/>
                  <a:gd name="connsiteX0" fmla="*/ 0 w 2205633"/>
                  <a:gd name="connsiteY0" fmla="*/ 601238 h 653159"/>
                  <a:gd name="connsiteX1" fmla="*/ 2205633 w 2205633"/>
                  <a:gd name="connsiteY1" fmla="*/ 0 h 653159"/>
                  <a:gd name="connsiteX0" fmla="*/ 0 w 1031596"/>
                  <a:gd name="connsiteY0" fmla="*/ 792089 h 844010"/>
                  <a:gd name="connsiteX1" fmla="*/ 882253 w 1031596"/>
                  <a:gd name="connsiteY1" fmla="*/ 0 h 844010"/>
                  <a:gd name="connsiteX0" fmla="*/ 0 w 1031596"/>
                  <a:gd name="connsiteY0" fmla="*/ 792089 h 844010"/>
                  <a:gd name="connsiteX1" fmla="*/ 882253 w 1031596"/>
                  <a:gd name="connsiteY1" fmla="*/ 0 h 844010"/>
                  <a:gd name="connsiteX0" fmla="*/ 529352 w 1411605"/>
                  <a:gd name="connsiteY0" fmla="*/ 792089 h 792089"/>
                  <a:gd name="connsiteX1" fmla="*/ 0 w 1411605"/>
                  <a:gd name="connsiteY1" fmla="*/ 648073 h 792089"/>
                  <a:gd name="connsiteX2" fmla="*/ 1411605 w 1411605"/>
                  <a:gd name="connsiteY2" fmla="*/ 0 h 792089"/>
                  <a:gd name="connsiteX0" fmla="*/ 529352 w 1323381"/>
                  <a:gd name="connsiteY0" fmla="*/ 648072 h 648072"/>
                  <a:gd name="connsiteX1" fmla="*/ 0 w 1323381"/>
                  <a:gd name="connsiteY1" fmla="*/ 504056 h 648072"/>
                  <a:gd name="connsiteX2" fmla="*/ 1323381 w 1323381"/>
                  <a:gd name="connsiteY2" fmla="*/ 0 h 648072"/>
                  <a:gd name="connsiteX0" fmla="*/ 529353 w 1323381"/>
                  <a:gd name="connsiteY0" fmla="*/ 648072 h 648072"/>
                  <a:gd name="connsiteX1" fmla="*/ 0 w 1323381"/>
                  <a:gd name="connsiteY1" fmla="*/ 504056 h 648072"/>
                  <a:gd name="connsiteX2" fmla="*/ 1323381 w 1323381"/>
                  <a:gd name="connsiteY2" fmla="*/ 0 h 648072"/>
                  <a:gd name="connsiteX0" fmla="*/ 0 w 1323381"/>
                  <a:gd name="connsiteY0" fmla="*/ 504056 h 544490"/>
                  <a:gd name="connsiteX1" fmla="*/ 1323381 w 1323381"/>
                  <a:gd name="connsiteY1" fmla="*/ 0 h 544490"/>
                  <a:gd name="connsiteX0" fmla="*/ 0 w 1007289"/>
                  <a:gd name="connsiteY0" fmla="*/ 1008112 h 1048546"/>
                  <a:gd name="connsiteX1" fmla="*/ 794029 w 1007289"/>
                  <a:gd name="connsiteY1" fmla="*/ 0 h 1048546"/>
                  <a:gd name="connsiteX0" fmla="*/ 0 w 1267905"/>
                  <a:gd name="connsiteY0" fmla="*/ 1008112 h 1008112"/>
                  <a:gd name="connsiteX1" fmla="*/ 264678 w 1267905"/>
                  <a:gd name="connsiteY1" fmla="*/ 288032 h 1008112"/>
                  <a:gd name="connsiteX2" fmla="*/ 794029 w 1267905"/>
                  <a:gd name="connsiteY2" fmla="*/ 0 h 1008112"/>
                  <a:gd name="connsiteX0" fmla="*/ -1 w 1003226"/>
                  <a:gd name="connsiteY0" fmla="*/ 288032 h 440686"/>
                  <a:gd name="connsiteX1" fmla="*/ 529350 w 1003226"/>
                  <a:gd name="connsiteY1" fmla="*/ 0 h 440686"/>
                  <a:gd name="connsiteX0" fmla="*/ 0 w 529351"/>
                  <a:gd name="connsiteY0" fmla="*/ 288032 h 288032"/>
                  <a:gd name="connsiteX1" fmla="*/ 529351 w 529351"/>
                  <a:gd name="connsiteY1" fmla="*/ 0 h 288032"/>
                  <a:gd name="connsiteX0" fmla="*/ 0 w 441124"/>
                  <a:gd name="connsiteY0" fmla="*/ 288032 h 288032"/>
                  <a:gd name="connsiteX1" fmla="*/ 441124 w 441124"/>
                  <a:gd name="connsiteY1" fmla="*/ 0 h 288032"/>
                  <a:gd name="connsiteX0" fmla="*/ 0 w 352901"/>
                  <a:gd name="connsiteY0" fmla="*/ 216024 h 216024"/>
                  <a:gd name="connsiteX1" fmla="*/ 352901 w 352901"/>
                  <a:gd name="connsiteY1" fmla="*/ 0 h 216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2901" h="216024">
                    <a:moveTo>
                      <a:pt x="0" y="216024"/>
                    </a:moveTo>
                    <a:lnTo>
                      <a:pt x="352901" y="0"/>
                    </a:lnTo>
                  </a:path>
                </a:pathLst>
              </a:custGeom>
              <a:ln w="69850" cap="rnd">
                <a:solidFill>
                  <a:srgbClr val="9999FF"/>
                </a:solidFill>
                <a:prstDash val="sysDot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1508165" y="2648196"/>
                <a:ext cx="6381685" cy="1726464"/>
              </a:xfrm>
              <a:custGeom>
                <a:avLst/>
                <a:gdLst>
                  <a:gd name="connsiteX0" fmla="*/ 0 w 8965870"/>
                  <a:gd name="connsiteY0" fmla="*/ 213755 h 1902030"/>
                  <a:gd name="connsiteX1" fmla="*/ 1769424 w 8965870"/>
                  <a:gd name="connsiteY1" fmla="*/ 1211283 h 1902030"/>
                  <a:gd name="connsiteX2" fmla="*/ 3384468 w 8965870"/>
                  <a:gd name="connsiteY2" fmla="*/ 1769423 h 1902030"/>
                  <a:gd name="connsiteX3" fmla="*/ 5320146 w 8965870"/>
                  <a:gd name="connsiteY3" fmla="*/ 1852550 h 1902030"/>
                  <a:gd name="connsiteX4" fmla="*/ 7220198 w 8965870"/>
                  <a:gd name="connsiteY4" fmla="*/ 1472540 h 1902030"/>
                  <a:gd name="connsiteX5" fmla="*/ 8965870 w 8965870"/>
                  <a:gd name="connsiteY5" fmla="*/ 0 h 1902030"/>
                  <a:gd name="connsiteX0" fmla="*/ 0 w 8965870"/>
                  <a:gd name="connsiteY0" fmla="*/ 241200 h 1929475"/>
                  <a:gd name="connsiteX1" fmla="*/ 1769424 w 8965870"/>
                  <a:gd name="connsiteY1" fmla="*/ 1238728 h 1929475"/>
                  <a:gd name="connsiteX2" fmla="*/ 3384468 w 8965870"/>
                  <a:gd name="connsiteY2" fmla="*/ 1796868 h 1929475"/>
                  <a:gd name="connsiteX3" fmla="*/ 5320146 w 8965870"/>
                  <a:gd name="connsiteY3" fmla="*/ 1879995 h 1929475"/>
                  <a:gd name="connsiteX4" fmla="*/ 7220198 w 8965870"/>
                  <a:gd name="connsiteY4" fmla="*/ 1499985 h 1929475"/>
                  <a:gd name="connsiteX5" fmla="*/ 8965870 w 8965870"/>
                  <a:gd name="connsiteY5" fmla="*/ 0 h 1929475"/>
                  <a:gd name="connsiteX0" fmla="*/ 0 w 7220198"/>
                  <a:gd name="connsiteY0" fmla="*/ 0 h 1688275"/>
                  <a:gd name="connsiteX1" fmla="*/ 1769424 w 7220198"/>
                  <a:gd name="connsiteY1" fmla="*/ 997528 h 1688275"/>
                  <a:gd name="connsiteX2" fmla="*/ 3384468 w 7220198"/>
                  <a:gd name="connsiteY2" fmla="*/ 1555668 h 1688275"/>
                  <a:gd name="connsiteX3" fmla="*/ 5320146 w 7220198"/>
                  <a:gd name="connsiteY3" fmla="*/ 1638795 h 1688275"/>
                  <a:gd name="connsiteX4" fmla="*/ 7220198 w 7220198"/>
                  <a:gd name="connsiteY4" fmla="*/ 1258785 h 1688275"/>
                  <a:gd name="connsiteX0" fmla="*/ 0 w 7818941"/>
                  <a:gd name="connsiteY0" fmla="*/ 0 h 1686245"/>
                  <a:gd name="connsiteX1" fmla="*/ 1769424 w 7818941"/>
                  <a:gd name="connsiteY1" fmla="*/ 997528 h 1686245"/>
                  <a:gd name="connsiteX2" fmla="*/ 3384468 w 7818941"/>
                  <a:gd name="connsiteY2" fmla="*/ 1555668 h 1686245"/>
                  <a:gd name="connsiteX3" fmla="*/ 5320146 w 7818941"/>
                  <a:gd name="connsiteY3" fmla="*/ 1638795 h 1686245"/>
                  <a:gd name="connsiteX4" fmla="*/ 7818941 w 7818941"/>
                  <a:gd name="connsiteY4" fmla="*/ 1270969 h 1686245"/>
                  <a:gd name="connsiteX0" fmla="*/ 0 w 7818941"/>
                  <a:gd name="connsiteY0" fmla="*/ 0 h 1750467"/>
                  <a:gd name="connsiteX1" fmla="*/ 1769424 w 7818941"/>
                  <a:gd name="connsiteY1" fmla="*/ 997528 h 1750467"/>
                  <a:gd name="connsiteX2" fmla="*/ 3384468 w 7818941"/>
                  <a:gd name="connsiteY2" fmla="*/ 1555668 h 1750467"/>
                  <a:gd name="connsiteX3" fmla="*/ 5348632 w 7818941"/>
                  <a:gd name="connsiteY3" fmla="*/ 1703017 h 1750467"/>
                  <a:gd name="connsiteX4" fmla="*/ 7818941 w 7818941"/>
                  <a:gd name="connsiteY4" fmla="*/ 1270969 h 1750467"/>
                  <a:gd name="connsiteX0" fmla="*/ 0 w 7818941"/>
                  <a:gd name="connsiteY0" fmla="*/ 0 h 1728317"/>
                  <a:gd name="connsiteX1" fmla="*/ 1769424 w 7818941"/>
                  <a:gd name="connsiteY1" fmla="*/ 997528 h 1728317"/>
                  <a:gd name="connsiteX2" fmla="*/ 3384468 w 7818941"/>
                  <a:gd name="connsiteY2" fmla="*/ 1555668 h 1728317"/>
                  <a:gd name="connsiteX3" fmla="*/ 5348632 w 7818941"/>
                  <a:gd name="connsiteY3" fmla="*/ 1703017 h 1728317"/>
                  <a:gd name="connsiteX4" fmla="*/ 7818941 w 7818941"/>
                  <a:gd name="connsiteY4" fmla="*/ 1414985 h 1728317"/>
                  <a:gd name="connsiteX0" fmla="*/ 0 w 7818941"/>
                  <a:gd name="connsiteY0" fmla="*/ 0 h 1726464"/>
                  <a:gd name="connsiteX1" fmla="*/ 1769424 w 7818941"/>
                  <a:gd name="connsiteY1" fmla="*/ 997528 h 1726464"/>
                  <a:gd name="connsiteX2" fmla="*/ 3384468 w 7818941"/>
                  <a:gd name="connsiteY2" fmla="*/ 1555668 h 1726464"/>
                  <a:gd name="connsiteX3" fmla="*/ 5348632 w 7818941"/>
                  <a:gd name="connsiteY3" fmla="*/ 1703017 h 1726464"/>
                  <a:gd name="connsiteX4" fmla="*/ 7818941 w 7818941"/>
                  <a:gd name="connsiteY4" fmla="*/ 1414985 h 1726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18941" h="1726464">
                    <a:moveTo>
                      <a:pt x="0" y="0"/>
                    </a:moveTo>
                    <a:cubicBezTo>
                      <a:pt x="602673" y="369125"/>
                      <a:pt x="1205346" y="738250"/>
                      <a:pt x="1769424" y="997528"/>
                    </a:cubicBezTo>
                    <a:cubicBezTo>
                      <a:pt x="2333502" y="1256806"/>
                      <a:pt x="2787933" y="1438087"/>
                      <a:pt x="3384468" y="1555668"/>
                    </a:cubicBezTo>
                    <a:cubicBezTo>
                      <a:pt x="3981003" y="1673249"/>
                      <a:pt x="4609553" y="1726464"/>
                      <a:pt x="5348632" y="1703017"/>
                    </a:cubicBezTo>
                    <a:cubicBezTo>
                      <a:pt x="6087711" y="1679570"/>
                      <a:pt x="7114259" y="1707564"/>
                      <a:pt x="7818941" y="1414985"/>
                    </a:cubicBezTo>
                  </a:path>
                </a:pathLst>
              </a:custGeom>
              <a:ln w="69850" cap="rnd">
                <a:solidFill>
                  <a:srgbClr val="9999FF"/>
                </a:solidFill>
                <a:prstDash val="sysDot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4793506" y="5719365"/>
                <a:ext cx="1872208" cy="17281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CA" sz="11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Prepare </a:t>
                </a:r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the Draft Management Plan </a:t>
                </a:r>
                <a:endParaRPr lang="en-CA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r>
                  <a:rPr lang="en-CA" sz="1100" b="1" dirty="0" smtClean="0">
                    <a:solidFill>
                      <a:srgbClr val="FF0000"/>
                    </a:solidFill>
                  </a:rPr>
                  <a:t>(may include  public involvement)</a:t>
                </a:r>
                <a:endParaRPr lang="en-CA" sz="1100" b="1" dirty="0">
                  <a:solidFill>
                    <a:srgbClr val="FF0000"/>
                  </a:solidFill>
                </a:endParaRPr>
              </a:p>
              <a:p>
                <a:r>
                  <a:rPr lang="en-CA" sz="1100" b="1" dirty="0">
                    <a:solidFill>
                      <a:srgbClr val="FF0000"/>
                    </a:solidFill>
                  </a:rPr>
                  <a:t> </a:t>
                </a:r>
              </a:p>
              <a:p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Review and </a:t>
                </a:r>
                <a:r>
                  <a:rPr lang="en-CA" sz="11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Approve the </a:t>
                </a:r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Draft Management Plan </a:t>
                </a:r>
              </a:p>
              <a:p>
                <a:r>
                  <a:rPr lang="en-CA" sz="1100" b="1" cap="small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 </a:t>
                </a:r>
                <a:endParaRPr lang="en-CA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Release Draft Management Plan for </a:t>
                </a:r>
                <a:r>
                  <a:rPr lang="en-CA" sz="1100" b="1" dirty="0">
                    <a:solidFill>
                      <a:srgbClr val="FF0000"/>
                    </a:solidFill>
                  </a:rPr>
                  <a:t>Public </a:t>
                </a:r>
                <a:r>
                  <a:rPr lang="en-CA" sz="1100" b="1" dirty="0" smtClean="0">
                    <a:solidFill>
                      <a:srgbClr val="FF0000"/>
                    </a:solidFill>
                  </a:rPr>
                  <a:t>Review </a:t>
                </a:r>
              </a:p>
              <a:p>
                <a:endParaRPr lang="en-CA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273226" y="2835597"/>
                <a:ext cx="1371600" cy="1371600"/>
              </a:xfrm>
              <a:prstGeom prst="ellipse">
                <a:avLst/>
              </a:prstGeom>
              <a:effectLst>
                <a:outerShdw blurRad="762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CA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Initial Planning</a:t>
                </a:r>
                <a:endParaRPr lang="en-CA" sz="1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8825954" y="4927277"/>
                <a:ext cx="1872208" cy="9361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Distribute the </a:t>
                </a:r>
                <a:r>
                  <a:rPr lang="en-CA" sz="11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Plan Internally and </a:t>
                </a:r>
                <a:r>
                  <a:rPr lang="en-CA" sz="1100" b="1" dirty="0" smtClean="0">
                    <a:solidFill>
                      <a:srgbClr val="FF0000"/>
                    </a:solidFill>
                  </a:rPr>
                  <a:t>Externally</a:t>
                </a:r>
                <a:endParaRPr lang="en-CA" sz="1100" b="1" dirty="0">
                  <a:solidFill>
                    <a:srgbClr val="FF0000"/>
                  </a:solidFill>
                </a:endParaRPr>
              </a:p>
              <a:p>
                <a:endParaRPr lang="en-CA" sz="1100" b="1" dirty="0" smtClean="0">
                  <a:solidFill>
                    <a:schemeClr val="tx1"/>
                  </a:solidFill>
                </a:endParaRPr>
              </a:p>
              <a:p>
                <a:r>
                  <a:rPr lang="en-CA" sz="11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Transfer the Project to Operations Staff</a:t>
                </a:r>
                <a:endParaRPr lang="en-CA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r>
                  <a:rPr lang="en-CA" sz="1000" dirty="0"/>
                  <a:t> </a:t>
                </a:r>
              </a:p>
              <a:p>
                <a:r>
                  <a:rPr lang="en-CA" sz="800" dirty="0">
                    <a:solidFill>
                      <a:schemeClr val="tx1"/>
                    </a:solidFill>
                  </a:rPr>
                  <a:t> 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665714" y="5215309"/>
                <a:ext cx="1872208" cy="11521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CA" sz="11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Finalise </a:t>
                </a:r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the Management </a:t>
                </a:r>
                <a:r>
                  <a:rPr lang="en-CA" sz="11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Plan</a:t>
                </a:r>
              </a:p>
              <a:p>
                <a:endParaRPr lang="en-CA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r>
                  <a:rPr lang="en-CA" sz="11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Complete Final Reviews </a:t>
                </a:r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and </a:t>
                </a:r>
                <a:r>
                  <a:rPr lang="en-CA" sz="11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Approvals of the </a:t>
                </a:r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Management Plan</a:t>
                </a:r>
              </a:p>
              <a:p>
                <a:pPr>
                  <a:buFontTx/>
                  <a:buChar char="-"/>
                </a:pPr>
                <a:endParaRPr lang="en-CA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545034" y="1830933"/>
                <a:ext cx="1371600" cy="1371600"/>
              </a:xfrm>
              <a:prstGeom prst="ellipse">
                <a:avLst/>
              </a:prstGeom>
              <a:effectLst>
                <a:outerShdw blurRad="762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CA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Pre-Planning</a:t>
                </a:r>
                <a:endParaRPr lang="en-CA" sz="1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3997970" y="3483669"/>
                <a:ext cx="1371600" cy="1371600"/>
              </a:xfrm>
              <a:prstGeom prst="ellipse">
                <a:avLst/>
              </a:prstGeom>
              <a:effectLst>
                <a:outerShdw blurRad="762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CA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Draft </a:t>
                </a:r>
                <a:br>
                  <a:rPr lang="en-CA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</a:br>
                <a:r>
                  <a:rPr lang="en-CA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Management </a:t>
                </a:r>
                <a:br>
                  <a:rPr lang="en-CA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</a:br>
                <a:r>
                  <a:rPr lang="en-CA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Plan</a:t>
                </a:r>
                <a:endParaRPr lang="en-CA" sz="1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0554146" y="3559125"/>
                <a:ext cx="1152128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CA" sz="11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Conduct Internal Plan </a:t>
                </a:r>
              </a:p>
              <a:p>
                <a:r>
                  <a:rPr lang="en-CA" sz="11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Assessment </a:t>
                </a:r>
              </a:p>
              <a:p>
                <a:pPr>
                  <a:buFontTx/>
                  <a:buChar char="-"/>
                </a:pPr>
                <a:endParaRPr lang="en-CA" sz="1100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en-CA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5873626" y="3483669"/>
                <a:ext cx="1371600" cy="1371600"/>
              </a:xfrm>
              <a:prstGeom prst="ellipse">
                <a:avLst/>
              </a:prstGeom>
              <a:effectLst>
                <a:outerShdw blurRad="762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CA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Final </a:t>
                </a:r>
                <a:br>
                  <a:rPr lang="en-CA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</a:br>
                <a:r>
                  <a:rPr lang="en-CA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Management </a:t>
                </a:r>
                <a:br>
                  <a:rPr lang="en-CA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</a:br>
                <a:r>
                  <a:rPr lang="en-CA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Plan</a:t>
                </a:r>
                <a:endParaRPr lang="en-CA" sz="1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8033866" y="3123629"/>
                <a:ext cx="1371600" cy="1371600"/>
              </a:xfrm>
              <a:prstGeom prst="ellipse">
                <a:avLst/>
              </a:prstGeom>
              <a:solidFill>
                <a:srgbClr val="FFC000"/>
              </a:solidFill>
              <a:effectLst>
                <a:outerShdw blurRad="762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CA" sz="1400" b="1" dirty="0" smtClean="0">
                    <a:solidFill>
                      <a:srgbClr val="7030A0"/>
                    </a:solidFill>
                  </a:rPr>
                  <a:t>Implementation</a:t>
                </a:r>
                <a:endParaRPr lang="en-CA" sz="14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9762058" y="1830933"/>
                <a:ext cx="1371600" cy="1371600"/>
              </a:xfrm>
              <a:prstGeom prst="ellipse">
                <a:avLst/>
              </a:prstGeom>
              <a:solidFill>
                <a:srgbClr val="00B0F0"/>
              </a:solidFill>
              <a:effectLst>
                <a:outerShdw blurRad="762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CA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Monitoring &amp;</a:t>
                </a:r>
                <a:br>
                  <a:rPr lang="en-CA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</a:br>
                <a:r>
                  <a:rPr lang="en-CA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Evaluation</a:t>
                </a:r>
                <a:endParaRPr lang="en-CA" sz="14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337122" y="3991173"/>
                <a:ext cx="1512168" cy="7200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lvl="0"/>
                <a:r>
                  <a:rPr lang="en-CA" sz="11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Complete Risk Assessments</a:t>
                </a:r>
                <a:endParaRPr lang="en-CA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lvl="0"/>
                <a:endParaRPr lang="en-CA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lvl="0"/>
                <a:r>
                  <a:rPr lang="en-CA" sz="11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Select Priority Projects</a:t>
                </a:r>
              </a:p>
              <a:p>
                <a:pPr lvl="0">
                  <a:buFontTx/>
                  <a:buChar char="-"/>
                </a:pPr>
                <a:endParaRPr lang="en-CA" sz="11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lvl="0"/>
                <a:endParaRPr lang="en-CA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lvl="0"/>
                <a:endPara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065314" y="4927277"/>
                <a:ext cx="1440160" cy="12961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lvl="0"/>
                <a:r>
                  <a:rPr lang="en-CA" sz="11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Prepare the Project Plan</a:t>
                </a:r>
              </a:p>
              <a:p>
                <a:pPr lvl="0"/>
                <a:endParaRPr lang="en-CA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lvl="0"/>
                <a:r>
                  <a:rPr lang="en-CA" sz="11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Review and Approve the Project Plan</a:t>
                </a:r>
              </a:p>
              <a:p>
                <a:pPr>
                  <a:buFontTx/>
                  <a:buChar char="-"/>
                </a:pPr>
                <a:endParaRPr lang="en-CA" sz="1100" dirty="0">
                  <a:solidFill>
                    <a:schemeClr val="tx1"/>
                  </a:solidFill>
                </a:endParaRPr>
              </a:p>
              <a:p>
                <a:r>
                  <a:rPr lang="en-CA" sz="1100" b="1" dirty="0" smtClean="0">
                    <a:solidFill>
                      <a:srgbClr val="FF0000"/>
                    </a:solidFill>
                  </a:rPr>
                  <a:t>Notify the Public </a:t>
                </a:r>
                <a:endParaRPr lang="en-CA" sz="1100" b="1" dirty="0">
                  <a:solidFill>
                    <a:srgbClr val="FF0000"/>
                  </a:solidFill>
                </a:endParaRPr>
              </a:p>
              <a:p>
                <a:pPr lvl="0"/>
                <a:endParaRPr lang="en-CA" sz="12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1" name="Elbow Connector 17"/>
              <p:cNvCxnSpPr>
                <a:stCxn id="17" idx="4"/>
                <a:endCxn id="11" idx="1"/>
              </p:cNvCxnSpPr>
              <p:nvPr/>
            </p:nvCxnSpPr>
            <p:spPr>
              <a:xfrm rot="16200000" flipH="1">
                <a:off x="8322760" y="4892135"/>
                <a:ext cx="900100" cy="106288"/>
              </a:xfrm>
              <a:prstGeom prst="bentConnector2">
                <a:avLst/>
              </a:prstGeom>
              <a:ln>
                <a:solidFill>
                  <a:srgbClr val="799F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Elbow Connector 17"/>
              <p:cNvCxnSpPr>
                <a:stCxn id="18" idx="4"/>
                <a:endCxn id="15" idx="1"/>
              </p:cNvCxnSpPr>
              <p:nvPr/>
            </p:nvCxnSpPr>
            <p:spPr>
              <a:xfrm rot="16200000" flipH="1">
                <a:off x="10178690" y="3471701"/>
                <a:ext cx="644624" cy="106288"/>
              </a:xfrm>
              <a:prstGeom prst="bentConnector2">
                <a:avLst/>
              </a:prstGeom>
              <a:ln>
                <a:solidFill>
                  <a:srgbClr val="799F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Elbow Connector 17"/>
              <p:cNvCxnSpPr>
                <a:stCxn id="16" idx="4"/>
                <a:endCxn id="12" idx="1"/>
              </p:cNvCxnSpPr>
              <p:nvPr/>
            </p:nvCxnSpPr>
            <p:spPr>
              <a:xfrm rot="16200000" flipH="1">
                <a:off x="6144518" y="5270177"/>
                <a:ext cx="936104" cy="106288"/>
              </a:xfrm>
              <a:prstGeom prst="bentConnector2">
                <a:avLst/>
              </a:prstGeom>
              <a:ln>
                <a:solidFill>
                  <a:srgbClr val="799F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Elbow Connector 17"/>
              <p:cNvCxnSpPr>
                <a:stCxn id="14" idx="4"/>
                <a:endCxn id="9" idx="1"/>
              </p:cNvCxnSpPr>
              <p:nvPr/>
            </p:nvCxnSpPr>
            <p:spPr>
              <a:xfrm rot="16200000" flipH="1">
                <a:off x="3874542" y="5664497"/>
                <a:ext cx="1728192" cy="109736"/>
              </a:xfrm>
              <a:prstGeom prst="bentConnector2">
                <a:avLst/>
              </a:prstGeom>
              <a:ln>
                <a:solidFill>
                  <a:srgbClr val="799F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Elbow Connector 17"/>
              <p:cNvCxnSpPr>
                <a:stCxn id="10" idx="4"/>
                <a:endCxn id="20" idx="1"/>
              </p:cNvCxnSpPr>
              <p:nvPr/>
            </p:nvCxnSpPr>
            <p:spPr>
              <a:xfrm rot="16200000" flipH="1">
                <a:off x="2328094" y="4838129"/>
                <a:ext cx="1368152" cy="106288"/>
              </a:xfrm>
              <a:prstGeom prst="bentConnector2">
                <a:avLst/>
              </a:prstGeom>
              <a:ln>
                <a:solidFill>
                  <a:srgbClr val="799F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Elbow Connector 17"/>
              <p:cNvCxnSpPr>
                <a:stCxn id="13" idx="4"/>
                <a:endCxn id="19" idx="1"/>
              </p:cNvCxnSpPr>
              <p:nvPr/>
            </p:nvCxnSpPr>
            <p:spPr>
              <a:xfrm rot="16200000" flipH="1">
                <a:off x="709638" y="3723729"/>
                <a:ext cx="1148680" cy="106288"/>
              </a:xfrm>
              <a:prstGeom prst="bentConnector2">
                <a:avLst/>
              </a:prstGeom>
              <a:ln>
                <a:solidFill>
                  <a:srgbClr val="799F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/>
            <p:cNvSpPr/>
            <p:nvPr/>
          </p:nvSpPr>
          <p:spPr>
            <a:xfrm>
              <a:off x="2633266" y="606797"/>
              <a:ext cx="6984776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b="1" dirty="0" smtClean="0">
                  <a:solidFill>
                    <a:srgbClr val="00B0F0"/>
                  </a:solidFill>
                </a:rPr>
                <a:t>BC PARKS MANAGEMENT PLANNING PROCESS</a:t>
              </a:r>
              <a:endParaRPr lang="en-CA" b="1" dirty="0">
                <a:solidFill>
                  <a:srgbClr val="00B0F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First Nation Commitments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Reconciliation protocol with CFN.</a:t>
            </a:r>
          </a:p>
          <a:p>
            <a:r>
              <a:rPr lang="en-CA" dirty="0" smtClean="0"/>
              <a:t>Collaborative Management Agreements with Heiltsuk, Wuikinuxv, Kitasoo, and Nuxalk.</a:t>
            </a:r>
          </a:p>
          <a:p>
            <a:r>
              <a:rPr lang="en-CA" dirty="0" smtClean="0"/>
              <a:t>Bottom line: </a:t>
            </a:r>
            <a:br>
              <a:rPr lang="en-CA" dirty="0" smtClean="0"/>
            </a:br>
            <a:r>
              <a:rPr lang="en-CA" dirty="0" smtClean="0"/>
              <a:t>commitment to develop and implement management plans collaboratively with FN.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Marine Foreshore Additions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Mgmt plans may include recommendations for marine additions.</a:t>
            </a:r>
          </a:p>
          <a:p>
            <a:r>
              <a:rPr lang="en-CA" dirty="0" smtClean="0"/>
              <a:t>As per Minsters’ Decision Note (2007).</a:t>
            </a:r>
          </a:p>
          <a:p>
            <a:r>
              <a:rPr lang="en-CA" dirty="0" smtClean="0"/>
              <a:t>Notification of interest for marine additions after consultation process (2009-2011) .</a:t>
            </a:r>
          </a:p>
          <a:p>
            <a:r>
              <a:rPr lang="en-CA" dirty="0" smtClean="0"/>
              <a:t>Additional imminent consultation process including agencies and stakeholders.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Planning Status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sz="2000" dirty="0" smtClean="0"/>
              <a:t>Priority Plans initiated:</a:t>
            </a:r>
          </a:p>
          <a:p>
            <a:r>
              <a:rPr lang="en-CA" sz="2000" dirty="0" smtClean="0"/>
              <a:t>Kitasoo Spirit Bear (KSB) Conservancy (Public review imminent). </a:t>
            </a:r>
          </a:p>
          <a:p>
            <a:r>
              <a:rPr lang="en-CA" sz="2000" dirty="0" smtClean="0"/>
              <a:t>Proposed marine addition for KSB plan (consultation imminent)</a:t>
            </a:r>
          </a:p>
          <a:p>
            <a:r>
              <a:rPr lang="en-CA" sz="2000" dirty="0" smtClean="0"/>
              <a:t>Dean River and Dean River Corridor Conservancies.</a:t>
            </a:r>
          </a:p>
          <a:p>
            <a:r>
              <a:rPr lang="en-CA" sz="2000" dirty="0" smtClean="0"/>
              <a:t>Wuikinuxv conservancies (Sheemahant, Machmell, Owikeno).</a:t>
            </a:r>
          </a:p>
          <a:p>
            <a:r>
              <a:rPr lang="en-CA" sz="2000" dirty="0" smtClean="0"/>
              <a:t>Kilbella Estuary Conservancy (Public Review Completed).</a:t>
            </a:r>
          </a:p>
          <a:p>
            <a:pPr marL="269875" indent="-269875"/>
            <a:r>
              <a:rPr lang="en-CA" sz="2000" dirty="0" smtClean="0"/>
              <a:t>Atnarko Corridor Bear Viewing plan (Stakeholder  review completed).</a:t>
            </a:r>
          </a:p>
          <a:p>
            <a:pPr marL="269875" indent="-269875"/>
            <a:r>
              <a:rPr lang="en-CA" sz="2000" dirty="0" smtClean="0"/>
              <a:t>Burnt Bridge Creek Conservancy (project plan initiated).</a:t>
            </a:r>
          </a:p>
          <a:p>
            <a:pPr marL="269875" indent="-269875"/>
            <a:endParaRPr lang="en-CA" sz="2000" dirty="0" smtClean="0"/>
          </a:p>
          <a:p>
            <a:pPr marL="269875" indent="-269875">
              <a:buNone/>
            </a:pPr>
            <a:r>
              <a:rPr lang="en-CA" sz="2000" dirty="0" smtClean="0"/>
              <a:t>Potential additional priorities for 2014:</a:t>
            </a:r>
          </a:p>
          <a:p>
            <a:r>
              <a:rPr lang="en-CA" sz="2000" dirty="0" smtClean="0"/>
              <a:t>Dean, Ellerslie/Roscoe, Fiordland, Burnt Bridge Creek, Thorsen Creek, and conservancies </a:t>
            </a:r>
            <a:r>
              <a:rPr lang="en-CA" sz="2000" dirty="0" smtClean="0"/>
              <a:t>with minimal FN </a:t>
            </a:r>
            <a:r>
              <a:rPr lang="en-CA" sz="2000" dirty="0" smtClean="0"/>
              <a:t>territory overlap </a:t>
            </a:r>
            <a:r>
              <a:rPr lang="en-CA" sz="2000" dirty="0" smtClean="0"/>
              <a:t>issues.</a:t>
            </a:r>
            <a:endParaRPr lang="en-CA" sz="2000" dirty="0" smtClean="0"/>
          </a:p>
          <a:p>
            <a:endParaRPr lang="en-CA" dirty="0" smtClean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6" name="Content Placeholder 5" descr="Kilbella_detail_Aug1_2013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43100" y="26894"/>
            <a:ext cx="5257800" cy="68042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itasoo_Spirit_zoning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36408" y="18233"/>
            <a:ext cx="5271185" cy="682153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3595</TotalTime>
  <Words>358</Words>
  <Application>Microsoft Office PowerPoint</Application>
  <PresentationFormat>On-screen Show (4:3)</PresentationFormat>
  <Paragraphs>91</Paragraphs>
  <Slides>16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 Update on  Management Plans for Protected Areas (Central Coast and Bella Coola Mgmt Units)</vt:lpstr>
      <vt:lpstr>Outline</vt:lpstr>
      <vt:lpstr>Slide 3</vt:lpstr>
      <vt:lpstr>Protected Areas (Bella Coola, Central Coast)</vt:lpstr>
      <vt:lpstr>Slide 5</vt:lpstr>
      <vt:lpstr>Slide 6</vt:lpstr>
      <vt:lpstr>What are management plans for protected areas?</vt:lpstr>
      <vt:lpstr>Framework for Management Plans</vt:lpstr>
      <vt:lpstr>Management Planning: A Transparent Process... </vt:lpstr>
      <vt:lpstr>Slide 10</vt:lpstr>
      <vt:lpstr>Slide 11</vt:lpstr>
      <vt:lpstr>First Nation Commitments</vt:lpstr>
      <vt:lpstr>Marine Foreshore Additions</vt:lpstr>
      <vt:lpstr>Planning Status 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 Parks and the Bella Coola Community:</dc:title>
  <dc:creator>Michelfelder, Volker ENV:EX</dc:creator>
  <cp:lastModifiedBy>vmichelf</cp:lastModifiedBy>
  <cp:revision>298</cp:revision>
  <dcterms:created xsi:type="dcterms:W3CDTF">2006-08-16T00:00:00Z</dcterms:created>
  <dcterms:modified xsi:type="dcterms:W3CDTF">2014-04-28T18:13:04Z</dcterms:modified>
</cp:coreProperties>
</file>