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64" r:id="rId2"/>
    <p:sldId id="265" r:id="rId3"/>
    <p:sldId id="266" r:id="rId4"/>
    <p:sldId id="267" r:id="rId5"/>
    <p:sldId id="268" r:id="rId6"/>
    <p:sldId id="269" r:id="rId7"/>
    <p:sldId id="271" r:id="rId8"/>
    <p:sldId id="272" r:id="rId9"/>
  </p:sldIdLst>
  <p:sldSz cx="9144000" cy="6858000" type="screen4x3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  <a:srgbClr val="33CC33"/>
    <a:srgbClr val="FF0000"/>
    <a:srgbClr val="000000"/>
    <a:srgbClr val="FFFF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08" autoAdjust="0"/>
    <p:restoredTop sz="91456" autoAdjust="0"/>
  </p:normalViewPr>
  <p:slideViewPr>
    <p:cSldViewPr>
      <p:cViewPr varScale="1">
        <p:scale>
          <a:sx n="85" d="100"/>
          <a:sy n="8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noProof="0" smtClean="0"/>
              <a:t>Click to edit Master text styles</a:t>
            </a:r>
          </a:p>
          <a:p>
            <a:pPr lvl="1"/>
            <a:r>
              <a:rPr lang="en-CA" noProof="0" smtClean="0"/>
              <a:t>Second level</a:t>
            </a:r>
          </a:p>
          <a:p>
            <a:pPr lvl="2"/>
            <a:r>
              <a:rPr lang="en-CA" noProof="0" smtClean="0"/>
              <a:t>Third level</a:t>
            </a:r>
          </a:p>
          <a:p>
            <a:pPr lvl="3"/>
            <a:r>
              <a:rPr lang="en-CA" noProof="0" smtClean="0"/>
              <a:t>Fourth level</a:t>
            </a:r>
          </a:p>
          <a:p>
            <a:pPr lvl="4"/>
            <a:r>
              <a:rPr lang="en-CA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E378687-821F-47D8-810F-DCC7190BF99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85678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fire is too hot (severe burns that totally removes the duff) then Rhizina is also destroyed.  If the fire is light (the duff remains intact) – the other fungi will remain active so Rhizina cannot compete.  Fires that are considered moderate (burn at an intensity that duff temperatures reach a range from 34-37</a:t>
            </a:r>
            <a:r>
              <a:rPr lang="en-US" sz="10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</a:t>
            </a:r>
            <a:r>
              <a:rPr lang="en-US" sz="1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C) are the best environments for this fungus to grow.</a:t>
            </a:r>
            <a:endParaRPr lang="en-CA" sz="1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7265-4EC4-4FCF-AE41-AC0BAEC95D4B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525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Suggestions for action: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Hazard rate for risk your burn sites by the presence of hemlock and by the intensity of the burns you experienced.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Monitor/assess fireweed growth on your sites – plant in areas where fireweed is doing well (may require some brush control) and avoid areas where fireweed is stunted and not flowering (this will usually occur around dead stumps).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Wait at least two years before planting –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rhizina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looses it ability to kill seedlings over time (at the very least wait one year – plant in areas where fireweed is doing well - since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rhizina’s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impact is immediate and perhaps fill plant later in those areas where fireweed was impacted).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B7265-4EC4-4FCF-AE41-AC0BAEC95D4B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8033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E35618-707B-4F7A-8C84-56140B5619E2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94D266C-67FE-42E5-971D-16BDD672C876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079951-A115-41F9-A0F3-8D4695024830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4C3750-2411-4366-B2C8-5075A5363171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C5A2BD-AB6E-4E30-931E-33ECBF3EB7C8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FBC389-49C5-4EF9-BED4-37C0788EAE20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9A706C-C4C3-4FC3-8B43-F9BE1E1C6A62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A01C6894-4AD2-45DA-9DEF-8CF57AAE19AA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626C829-0FCF-41E5-A3FA-72841B25F949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54C963-3A2F-432C-B5A6-351696C23029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596493-D0D9-4EF6-8330-FD7DEE3BB407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27631FC-8021-44CC-8050-62CFDDE892C4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Throughout B.C. especially on burned areas of the ICH and CWH </a:t>
            </a:r>
            <a:r>
              <a:rPr lang="en-CA" dirty="0" err="1" smtClean="0"/>
              <a:t>biogeoclimatic</a:t>
            </a:r>
            <a:r>
              <a:rPr lang="en-CA" dirty="0" smtClean="0"/>
              <a:t> zones</a:t>
            </a:r>
          </a:p>
          <a:p>
            <a:r>
              <a:rPr lang="en-CA" dirty="0" smtClean="0"/>
              <a:t>Disease </a:t>
            </a:r>
            <a:r>
              <a:rPr lang="en-CA" dirty="0" smtClean="0"/>
              <a:t>occurrence is slight where sites receive a light burn, such as an early spring burn, or a severe burn where all litter and humus is removed</a:t>
            </a:r>
          </a:p>
          <a:p>
            <a:r>
              <a:rPr lang="en-CA" dirty="0" smtClean="0"/>
              <a:t>Risk usually only lasts ~ 2 years following fire</a:t>
            </a:r>
          </a:p>
          <a:p>
            <a:endParaRPr lang="en-CA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err="1" smtClean="0"/>
              <a:t>Rhizina</a:t>
            </a:r>
            <a:r>
              <a:rPr lang="en-CA" b="1" dirty="0" smtClean="0"/>
              <a:t> root disease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0748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227040"/>
              </p:ext>
            </p:extLst>
          </p:nvPr>
        </p:nvGraphicFramePr>
        <p:xfrm>
          <a:off x="133815" y="24161"/>
          <a:ext cx="8857784" cy="6681440"/>
        </p:xfrm>
        <a:graphic>
          <a:graphicData uri="http://schemas.openxmlformats.org/drawingml/2006/table">
            <a:tbl>
              <a:tblPr firstRow="1" firstCol="1" bandRow="1">
                <a:tableStyleId>{2A488322-F2BA-4B5B-9748-0D474271808F}</a:tableStyleId>
              </a:tblPr>
              <a:tblGrid>
                <a:gridCol w="2719495"/>
                <a:gridCol w="1398598"/>
                <a:gridCol w="1773783"/>
                <a:gridCol w="1375844"/>
                <a:gridCol w="1590064"/>
              </a:tblGrid>
              <a:tr h="1137948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Incidence </a:t>
                      </a: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Rhizina root disease, Nelson Forest Region, 1988.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2615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en-CA" sz="2000" u="none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cutblocks</a:t>
                      </a:r>
                      <a:endParaRPr lang="en-CA" sz="2000" u="none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seedlings infected</a:t>
                      </a:r>
                      <a:endParaRPr lang="en-CA" sz="2000" u="none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cutblock area</a:t>
                      </a:r>
                      <a:endParaRPr lang="en-CA" sz="2000" u="none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u="non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Tree spp.</a:t>
                      </a:r>
                      <a:endParaRPr lang="en-CA" sz="2000" u="none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05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Chatter Cr.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pine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205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Bush R.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spruce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97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Beaverfoot</a:t>
                      </a: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R.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spruce/pine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205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Redding Cr.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spruce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205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Downie Cr.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spruce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205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Cariboo Cr.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Douglas-fir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205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S. Fosthall Cr.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larch/pine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205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 Koch Cr.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Douglas-fir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205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Redrock Harbour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spruce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4205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Mica Dam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CA" sz="200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spruce</a:t>
                      </a:r>
                      <a:endParaRPr lang="en-CA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152400" y="2438400"/>
            <a:ext cx="88392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638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Seedlings appear stressed – </a:t>
            </a:r>
            <a:r>
              <a:rPr lang="en-CA" dirty="0" err="1" smtClean="0"/>
              <a:t>chlorotic</a:t>
            </a:r>
            <a:r>
              <a:rPr lang="en-CA" dirty="0" smtClean="0"/>
              <a:t> needles</a:t>
            </a:r>
          </a:p>
          <a:p>
            <a:r>
              <a:rPr lang="en-CA" dirty="0" smtClean="0"/>
              <a:t>Seedlings appear girdled at/below the soil line – can appear similar to beetle galleries</a:t>
            </a:r>
          </a:p>
          <a:p>
            <a:r>
              <a:rPr lang="en-CA" dirty="0" smtClean="0"/>
              <a:t>Fruiting structures are very distinct, up to 6 cm in diameter, and grow within 50 cm of infected seedlings</a:t>
            </a:r>
          </a:p>
          <a:p>
            <a:r>
              <a:rPr lang="en-CA" dirty="0" smtClean="0"/>
              <a:t>They are chestnut to dark brown with many brain-like lobes and fissures</a:t>
            </a:r>
          </a:p>
          <a:p>
            <a:r>
              <a:rPr lang="en-CA" dirty="0" smtClean="0"/>
              <a:t>Most common in late summer and fall in wet years</a:t>
            </a:r>
          </a:p>
          <a:p>
            <a:r>
              <a:rPr lang="en-US" dirty="0" smtClean="0"/>
              <a:t>Lack of Fireweed may be a good </a:t>
            </a:r>
            <a:r>
              <a:rPr lang="en-US" dirty="0"/>
              <a:t>indicator of the presence of Rhizina – since fireweed tends to get stunted and won’t flower if growing close to a Rhizina </a:t>
            </a:r>
            <a:r>
              <a:rPr lang="en-US" dirty="0" smtClean="0"/>
              <a:t>inoculum </a:t>
            </a:r>
            <a:r>
              <a:rPr lang="en-US" dirty="0"/>
              <a:t>source.</a:t>
            </a:r>
            <a:endParaRPr lang="en-CA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Symptoms &amp; Signs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6195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164" y="-27384"/>
            <a:ext cx="9424618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776" y="18601"/>
            <a:ext cx="8229600" cy="1143000"/>
          </a:xfrm>
        </p:spPr>
        <p:txBody>
          <a:bodyPr/>
          <a:lstStyle/>
          <a:p>
            <a:r>
              <a:rPr lang="en-CA" b="1" dirty="0" smtClean="0">
                <a:solidFill>
                  <a:srgbClr val="FFFF00"/>
                </a:solidFill>
              </a:rPr>
              <a:t>Symptoms &amp; Signs</a:t>
            </a:r>
            <a:endParaRPr lang="en-C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27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for.gov.bc.ca/hfp/publications/00198/101%20to%20150/fig1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8640"/>
            <a:ext cx="4355976" cy="611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0835" y="32048"/>
            <a:ext cx="8229600" cy="1092696"/>
          </a:xfrm>
        </p:spPr>
        <p:txBody>
          <a:bodyPr/>
          <a:lstStyle/>
          <a:p>
            <a:r>
              <a:rPr lang="en-CA" b="1" dirty="0" smtClean="0">
                <a:solidFill>
                  <a:srgbClr val="FFFF00"/>
                </a:solidFill>
              </a:rPr>
              <a:t>Symptoms &amp; Signs</a:t>
            </a:r>
            <a:endParaRPr lang="en-C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59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Occurrence and impact is “immediate”.</a:t>
            </a:r>
          </a:p>
          <a:p>
            <a:r>
              <a:rPr lang="en-CA" dirty="0" smtClean="0"/>
              <a:t>If fire was 10 to 16 months earlier – conduct survey for fruiting bodies, look around stumps, large woody debris</a:t>
            </a:r>
          </a:p>
          <a:p>
            <a:r>
              <a:rPr lang="en-CA" dirty="0" smtClean="0"/>
              <a:t>Delay planting 1.5 – 2 years post fire</a:t>
            </a:r>
          </a:p>
          <a:p>
            <a:r>
              <a:rPr lang="en-CA" dirty="0" smtClean="0"/>
              <a:t>Avoiding planting sites immediately adjacent to food bases such as stumps and large pieces wood may decrease the spread of the fungus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Rhizina Management Options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7078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Under most </a:t>
            </a:r>
            <a:r>
              <a:rPr lang="en-CA" dirty="0" smtClean="0"/>
              <a:t>situations seedling </a:t>
            </a:r>
            <a:r>
              <a:rPr lang="en-CA" dirty="0"/>
              <a:t>mortality is confined to one year following the burn but it can </a:t>
            </a:r>
            <a:r>
              <a:rPr lang="en-CA" dirty="0" smtClean="0"/>
              <a:t>persist at </a:t>
            </a:r>
            <a:r>
              <a:rPr lang="en-CA" dirty="0"/>
              <a:t>a reduced level into the second year</a:t>
            </a:r>
            <a:r>
              <a:rPr lang="en-CA" dirty="0" smtClean="0"/>
              <a:t>.</a:t>
            </a:r>
          </a:p>
          <a:p>
            <a:r>
              <a:rPr lang="en-CA" dirty="0" smtClean="0"/>
              <a:t>As </a:t>
            </a:r>
            <a:r>
              <a:rPr lang="en-CA" dirty="0"/>
              <a:t>a precaution, fill planting </a:t>
            </a:r>
            <a:r>
              <a:rPr lang="en-CA" dirty="0" smtClean="0"/>
              <a:t>of openings </a:t>
            </a:r>
            <a:r>
              <a:rPr lang="en-CA" dirty="0"/>
              <a:t>created by seedling mortality should be </a:t>
            </a:r>
            <a:r>
              <a:rPr lang="en-CA"/>
              <a:t>delayed </a:t>
            </a:r>
            <a:r>
              <a:rPr lang="en-CA" smtClean="0"/>
              <a:t>for 2 years.</a:t>
            </a: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Rhizina Management Options</a:t>
            </a:r>
          </a:p>
        </p:txBody>
      </p:sp>
    </p:spTree>
    <p:extLst>
      <p:ext uri="{BB962C8B-B14F-4D97-AF65-F5344CB8AC3E}">
        <p14:creationId xmlns:p14="http://schemas.microsoft.com/office/powerpoint/2010/main" val="2387316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04800"/>
            <a:ext cx="4738687" cy="622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4539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1359</TotalTime>
  <Words>558</Words>
  <Application>Microsoft Office PowerPoint</Application>
  <PresentationFormat>On-screen Show (4:3)</PresentationFormat>
  <Paragraphs>85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Paper</vt:lpstr>
      <vt:lpstr>Rhizina root disease</vt:lpstr>
      <vt:lpstr>PowerPoint Presentation</vt:lpstr>
      <vt:lpstr>Symptoms &amp; Signs</vt:lpstr>
      <vt:lpstr>Symptoms &amp; Signs</vt:lpstr>
      <vt:lpstr>Symptoms &amp; Signs</vt:lpstr>
      <vt:lpstr>Rhizina Management Options</vt:lpstr>
      <vt:lpstr>Rhizina Management Options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ajstock</dc:creator>
  <cp:lastModifiedBy>Murray, Michael FLNR:EX</cp:lastModifiedBy>
  <cp:revision>140</cp:revision>
  <dcterms:created xsi:type="dcterms:W3CDTF">2007-10-04T17:45:24Z</dcterms:created>
  <dcterms:modified xsi:type="dcterms:W3CDTF">2015-12-01T20:51:00Z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-1364069942</vt:i4>
  </property>
  <property fmtid="{D5CDD505-2E9C-101B-9397-08002B2CF9AE}" pid="3" name="_NewReviewCycle">
    <vt:lpwstr/>
  </property>
  <property fmtid="{D5CDD505-2E9C-101B-9397-08002B2CF9AE}" pid="4" name="_EmailSubject">
    <vt:lpwstr>rhizina ppt</vt:lpwstr>
  </property>
  <property fmtid="{D5CDD505-2E9C-101B-9397-08002B2CF9AE}" pid="5" name="_AuthorEmail">
    <vt:lpwstr>Art.stock@gov.bc.ca</vt:lpwstr>
  </property>
  <property fmtid="{D5CDD505-2E9C-101B-9397-08002B2CF9AE}" pid="6" name="_AuthorEmailDisplayName">
    <vt:lpwstr>Stock, Arthur J FLNR:EX</vt:lpwstr>
  </property>
</Properties>
</file>