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87" r:id="rId2"/>
    <p:sldId id="265" r:id="rId3"/>
    <p:sldId id="267" r:id="rId4"/>
    <p:sldId id="285" r:id="rId5"/>
    <p:sldId id="279" r:id="rId6"/>
    <p:sldId id="282" r:id="rId7"/>
    <p:sldId id="288" r:id="rId8"/>
    <p:sldId id="290" r:id="rId9"/>
    <p:sldId id="295" r:id="rId10"/>
    <p:sldId id="294" r:id="rId11"/>
    <p:sldId id="297" r:id="rId12"/>
    <p:sldId id="298" r:id="rId13"/>
    <p:sldId id="299" r:id="rId14"/>
    <p:sldId id="296" r:id="rId15"/>
    <p:sldId id="292" r:id="rId16"/>
    <p:sldId id="291" r:id="rId17"/>
  </p:sldIdLst>
  <p:sldSz cx="9144000" cy="6858000" type="screen4x3"/>
  <p:notesSz cx="6858000" cy="9144000"/>
  <p:custDataLst>
    <p:tags r:id="rId1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LeBeau,Agathe [PYR]" initials="L[" lastIdx="18" clrIdx="0">
    <p:extLst>
      <p:ext uri="{19B8F6BF-5375-455C-9EA6-DF929625EA0E}">
        <p15:presenceInfo xmlns:p15="http://schemas.microsoft.com/office/powerpoint/2012/main" userId="S-1-5-21-181418603-1873033856-359291519-22022" providerId="AD"/>
      </p:ext>
    </p:extLst>
  </p:cmAuthor>
  <p:cmAuthor id="6" name="Reiss,Lucy (ECCC)" initials="R(" lastIdx="3" clrIdx="1">
    <p:extLst>
      <p:ext uri="{19B8F6BF-5375-455C-9EA6-DF929625EA0E}">
        <p15:presenceInfo xmlns:p15="http://schemas.microsoft.com/office/powerpoint/2012/main" userId="S-1-5-21-181418603-1873033856-359291519-1249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22" autoAdjust="0"/>
    <p:restoredTop sz="79922" autoAdjust="0"/>
  </p:normalViewPr>
  <p:slideViewPr>
    <p:cSldViewPr snapToGrid="0">
      <p:cViewPr varScale="1">
        <p:scale>
          <a:sx n="64" d="100"/>
          <a:sy n="64" d="100"/>
        </p:scale>
        <p:origin x="116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1C3035-6F1E-4C71-8C13-FDF56C33DDC9}" type="datetimeFigureOut">
              <a:rPr lang="en-CA" smtClean="0"/>
              <a:t>2022-07-06</a:t>
            </a:fld>
            <a:endParaRPr lang="en-C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B087A0-3FC2-4E5F-9426-CC1EB227E71D}" type="slidenum">
              <a:rPr lang="en-CA" smtClean="0"/>
              <a:t>‹#›</a:t>
            </a:fld>
            <a:endParaRPr lang="en-CA"/>
          </a:p>
        </p:txBody>
      </p:sp>
    </p:spTree>
    <p:extLst>
      <p:ext uri="{BB962C8B-B14F-4D97-AF65-F5344CB8AC3E}">
        <p14:creationId xmlns:p14="http://schemas.microsoft.com/office/powerpoint/2010/main" val="4081958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anada.ca/en/environment-climate-change/services/species-risk-public-registry/orders/arranged-by-type.html#toc6"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www.allaboutbirds.org/guide/Greater_Sage-Grouse/id" TargetMode="External"/><Relationship Id="rId4" Type="http://schemas.openxmlformats.org/officeDocument/2006/relationships/hyperlink" Target="https://ontarionature.org/programs/citizen-science/reptile-amphibian-atlas/western-chorus-frog/"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052BC0B9-D5AC-4FE9-83D6-E81714A0EEF4}" type="slidenum">
              <a:rPr lang="en-CA" smtClean="0"/>
              <a:t>1</a:t>
            </a:fld>
            <a:endParaRPr lang="en-CA" dirty="0"/>
          </a:p>
        </p:txBody>
      </p:sp>
    </p:spTree>
    <p:extLst>
      <p:ext uri="{BB962C8B-B14F-4D97-AF65-F5344CB8AC3E}">
        <p14:creationId xmlns:p14="http://schemas.microsoft.com/office/powerpoint/2010/main" val="1456299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non-federal lands)</a:t>
            </a:r>
            <a:endParaRPr lang="en-CA" dirty="0"/>
          </a:p>
        </p:txBody>
      </p:sp>
    </p:spTree>
    <p:extLst>
      <p:ext uri="{BB962C8B-B14F-4D97-AF65-F5344CB8AC3E}">
        <p14:creationId xmlns:p14="http://schemas.microsoft.com/office/powerpoint/2010/main" val="547064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405772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https://species-registry.canada.ca/index-en.html#/consultations/1423</a:t>
            </a:r>
          </a:p>
        </p:txBody>
      </p:sp>
    </p:spTree>
    <p:extLst>
      <p:ext uri="{BB962C8B-B14F-4D97-AF65-F5344CB8AC3E}">
        <p14:creationId xmlns:p14="http://schemas.microsoft.com/office/powerpoint/2010/main" val="4146621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SARA does allow the Federal government to issue orders for protection on provincial land where the provinces have failed to protect but this is an</a:t>
            </a:r>
            <a:r>
              <a:rPr lang="en-US" baseline="0" dirty="0"/>
              <a:t> uncommon intrusion into what is usually provincial jurisdiction</a:t>
            </a:r>
            <a:r>
              <a:rPr lang="en-US" dirty="0"/>
              <a:t>. Emergency orders have been issued </a:t>
            </a:r>
            <a:r>
              <a:rPr lang="en-US" dirty="0">
                <a:hlinkClick r:id="rId3"/>
              </a:rPr>
              <a:t>only twice</a:t>
            </a:r>
            <a:r>
              <a:rPr lang="en-US" dirty="0"/>
              <a:t>, protecting the </a:t>
            </a:r>
            <a:r>
              <a:rPr lang="en-US" dirty="0">
                <a:hlinkClick r:id="rId4"/>
              </a:rPr>
              <a:t>western chorus frog</a:t>
            </a:r>
            <a:r>
              <a:rPr lang="en-US" dirty="0"/>
              <a:t> and the </a:t>
            </a:r>
            <a:r>
              <a:rPr lang="en-US" dirty="0">
                <a:hlinkClick r:id="rId5"/>
              </a:rPr>
              <a:t>greater sage-grouse</a:t>
            </a:r>
            <a:r>
              <a:rPr lang="en-US" dirty="0"/>
              <a:t> in other parts of the country. </a:t>
            </a:r>
            <a:endParaRPr lang="en-CA" altLang="en-US" dirty="0"/>
          </a:p>
          <a:p>
            <a:pPr marL="171450" indent="-171450">
              <a:buFont typeface="Arial" panose="020B0604020202020204" pitchFamily="34" charset="0"/>
              <a:buChar char="•"/>
            </a:pPr>
            <a:endParaRPr lang="en-US" dirty="0"/>
          </a:p>
        </p:txBody>
      </p:sp>
    </p:spTree>
    <p:extLst>
      <p:ext uri="{BB962C8B-B14F-4D97-AF65-F5344CB8AC3E}">
        <p14:creationId xmlns:p14="http://schemas.microsoft.com/office/powerpoint/2010/main" val="540619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https://species-registry.canada.ca/index-en.html#/consultations/3202 (Feb 2020)</a:t>
            </a:r>
          </a:p>
          <a:p>
            <a:r>
              <a:rPr lang="en-CA" dirty="0"/>
              <a:t>https://open.alberta.ca/publications/agreement-for-the-conservation-and-recovery-of-the-woodland-caribou-in-alberta (Oct 2020)</a:t>
            </a:r>
          </a:p>
        </p:txBody>
      </p:sp>
    </p:spTree>
    <p:extLst>
      <p:ext uri="{BB962C8B-B14F-4D97-AF65-F5344CB8AC3E}">
        <p14:creationId xmlns:p14="http://schemas.microsoft.com/office/powerpoint/2010/main" val="714632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3981871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1711384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ChangeArrowheads="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lvl="1" indent="-171450" algn="l">
              <a:buFont typeface="Arial" panose="020B0604020202020204" pitchFamily="34" charset="0"/>
              <a:buChar char="•"/>
            </a:pPr>
            <a:r>
              <a:rPr kumimoji="1" lang="en-US" sz="1200" kern="1200" dirty="0">
                <a:solidFill>
                  <a:schemeClr val="tx1"/>
                </a:solidFill>
                <a:effectLst/>
                <a:ea typeface="Arial Unicode MS" pitchFamily="34" charset="-128"/>
                <a:cs typeface="Arial Unicode MS" pitchFamily="34" charset="-128"/>
              </a:rPr>
              <a:t>Biophysical</a:t>
            </a:r>
            <a:r>
              <a:rPr kumimoji="1" lang="en-US" sz="1200" kern="1200" baseline="0" dirty="0">
                <a:solidFill>
                  <a:schemeClr val="tx1"/>
                </a:solidFill>
                <a:effectLst/>
                <a:ea typeface="Arial Unicode MS" pitchFamily="34" charset="-128"/>
                <a:cs typeface="Arial Unicode MS" pitchFamily="34" charset="-128"/>
              </a:rPr>
              <a:t> attributes = “those habitat characteristics required by SMC to carry out life processes.” in Appendix C.</a:t>
            </a:r>
          </a:p>
          <a:p>
            <a:pPr marL="171450" lvl="1" indent="-171450" algn="l">
              <a:buFont typeface="Arial" panose="020B0604020202020204" pitchFamily="34" charset="0"/>
              <a:buChar char="•"/>
            </a:pPr>
            <a:r>
              <a:rPr kumimoji="1" lang="en-CA" sz="1200" kern="1200" dirty="0">
                <a:solidFill>
                  <a:schemeClr val="tx1"/>
                </a:solidFill>
                <a:effectLst/>
                <a:ea typeface="Arial Unicode MS" pitchFamily="34" charset="-128"/>
                <a:cs typeface="Arial Unicode MS" pitchFamily="34" charset="-128"/>
              </a:rPr>
              <a:t>Amount</a:t>
            </a:r>
            <a:r>
              <a:rPr kumimoji="1" lang="en-CA" sz="1200" kern="1200" baseline="0" dirty="0">
                <a:solidFill>
                  <a:schemeClr val="tx1"/>
                </a:solidFill>
                <a:effectLst/>
                <a:ea typeface="Arial Unicode MS" pitchFamily="34" charset="-128"/>
                <a:cs typeface="Arial Unicode MS" pitchFamily="34" charset="-128"/>
              </a:rPr>
              <a:t> of CH includes </a:t>
            </a:r>
            <a:r>
              <a:rPr kumimoji="1" lang="en-CA" sz="1200" u="none" kern="1200" baseline="0" dirty="0">
                <a:solidFill>
                  <a:schemeClr val="tx1"/>
                </a:solidFill>
                <a:effectLst/>
                <a:ea typeface="Arial Unicode MS" pitchFamily="34" charset="-128"/>
                <a:cs typeface="Arial Unicode MS" pitchFamily="34" charset="-128"/>
              </a:rPr>
              <a:t>currently undisturbed, as well as </a:t>
            </a:r>
            <a:r>
              <a:rPr kumimoji="1" lang="en-CA" sz="1200" b="1" u="sng" kern="1200" baseline="0" dirty="0">
                <a:solidFill>
                  <a:schemeClr val="tx1"/>
                </a:solidFill>
                <a:effectLst/>
                <a:ea typeface="Arial Unicode MS" pitchFamily="34" charset="-128"/>
                <a:cs typeface="Arial Unicode MS" pitchFamily="34" charset="-128"/>
              </a:rPr>
              <a:t>disturbed habitat that needs to be restored</a:t>
            </a:r>
            <a:r>
              <a:rPr kumimoji="1" lang="en-CA" sz="1200" kern="1200" baseline="0" dirty="0">
                <a:solidFill>
                  <a:schemeClr val="tx1"/>
                </a:solidFill>
                <a:effectLst/>
                <a:ea typeface="Arial Unicode MS" pitchFamily="34" charset="-128"/>
                <a:cs typeface="Arial Unicode MS" pitchFamily="34" charset="-128"/>
              </a:rPr>
              <a:t>. </a:t>
            </a:r>
            <a:endParaRPr kumimoji="1" lang="en-US" sz="1200" kern="1200" dirty="0">
              <a:solidFill>
                <a:schemeClr val="tx1"/>
              </a:solidFill>
              <a:effectLst/>
              <a:ea typeface="Arial Unicode MS" pitchFamily="34" charset="-128"/>
              <a:cs typeface="Arial Unicode MS"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1" lang="en-US" sz="2000" kern="1200" dirty="0">
              <a:solidFill>
                <a:schemeClr val="tx1"/>
              </a:solidFill>
              <a:effectLst/>
              <a:ea typeface="Arial Unicode MS" pitchFamily="34" charset="-128"/>
              <a:cs typeface="Arial Unicode MS" pitchFamily="34" charset="-128"/>
            </a:endParaRPr>
          </a:p>
          <a:p>
            <a:pPr eaLnBrk="1" hangingPunct="1"/>
            <a:endParaRPr lang="en-US" altLang="en-US" sz="2000" dirty="0"/>
          </a:p>
          <a:p>
            <a:endParaRPr lang="en-CA" altLang="en-US" sz="2000" dirty="0"/>
          </a:p>
          <a:p>
            <a:endParaRPr lang="en-CA" altLang="en-US" dirty="0"/>
          </a:p>
          <a:p>
            <a:pPr eaLnBrk="1" hangingPunct="1"/>
            <a:endParaRPr lang="en-US" altLang="en-US" dirty="0"/>
          </a:p>
        </p:txBody>
      </p:sp>
    </p:spTree>
    <p:extLst>
      <p:ext uri="{BB962C8B-B14F-4D97-AF65-F5344CB8AC3E}">
        <p14:creationId xmlns:p14="http://schemas.microsoft.com/office/powerpoint/2010/main" val="2208174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400" b="1" dirty="0"/>
              <a:t>LPUs are considered to be “</a:t>
            </a:r>
            <a:r>
              <a:rPr lang="en-US" sz="1400" b="1" dirty="0">
                <a:solidFill>
                  <a:srgbClr val="0070C0"/>
                </a:solidFill>
              </a:rPr>
              <a:t>self-sustaining</a:t>
            </a:r>
            <a:r>
              <a:rPr lang="en-US" sz="1400" b="1" dirty="0"/>
              <a:t>” when: </a:t>
            </a:r>
          </a:p>
          <a:p>
            <a:r>
              <a:rPr lang="en-US" dirty="0">
                <a:solidFill>
                  <a:schemeClr val="tx1"/>
                </a:solidFill>
              </a:rPr>
              <a:t>the LPU on average demonstrates stable or positive population growth over the short term (≤20 years) </a:t>
            </a:r>
          </a:p>
          <a:p>
            <a:r>
              <a:rPr lang="en-US" dirty="0">
                <a:solidFill>
                  <a:schemeClr val="tx1"/>
                </a:solidFill>
              </a:rPr>
              <a:t>is large enough to withstand random events and persist over the long term (≥50 years), </a:t>
            </a:r>
            <a:r>
              <a:rPr lang="en-US" sz="1400" u="sng" dirty="0"/>
              <a:t>without the need for ongoing active management intervention</a:t>
            </a:r>
          </a:p>
          <a:p>
            <a:r>
              <a:rPr lang="en-US" dirty="0">
                <a:solidFill>
                  <a:schemeClr val="tx1"/>
                </a:solidFill>
              </a:rPr>
              <a:t>there is an increase to at least 100 caribou within LPUs that currently consist of fewer than 100 caribou, and there is no reduction in the number of caribou within LPUs that currently consist of over 100 caribou</a:t>
            </a:r>
          </a:p>
          <a:p>
            <a:endParaRPr lang="en-US" dirty="0"/>
          </a:p>
        </p:txBody>
      </p:sp>
    </p:spTree>
    <p:extLst>
      <p:ext uri="{BB962C8B-B14F-4D97-AF65-F5344CB8AC3E}">
        <p14:creationId xmlns:p14="http://schemas.microsoft.com/office/powerpoint/2010/main" val="449452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non-federal lands)</a:t>
            </a:r>
            <a:endParaRPr lang="en-CA" dirty="0"/>
          </a:p>
        </p:txBody>
      </p:sp>
    </p:spTree>
    <p:extLst>
      <p:ext uri="{BB962C8B-B14F-4D97-AF65-F5344CB8AC3E}">
        <p14:creationId xmlns:p14="http://schemas.microsoft.com/office/powerpoint/2010/main" val="1556218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non-federal lands)</a:t>
            </a:r>
            <a:endParaRPr lang="en-CA" dirty="0"/>
          </a:p>
        </p:txBody>
      </p:sp>
    </p:spTree>
    <p:extLst>
      <p:ext uri="{BB962C8B-B14F-4D97-AF65-F5344CB8AC3E}">
        <p14:creationId xmlns:p14="http://schemas.microsoft.com/office/powerpoint/2010/main" val="3967891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3709314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D07B48-7A48-4DF6-A762-428F96D452DA}" type="datetimeFigureOut">
              <a:rPr lang="en-CA" smtClean="0"/>
              <a:t>2022-07-06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914CE00-BD14-4AD0-89FC-53E9C7020396}" type="slidenum">
              <a:rPr lang="en-CA" smtClean="0"/>
              <a:t>‹#›</a:t>
            </a:fld>
            <a:endParaRPr lang="en-CA"/>
          </a:p>
        </p:txBody>
      </p:sp>
    </p:spTree>
    <p:extLst>
      <p:ext uri="{BB962C8B-B14F-4D97-AF65-F5344CB8AC3E}">
        <p14:creationId xmlns:p14="http://schemas.microsoft.com/office/powerpoint/2010/main" val="2764879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D07B48-7A48-4DF6-A762-428F96D452DA}" type="datetimeFigureOut">
              <a:rPr lang="en-CA" smtClean="0"/>
              <a:t>2022-07-06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914CE00-BD14-4AD0-89FC-53E9C7020396}" type="slidenum">
              <a:rPr lang="en-CA" smtClean="0"/>
              <a:t>‹#›</a:t>
            </a:fld>
            <a:endParaRPr lang="en-CA"/>
          </a:p>
        </p:txBody>
      </p:sp>
    </p:spTree>
    <p:extLst>
      <p:ext uri="{BB962C8B-B14F-4D97-AF65-F5344CB8AC3E}">
        <p14:creationId xmlns:p14="http://schemas.microsoft.com/office/powerpoint/2010/main" val="2739848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2D07B48-7A48-4DF6-A762-428F96D452DA}" type="datetimeFigureOut">
              <a:rPr lang="en-CA" smtClean="0"/>
              <a:t>2022-07-06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914CE00-BD14-4AD0-89FC-53E9C7020396}" type="slidenum">
              <a:rPr lang="en-CA" smtClean="0"/>
              <a:t>‹#›</a:t>
            </a:fld>
            <a:endParaRPr lang="en-CA"/>
          </a:p>
        </p:txBody>
      </p:sp>
    </p:spTree>
    <p:extLst>
      <p:ext uri="{BB962C8B-B14F-4D97-AF65-F5344CB8AC3E}">
        <p14:creationId xmlns:p14="http://schemas.microsoft.com/office/powerpoint/2010/main" val="2160343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D07B48-7A48-4DF6-A762-428F96D452DA}" type="datetimeFigureOut">
              <a:rPr lang="en-CA" smtClean="0"/>
              <a:t>2022-07-06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914CE00-BD14-4AD0-89FC-53E9C7020396}" type="slidenum">
              <a:rPr lang="en-CA" smtClean="0"/>
              <a:t>‹#›</a:t>
            </a:fld>
            <a:endParaRPr lang="en-CA"/>
          </a:p>
        </p:txBody>
      </p:sp>
    </p:spTree>
    <p:extLst>
      <p:ext uri="{BB962C8B-B14F-4D97-AF65-F5344CB8AC3E}">
        <p14:creationId xmlns:p14="http://schemas.microsoft.com/office/powerpoint/2010/main" val="1526621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D07B48-7A48-4DF6-A762-428F96D452DA}" type="datetimeFigureOut">
              <a:rPr lang="en-CA" smtClean="0"/>
              <a:t>2022-07-06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914CE00-BD14-4AD0-89FC-53E9C7020396}" type="slidenum">
              <a:rPr lang="en-CA" smtClean="0"/>
              <a:t>‹#›</a:t>
            </a:fld>
            <a:endParaRPr lang="en-CA"/>
          </a:p>
        </p:txBody>
      </p:sp>
    </p:spTree>
    <p:extLst>
      <p:ext uri="{BB962C8B-B14F-4D97-AF65-F5344CB8AC3E}">
        <p14:creationId xmlns:p14="http://schemas.microsoft.com/office/powerpoint/2010/main" val="3325350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D07B48-7A48-4DF6-A762-428F96D452DA}" type="datetimeFigureOut">
              <a:rPr lang="en-CA" smtClean="0"/>
              <a:t>2022-07-06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914CE00-BD14-4AD0-89FC-53E9C7020396}" type="slidenum">
              <a:rPr lang="en-CA" smtClean="0"/>
              <a:t>‹#›</a:t>
            </a:fld>
            <a:endParaRPr lang="en-CA"/>
          </a:p>
        </p:txBody>
      </p:sp>
    </p:spTree>
    <p:extLst>
      <p:ext uri="{BB962C8B-B14F-4D97-AF65-F5344CB8AC3E}">
        <p14:creationId xmlns:p14="http://schemas.microsoft.com/office/powerpoint/2010/main" val="2033079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D07B48-7A48-4DF6-A762-428F96D452DA}" type="datetimeFigureOut">
              <a:rPr lang="en-CA" smtClean="0"/>
              <a:t>2022-07-06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914CE00-BD14-4AD0-89FC-53E9C7020396}" type="slidenum">
              <a:rPr lang="en-CA" smtClean="0"/>
              <a:t>‹#›</a:t>
            </a:fld>
            <a:endParaRPr lang="en-CA"/>
          </a:p>
        </p:txBody>
      </p:sp>
    </p:spTree>
    <p:extLst>
      <p:ext uri="{BB962C8B-B14F-4D97-AF65-F5344CB8AC3E}">
        <p14:creationId xmlns:p14="http://schemas.microsoft.com/office/powerpoint/2010/main" val="3049450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2D07B48-7A48-4DF6-A762-428F96D452DA}" type="datetimeFigureOut">
              <a:rPr lang="en-CA" smtClean="0"/>
              <a:t>2022-07-06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914CE00-BD14-4AD0-89FC-53E9C7020396}" type="slidenum">
              <a:rPr lang="en-CA" smtClean="0"/>
              <a:t>‹#›</a:t>
            </a:fld>
            <a:endParaRPr lang="en-CA"/>
          </a:p>
        </p:txBody>
      </p:sp>
    </p:spTree>
    <p:extLst>
      <p:ext uri="{BB962C8B-B14F-4D97-AF65-F5344CB8AC3E}">
        <p14:creationId xmlns:p14="http://schemas.microsoft.com/office/powerpoint/2010/main" val="2074324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2D07B48-7A48-4DF6-A762-428F96D452DA}" type="datetimeFigureOut">
              <a:rPr lang="en-CA" smtClean="0"/>
              <a:t>2022-07-06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914CE00-BD14-4AD0-89FC-53E9C7020396}" type="slidenum">
              <a:rPr lang="en-CA" smtClean="0"/>
              <a:t>‹#›</a:t>
            </a:fld>
            <a:endParaRPr lang="en-CA"/>
          </a:p>
        </p:txBody>
      </p:sp>
    </p:spTree>
    <p:extLst>
      <p:ext uri="{BB962C8B-B14F-4D97-AF65-F5344CB8AC3E}">
        <p14:creationId xmlns:p14="http://schemas.microsoft.com/office/powerpoint/2010/main" val="1844455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D07B48-7A48-4DF6-A762-428F96D452DA}" type="datetimeFigureOut">
              <a:rPr lang="en-CA" smtClean="0"/>
              <a:t>2022-07-06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914CE00-BD14-4AD0-89FC-53E9C7020396}" type="slidenum">
              <a:rPr lang="en-CA" smtClean="0"/>
              <a:t>‹#›</a:t>
            </a:fld>
            <a:endParaRPr lang="en-CA"/>
          </a:p>
        </p:txBody>
      </p:sp>
    </p:spTree>
    <p:extLst>
      <p:ext uri="{BB962C8B-B14F-4D97-AF65-F5344CB8AC3E}">
        <p14:creationId xmlns:p14="http://schemas.microsoft.com/office/powerpoint/2010/main" val="1105433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D07B48-7A48-4DF6-A762-428F96D452DA}" type="datetimeFigureOut">
              <a:rPr lang="en-CA" smtClean="0"/>
              <a:t>2022-07-06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914CE00-BD14-4AD0-89FC-53E9C7020396}" type="slidenum">
              <a:rPr lang="en-CA" smtClean="0"/>
              <a:t>‹#›</a:t>
            </a:fld>
            <a:endParaRPr lang="en-CA"/>
          </a:p>
        </p:txBody>
      </p:sp>
    </p:spTree>
    <p:extLst>
      <p:ext uri="{BB962C8B-B14F-4D97-AF65-F5344CB8AC3E}">
        <p14:creationId xmlns:p14="http://schemas.microsoft.com/office/powerpoint/2010/main" val="1435105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D07B48-7A48-4DF6-A762-428F96D452DA}" type="datetimeFigureOut">
              <a:rPr lang="en-CA" smtClean="0"/>
              <a:t>2022-07-06</a:t>
            </a:fld>
            <a:endParaRPr lang="en-C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4CE00-BD14-4AD0-89FC-53E9C7020396}" type="slidenum">
              <a:rPr lang="en-CA" smtClean="0"/>
              <a:t>‹#›</a:t>
            </a:fld>
            <a:endParaRPr lang="en-CA"/>
          </a:p>
        </p:txBody>
      </p:sp>
    </p:spTree>
    <p:extLst>
      <p:ext uri="{BB962C8B-B14F-4D97-AF65-F5344CB8AC3E}">
        <p14:creationId xmlns:p14="http://schemas.microsoft.com/office/powerpoint/2010/main" val="21125279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jpeg"/><Relationship Id="rId7" Type="http://schemas.microsoft.com/office/2007/relationships/hdphoto" Target="../media/hdphoto2.wdp"/><Relationship Id="rId12"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7.jpeg"/><Relationship Id="rId5" Type="http://schemas.microsoft.com/office/2007/relationships/hdphoto" Target="../media/hdphoto1.wdp"/><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gif"/></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513" y="5272811"/>
            <a:ext cx="9144000" cy="1585189"/>
          </a:xfrm>
          <a:prstGeom prst="rect">
            <a:avLst/>
          </a:prstGeom>
        </p:spPr>
      </p:pic>
      <p:sp>
        <p:nvSpPr>
          <p:cNvPr id="3" name="Subtitle 2"/>
          <p:cNvSpPr>
            <a:spLocks noGrp="1"/>
          </p:cNvSpPr>
          <p:nvPr>
            <p:ph type="subTitle" idx="1"/>
          </p:nvPr>
        </p:nvSpPr>
        <p:spPr>
          <a:xfrm>
            <a:off x="653548" y="4634537"/>
            <a:ext cx="4434487" cy="973004"/>
          </a:xfrm>
        </p:spPr>
        <p:txBody>
          <a:bodyPr>
            <a:normAutofit/>
          </a:bodyPr>
          <a:lstStyle/>
          <a:p>
            <a:r>
              <a:rPr lang="en-CA" sz="1800" dirty="0">
                <a:solidFill>
                  <a:schemeClr val="bg1">
                    <a:lumMod val="50000"/>
                  </a:schemeClr>
                </a:solidFill>
              </a:rPr>
              <a:t>Canadian Wildlife Service – Pacific Region</a:t>
            </a:r>
            <a:br>
              <a:rPr lang="en-CA" sz="1800" dirty="0">
                <a:solidFill>
                  <a:schemeClr val="bg1">
                    <a:lumMod val="50000"/>
                  </a:schemeClr>
                </a:solidFill>
              </a:rPr>
            </a:br>
            <a:r>
              <a:rPr lang="en-CA" sz="1800" dirty="0">
                <a:solidFill>
                  <a:schemeClr val="bg1">
                    <a:lumMod val="50000"/>
                  </a:schemeClr>
                </a:solidFill>
              </a:rPr>
              <a:t>Environment and Climate Change Canada</a:t>
            </a:r>
            <a:br>
              <a:rPr lang="en-CA" sz="2000" dirty="0"/>
            </a:br>
            <a:endParaRPr lang="en-CA" sz="2000" dirty="0"/>
          </a:p>
        </p:txBody>
      </p:sp>
      <p:sp>
        <p:nvSpPr>
          <p:cNvPr id="8" name="Rounded Rectangular Callout 7"/>
          <p:cNvSpPr/>
          <p:nvPr/>
        </p:nvSpPr>
        <p:spPr>
          <a:xfrm>
            <a:off x="6516216" y="3023592"/>
            <a:ext cx="1512168" cy="594252"/>
          </a:xfrm>
          <a:prstGeom prst="wedgeRoundRectCallout">
            <a:avLst>
              <a:gd name="adj1" fmla="val -33587"/>
              <a:gd name="adj2" fmla="val 77381"/>
              <a:gd name="adj3" fmla="val 16667"/>
            </a:avLst>
          </a:prstGeom>
          <a:blipFill dpi="0" rotWithShape="1">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a:stretch>
              <a:fillRect l="-20528" t="-12421" r="-2672" b="-124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350" dirty="0">
                <a:latin typeface="Calibri" panose="020F0502020204030204" pitchFamily="34" charset="0"/>
              </a:rPr>
              <a:t>Help!</a:t>
            </a:r>
          </a:p>
        </p:txBody>
      </p:sp>
      <p:sp>
        <p:nvSpPr>
          <p:cNvPr id="7" name="Rectangle 6">
            <a:extLst>
              <a:ext uri="{FF2B5EF4-FFF2-40B4-BE49-F238E27FC236}">
                <a16:creationId xmlns:a16="http://schemas.microsoft.com/office/drawing/2014/main" id="{75152CB2-D6BD-48B3-8F19-DC0923D4A283}"/>
              </a:ext>
            </a:extLst>
          </p:cNvPr>
          <p:cNvSpPr/>
          <p:nvPr/>
        </p:nvSpPr>
        <p:spPr>
          <a:xfrm>
            <a:off x="-881337" y="3299947"/>
            <a:ext cx="13258800" cy="533401"/>
          </a:xfrm>
          <a:prstGeom prst="rect">
            <a:avLst/>
          </a:prstGeom>
          <a:solidFill>
            <a:schemeClr val="accent5">
              <a:lumMod val="20000"/>
              <a:lumOff val="8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ubtitle 2">
            <a:extLst>
              <a:ext uri="{FF2B5EF4-FFF2-40B4-BE49-F238E27FC236}">
                <a16:creationId xmlns:a16="http://schemas.microsoft.com/office/drawing/2014/main" id="{C2CC695D-7D79-4635-8A9D-3B8338C808DE}"/>
              </a:ext>
            </a:extLst>
          </p:cNvPr>
          <p:cNvSpPr txBox="1">
            <a:spLocks/>
          </p:cNvSpPr>
          <p:nvPr/>
        </p:nvSpPr>
        <p:spPr>
          <a:xfrm>
            <a:off x="910922" y="4124946"/>
            <a:ext cx="2973598" cy="5240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3200" kern="1200">
                <a:solidFill>
                  <a:schemeClr val="tx1">
                    <a:tint val="75000"/>
                  </a:schemeClr>
                </a:solidFill>
                <a:latin typeface="Calibri Light" panose="020F0302020204030204" pitchFamily="34" charset="0"/>
                <a:ea typeface="+mn-ea"/>
                <a:cs typeface="Calibri Light" panose="020F0302020204030204"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spcBef>
                <a:spcPts val="0"/>
              </a:spcBef>
            </a:pPr>
            <a:r>
              <a:rPr lang="en-US" sz="2800" dirty="0">
                <a:solidFill>
                  <a:schemeClr val="tx1">
                    <a:lumMod val="65000"/>
                    <a:lumOff val="35000"/>
                  </a:schemeClr>
                </a:solidFill>
                <a:latin typeface="GillSans Light" panose="020B0402020204020204" pitchFamily="34" charset="0"/>
              </a:rPr>
              <a:t>Robin Steenweg</a:t>
            </a:r>
            <a:endParaRPr lang="en-US" sz="2800" dirty="0">
              <a:solidFill>
                <a:schemeClr val="tx1">
                  <a:lumMod val="65000"/>
                  <a:lumOff val="35000"/>
                </a:schemeClr>
              </a:solidFill>
            </a:endParaRPr>
          </a:p>
        </p:txBody>
      </p:sp>
      <p:sp>
        <p:nvSpPr>
          <p:cNvPr id="10" name="Rectangle 9">
            <a:extLst>
              <a:ext uri="{FF2B5EF4-FFF2-40B4-BE49-F238E27FC236}">
                <a16:creationId xmlns:a16="http://schemas.microsoft.com/office/drawing/2014/main" id="{311CAF71-07E2-45D3-9603-23A3745ABA59}"/>
              </a:ext>
            </a:extLst>
          </p:cNvPr>
          <p:cNvSpPr/>
          <p:nvPr/>
        </p:nvSpPr>
        <p:spPr>
          <a:xfrm>
            <a:off x="-1" y="3365474"/>
            <a:ext cx="9705109" cy="392671"/>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29002C3-A5B0-45F4-B34E-386E08988D39}"/>
              </a:ext>
            </a:extLst>
          </p:cNvPr>
          <p:cNvSpPr/>
          <p:nvPr/>
        </p:nvSpPr>
        <p:spPr>
          <a:xfrm>
            <a:off x="123494" y="5476790"/>
            <a:ext cx="4890937" cy="400110"/>
          </a:xfrm>
          <a:prstGeom prst="rect">
            <a:avLst/>
          </a:prstGeom>
        </p:spPr>
        <p:txBody>
          <a:bodyPr wrap="square">
            <a:spAutoFit/>
          </a:bodyPr>
          <a:lstStyle/>
          <a:p>
            <a:pPr algn="r"/>
            <a:r>
              <a:rPr lang="en-US" sz="2000" b="1" spc="300" dirty="0">
                <a:solidFill>
                  <a:srgbClr val="277289"/>
                </a:solidFill>
                <a:latin typeface="Tw Cen MT" panose="020B0602020104020603" pitchFamily="34" charset="0"/>
              </a:rPr>
              <a:t>May 30, 2022</a:t>
            </a:r>
            <a:endParaRPr lang="en-US" sz="2000" spc="300" dirty="0">
              <a:solidFill>
                <a:srgbClr val="277289"/>
              </a:solidFill>
              <a:latin typeface="Tw Cen MT" panose="020B0602020104020603" pitchFamily="34" charset="0"/>
            </a:endParaRPr>
          </a:p>
        </p:txBody>
      </p:sp>
      <p:sp>
        <p:nvSpPr>
          <p:cNvPr id="14" name="Rectangle 13">
            <a:extLst>
              <a:ext uri="{FF2B5EF4-FFF2-40B4-BE49-F238E27FC236}">
                <a16:creationId xmlns:a16="http://schemas.microsoft.com/office/drawing/2014/main" id="{CE0077BF-DF56-4EA0-891E-566D971181BD}"/>
              </a:ext>
            </a:extLst>
          </p:cNvPr>
          <p:cNvSpPr/>
          <p:nvPr/>
        </p:nvSpPr>
        <p:spPr>
          <a:xfrm>
            <a:off x="146722" y="3355756"/>
            <a:ext cx="9052891" cy="646331"/>
          </a:xfrm>
          <a:prstGeom prst="rect">
            <a:avLst/>
          </a:prstGeom>
        </p:spPr>
        <p:txBody>
          <a:bodyPr wrap="square">
            <a:spAutoFit/>
          </a:bodyPr>
          <a:lstStyle/>
          <a:p>
            <a:r>
              <a:rPr lang="en-US" kern="1800" spc="50" dirty="0">
                <a:solidFill>
                  <a:schemeClr val="bg2">
                    <a:lumMod val="50000"/>
                  </a:schemeClr>
                </a:solidFill>
                <a:latin typeface="Bell MT" panose="02020503060305020303" pitchFamily="18" charset="0"/>
                <a:cs typeface="Calibri Light" panose="020F0302020204030204" pitchFamily="34" charset="0"/>
              </a:rPr>
              <a:t>Presentation to: </a:t>
            </a:r>
            <a:r>
              <a:rPr lang="en-CA" kern="1800" spc="50" dirty="0" err="1">
                <a:solidFill>
                  <a:schemeClr val="bg2">
                    <a:lumMod val="50000"/>
                  </a:schemeClr>
                </a:solidFill>
                <a:latin typeface="Bell MT" panose="02020503060305020303" pitchFamily="18" charset="0"/>
                <a:cs typeface="Calibri Light" panose="020F0302020204030204" pitchFamily="34" charset="0"/>
              </a:rPr>
              <a:t>Revelstoke</a:t>
            </a:r>
            <a:r>
              <a:rPr lang="en-CA" kern="1800" spc="50" dirty="0">
                <a:solidFill>
                  <a:schemeClr val="bg2">
                    <a:lumMod val="50000"/>
                  </a:schemeClr>
                </a:solidFill>
                <a:latin typeface="Bell MT" panose="02020503060305020303" pitchFamily="18" charset="0"/>
                <a:cs typeface="Calibri Light" panose="020F0302020204030204" pitchFamily="34" charset="0"/>
              </a:rPr>
              <a:t> Complex and Central </a:t>
            </a:r>
            <a:r>
              <a:rPr lang="en-CA" kern="1800" spc="50" dirty="0" err="1">
                <a:solidFill>
                  <a:schemeClr val="bg2">
                    <a:lumMod val="50000"/>
                  </a:schemeClr>
                </a:solidFill>
                <a:latin typeface="Bell MT" panose="02020503060305020303" pitchFamily="18" charset="0"/>
                <a:cs typeface="Calibri Light" panose="020F0302020204030204" pitchFamily="34" charset="0"/>
              </a:rPr>
              <a:t>Selkirks</a:t>
            </a:r>
            <a:r>
              <a:rPr lang="en-CA" kern="1800" spc="50" dirty="0">
                <a:solidFill>
                  <a:schemeClr val="bg2">
                    <a:lumMod val="50000"/>
                  </a:schemeClr>
                </a:solidFill>
                <a:latin typeface="Bell MT" panose="02020503060305020303" pitchFamily="18" charset="0"/>
                <a:cs typeface="Calibri Light" panose="020F0302020204030204" pitchFamily="34" charset="0"/>
              </a:rPr>
              <a:t> Caribou TWG </a:t>
            </a:r>
          </a:p>
          <a:p>
            <a:endParaRPr lang="en-US" kern="1800" spc="50" dirty="0">
              <a:solidFill>
                <a:schemeClr val="bg2">
                  <a:lumMod val="50000"/>
                </a:schemeClr>
              </a:solidFill>
              <a:latin typeface="Bell MT" panose="02020503060305020303" pitchFamily="18" charset="0"/>
              <a:cs typeface="Calibri Light" panose="020F0302020204030204" pitchFamily="34" charset="0"/>
            </a:endParaRPr>
          </a:p>
        </p:txBody>
      </p:sp>
      <p:pic>
        <p:nvPicPr>
          <p:cNvPr id="15" name="Picture 14">
            <a:extLst>
              <a:ext uri="{FF2B5EF4-FFF2-40B4-BE49-F238E27FC236}">
                <a16:creationId xmlns:a16="http://schemas.microsoft.com/office/drawing/2014/main" id="{0BCBE783-7C2D-4397-9093-6AB01A940988}"/>
              </a:ext>
            </a:extLst>
          </p:cNvPr>
          <p:cNvPicPr>
            <a:picLocks noChangeAspect="1"/>
          </p:cNvPicPr>
          <p:nvPr/>
        </p:nvPicPr>
        <p:blipFill rotWithShape="1">
          <a:blip r:embed="rId6" cstate="email">
            <a:grayscl/>
            <a:extLst>
              <a:ext uri="{BEBA8EAE-BF5A-486C-A8C5-ECC9F3942E4B}">
                <a14:imgProps xmlns:a14="http://schemas.microsoft.com/office/drawing/2010/main">
                  <a14:imgLayer r:embed="rId7">
                    <a14:imgEffect>
                      <a14:colorTemperature colorTemp="5300"/>
                    </a14:imgEffect>
                  </a14:imgLayer>
                </a14:imgProps>
              </a:ext>
              <a:ext uri="{28A0092B-C50C-407E-A947-70E740481C1C}">
                <a14:useLocalDpi xmlns:a14="http://schemas.microsoft.com/office/drawing/2010/main"/>
              </a:ext>
            </a:extLst>
          </a:blip>
          <a:srcRect/>
          <a:stretch/>
        </p:blipFill>
        <p:spPr>
          <a:xfrm>
            <a:off x="-36513" y="908720"/>
            <a:ext cx="9217025" cy="2191541"/>
          </a:xfrm>
          <a:prstGeom prst="rect">
            <a:avLst/>
          </a:prstGeom>
        </p:spPr>
      </p:pic>
      <p:sp>
        <p:nvSpPr>
          <p:cNvPr id="16" name="Rectangle 15">
            <a:extLst>
              <a:ext uri="{FF2B5EF4-FFF2-40B4-BE49-F238E27FC236}">
                <a16:creationId xmlns:a16="http://schemas.microsoft.com/office/drawing/2014/main" id="{82C1CB89-8CDE-4C79-A61C-4422A433AF2A}"/>
              </a:ext>
            </a:extLst>
          </p:cNvPr>
          <p:cNvSpPr/>
          <p:nvPr/>
        </p:nvSpPr>
        <p:spPr>
          <a:xfrm>
            <a:off x="-18257" y="949227"/>
            <a:ext cx="9180512" cy="2029154"/>
          </a:xfrm>
          <a:prstGeom prst="rect">
            <a:avLst/>
          </a:prstGeom>
          <a:solidFill>
            <a:srgbClr val="7CA59F">
              <a:alpha val="35000"/>
            </a:srgbClr>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013" dirty="0"/>
          </a:p>
        </p:txBody>
      </p:sp>
      <p:sp>
        <p:nvSpPr>
          <p:cNvPr id="17" name="Title 1">
            <a:extLst>
              <a:ext uri="{FF2B5EF4-FFF2-40B4-BE49-F238E27FC236}">
                <a16:creationId xmlns:a16="http://schemas.microsoft.com/office/drawing/2014/main" id="{4EB1AB8B-084B-4C69-ABFB-5E41BF985FDA}"/>
              </a:ext>
            </a:extLst>
          </p:cNvPr>
          <p:cNvSpPr txBox="1">
            <a:spLocks/>
          </p:cNvSpPr>
          <p:nvPr/>
        </p:nvSpPr>
        <p:spPr>
          <a:xfrm>
            <a:off x="323528" y="1064982"/>
            <a:ext cx="7848872" cy="1968563"/>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b="1" kern="1200" cap="all" baseline="0">
                <a:solidFill>
                  <a:schemeClr val="tx1">
                    <a:lumMod val="75000"/>
                    <a:lumOff val="25000"/>
                  </a:schemeClr>
                </a:solidFill>
                <a:latin typeface="Calibri Light" panose="020F0302020204030204" pitchFamily="34" charset="0"/>
                <a:ea typeface="+mj-ea"/>
                <a:cs typeface="Calibri Light" panose="020F0302020204030204" pitchFamily="34" charset="0"/>
              </a:defRPr>
            </a:lvl1pPr>
          </a:lstStyle>
          <a:p>
            <a:r>
              <a:rPr lang="en-US" dirty="0">
                <a:solidFill>
                  <a:schemeClr val="bg1"/>
                </a:solidFill>
                <a:latin typeface="Calisto MT" panose="02040603050505030304" pitchFamily="18" charset="0"/>
              </a:rPr>
              <a:t>SARA and SMC</a:t>
            </a:r>
            <a:endParaRPr lang="en-US" sz="2800" dirty="0">
              <a:solidFill>
                <a:schemeClr val="bg1"/>
              </a:solidFill>
              <a:latin typeface="Calisto MT" panose="02040603050505030304" pitchFamily="18" charset="0"/>
            </a:endParaRPr>
          </a:p>
        </p:txBody>
      </p:sp>
      <p:pic>
        <p:nvPicPr>
          <p:cNvPr id="19" name="Ink 10">
            <a:extLst>
              <a:ext uri="{FF2B5EF4-FFF2-40B4-BE49-F238E27FC236}">
                <a16:creationId xmlns:a16="http://schemas.microsoft.com/office/drawing/2014/main" id="{4D2DA9AD-30D7-4760-8125-5F533B7D7AD5}"/>
              </a:ext>
            </a:extLst>
          </p:cNvPr>
          <p:cNvPicPr/>
          <p:nvPr/>
        </p:nvPicPr>
        <p:blipFill>
          <a:blip r:embed="rId8" cstate="email">
            <a:extLst>
              <a:ext uri="{28A0092B-C50C-407E-A947-70E740481C1C}">
                <a14:useLocalDpi xmlns:a14="http://schemas.microsoft.com/office/drawing/2010/main"/>
              </a:ext>
            </a:extLst>
          </a:blip>
          <a:stretch>
            <a:fillRect/>
          </a:stretch>
        </p:blipFill>
        <p:spPr>
          <a:xfrm>
            <a:off x="6694462" y="487025"/>
            <a:ext cx="36000" cy="216000"/>
          </a:xfrm>
          <a:prstGeom prst="rect">
            <a:avLst/>
          </a:prstGeom>
        </p:spPr>
      </p:pic>
      <p:pic>
        <p:nvPicPr>
          <p:cNvPr id="20" name="Ink 18">
            <a:extLst>
              <a:ext uri="{FF2B5EF4-FFF2-40B4-BE49-F238E27FC236}">
                <a16:creationId xmlns:a16="http://schemas.microsoft.com/office/drawing/2014/main" id="{DF4C2F0A-133F-4544-B95A-C53CDF8C65DB}"/>
              </a:ext>
            </a:extLst>
          </p:cNvPr>
          <p:cNvPicPr/>
          <p:nvPr/>
        </p:nvPicPr>
        <p:blipFill>
          <a:blip r:embed="rId9" cstate="email">
            <a:extLst>
              <a:ext uri="{28A0092B-C50C-407E-A947-70E740481C1C}">
                <a14:useLocalDpi xmlns:a14="http://schemas.microsoft.com/office/drawing/2010/main"/>
              </a:ext>
            </a:extLst>
          </a:blip>
          <a:stretch>
            <a:fillRect/>
          </a:stretch>
        </p:blipFill>
        <p:spPr>
          <a:xfrm>
            <a:off x="6860062" y="466865"/>
            <a:ext cx="36000" cy="319680"/>
          </a:xfrm>
          <a:prstGeom prst="rect">
            <a:avLst/>
          </a:prstGeom>
        </p:spPr>
      </p:pic>
      <p:pic>
        <p:nvPicPr>
          <p:cNvPr id="21" name="Ink 21">
            <a:extLst>
              <a:ext uri="{FF2B5EF4-FFF2-40B4-BE49-F238E27FC236}">
                <a16:creationId xmlns:a16="http://schemas.microsoft.com/office/drawing/2014/main" id="{F4A9270A-CD79-4150-98A6-DF9A7BED3261}"/>
              </a:ext>
            </a:extLst>
          </p:cNvPr>
          <p:cNvPicPr/>
          <p:nvPr/>
        </p:nvPicPr>
        <p:blipFill>
          <a:blip r:embed="rId8" cstate="email">
            <a:extLst>
              <a:ext uri="{28A0092B-C50C-407E-A947-70E740481C1C}">
                <a14:useLocalDpi xmlns:a14="http://schemas.microsoft.com/office/drawing/2010/main"/>
              </a:ext>
            </a:extLst>
          </a:blip>
          <a:stretch>
            <a:fillRect/>
          </a:stretch>
        </p:blipFill>
        <p:spPr>
          <a:xfrm>
            <a:off x="10206262" y="1713929"/>
            <a:ext cx="36000" cy="216000"/>
          </a:xfrm>
          <a:prstGeom prst="rect">
            <a:avLst/>
          </a:prstGeom>
        </p:spPr>
      </p:pic>
      <p:pic>
        <p:nvPicPr>
          <p:cNvPr id="2" name="Picture 1"/>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67544" y="396393"/>
            <a:ext cx="4041332" cy="384060"/>
          </a:xfrm>
          <a:prstGeom prst="rect">
            <a:avLst/>
          </a:prstGeom>
        </p:spPr>
      </p:pic>
      <p:pic>
        <p:nvPicPr>
          <p:cNvPr id="5" name="Picture 4"/>
          <p:cNvPicPr>
            <a:picLocks noChangeAspect="1"/>
          </p:cNvPicPr>
          <p:nvPr/>
        </p:nvPicPr>
        <p:blipFill rotWithShape="1">
          <a:blip r:embed="rId11"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81380" y="-16995"/>
            <a:ext cx="9180512" cy="2916348"/>
          </a:xfrm>
          <a:prstGeom prst="rect">
            <a:avLst/>
          </a:prstGeom>
        </p:spPr>
      </p:pic>
      <p:pic>
        <p:nvPicPr>
          <p:cNvPr id="11" name="Picture 10"/>
          <p:cNvPicPr>
            <a:picLocks noChangeAspect="1"/>
          </p:cNvPicPr>
          <p:nvPr/>
        </p:nvPicPr>
        <p:blipFill>
          <a:blip r:embed="rId12"/>
          <a:stretch>
            <a:fillRect/>
          </a:stretch>
        </p:blipFill>
        <p:spPr>
          <a:xfrm>
            <a:off x="6394129" y="4121613"/>
            <a:ext cx="2183304" cy="2123836"/>
          </a:xfrm>
          <a:prstGeom prst="rect">
            <a:avLst/>
          </a:prstGeom>
        </p:spPr>
      </p:pic>
    </p:spTree>
    <p:extLst>
      <p:ext uri="{BB962C8B-B14F-4D97-AF65-F5344CB8AC3E}">
        <p14:creationId xmlns:p14="http://schemas.microsoft.com/office/powerpoint/2010/main" val="697064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5445224"/>
            <a:ext cx="9144000" cy="1412776"/>
          </a:xfrm>
          <a:prstGeom prst="rect">
            <a:avLst/>
          </a:prstGeom>
        </p:spPr>
      </p:pic>
      <p:sp>
        <p:nvSpPr>
          <p:cNvPr id="2" name="Title 1"/>
          <p:cNvSpPr>
            <a:spLocks noGrp="1"/>
          </p:cNvSpPr>
          <p:nvPr>
            <p:ph type="title"/>
          </p:nvPr>
        </p:nvSpPr>
        <p:spPr>
          <a:xfrm>
            <a:off x="0" y="274638"/>
            <a:ext cx="9144000" cy="1143000"/>
          </a:xfrm>
        </p:spPr>
        <p:txBody>
          <a:bodyPr>
            <a:noAutofit/>
          </a:bodyPr>
          <a:lstStyle/>
          <a:p>
            <a:pPr algn="ctr"/>
            <a:r>
              <a:rPr lang="en-US" sz="3600" b="0" cap="all" dirty="0"/>
              <a:t>Fed / prov Decision Making For CARIBOU </a:t>
            </a:r>
            <a:endParaRPr lang="en-CA" sz="3600" b="0" cap="all" dirty="0"/>
          </a:p>
        </p:txBody>
      </p:sp>
      <p:sp>
        <p:nvSpPr>
          <p:cNvPr id="4" name="Slide Number Placeholder 3"/>
          <p:cNvSpPr>
            <a:spLocks noGrp="1"/>
          </p:cNvSpPr>
          <p:nvPr>
            <p:ph type="sldNum" sz="quarter" idx="12"/>
          </p:nvPr>
        </p:nvSpPr>
        <p:spPr/>
        <p:txBody>
          <a:bodyPr/>
          <a:lstStyle/>
          <a:p>
            <a:fld id="{305161A0-0E6A-4BED-9027-1915FC7FE8F8}" type="slidenum">
              <a:rPr lang="en-CA" smtClean="0"/>
              <a:t>2</a:t>
            </a:fld>
            <a:endParaRPr lang="en-CA" dirty="0"/>
          </a:p>
        </p:txBody>
      </p:sp>
      <p:graphicFrame>
        <p:nvGraphicFramePr>
          <p:cNvPr id="5" name="Table 4"/>
          <p:cNvGraphicFramePr>
            <a:graphicFrameLocks noGrp="1"/>
          </p:cNvGraphicFramePr>
          <p:nvPr/>
        </p:nvGraphicFramePr>
        <p:xfrm>
          <a:off x="611560" y="1412776"/>
          <a:ext cx="7920880" cy="4615649"/>
        </p:xfrm>
        <a:graphic>
          <a:graphicData uri="http://schemas.openxmlformats.org/drawingml/2006/table">
            <a:tbl>
              <a:tblPr firstRow="1" bandRow="1">
                <a:tableStyleId>{F5AB1C69-6EDB-4FF4-983F-18BD219EF322}</a:tableStyleId>
              </a:tblPr>
              <a:tblGrid>
                <a:gridCol w="3960440">
                  <a:extLst>
                    <a:ext uri="{9D8B030D-6E8A-4147-A177-3AD203B41FA5}">
                      <a16:colId xmlns:a16="http://schemas.microsoft.com/office/drawing/2014/main" val="1512292430"/>
                    </a:ext>
                  </a:extLst>
                </a:gridCol>
                <a:gridCol w="3960440">
                  <a:extLst>
                    <a:ext uri="{9D8B030D-6E8A-4147-A177-3AD203B41FA5}">
                      <a16:colId xmlns:a16="http://schemas.microsoft.com/office/drawing/2014/main" val="327084342"/>
                    </a:ext>
                  </a:extLst>
                </a:gridCol>
              </a:tblGrid>
              <a:tr h="614347">
                <a:tc>
                  <a:txBody>
                    <a:bodyPr/>
                    <a:lstStyle/>
                    <a:p>
                      <a:pPr algn="ctr"/>
                      <a:r>
                        <a:rPr lang="en-US" dirty="0"/>
                        <a:t>Federal (SARA)</a:t>
                      </a:r>
                      <a:endParaRPr lang="en-CA" dirty="0"/>
                    </a:p>
                  </a:txBody>
                  <a:tcPr anchor="ctr">
                    <a:solidFill>
                      <a:schemeClr val="tx2">
                        <a:lumMod val="60000"/>
                        <a:lumOff val="40000"/>
                      </a:schemeClr>
                    </a:solidFill>
                  </a:tcPr>
                </a:tc>
                <a:tc>
                  <a:txBody>
                    <a:bodyPr/>
                    <a:lstStyle/>
                    <a:p>
                      <a:pPr algn="ctr"/>
                      <a:r>
                        <a:rPr lang="en-US" dirty="0"/>
                        <a:t>Provincial </a:t>
                      </a:r>
                    </a:p>
                    <a:p>
                      <a:pPr algn="ctr"/>
                      <a:r>
                        <a:rPr lang="en-US" dirty="0"/>
                        <a:t>(multiple pieces</a:t>
                      </a:r>
                      <a:r>
                        <a:rPr lang="en-US" baseline="0" dirty="0"/>
                        <a:t> of legislation)</a:t>
                      </a:r>
                      <a:endParaRPr lang="en-CA" dirty="0"/>
                    </a:p>
                  </a:txBody>
                  <a:tcPr anchor="ctr">
                    <a:solidFill>
                      <a:schemeClr val="tx1">
                        <a:lumMod val="50000"/>
                        <a:lumOff val="50000"/>
                      </a:schemeClr>
                    </a:solidFill>
                  </a:tcPr>
                </a:tc>
                <a:extLst>
                  <a:ext uri="{0D108BD9-81ED-4DB2-BD59-A6C34878D82A}">
                    <a16:rowId xmlns:a16="http://schemas.microsoft.com/office/drawing/2014/main" val="2026564434"/>
                  </a:ext>
                </a:extLst>
              </a:tr>
              <a:tr h="614347">
                <a:tc>
                  <a:txBody>
                    <a:bodyPr/>
                    <a:lstStyle/>
                    <a:p>
                      <a:r>
                        <a:rPr lang="en-US" dirty="0"/>
                        <a:t>Listing of species on SARA Schedule 1 (discretionary)</a:t>
                      </a:r>
                      <a:endParaRPr lang="en-CA" dirty="0"/>
                    </a:p>
                  </a:txBody>
                  <a:tcPr anchor="ctr">
                    <a:solidFill>
                      <a:schemeClr val="accent1">
                        <a:lumMod val="40000"/>
                        <a:lumOff val="60000"/>
                      </a:schemeClr>
                    </a:solidFill>
                  </a:tcPr>
                </a:tc>
                <a:tc>
                  <a:txBody>
                    <a:bodyPr/>
                    <a:lstStyle/>
                    <a:p>
                      <a:r>
                        <a:rPr lang="en-US" dirty="0"/>
                        <a:t>Listing of species as endangered/threatened/vulnerable under </a:t>
                      </a:r>
                      <a:r>
                        <a:rPr lang="en-US" i="1" dirty="0"/>
                        <a:t>Wildlife Act </a:t>
                      </a:r>
                      <a:r>
                        <a:rPr lang="en-US" dirty="0"/>
                        <a:t>(discretionary)</a:t>
                      </a:r>
                      <a:endParaRPr lang="en-CA" dirty="0"/>
                    </a:p>
                  </a:txBody>
                  <a:tcPr anchor="ctr">
                    <a:solidFill>
                      <a:schemeClr val="bg1">
                        <a:lumMod val="75000"/>
                      </a:schemeClr>
                    </a:solidFill>
                  </a:tcPr>
                </a:tc>
                <a:extLst>
                  <a:ext uri="{0D108BD9-81ED-4DB2-BD59-A6C34878D82A}">
                    <a16:rowId xmlns:a16="http://schemas.microsoft.com/office/drawing/2014/main" val="4157872514"/>
                  </a:ext>
                </a:extLst>
              </a:tr>
              <a:tr h="614347">
                <a:tc>
                  <a:txBody>
                    <a:bodyPr/>
                    <a:lstStyle/>
                    <a:p>
                      <a:r>
                        <a:rPr lang="en-US" dirty="0"/>
                        <a:t>Publish recovery</a:t>
                      </a:r>
                      <a:r>
                        <a:rPr lang="en-US" baseline="0" dirty="0"/>
                        <a:t> strategy, action plan</a:t>
                      </a:r>
                      <a:r>
                        <a:rPr lang="en-US" dirty="0"/>
                        <a:t>s</a:t>
                      </a:r>
                      <a:endParaRPr lang="en-CA" dirty="0"/>
                    </a:p>
                  </a:txBody>
                  <a:tcPr anchor="ctr">
                    <a:solidFill>
                      <a:schemeClr val="accent1">
                        <a:lumMod val="40000"/>
                        <a:lumOff val="60000"/>
                      </a:schemeClr>
                    </a:solidFill>
                  </a:tcPr>
                </a:tc>
                <a:tc>
                  <a:txBody>
                    <a:bodyPr/>
                    <a:lstStyle/>
                    <a:p>
                      <a:r>
                        <a:rPr lang="en-US" dirty="0"/>
                        <a:t>Hunting / management of caribou, other</a:t>
                      </a:r>
                      <a:r>
                        <a:rPr lang="en-US" baseline="0" dirty="0"/>
                        <a:t> ungulates, predators</a:t>
                      </a:r>
                      <a:endParaRPr lang="en-CA" dirty="0"/>
                    </a:p>
                  </a:txBody>
                  <a:tcPr anchor="ctr">
                    <a:solidFill>
                      <a:schemeClr val="bg1">
                        <a:lumMod val="75000"/>
                      </a:schemeClr>
                    </a:solidFill>
                  </a:tcPr>
                </a:tc>
                <a:extLst>
                  <a:ext uri="{0D108BD9-81ED-4DB2-BD59-A6C34878D82A}">
                    <a16:rowId xmlns:a16="http://schemas.microsoft.com/office/drawing/2014/main" val="395123103"/>
                  </a:ext>
                </a:extLst>
              </a:tr>
              <a:tr h="637359">
                <a:tc>
                  <a:txBody>
                    <a:bodyPr/>
                    <a:lstStyle/>
                    <a:p>
                      <a:r>
                        <a:rPr lang="en-US" dirty="0"/>
                        <a:t>Orders</a:t>
                      </a:r>
                      <a:r>
                        <a:rPr lang="en-US" baseline="0" dirty="0"/>
                        <a:t> to protect species or critical habitat (discretionary)</a:t>
                      </a:r>
                      <a:endParaRPr lang="en-CA" dirty="0"/>
                    </a:p>
                  </a:txBody>
                  <a:tcPr anchor="ctr">
                    <a:solidFill>
                      <a:schemeClr val="accent1">
                        <a:lumMod val="20000"/>
                        <a:lumOff val="80000"/>
                      </a:schemeClr>
                    </a:solidFill>
                  </a:tcPr>
                </a:tc>
                <a:tc>
                  <a:txBody>
                    <a:bodyPr/>
                    <a:lstStyle/>
                    <a:p>
                      <a:r>
                        <a:rPr lang="en-US" dirty="0"/>
                        <a:t>Virtually all land use planning and decisions</a:t>
                      </a:r>
                      <a:endParaRPr lang="en-CA" dirty="0"/>
                    </a:p>
                  </a:txBody>
                  <a:tcPr anchor="ctr">
                    <a:solidFill>
                      <a:schemeClr val="bg1">
                        <a:lumMod val="85000"/>
                      </a:schemeClr>
                    </a:solidFill>
                  </a:tcPr>
                </a:tc>
                <a:extLst>
                  <a:ext uri="{0D108BD9-81ED-4DB2-BD59-A6C34878D82A}">
                    <a16:rowId xmlns:a16="http://schemas.microsoft.com/office/drawing/2014/main" val="3111534486"/>
                  </a:ext>
                </a:extLst>
              </a:tr>
              <a:tr h="6220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Enter into conservation</a:t>
                      </a:r>
                      <a:r>
                        <a:rPr lang="en-US" baseline="0" dirty="0"/>
                        <a:t> agreements (discretionary)</a:t>
                      </a:r>
                      <a:endParaRPr lang="en-CA" dirty="0"/>
                    </a:p>
                  </a:txBody>
                  <a:tcPr anchor="ctr">
                    <a:solidFill>
                      <a:schemeClr val="accent1">
                        <a:lumMod val="40000"/>
                        <a:lumOff val="60000"/>
                      </a:schemeClr>
                    </a:solidFill>
                  </a:tcPr>
                </a:tc>
                <a:tc>
                  <a:txBody>
                    <a:bodyPr/>
                    <a:lstStyle/>
                    <a:p>
                      <a:r>
                        <a:rPr lang="en-US" dirty="0"/>
                        <a:t>Herd planning (discretionary)</a:t>
                      </a:r>
                      <a:endParaRPr lang="en-CA" dirty="0"/>
                    </a:p>
                  </a:txBody>
                  <a:tcPr anchor="ctr">
                    <a:solidFill>
                      <a:schemeClr val="bg1">
                        <a:lumMod val="75000"/>
                      </a:schemeClr>
                    </a:solidFill>
                  </a:tcPr>
                </a:tc>
                <a:extLst>
                  <a:ext uri="{0D108BD9-81ED-4DB2-BD59-A6C34878D82A}">
                    <a16:rowId xmlns:a16="http://schemas.microsoft.com/office/drawing/2014/main" val="2765166389"/>
                  </a:ext>
                </a:extLst>
              </a:tr>
              <a:tr h="1140929">
                <a:tc gridSpan="2">
                  <a:txBody>
                    <a:bodyPr/>
                    <a:lstStyle/>
                    <a:p>
                      <a:pPr algn="ctr"/>
                      <a:r>
                        <a:rPr lang="en-US" sz="1800" b="1" dirty="0">
                          <a:solidFill>
                            <a:schemeClr val="bg1"/>
                          </a:solidFill>
                          <a:latin typeface="+mn-lt"/>
                          <a:cs typeface="Arial" panose="020B0604020202020204" pitchFamily="34" charset="0"/>
                        </a:rPr>
                        <a:t>Not specific to caribou, but may impact them:</a:t>
                      </a:r>
                    </a:p>
                    <a:p>
                      <a:pPr algn="ctr"/>
                      <a:r>
                        <a:rPr lang="en-US" sz="1800" dirty="0">
                          <a:solidFill>
                            <a:schemeClr val="bg1"/>
                          </a:solidFill>
                          <a:latin typeface="+mn-lt"/>
                          <a:cs typeface="Arial" panose="020B0604020202020204" pitchFamily="34" charset="0"/>
                        </a:rPr>
                        <a:t>major projects </a:t>
                      </a:r>
                    </a:p>
                    <a:p>
                      <a:pPr lvl="1" algn="ctr"/>
                      <a:r>
                        <a:rPr lang="en-US" sz="1800" dirty="0">
                          <a:solidFill>
                            <a:schemeClr val="bg1"/>
                          </a:solidFill>
                          <a:latin typeface="+mn-lt"/>
                          <a:cs typeface="Arial" panose="020B0604020202020204" pitchFamily="34" charset="0"/>
                        </a:rPr>
                        <a:t>climate change mitigation / adaptation</a:t>
                      </a:r>
                      <a:endParaRPr lang="en-CA" dirty="0"/>
                    </a:p>
                  </a:txBody>
                  <a:tcPr anchor="ctr">
                    <a:gradFill flip="none" rotWithShape="1">
                      <a:gsLst>
                        <a:gs pos="0">
                          <a:schemeClr val="accent1">
                            <a:lumMod val="75000"/>
                          </a:schemeClr>
                        </a:gs>
                        <a:gs pos="100000">
                          <a:schemeClr val="bg1">
                            <a:lumMod val="65000"/>
                          </a:schemeClr>
                        </a:gs>
                      </a:gsLst>
                      <a:lin ang="0" scaled="1"/>
                      <a:tileRect/>
                    </a:gradFill>
                  </a:tcPr>
                </a:tc>
                <a:tc hMerge="1">
                  <a:txBody>
                    <a:bodyPr/>
                    <a:lstStyle/>
                    <a:p>
                      <a:endParaRPr lang="en-CA" dirty="0"/>
                    </a:p>
                  </a:txBody>
                  <a:tcPr anchor="ctr">
                    <a:solidFill>
                      <a:schemeClr val="bg1">
                        <a:lumMod val="75000"/>
                      </a:schemeClr>
                    </a:solidFill>
                  </a:tcPr>
                </a:tc>
                <a:extLst>
                  <a:ext uri="{0D108BD9-81ED-4DB2-BD59-A6C34878D82A}">
                    <a16:rowId xmlns:a16="http://schemas.microsoft.com/office/drawing/2014/main" val="668910938"/>
                  </a:ext>
                </a:extLst>
              </a:tr>
            </a:tbl>
          </a:graphicData>
        </a:graphic>
      </p:graphicFrame>
    </p:spTree>
    <p:extLst>
      <p:ext uri="{BB962C8B-B14F-4D97-AF65-F5344CB8AC3E}">
        <p14:creationId xmlns:p14="http://schemas.microsoft.com/office/powerpoint/2010/main" val="273127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5445224"/>
            <a:ext cx="9144000" cy="1412776"/>
          </a:xfrm>
          <a:prstGeom prst="rect">
            <a:avLst/>
          </a:prstGeom>
        </p:spPr>
      </p:pic>
      <p:sp>
        <p:nvSpPr>
          <p:cNvPr id="2" name="Title 1"/>
          <p:cNvSpPr>
            <a:spLocks noGrp="1"/>
          </p:cNvSpPr>
          <p:nvPr>
            <p:ph type="title"/>
          </p:nvPr>
        </p:nvSpPr>
        <p:spPr>
          <a:xfrm>
            <a:off x="611560" y="130529"/>
            <a:ext cx="8881648" cy="1143000"/>
          </a:xfrm>
        </p:spPr>
        <p:txBody>
          <a:bodyPr>
            <a:normAutofit/>
          </a:bodyPr>
          <a:lstStyle/>
          <a:p>
            <a:r>
              <a:rPr lang="en-CA" sz="3200" cap="all" dirty="0"/>
              <a:t>Schedule 1 of SARA</a:t>
            </a:r>
          </a:p>
        </p:txBody>
      </p:sp>
      <p:sp>
        <p:nvSpPr>
          <p:cNvPr id="3" name="Content Placeholder 2"/>
          <p:cNvSpPr>
            <a:spLocks noGrp="1"/>
          </p:cNvSpPr>
          <p:nvPr>
            <p:ph idx="1"/>
          </p:nvPr>
        </p:nvSpPr>
        <p:spPr>
          <a:xfrm>
            <a:off x="323528" y="1457597"/>
            <a:ext cx="2756992" cy="4898755"/>
          </a:xfrm>
        </p:spPr>
        <p:txBody>
          <a:bodyPr>
            <a:normAutofit fontScale="77500" lnSpcReduction="20000"/>
          </a:bodyPr>
          <a:lstStyle/>
          <a:p>
            <a:pPr lvl="0"/>
            <a:r>
              <a:rPr lang="en-CA" dirty="0">
                <a:solidFill>
                  <a:schemeClr val="accent3">
                    <a:lumMod val="50000"/>
                  </a:schemeClr>
                </a:solidFill>
              </a:rPr>
              <a:t>Woodland Caribou (Northern Mountain population) – </a:t>
            </a:r>
            <a:r>
              <a:rPr lang="en-CA" b="1" dirty="0">
                <a:solidFill>
                  <a:schemeClr val="accent3">
                    <a:lumMod val="50000"/>
                  </a:schemeClr>
                </a:solidFill>
              </a:rPr>
              <a:t>Special Concern </a:t>
            </a:r>
            <a:r>
              <a:rPr lang="en-CA" dirty="0">
                <a:solidFill>
                  <a:schemeClr val="accent3">
                    <a:lumMod val="50000"/>
                  </a:schemeClr>
                </a:solidFill>
              </a:rPr>
              <a:t>(listed in 2005)</a:t>
            </a:r>
          </a:p>
          <a:p>
            <a:pPr lvl="0"/>
            <a:r>
              <a:rPr lang="en-US" dirty="0">
                <a:solidFill>
                  <a:srgbClr val="9956BE"/>
                </a:solidFill>
              </a:rPr>
              <a:t>Caribou (Boreal population) – </a:t>
            </a:r>
            <a:r>
              <a:rPr lang="en-US" b="1" dirty="0">
                <a:solidFill>
                  <a:srgbClr val="9956BE"/>
                </a:solidFill>
              </a:rPr>
              <a:t>Threatened </a:t>
            </a:r>
            <a:r>
              <a:rPr lang="en-US" dirty="0">
                <a:solidFill>
                  <a:srgbClr val="9956BE"/>
                </a:solidFill>
              </a:rPr>
              <a:t>             (listed in 2003; confirmed in 2014)</a:t>
            </a:r>
          </a:p>
          <a:p>
            <a:r>
              <a:rPr lang="en-CA" dirty="0">
                <a:solidFill>
                  <a:schemeClr val="accent1">
                    <a:lumMod val="75000"/>
                  </a:schemeClr>
                </a:solidFill>
              </a:rPr>
              <a:t>Woodland Caribou (Southern Mountain population) – </a:t>
            </a:r>
            <a:r>
              <a:rPr lang="en-CA" b="1" dirty="0">
                <a:solidFill>
                  <a:schemeClr val="accent1">
                    <a:lumMod val="75000"/>
                  </a:schemeClr>
                </a:solidFill>
              </a:rPr>
              <a:t>Threatened              </a:t>
            </a:r>
            <a:r>
              <a:rPr lang="en-CA" dirty="0">
                <a:solidFill>
                  <a:schemeClr val="accent1">
                    <a:lumMod val="75000"/>
                  </a:schemeClr>
                </a:solidFill>
              </a:rPr>
              <a:t>(listed in 2003)</a:t>
            </a:r>
          </a:p>
          <a:p>
            <a:pPr lvl="1"/>
            <a:r>
              <a:rPr lang="en-US" dirty="0">
                <a:solidFill>
                  <a:srgbClr val="00B0F0"/>
                </a:solidFill>
              </a:rPr>
              <a:t>Southern group</a:t>
            </a:r>
          </a:p>
          <a:p>
            <a:pPr lvl="1"/>
            <a:r>
              <a:rPr lang="en-US" dirty="0">
                <a:solidFill>
                  <a:schemeClr val="accent1">
                    <a:lumMod val="75000"/>
                  </a:schemeClr>
                </a:solidFill>
              </a:rPr>
              <a:t>Central group</a:t>
            </a:r>
          </a:p>
          <a:p>
            <a:pPr lvl="1"/>
            <a:r>
              <a:rPr lang="en-US" dirty="0">
                <a:solidFill>
                  <a:srgbClr val="0033CC"/>
                </a:solidFill>
              </a:rPr>
              <a:t>Northern group</a:t>
            </a:r>
            <a:endParaRPr lang="en-CA" dirty="0">
              <a:solidFill>
                <a:srgbClr val="0033CC"/>
              </a:solidFill>
            </a:endParaRPr>
          </a:p>
          <a:p>
            <a:pPr lvl="0"/>
            <a:endParaRPr lang="en-CA" dirty="0"/>
          </a:p>
          <a:p>
            <a:endParaRPr lang="en-CA" dirty="0"/>
          </a:p>
        </p:txBody>
      </p:sp>
      <p:sp>
        <p:nvSpPr>
          <p:cNvPr id="4" name="Slide Number Placeholder 3"/>
          <p:cNvSpPr>
            <a:spLocks noGrp="1"/>
          </p:cNvSpPr>
          <p:nvPr>
            <p:ph type="sldNum" sz="quarter" idx="12"/>
          </p:nvPr>
        </p:nvSpPr>
        <p:spPr/>
        <p:txBody>
          <a:bodyPr/>
          <a:lstStyle/>
          <a:p>
            <a:fld id="{305161A0-0E6A-4BED-9027-1915FC7FE8F8}" type="slidenum">
              <a:rPr lang="en-CA" smtClean="0"/>
              <a:t>3</a:t>
            </a:fld>
            <a:endParaRPr lang="en-CA" dirty="0"/>
          </a:p>
        </p:txBody>
      </p:sp>
      <p:sp>
        <p:nvSpPr>
          <p:cNvPr id="5" name="Rectangle 4"/>
          <p:cNvSpPr/>
          <p:nvPr/>
        </p:nvSpPr>
        <p:spPr>
          <a:xfrm>
            <a:off x="611560" y="1457597"/>
            <a:ext cx="8424936" cy="461665"/>
          </a:xfrm>
          <a:prstGeom prst="rect">
            <a:avLst/>
          </a:prstGeom>
        </p:spPr>
        <p:txBody>
          <a:bodyPr wrap="square">
            <a:spAutoFit/>
          </a:bodyPr>
          <a:lstStyle/>
          <a:p>
            <a:endParaRPr lang="en-CA" sz="2400" dirty="0">
              <a:solidFill>
                <a:schemeClr val="tx1">
                  <a:lumMod val="65000"/>
                  <a:lumOff val="35000"/>
                </a:schemeClr>
              </a:solidFill>
              <a:latin typeface="Calibri" panose="020F0502020204030204" pitchFamily="34" charset="0"/>
            </a:endParaRPr>
          </a:p>
        </p:txBody>
      </p:sp>
      <p:pic>
        <p:nvPicPr>
          <p:cNvPr id="6" name="Picture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170784" y="1196752"/>
            <a:ext cx="5775448" cy="5541308"/>
          </a:xfrm>
          <a:prstGeom prst="rect">
            <a:avLst/>
          </a:prstGeom>
        </p:spPr>
      </p:pic>
      <p:sp>
        <p:nvSpPr>
          <p:cNvPr id="7" name="Rectangle 6"/>
          <p:cNvSpPr/>
          <p:nvPr/>
        </p:nvSpPr>
        <p:spPr>
          <a:xfrm>
            <a:off x="107504" y="1293982"/>
            <a:ext cx="2829000" cy="2673424"/>
          </a:xfrm>
          <a:prstGeom prst="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latin typeface="Calibri" panose="020F0502020204030204" pitchFamily="34" charset="0"/>
            </a:endParaRPr>
          </a:p>
        </p:txBody>
      </p:sp>
      <p:sp>
        <p:nvSpPr>
          <p:cNvPr id="8" name="Oval 7"/>
          <p:cNvSpPr/>
          <p:nvPr/>
        </p:nvSpPr>
        <p:spPr>
          <a:xfrm>
            <a:off x="107504" y="3712509"/>
            <a:ext cx="2985363" cy="2664296"/>
          </a:xfrm>
          <a:prstGeom prst="ellipse">
            <a:avLst/>
          </a:prstGeom>
          <a:no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CA" dirty="0">
              <a:latin typeface="Calibri" panose="020F0502020204030204" pitchFamily="34" charset="0"/>
            </a:endParaRPr>
          </a:p>
        </p:txBody>
      </p:sp>
    </p:spTree>
    <p:extLst>
      <p:ext uri="{BB962C8B-B14F-4D97-AF65-F5344CB8AC3E}">
        <p14:creationId xmlns:p14="http://schemas.microsoft.com/office/powerpoint/2010/main" val="217066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5445224"/>
            <a:ext cx="9144000" cy="1412776"/>
          </a:xfrm>
          <a:prstGeom prst="rect">
            <a:avLst/>
          </a:prstGeom>
        </p:spPr>
      </p:pic>
      <p:sp>
        <p:nvSpPr>
          <p:cNvPr id="2" name="Title 1"/>
          <p:cNvSpPr>
            <a:spLocks noGrp="1"/>
          </p:cNvSpPr>
          <p:nvPr>
            <p:ph type="title"/>
          </p:nvPr>
        </p:nvSpPr>
        <p:spPr/>
        <p:txBody>
          <a:bodyPr>
            <a:normAutofit/>
          </a:bodyPr>
          <a:lstStyle/>
          <a:p>
            <a:r>
              <a:rPr lang="en-CA" sz="3200" cap="all" dirty="0">
                <a:solidFill>
                  <a:srgbClr val="0070C0"/>
                </a:solidFill>
              </a:rPr>
              <a:t>SMC</a:t>
            </a:r>
            <a:r>
              <a:rPr lang="en-CA" sz="3200" cap="all" dirty="0"/>
              <a:t> protection under </a:t>
            </a:r>
            <a:r>
              <a:rPr lang="en-CA" sz="3200" cap="all" dirty="0" err="1"/>
              <a:t>sara</a:t>
            </a:r>
            <a:endParaRPr lang="en-CA" sz="3200" cap="all" dirty="0"/>
          </a:p>
        </p:txBody>
      </p:sp>
      <p:sp>
        <p:nvSpPr>
          <p:cNvPr id="3" name="Content Placeholder 2"/>
          <p:cNvSpPr>
            <a:spLocks noGrp="1"/>
          </p:cNvSpPr>
          <p:nvPr>
            <p:ph idx="1"/>
          </p:nvPr>
        </p:nvSpPr>
        <p:spPr/>
        <p:txBody>
          <a:bodyPr>
            <a:normAutofit/>
          </a:bodyPr>
          <a:lstStyle/>
          <a:p>
            <a:pPr marL="0" indent="0">
              <a:spcBef>
                <a:spcPts val="0"/>
              </a:spcBef>
              <a:buNone/>
              <a:defRPr/>
            </a:pPr>
            <a:r>
              <a:rPr lang="en-CA" altLang="en-US" sz="2000" b="1" dirty="0">
                <a:solidFill>
                  <a:schemeClr val="tx1"/>
                </a:solidFill>
              </a:rPr>
              <a:t>Destruction of critical habitat on </a:t>
            </a:r>
            <a:r>
              <a:rPr lang="en-CA" altLang="en-US" sz="2000" b="1" dirty="0">
                <a:solidFill>
                  <a:srgbClr val="0070C0"/>
                </a:solidFill>
              </a:rPr>
              <a:t>non-federal</a:t>
            </a:r>
            <a:r>
              <a:rPr lang="en-CA" altLang="en-US" sz="2000" b="1" dirty="0">
                <a:solidFill>
                  <a:schemeClr val="accent1">
                    <a:lumMod val="75000"/>
                  </a:schemeClr>
                </a:solidFill>
              </a:rPr>
              <a:t> </a:t>
            </a:r>
            <a:r>
              <a:rPr lang="en-CA" altLang="en-US" sz="2000" b="1" dirty="0">
                <a:solidFill>
                  <a:srgbClr val="0070C0"/>
                </a:solidFill>
              </a:rPr>
              <a:t>land</a:t>
            </a:r>
            <a:r>
              <a:rPr lang="en-CA" altLang="en-US" sz="2000" b="1" dirty="0">
                <a:solidFill>
                  <a:schemeClr val="tx1"/>
                </a:solidFill>
              </a:rPr>
              <a:t> is prohibited</a:t>
            </a:r>
          </a:p>
          <a:p>
            <a:pPr lvl="1">
              <a:spcBef>
                <a:spcPts val="0"/>
              </a:spcBef>
              <a:defRPr/>
            </a:pPr>
            <a:r>
              <a:rPr lang="en-CA" altLang="en-US" sz="1600" u="sng" dirty="0">
                <a:solidFill>
                  <a:srgbClr val="FF0000"/>
                </a:solidFill>
              </a:rPr>
              <a:t>ONLY</a:t>
            </a:r>
            <a:r>
              <a:rPr lang="en-CA" altLang="en-US" sz="1600" dirty="0">
                <a:solidFill>
                  <a:schemeClr val="tx1"/>
                </a:solidFill>
              </a:rPr>
              <a:t> if a s.61 </a:t>
            </a:r>
            <a:r>
              <a:rPr lang="en-CA" altLang="en-US" sz="1600" dirty="0"/>
              <a:t>O</a:t>
            </a:r>
            <a:r>
              <a:rPr lang="en-CA" altLang="en-US" sz="1600" dirty="0">
                <a:solidFill>
                  <a:schemeClr val="tx1"/>
                </a:solidFill>
              </a:rPr>
              <a:t>rder is made</a:t>
            </a:r>
          </a:p>
          <a:p>
            <a:pPr lvl="2">
              <a:spcBef>
                <a:spcPts val="0"/>
              </a:spcBef>
              <a:defRPr/>
            </a:pPr>
            <a:r>
              <a:rPr lang="en-US" sz="1600" dirty="0">
                <a:solidFill>
                  <a:schemeClr val="tx1"/>
                </a:solidFill>
              </a:rPr>
              <a:t>Minister must recommend an order if of the opinion that no federal provisions or measures (including any section 11 agreements) protect the critical habitat AND the laws of the province do not effectively protect the critical habitat</a:t>
            </a:r>
          </a:p>
          <a:p>
            <a:pPr lvl="2">
              <a:spcBef>
                <a:spcPts val="0"/>
              </a:spcBef>
              <a:defRPr/>
            </a:pPr>
            <a:r>
              <a:rPr lang="en-US" sz="1600" dirty="0">
                <a:solidFill>
                  <a:schemeClr val="tx1"/>
                </a:solidFill>
              </a:rPr>
              <a:t>Decision to make the order is at Cabinet’s discretion</a:t>
            </a:r>
          </a:p>
          <a:p>
            <a:pPr lvl="2">
              <a:spcBef>
                <a:spcPts val="0"/>
              </a:spcBef>
              <a:defRPr/>
            </a:pPr>
            <a:r>
              <a:rPr lang="en-US" sz="1600" dirty="0">
                <a:solidFill>
                  <a:schemeClr val="tx1"/>
                </a:solidFill>
              </a:rPr>
              <a:t>No s.61 orders have been made to date, for any species</a:t>
            </a:r>
          </a:p>
          <a:p>
            <a:pPr lvl="2">
              <a:spcBef>
                <a:spcPts val="600"/>
              </a:spcBef>
              <a:defRPr/>
            </a:pPr>
            <a:r>
              <a:rPr lang="en-US" altLang="en-US" sz="1500" dirty="0">
                <a:solidFill>
                  <a:schemeClr val="tx1"/>
                </a:solidFill>
              </a:rPr>
              <a:t>Since June 2019, ECCC has been reporting on steps taken for the protection of critical habitat for all listed species. </a:t>
            </a:r>
            <a:endParaRPr lang="en-CA" altLang="en-US" sz="1600" dirty="0">
              <a:solidFill>
                <a:schemeClr val="tx1"/>
              </a:solidFill>
            </a:endParaRPr>
          </a:p>
          <a:p>
            <a:r>
              <a:rPr lang="en-US" sz="1800" dirty="0">
                <a:solidFill>
                  <a:schemeClr val="tx1"/>
                </a:solidFill>
              </a:rPr>
              <a:t>The federal government has a number of discretionary options to protect species at risk and their habitat on non-federal lands. </a:t>
            </a:r>
          </a:p>
          <a:p>
            <a:r>
              <a:rPr lang="en-US" sz="1800" dirty="0"/>
              <a:t>Risk of that discretion being exercised is lower if constructive measures are being taken to move toward habitat protection. </a:t>
            </a:r>
          </a:p>
          <a:p>
            <a:r>
              <a:rPr lang="en-US" sz="1800" dirty="0">
                <a:solidFill>
                  <a:schemeClr val="tx1"/>
                </a:solidFill>
              </a:rPr>
              <a:t>Risk of discretion being exercised is higher if critical habitat is actively </a:t>
            </a:r>
            <a:r>
              <a:rPr lang="en-US" sz="1800">
                <a:solidFill>
                  <a:schemeClr val="tx1"/>
                </a:solidFill>
              </a:rPr>
              <a:t>being destroye</a:t>
            </a:r>
            <a:r>
              <a:rPr lang="en-US" sz="1800"/>
              <a:t>d. </a:t>
            </a:r>
            <a:endParaRPr lang="en-US" sz="1800" dirty="0">
              <a:solidFill>
                <a:schemeClr val="tx1"/>
              </a:solidFill>
            </a:endParaRPr>
          </a:p>
          <a:p>
            <a:endParaRPr lang="en-CA" dirty="0"/>
          </a:p>
        </p:txBody>
      </p:sp>
      <p:sp>
        <p:nvSpPr>
          <p:cNvPr id="4" name="Slide Number Placeholder 3"/>
          <p:cNvSpPr>
            <a:spLocks noGrp="1"/>
          </p:cNvSpPr>
          <p:nvPr>
            <p:ph type="sldNum" sz="quarter" idx="12"/>
          </p:nvPr>
        </p:nvSpPr>
        <p:spPr/>
        <p:txBody>
          <a:bodyPr/>
          <a:lstStyle/>
          <a:p>
            <a:fld id="{305161A0-0E6A-4BED-9027-1915FC7FE8F8}" type="slidenum">
              <a:rPr lang="en-CA" smtClean="0"/>
              <a:t>4</a:t>
            </a:fld>
            <a:endParaRPr lang="en-CA" dirty="0"/>
          </a:p>
        </p:txBody>
      </p:sp>
    </p:spTree>
    <p:extLst>
      <p:ext uri="{BB962C8B-B14F-4D97-AF65-F5344CB8AC3E}">
        <p14:creationId xmlns:p14="http://schemas.microsoft.com/office/powerpoint/2010/main" val="3823066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6532" y="1373701"/>
            <a:ext cx="7865706" cy="4637109"/>
          </a:xfrm>
        </p:spPr>
        <p:txBody>
          <a:bodyPr>
            <a:normAutofit/>
          </a:bodyPr>
          <a:lstStyle/>
          <a:p>
            <a:pPr marL="0" indent="0">
              <a:spcBef>
                <a:spcPts val="1200"/>
              </a:spcBef>
              <a:buNone/>
              <a:defRPr/>
            </a:pPr>
            <a:r>
              <a:rPr lang="en-CA" altLang="en-US" sz="2000" b="1" dirty="0">
                <a:solidFill>
                  <a:schemeClr val="tx1"/>
                </a:solidFill>
              </a:rPr>
              <a:t>Emergency Orders (s80): </a:t>
            </a:r>
            <a:r>
              <a:rPr lang="en-CA" altLang="en-US" sz="2000" dirty="0">
                <a:solidFill>
                  <a:schemeClr val="tx1"/>
                </a:solidFill>
              </a:rPr>
              <a:t>provide for the protection of a </a:t>
            </a:r>
            <a:r>
              <a:rPr lang="en-US" altLang="en-US" sz="2000" dirty="0">
                <a:solidFill>
                  <a:schemeClr val="tx1"/>
                </a:solidFill>
              </a:rPr>
              <a:t>species that is determined to be facing </a:t>
            </a:r>
            <a:r>
              <a:rPr lang="en-US" altLang="en-US" sz="2000" b="1" i="1" dirty="0">
                <a:solidFill>
                  <a:srgbClr val="0070C0"/>
                </a:solidFill>
              </a:rPr>
              <a:t>imminent threats</a:t>
            </a:r>
            <a:r>
              <a:rPr lang="en-US" altLang="en-US" sz="2000" b="1" dirty="0">
                <a:solidFill>
                  <a:srgbClr val="0070C0"/>
                </a:solidFill>
              </a:rPr>
              <a:t> </a:t>
            </a:r>
            <a:r>
              <a:rPr lang="en-US" altLang="en-US" sz="2000" dirty="0">
                <a:solidFill>
                  <a:schemeClr val="tx1"/>
                </a:solidFill>
              </a:rPr>
              <a:t>to its survival or recovery.</a:t>
            </a:r>
          </a:p>
          <a:p>
            <a:pPr lvl="1">
              <a:spcBef>
                <a:spcPts val="1200"/>
              </a:spcBef>
              <a:defRPr/>
            </a:pPr>
            <a:r>
              <a:rPr lang="en-US" altLang="en-US" sz="2000" dirty="0">
                <a:solidFill>
                  <a:schemeClr val="tx1"/>
                </a:solidFill>
              </a:rPr>
              <a:t>On May 4, 2018, the Minister of ECC publicly disclosed her opinion that </a:t>
            </a:r>
            <a:r>
              <a:rPr lang="en-US" altLang="en-US" sz="2000" b="1" i="1" dirty="0">
                <a:solidFill>
                  <a:srgbClr val="0070C0"/>
                </a:solidFill>
              </a:rPr>
              <a:t>SMC is facing imminent threats to its recovery</a:t>
            </a:r>
            <a:r>
              <a:rPr lang="en-US" altLang="en-US" sz="2000" dirty="0">
                <a:solidFill>
                  <a:srgbClr val="0070C0"/>
                </a:solidFill>
              </a:rPr>
              <a:t>.</a:t>
            </a:r>
          </a:p>
          <a:p>
            <a:pPr lvl="1">
              <a:spcBef>
                <a:spcPts val="1200"/>
              </a:spcBef>
              <a:defRPr/>
            </a:pPr>
            <a:r>
              <a:rPr lang="en-CA" altLang="en-US" sz="2000" dirty="0">
                <a:solidFill>
                  <a:schemeClr val="tx1"/>
                </a:solidFill>
              </a:rPr>
              <a:t>Recommendation was based on the </a:t>
            </a:r>
            <a:r>
              <a:rPr lang="en-CA" altLang="en-US" sz="2000" b="1" dirty="0">
                <a:solidFill>
                  <a:schemeClr val="tx1"/>
                </a:solidFill>
              </a:rPr>
              <a:t>Imminent Threat Assessment (ITA) </a:t>
            </a:r>
            <a:r>
              <a:rPr lang="en-CA" altLang="en-US" sz="2000" dirty="0">
                <a:solidFill>
                  <a:schemeClr val="tx1"/>
                </a:solidFill>
              </a:rPr>
              <a:t>that was conducted.</a:t>
            </a:r>
          </a:p>
          <a:p>
            <a:pPr lvl="1">
              <a:spcBef>
                <a:spcPts val="1200"/>
              </a:spcBef>
              <a:defRPr/>
            </a:pPr>
            <a:r>
              <a:rPr lang="en-US" altLang="en-US" sz="2000" dirty="0">
                <a:solidFill>
                  <a:schemeClr val="tx1"/>
                </a:solidFill>
              </a:rPr>
              <a:t>Minister recommended an emergency order to provide for the protection of the species; Government of Canada decided not to make the order, after considering many factors including the negotiation of conservation agreements for SMC                           under Section 11 of SARA. </a:t>
            </a:r>
          </a:p>
          <a:p>
            <a:pPr lvl="1">
              <a:spcBef>
                <a:spcPts val="1200"/>
              </a:spcBef>
              <a:defRPr/>
            </a:pPr>
            <a:endParaRPr lang="en-US" altLang="en-US" sz="1600" dirty="0">
              <a:solidFill>
                <a:srgbClr val="FF0000"/>
              </a:solidFill>
            </a:endParaRPr>
          </a:p>
        </p:txBody>
      </p:sp>
      <p:sp>
        <p:nvSpPr>
          <p:cNvPr id="4" name="Slide Number Placeholder 3"/>
          <p:cNvSpPr>
            <a:spLocks noGrp="1"/>
          </p:cNvSpPr>
          <p:nvPr>
            <p:ph type="sldNum" sz="quarter" idx="12"/>
          </p:nvPr>
        </p:nvSpPr>
        <p:spPr/>
        <p:txBody>
          <a:bodyPr/>
          <a:lstStyle/>
          <a:p>
            <a:fld id="{305161A0-0E6A-4BED-9027-1915FC7FE8F8}" type="slidenum">
              <a:rPr lang="en-CA" smtClean="0"/>
              <a:t>5</a:t>
            </a:fld>
            <a:endParaRPr lang="en-CA" dirty="0"/>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5445224"/>
            <a:ext cx="9144000" cy="1412776"/>
          </a:xfrm>
          <a:prstGeom prst="rect">
            <a:avLst/>
          </a:prstGeom>
        </p:spPr>
      </p:pic>
      <p:sp>
        <p:nvSpPr>
          <p:cNvPr id="7" name="Title 1"/>
          <p:cNvSpPr>
            <a:spLocks noGrp="1"/>
          </p:cNvSpPr>
          <p:nvPr>
            <p:ph type="title"/>
          </p:nvPr>
        </p:nvSpPr>
        <p:spPr>
          <a:xfrm>
            <a:off x="628650" y="365126"/>
            <a:ext cx="7886700" cy="1325563"/>
          </a:xfrm>
        </p:spPr>
        <p:txBody>
          <a:bodyPr>
            <a:normAutofit/>
          </a:bodyPr>
          <a:lstStyle/>
          <a:p>
            <a:r>
              <a:rPr lang="en-CA" sz="3200" cap="all" dirty="0">
                <a:solidFill>
                  <a:srgbClr val="0070C0"/>
                </a:solidFill>
              </a:rPr>
              <a:t>SMC</a:t>
            </a:r>
            <a:r>
              <a:rPr lang="en-CA" sz="3200" cap="all" dirty="0"/>
              <a:t> protection under </a:t>
            </a:r>
            <a:r>
              <a:rPr lang="en-CA" sz="3200" cap="all" dirty="0" err="1"/>
              <a:t>sara</a:t>
            </a:r>
            <a:endParaRPr lang="en-CA" sz="3200" cap="all" dirty="0"/>
          </a:p>
        </p:txBody>
      </p:sp>
      <p:pic>
        <p:nvPicPr>
          <p:cNvPr id="8" name="Picture 7"/>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023147" y="4020424"/>
            <a:ext cx="2927005" cy="3065690"/>
          </a:xfrm>
          <a:prstGeom prst="rect">
            <a:avLst/>
          </a:prstGeom>
          <a:effectLst>
            <a:outerShdw blurRad="76200" dist="558800" dir="18900000" sy="23000" kx="-1200000" algn="bl" rotWithShape="0">
              <a:prstClr val="black">
                <a:alpha val="20000"/>
              </a:prstClr>
            </a:outerShdw>
          </a:effectLst>
          <a:scene3d>
            <a:camera prst="obliqueTopRight"/>
            <a:lightRig rig="threePt" dir="t"/>
          </a:scene3d>
        </p:spPr>
      </p:pic>
    </p:spTree>
    <p:extLst>
      <p:ext uri="{BB962C8B-B14F-4D97-AF65-F5344CB8AC3E}">
        <p14:creationId xmlns:p14="http://schemas.microsoft.com/office/powerpoint/2010/main" val="2640696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5445224"/>
            <a:ext cx="9144000" cy="1412776"/>
          </a:xfrm>
          <a:prstGeom prst="rect">
            <a:avLst/>
          </a:prstGeom>
        </p:spPr>
      </p:pic>
      <p:sp>
        <p:nvSpPr>
          <p:cNvPr id="3" name="Content Placeholder 2"/>
          <p:cNvSpPr>
            <a:spLocks noGrp="1"/>
          </p:cNvSpPr>
          <p:nvPr>
            <p:ph idx="1"/>
          </p:nvPr>
        </p:nvSpPr>
        <p:spPr>
          <a:xfrm>
            <a:off x="457200" y="1690689"/>
            <a:ext cx="8229600" cy="4525963"/>
          </a:xfrm>
        </p:spPr>
        <p:txBody>
          <a:bodyPr>
            <a:normAutofit/>
          </a:bodyPr>
          <a:lstStyle/>
          <a:p>
            <a:pPr>
              <a:buFont typeface="+mj-lt"/>
              <a:buAutoNum type="arabicPeriod"/>
            </a:pPr>
            <a:r>
              <a:rPr lang="en-US" dirty="0">
                <a:solidFill>
                  <a:schemeClr val="tx1"/>
                </a:solidFill>
              </a:rPr>
              <a:t>Canada-BC Conservation Agreement for Southern Mountain Caribou in BC</a:t>
            </a:r>
          </a:p>
          <a:p>
            <a:pPr lvl="1"/>
            <a:r>
              <a:rPr lang="en-US" dirty="0">
                <a:solidFill>
                  <a:schemeClr val="tx1"/>
                </a:solidFill>
              </a:rPr>
              <a:t>Framework agreement for cooperation; identifies high level conservation and recovery measures.</a:t>
            </a:r>
          </a:p>
          <a:p>
            <a:pPr lvl="1"/>
            <a:r>
              <a:rPr lang="en-US" dirty="0"/>
              <a:t>Includes </a:t>
            </a:r>
            <a:r>
              <a:rPr lang="en-US" dirty="0" err="1"/>
              <a:t>Revelstoke</a:t>
            </a:r>
            <a:r>
              <a:rPr lang="en-US" dirty="0"/>
              <a:t> complex </a:t>
            </a:r>
            <a:r>
              <a:rPr lang="en-US" dirty="0">
                <a:solidFill>
                  <a:schemeClr val="tx1"/>
                </a:solidFill>
              </a:rPr>
              <a:t> &amp; South </a:t>
            </a:r>
            <a:r>
              <a:rPr lang="en-US" dirty="0" err="1">
                <a:solidFill>
                  <a:schemeClr val="tx1"/>
                </a:solidFill>
              </a:rPr>
              <a:t>Selkirks</a:t>
            </a:r>
            <a:r>
              <a:rPr lang="en-US" dirty="0">
                <a:solidFill>
                  <a:schemeClr val="tx1"/>
                </a:solidFill>
              </a:rPr>
              <a:t> </a:t>
            </a:r>
          </a:p>
          <a:p>
            <a:pPr>
              <a:buFont typeface="+mj-lt"/>
              <a:buAutoNum type="arabicPeriod"/>
            </a:pPr>
            <a:r>
              <a:rPr lang="en-US" dirty="0">
                <a:solidFill>
                  <a:schemeClr val="tx1"/>
                </a:solidFill>
              </a:rPr>
              <a:t>Agreement for the  Conservation and Recovery of Caribou in Alberta (Canada, AB)</a:t>
            </a:r>
          </a:p>
          <a:p>
            <a:pPr>
              <a:buFont typeface="+mj-lt"/>
              <a:buAutoNum type="arabicPeriod"/>
            </a:pPr>
            <a:r>
              <a:rPr lang="en-US" dirty="0">
                <a:solidFill>
                  <a:schemeClr val="tx1"/>
                </a:solidFill>
              </a:rPr>
              <a:t>Partnership Agreement for the Conservation of the </a:t>
            </a:r>
            <a:r>
              <a:rPr lang="en-US" u="sng" dirty="0">
                <a:solidFill>
                  <a:schemeClr val="tx1"/>
                </a:solidFill>
              </a:rPr>
              <a:t>Central Group </a:t>
            </a:r>
            <a:r>
              <a:rPr lang="en-US" dirty="0">
                <a:solidFill>
                  <a:schemeClr val="tx1"/>
                </a:solidFill>
              </a:rPr>
              <a:t>of SMC (Canada, BC, Saulteau First Nations, West Moberly First Nations)</a:t>
            </a:r>
          </a:p>
        </p:txBody>
      </p:sp>
      <p:sp>
        <p:nvSpPr>
          <p:cNvPr id="4" name="Slide Number Placeholder 3"/>
          <p:cNvSpPr>
            <a:spLocks noGrp="1"/>
          </p:cNvSpPr>
          <p:nvPr>
            <p:ph type="sldNum" sz="quarter" idx="12"/>
          </p:nvPr>
        </p:nvSpPr>
        <p:spPr/>
        <p:txBody>
          <a:bodyPr/>
          <a:lstStyle/>
          <a:p>
            <a:fld id="{305161A0-0E6A-4BED-9027-1915FC7FE8F8}" type="slidenum">
              <a:rPr lang="en-CA" smtClean="0"/>
              <a:t>6</a:t>
            </a:fld>
            <a:endParaRPr lang="en-CA" dirty="0"/>
          </a:p>
        </p:txBody>
      </p:sp>
      <p:sp>
        <p:nvSpPr>
          <p:cNvPr id="6" name="Title 1"/>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cap="all" dirty="0">
                <a:solidFill>
                  <a:srgbClr val="0070C0"/>
                </a:solidFill>
              </a:rPr>
              <a:t>SMC</a:t>
            </a:r>
            <a:r>
              <a:rPr lang="en-CA" sz="3200" cap="all" dirty="0"/>
              <a:t> – current s.11 agreements</a:t>
            </a:r>
          </a:p>
        </p:txBody>
      </p:sp>
    </p:spTree>
    <p:extLst>
      <p:ext uri="{BB962C8B-B14F-4D97-AF65-F5344CB8AC3E}">
        <p14:creationId xmlns:p14="http://schemas.microsoft.com/office/powerpoint/2010/main" val="1760188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5445224"/>
            <a:ext cx="9144000" cy="1412776"/>
          </a:xfrm>
          <a:prstGeom prst="rect">
            <a:avLst/>
          </a:prstGeom>
        </p:spPr>
      </p:pic>
      <p:sp>
        <p:nvSpPr>
          <p:cNvPr id="3" name="Content Placeholder 2"/>
          <p:cNvSpPr>
            <a:spLocks noGrp="1"/>
          </p:cNvSpPr>
          <p:nvPr>
            <p:ph idx="1"/>
          </p:nvPr>
        </p:nvSpPr>
        <p:spPr>
          <a:xfrm>
            <a:off x="457200" y="1888938"/>
            <a:ext cx="8331200" cy="4525963"/>
          </a:xfrm>
        </p:spPr>
        <p:txBody>
          <a:bodyPr>
            <a:normAutofit lnSpcReduction="10000"/>
          </a:bodyPr>
          <a:lstStyle/>
          <a:p>
            <a:pPr lvl="0"/>
            <a:r>
              <a:rPr lang="en-CA" dirty="0"/>
              <a:t>Included in bilateral Canada-BC s.11 agreement</a:t>
            </a:r>
          </a:p>
          <a:p>
            <a:pPr lvl="0"/>
            <a:r>
              <a:rPr lang="en-CA" dirty="0"/>
              <a:t>Led by Province, with Federal support – collaborative with Indigenous communities </a:t>
            </a:r>
          </a:p>
          <a:p>
            <a:pPr lvl="0"/>
            <a:r>
              <a:rPr lang="en-US" dirty="0"/>
              <a:t>Process has evolved. Whether “herd plans” or land use plans, expectation is that caribou recovery will be supported </a:t>
            </a:r>
            <a:r>
              <a:rPr lang="en-CA" dirty="0"/>
              <a:t>through:</a:t>
            </a:r>
          </a:p>
          <a:p>
            <a:pPr lvl="1"/>
            <a:r>
              <a:rPr lang="en-CA" dirty="0"/>
              <a:t>Reduction in disturbance in medium-long term (restoration, habitat protection, planning, over 10-20+ years)</a:t>
            </a:r>
          </a:p>
          <a:p>
            <a:pPr lvl="1"/>
            <a:r>
              <a:rPr lang="en-CA" dirty="0"/>
              <a:t>Active management where necessary in short-medium (predator control, maternity pens, </a:t>
            </a:r>
            <a:r>
              <a:rPr lang="en-CA" dirty="0" err="1"/>
              <a:t>etc</a:t>
            </a:r>
            <a:r>
              <a:rPr lang="en-CA" dirty="0"/>
              <a:t>, over ~5-10 years)</a:t>
            </a:r>
          </a:p>
          <a:p>
            <a:r>
              <a:rPr lang="en-CA" dirty="0"/>
              <a:t>Recovery potential for </a:t>
            </a:r>
            <a:r>
              <a:rPr lang="en-CA" dirty="0" err="1"/>
              <a:t>Revelstoke</a:t>
            </a:r>
            <a:r>
              <a:rPr lang="en-CA" dirty="0"/>
              <a:t> surrounding LPUs, despite complexities</a:t>
            </a:r>
            <a:endParaRPr lang="en-CA" dirty="0">
              <a:solidFill>
                <a:schemeClr val="tx1"/>
              </a:solidFill>
            </a:endParaRPr>
          </a:p>
        </p:txBody>
      </p:sp>
      <p:sp>
        <p:nvSpPr>
          <p:cNvPr id="4" name="Slide Number Placeholder 3"/>
          <p:cNvSpPr>
            <a:spLocks noGrp="1"/>
          </p:cNvSpPr>
          <p:nvPr>
            <p:ph type="sldNum" sz="quarter" idx="12"/>
          </p:nvPr>
        </p:nvSpPr>
        <p:spPr/>
        <p:txBody>
          <a:bodyPr/>
          <a:lstStyle/>
          <a:p>
            <a:fld id="{305161A0-0E6A-4BED-9027-1915FC7FE8F8}" type="slidenum">
              <a:rPr lang="en-CA" smtClean="0"/>
              <a:t>7</a:t>
            </a:fld>
            <a:endParaRPr lang="en-CA" dirty="0"/>
          </a:p>
        </p:txBody>
      </p:sp>
      <p:sp>
        <p:nvSpPr>
          <p:cNvPr id="6" name="Title 1"/>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cap="all" dirty="0">
                <a:solidFill>
                  <a:srgbClr val="0070C0"/>
                </a:solidFill>
              </a:rPr>
              <a:t>SMC</a:t>
            </a:r>
            <a:r>
              <a:rPr lang="en-CA" sz="3200" cap="all" dirty="0"/>
              <a:t> – Herd Planning</a:t>
            </a:r>
          </a:p>
        </p:txBody>
      </p:sp>
    </p:spTree>
    <p:extLst>
      <p:ext uri="{BB962C8B-B14F-4D97-AF65-F5344CB8AC3E}">
        <p14:creationId xmlns:p14="http://schemas.microsoft.com/office/powerpoint/2010/main" val="3414710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5445224"/>
            <a:ext cx="9144000" cy="1412776"/>
          </a:xfrm>
          <a:prstGeom prst="rect">
            <a:avLst/>
          </a:prstGeom>
        </p:spPr>
      </p:pic>
      <p:sp>
        <p:nvSpPr>
          <p:cNvPr id="3" name="Content Placeholder 2"/>
          <p:cNvSpPr>
            <a:spLocks noGrp="1"/>
          </p:cNvSpPr>
          <p:nvPr>
            <p:ph idx="1"/>
          </p:nvPr>
        </p:nvSpPr>
        <p:spPr>
          <a:xfrm>
            <a:off x="457200" y="1888938"/>
            <a:ext cx="5372100" cy="4525963"/>
          </a:xfrm>
        </p:spPr>
        <p:txBody>
          <a:bodyPr>
            <a:normAutofit/>
          </a:bodyPr>
          <a:lstStyle/>
          <a:p>
            <a:r>
              <a:rPr lang="en-US" dirty="0"/>
              <a:t>2014 Release</a:t>
            </a:r>
          </a:p>
          <a:p>
            <a:r>
              <a:rPr lang="en-US" dirty="0"/>
              <a:t>Upcoming A</a:t>
            </a:r>
            <a:r>
              <a:rPr lang="en-US" dirty="0">
                <a:solidFill>
                  <a:schemeClr val="tx1"/>
                </a:solidFill>
              </a:rPr>
              <a:t>mendment:</a:t>
            </a:r>
          </a:p>
          <a:p>
            <a:pPr lvl="1">
              <a:buFont typeface="+mj-lt"/>
              <a:buAutoNum type="arabicPeriod"/>
            </a:pPr>
            <a:r>
              <a:rPr lang="en-US" dirty="0"/>
              <a:t>Critical Habitat update</a:t>
            </a:r>
          </a:p>
          <a:p>
            <a:pPr lvl="1">
              <a:buFont typeface="+mj-lt"/>
              <a:buAutoNum type="arabicPeriod"/>
            </a:pPr>
            <a:r>
              <a:rPr lang="en-US" dirty="0"/>
              <a:t>Inclusion of Indigenous knowledge and perspectives</a:t>
            </a:r>
            <a:endParaRPr lang="en-CA" dirty="0"/>
          </a:p>
          <a:p>
            <a:pPr lvl="1">
              <a:buFont typeface="+mj-lt"/>
              <a:buAutoNum type="arabicPeriod"/>
            </a:pPr>
            <a:r>
              <a:rPr lang="en-US" dirty="0"/>
              <a:t>Starting with I</a:t>
            </a:r>
            <a:r>
              <a:rPr lang="en-US" dirty="0">
                <a:solidFill>
                  <a:schemeClr val="tx1"/>
                </a:solidFill>
              </a:rPr>
              <a:t>ndigenous language</a:t>
            </a:r>
          </a:p>
        </p:txBody>
      </p:sp>
      <p:sp>
        <p:nvSpPr>
          <p:cNvPr id="4" name="Slide Number Placeholder 3"/>
          <p:cNvSpPr>
            <a:spLocks noGrp="1"/>
          </p:cNvSpPr>
          <p:nvPr>
            <p:ph type="sldNum" sz="quarter" idx="12"/>
          </p:nvPr>
        </p:nvSpPr>
        <p:spPr/>
        <p:txBody>
          <a:bodyPr/>
          <a:lstStyle/>
          <a:p>
            <a:fld id="{305161A0-0E6A-4BED-9027-1915FC7FE8F8}" type="slidenum">
              <a:rPr lang="en-CA" smtClean="0"/>
              <a:t>8</a:t>
            </a:fld>
            <a:endParaRPr lang="en-CA" dirty="0"/>
          </a:p>
        </p:txBody>
      </p:sp>
      <p:sp>
        <p:nvSpPr>
          <p:cNvPr id="6" name="Title 1"/>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cap="all" dirty="0">
                <a:solidFill>
                  <a:srgbClr val="0070C0"/>
                </a:solidFill>
              </a:rPr>
              <a:t>SMC</a:t>
            </a:r>
            <a:r>
              <a:rPr lang="en-CA" sz="3200" cap="all" dirty="0"/>
              <a:t> – Recovery Strategy</a:t>
            </a:r>
          </a:p>
        </p:txBody>
      </p:sp>
      <p:pic>
        <p:nvPicPr>
          <p:cNvPr id="7" name="Picture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635551" y="1690689"/>
            <a:ext cx="3192158" cy="43350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59128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5445224"/>
            <a:ext cx="9144000" cy="1412776"/>
          </a:xfrm>
          <a:prstGeom prst="rect">
            <a:avLst/>
          </a:prstGeom>
        </p:spPr>
      </p:pic>
      <p:sp>
        <p:nvSpPr>
          <p:cNvPr id="28674" name="Title 1"/>
          <p:cNvSpPr>
            <a:spLocks noGrp="1" noChangeArrowheads="1"/>
          </p:cNvSpPr>
          <p:nvPr>
            <p:ph type="title"/>
          </p:nvPr>
        </p:nvSpPr>
        <p:spPr>
          <a:xfrm>
            <a:off x="358526" y="132649"/>
            <a:ext cx="8569325" cy="936625"/>
          </a:xfrm>
        </p:spPr>
        <p:txBody>
          <a:bodyPr/>
          <a:lstStyle/>
          <a:p>
            <a:r>
              <a:rPr lang="en-CA" altLang="en-US" sz="3200" cap="all" dirty="0">
                <a:cs typeface="Segoe UI" panose="020B0502040204020203" pitchFamily="34" charset="0"/>
              </a:rPr>
              <a:t>critical habitat</a:t>
            </a:r>
            <a:endParaRPr lang="en-US" altLang="en-US" sz="3200" cap="all" dirty="0">
              <a:cs typeface="Segoe UI" panose="020B0502040204020203" pitchFamily="34" charset="0"/>
            </a:endParaRPr>
          </a:p>
        </p:txBody>
      </p:sp>
      <p:sp>
        <p:nvSpPr>
          <p:cNvPr id="5" name="Slide Number Placeholder 4"/>
          <p:cNvSpPr>
            <a:spLocks noGrp="1"/>
          </p:cNvSpPr>
          <p:nvPr>
            <p:ph type="sldNum" sz="quarter" idx="12"/>
          </p:nvPr>
        </p:nvSpPr>
        <p:spPr/>
        <p:txBody>
          <a:bodyPr/>
          <a:lstStyle/>
          <a:p>
            <a:fld id="{305161A0-0E6A-4BED-9027-1915FC7FE8F8}" type="slidenum">
              <a:rPr lang="en-CA" smtClean="0"/>
              <a:t>9</a:t>
            </a:fld>
            <a:endParaRPr lang="en-CA" dirty="0"/>
          </a:p>
        </p:txBody>
      </p:sp>
      <p:sp>
        <p:nvSpPr>
          <p:cNvPr id="3" name="Rectangle 2">
            <a:extLst>
              <a:ext uri="{FF2B5EF4-FFF2-40B4-BE49-F238E27FC236}">
                <a16:creationId xmlns:a16="http://schemas.microsoft.com/office/drawing/2014/main" id="{16472BBB-1574-41CA-BA28-ACCE1D46E753}"/>
              </a:ext>
            </a:extLst>
          </p:cNvPr>
          <p:cNvSpPr/>
          <p:nvPr/>
        </p:nvSpPr>
        <p:spPr>
          <a:xfrm>
            <a:off x="259982" y="1124260"/>
            <a:ext cx="8488481" cy="984885"/>
          </a:xfrm>
          <a:prstGeom prst="rect">
            <a:avLst/>
          </a:prstGeom>
        </p:spPr>
        <p:txBody>
          <a:bodyPr wrap="square">
            <a:spAutoFit/>
          </a:bodyPr>
          <a:lstStyle/>
          <a:p>
            <a:pPr marL="457200" indent="-457200" eaLnBrk="1" hangingPunct="1">
              <a:defRPr/>
            </a:pPr>
            <a:r>
              <a:rPr lang="en-US" altLang="en-US" sz="2000" dirty="0">
                <a:latin typeface="Calibri" panose="020F0502020204030204" pitchFamily="34" charset="0"/>
                <a:ea typeface="Segoe UI" panose="020B0502040204020203" pitchFamily="34" charset="0"/>
                <a:cs typeface="Calibri" panose="020F0502020204030204" pitchFamily="34" charset="0"/>
              </a:rPr>
              <a:t>Definition in SARA:</a:t>
            </a:r>
          </a:p>
          <a:p>
            <a:pPr marL="457200" indent="-457200">
              <a:defRPr/>
            </a:pPr>
            <a:r>
              <a:rPr lang="en-US" altLang="en-US" dirty="0">
                <a:latin typeface="Calibri" panose="020F0502020204030204" pitchFamily="34" charset="0"/>
              </a:rPr>
              <a:t>	</a:t>
            </a:r>
            <a:r>
              <a:rPr lang="en-US" altLang="en-US" i="1" dirty="0">
                <a:solidFill>
                  <a:srgbClr val="0070C0"/>
                </a:solidFill>
                <a:latin typeface="Calibri" panose="020F0502020204030204" pitchFamily="34" charset="0"/>
              </a:rPr>
              <a:t>“the habitat that is necessary for the survival or recovery of a listed wildlife species and that is identified … in the recovery strategy or in an action plan for the species”</a:t>
            </a:r>
          </a:p>
        </p:txBody>
      </p:sp>
      <p:sp>
        <p:nvSpPr>
          <p:cNvPr id="4" name="Rectangle 3"/>
          <p:cNvSpPr/>
          <p:nvPr/>
        </p:nvSpPr>
        <p:spPr>
          <a:xfrm>
            <a:off x="259982" y="1945967"/>
            <a:ext cx="3063789" cy="3831818"/>
          </a:xfrm>
          <a:prstGeom prst="rect">
            <a:avLst/>
          </a:prstGeom>
        </p:spPr>
        <p:txBody>
          <a:bodyPr wrap="square">
            <a:spAutoFit/>
          </a:bodyPr>
          <a:lstStyle/>
          <a:p>
            <a:pPr>
              <a:spcAft>
                <a:spcPts val="600"/>
              </a:spcAft>
              <a:defRPr/>
            </a:pPr>
            <a:endParaRPr lang="en-US" altLang="en-US" sz="2000" dirty="0">
              <a:latin typeface="Calibri" panose="020F0502020204030204" pitchFamily="34" charset="0"/>
              <a:ea typeface="Segoe UI" panose="020B0502040204020203" pitchFamily="34" charset="0"/>
              <a:cs typeface="Calibri" panose="020F0502020204030204" pitchFamily="34" charset="0"/>
            </a:endParaRPr>
          </a:p>
          <a:p>
            <a:pPr>
              <a:spcAft>
                <a:spcPts val="600"/>
              </a:spcAft>
              <a:defRPr/>
            </a:pPr>
            <a:r>
              <a:rPr lang="en-US" altLang="en-US" sz="2000" dirty="0">
                <a:latin typeface="Calibri" panose="020F0502020204030204" pitchFamily="34" charset="0"/>
                <a:ea typeface="Segoe UI" panose="020B0502040204020203" pitchFamily="34" charset="0"/>
                <a:cs typeface="Calibri" panose="020F0502020204030204" pitchFamily="34" charset="0"/>
              </a:rPr>
              <a:t>In 2014, critical habitat was partially identified for all LPUs. </a:t>
            </a:r>
          </a:p>
          <a:p>
            <a:pPr>
              <a:spcAft>
                <a:spcPts val="600"/>
              </a:spcAft>
              <a:defRPr/>
            </a:pPr>
            <a:r>
              <a:rPr lang="en-US" altLang="en-US" sz="2000" dirty="0">
                <a:latin typeface="Calibri" panose="020F0502020204030204" pitchFamily="34" charset="0"/>
                <a:ea typeface="Segoe UI" panose="020B0502040204020203" pitchFamily="34" charset="0"/>
                <a:cs typeface="Calibri" panose="020F0502020204030204" pitchFamily="34" charset="0"/>
              </a:rPr>
              <a:t>Not all identified CH was mapped. </a:t>
            </a:r>
          </a:p>
          <a:p>
            <a:pPr>
              <a:spcAft>
                <a:spcPts val="600"/>
              </a:spcAft>
              <a:defRPr/>
            </a:pPr>
            <a:endParaRPr lang="en-CA" altLang="en-US" sz="2000" b="1" dirty="0">
              <a:latin typeface="Calibri" panose="020F0502020204030204" pitchFamily="34" charset="0"/>
              <a:ea typeface="Segoe UI" panose="020B0502040204020203" pitchFamily="34" charset="0"/>
              <a:cs typeface="Calibri" panose="020F0502020204030204" pitchFamily="34" charset="0"/>
            </a:endParaRPr>
          </a:p>
          <a:p>
            <a:pPr>
              <a:spcAft>
                <a:spcPts val="600"/>
              </a:spcAft>
              <a:defRPr/>
            </a:pPr>
            <a:r>
              <a:rPr lang="en-CA" altLang="en-US" sz="2000" b="1" dirty="0">
                <a:latin typeface="Calibri" panose="020F0502020204030204" pitchFamily="34" charset="0"/>
                <a:ea typeface="Segoe UI" panose="020B0502040204020203" pitchFamily="34" charset="0"/>
                <a:cs typeface="Calibri" panose="020F0502020204030204" pitchFamily="34" charset="0"/>
              </a:rPr>
              <a:t>3 components:</a:t>
            </a:r>
          </a:p>
          <a:p>
            <a:pPr marL="457200" indent="-457200">
              <a:spcAft>
                <a:spcPts val="600"/>
              </a:spcAft>
              <a:buFontTx/>
              <a:buAutoNum type="arabicPeriod"/>
              <a:defRPr/>
            </a:pPr>
            <a:r>
              <a:rPr lang="en-CA" altLang="en-US" sz="1600" dirty="0">
                <a:latin typeface="Calibri" panose="020F0502020204030204" pitchFamily="34" charset="0"/>
                <a:ea typeface="Segoe UI" panose="020B0502040204020203" pitchFamily="34" charset="0"/>
                <a:cs typeface="Calibri" panose="020F0502020204030204" pitchFamily="34" charset="0"/>
              </a:rPr>
              <a:t>Location: Map of boundaries</a:t>
            </a:r>
          </a:p>
          <a:p>
            <a:pPr marL="457200" indent="-457200">
              <a:spcAft>
                <a:spcPts val="600"/>
              </a:spcAft>
              <a:buFontTx/>
              <a:buAutoNum type="arabicPeriod"/>
              <a:defRPr/>
            </a:pPr>
            <a:r>
              <a:rPr lang="en-CA" altLang="en-US" sz="1600" dirty="0">
                <a:latin typeface="Calibri" panose="020F0502020204030204" pitchFamily="34" charset="0"/>
                <a:ea typeface="Segoe UI" panose="020B0502040204020203" pitchFamily="34" charset="0"/>
                <a:cs typeface="Calibri" panose="020F0502020204030204" pitchFamily="34" charset="0"/>
              </a:rPr>
              <a:t>Type: biophysical attributes</a:t>
            </a:r>
          </a:p>
          <a:p>
            <a:pPr marL="457200" indent="-457200">
              <a:spcAft>
                <a:spcPts val="600"/>
              </a:spcAft>
              <a:buFontTx/>
              <a:buAutoNum type="arabicPeriod"/>
              <a:defRPr/>
            </a:pPr>
            <a:r>
              <a:rPr lang="en-CA" altLang="en-US" sz="1600" dirty="0">
                <a:latin typeface="Calibri" panose="020F0502020204030204" pitchFamily="34" charset="0"/>
                <a:ea typeface="Segoe UI" panose="020B0502040204020203" pitchFamily="34" charset="0"/>
                <a:cs typeface="Calibri" panose="020F0502020204030204" pitchFamily="34" charset="0"/>
              </a:rPr>
              <a:t>Amount: best available info</a:t>
            </a:r>
            <a:endParaRPr lang="en-CA" altLang="en-US" sz="1600" b="1" u="sng" dirty="0">
              <a:latin typeface="Calibri" panose="020F0502020204030204" pitchFamily="34" charset="0"/>
              <a:ea typeface="Segoe UI" panose="020B0502040204020203" pitchFamily="34" charset="0"/>
              <a:cs typeface="Calibri" panose="020F0502020204030204" pitchFamily="34" charset="0"/>
            </a:endParaRPr>
          </a:p>
        </p:txBody>
      </p:sp>
      <p:pic>
        <p:nvPicPr>
          <p:cNvPr id="6" name="Picture 5"/>
          <p:cNvPicPr>
            <a:picLocks noChangeAspect="1"/>
          </p:cNvPicPr>
          <p:nvPr/>
        </p:nvPicPr>
        <p:blipFill>
          <a:blip r:embed="rId4"/>
          <a:stretch>
            <a:fillRect/>
          </a:stretch>
        </p:blipFill>
        <p:spPr>
          <a:xfrm rot="5400000">
            <a:off x="3941890" y="1754039"/>
            <a:ext cx="4454737" cy="5274922"/>
          </a:xfrm>
          <a:prstGeom prst="rect">
            <a:avLst/>
          </a:prstGeom>
        </p:spPr>
      </p:pic>
    </p:spTree>
    <p:extLst>
      <p:ext uri="{BB962C8B-B14F-4D97-AF65-F5344CB8AC3E}">
        <p14:creationId xmlns:p14="http://schemas.microsoft.com/office/powerpoint/2010/main" val="3676120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486" y="103072"/>
            <a:ext cx="7886700" cy="1325563"/>
          </a:xfrm>
        </p:spPr>
        <p:txBody>
          <a:bodyPr>
            <a:normAutofit/>
          </a:bodyPr>
          <a:lstStyle/>
          <a:p>
            <a:pPr algn="ctr"/>
            <a:r>
              <a:rPr lang="en-CA" sz="3200" cap="all" dirty="0"/>
              <a:t>Population &amp; distribution objectives</a:t>
            </a:r>
            <a:endParaRPr lang="en-US" sz="3200" cap="all" dirty="0"/>
          </a:p>
        </p:txBody>
      </p:sp>
      <p:sp>
        <p:nvSpPr>
          <p:cNvPr id="3" name="Content Placeholder 2"/>
          <p:cNvSpPr>
            <a:spLocks noGrp="1"/>
          </p:cNvSpPr>
          <p:nvPr>
            <p:ph idx="1"/>
          </p:nvPr>
        </p:nvSpPr>
        <p:spPr>
          <a:xfrm>
            <a:off x="457200" y="1484784"/>
            <a:ext cx="8363272" cy="4536503"/>
          </a:xfrm>
        </p:spPr>
        <p:txBody>
          <a:bodyPr>
            <a:normAutofit/>
          </a:bodyPr>
          <a:lstStyle/>
          <a:p>
            <a:pPr marL="0" indent="0">
              <a:buNone/>
            </a:pPr>
            <a:r>
              <a:rPr lang="en-US" dirty="0">
                <a:solidFill>
                  <a:schemeClr val="tx1"/>
                </a:solidFill>
              </a:rPr>
              <a:t>To the extent possible:</a:t>
            </a:r>
          </a:p>
          <a:p>
            <a:r>
              <a:rPr lang="en-US" sz="2400" dirty="0">
                <a:solidFill>
                  <a:schemeClr val="tx1"/>
                </a:solidFill>
              </a:rPr>
              <a:t>stop decline in both size and distribution of all Local Population Units (LPUs)</a:t>
            </a:r>
          </a:p>
          <a:p>
            <a:r>
              <a:rPr lang="en-US" sz="2400" dirty="0">
                <a:solidFill>
                  <a:schemeClr val="tx1"/>
                </a:solidFill>
              </a:rPr>
              <a:t>maintain the current distribution within each </a:t>
            </a:r>
            <a:r>
              <a:rPr lang="en-US" sz="2400" dirty="0"/>
              <a:t>LPU</a:t>
            </a:r>
            <a:endParaRPr lang="en-US" sz="2400" dirty="0">
              <a:solidFill>
                <a:schemeClr val="tx1"/>
              </a:solidFill>
            </a:endParaRPr>
          </a:p>
          <a:p>
            <a:r>
              <a:rPr lang="en-US" sz="2400" dirty="0">
                <a:solidFill>
                  <a:schemeClr val="tx1"/>
                </a:solidFill>
              </a:rPr>
              <a:t>increase the size of all LPUs to </a:t>
            </a:r>
            <a:r>
              <a:rPr lang="en-US" sz="2400" b="1" dirty="0">
                <a:solidFill>
                  <a:srgbClr val="0070C0"/>
                </a:solidFill>
              </a:rPr>
              <a:t>self-sustaining</a:t>
            </a:r>
            <a:r>
              <a:rPr lang="en-US" dirty="0"/>
              <a:t> </a:t>
            </a:r>
            <a:r>
              <a:rPr lang="en-US" sz="2400" dirty="0"/>
              <a:t>levels </a:t>
            </a:r>
            <a:r>
              <a:rPr lang="en-US" sz="2400" dirty="0">
                <a:solidFill>
                  <a:schemeClr val="tx1"/>
                </a:solidFill>
              </a:rPr>
              <a:t>and, where appropriate and attainable, to levels </a:t>
            </a:r>
            <a:r>
              <a:rPr lang="en-US" sz="2400" u="sng" dirty="0">
                <a:solidFill>
                  <a:schemeClr val="tx1"/>
                </a:solidFill>
              </a:rPr>
              <a:t>which can sustain a harvest with dedicated or priority access to Indigenous peoples</a:t>
            </a:r>
          </a:p>
          <a:p>
            <a:pPr marL="0" indent="0">
              <a:buNone/>
            </a:pPr>
            <a:endParaRPr lang="en-US" dirty="0"/>
          </a:p>
          <a:p>
            <a:pPr marL="0" indent="0">
              <a:buNone/>
            </a:pPr>
            <a:endParaRPr lang="en-CA" dirty="0">
              <a:solidFill>
                <a:srgbClr val="FF0000"/>
              </a:solidFill>
            </a:endParaRPr>
          </a:p>
        </p:txBody>
      </p:sp>
      <p:sp>
        <p:nvSpPr>
          <p:cNvPr id="4" name="Slide Number Placeholder 3"/>
          <p:cNvSpPr>
            <a:spLocks noGrp="1"/>
          </p:cNvSpPr>
          <p:nvPr>
            <p:ph type="sldNum" sz="quarter" idx="12"/>
          </p:nvPr>
        </p:nvSpPr>
        <p:spPr/>
        <p:txBody>
          <a:bodyPr/>
          <a:lstStyle/>
          <a:p>
            <a:fld id="{305161A0-0E6A-4BED-9027-1915FC7FE8F8}" type="slidenum">
              <a:rPr lang="en-CA" smtClean="0"/>
              <a:t>10</a:t>
            </a:fld>
            <a:endParaRPr lang="en-CA" dirty="0"/>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5445224"/>
            <a:ext cx="9144000" cy="1412776"/>
          </a:xfrm>
          <a:prstGeom prst="rect">
            <a:avLst/>
          </a:prstGeom>
        </p:spPr>
      </p:pic>
    </p:spTree>
    <p:extLst>
      <p:ext uri="{BB962C8B-B14F-4D97-AF65-F5344CB8AC3E}">
        <p14:creationId xmlns:p14="http://schemas.microsoft.com/office/powerpoint/2010/main" val="1403304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5445224"/>
            <a:ext cx="9144000" cy="1412776"/>
          </a:xfrm>
          <a:prstGeom prst="rect">
            <a:avLst/>
          </a:prstGeom>
        </p:spPr>
      </p:pic>
      <p:sp>
        <p:nvSpPr>
          <p:cNvPr id="2" name="Title 1"/>
          <p:cNvSpPr>
            <a:spLocks noGrp="1"/>
          </p:cNvSpPr>
          <p:nvPr>
            <p:ph type="title"/>
          </p:nvPr>
        </p:nvSpPr>
        <p:spPr>
          <a:xfrm>
            <a:off x="611560" y="274638"/>
            <a:ext cx="8532440" cy="1143000"/>
          </a:xfrm>
        </p:spPr>
        <p:txBody>
          <a:bodyPr>
            <a:noAutofit/>
          </a:bodyPr>
          <a:lstStyle/>
          <a:p>
            <a:pPr lvl="0"/>
            <a:r>
              <a:rPr lang="en-CA" sz="3600" dirty="0"/>
              <a:t>Federal support for recovery implementation</a:t>
            </a:r>
            <a:endParaRPr lang="en-CA" sz="5400" dirty="0"/>
          </a:p>
        </p:txBody>
      </p:sp>
      <p:sp>
        <p:nvSpPr>
          <p:cNvPr id="4" name="Slide Number Placeholder 3"/>
          <p:cNvSpPr>
            <a:spLocks noGrp="1"/>
          </p:cNvSpPr>
          <p:nvPr>
            <p:ph type="sldNum" sz="quarter" idx="12"/>
          </p:nvPr>
        </p:nvSpPr>
        <p:spPr/>
        <p:txBody>
          <a:bodyPr/>
          <a:lstStyle/>
          <a:p>
            <a:fld id="{305161A0-0E6A-4BED-9027-1915FC7FE8F8}" type="slidenum">
              <a:rPr lang="en-CA" smtClean="0"/>
              <a:t>11</a:t>
            </a:fld>
            <a:endParaRPr lang="en-CA" dirty="0"/>
          </a:p>
        </p:txBody>
      </p:sp>
      <p:graphicFrame>
        <p:nvGraphicFramePr>
          <p:cNvPr id="5" name="Table 4"/>
          <p:cNvGraphicFramePr>
            <a:graphicFrameLocks noGrp="1"/>
          </p:cNvGraphicFramePr>
          <p:nvPr>
            <p:extLst>
              <p:ext uri="{D42A27DB-BD31-4B8C-83A1-F6EECF244321}">
                <p14:modId xmlns:p14="http://schemas.microsoft.com/office/powerpoint/2010/main" val="1255995173"/>
              </p:ext>
            </p:extLst>
          </p:nvPr>
        </p:nvGraphicFramePr>
        <p:xfrm>
          <a:off x="385762" y="1412777"/>
          <a:ext cx="8543926" cy="5139362"/>
        </p:xfrm>
        <a:graphic>
          <a:graphicData uri="http://schemas.openxmlformats.org/drawingml/2006/table">
            <a:tbl>
              <a:tblPr firstRow="1" bandRow="1">
                <a:tableStyleId>{F5AB1C69-6EDB-4FF4-983F-18BD219EF322}</a:tableStyleId>
              </a:tblPr>
              <a:tblGrid>
                <a:gridCol w="4271963">
                  <a:extLst>
                    <a:ext uri="{9D8B030D-6E8A-4147-A177-3AD203B41FA5}">
                      <a16:colId xmlns:a16="http://schemas.microsoft.com/office/drawing/2014/main" val="1512292430"/>
                    </a:ext>
                  </a:extLst>
                </a:gridCol>
                <a:gridCol w="4271963">
                  <a:extLst>
                    <a:ext uri="{9D8B030D-6E8A-4147-A177-3AD203B41FA5}">
                      <a16:colId xmlns:a16="http://schemas.microsoft.com/office/drawing/2014/main" val="327084342"/>
                    </a:ext>
                  </a:extLst>
                </a:gridCol>
              </a:tblGrid>
              <a:tr h="584061">
                <a:tc>
                  <a:txBody>
                    <a:bodyPr/>
                    <a:lstStyle/>
                    <a:p>
                      <a:pPr marL="0" lvl="0" indent="0" algn="ctr">
                        <a:buFont typeface="Arial" panose="020B0604020202020204" pitchFamily="34" charset="0"/>
                        <a:buNone/>
                      </a:pPr>
                      <a:r>
                        <a:rPr lang="en-CA" dirty="0"/>
                        <a:t>Funding to BC Caribou Recovery Program (via s.11 Bilateral</a:t>
                      </a:r>
                      <a:r>
                        <a:rPr lang="en-CA" baseline="0" dirty="0"/>
                        <a:t> Agreement</a:t>
                      </a:r>
                      <a:r>
                        <a:rPr lang="en-CA" dirty="0"/>
                        <a:t>)</a:t>
                      </a:r>
                    </a:p>
                  </a:txBody>
                  <a:tcPr anchor="ctr">
                    <a:solidFill>
                      <a:schemeClr val="tx2">
                        <a:lumMod val="60000"/>
                        <a:lumOff val="40000"/>
                      </a:schemeClr>
                    </a:solidFill>
                  </a:tcPr>
                </a:tc>
                <a:tc>
                  <a:txBody>
                    <a:bodyPr/>
                    <a:lstStyle/>
                    <a:p>
                      <a:pPr algn="ctr"/>
                      <a:endParaRPr lang="en-CA" dirty="0"/>
                    </a:p>
                  </a:txBody>
                  <a:tcPr anchor="ctr">
                    <a:solidFill>
                      <a:schemeClr val="tx1">
                        <a:lumMod val="50000"/>
                        <a:lumOff val="50000"/>
                      </a:schemeClr>
                    </a:solidFill>
                  </a:tcPr>
                </a:tc>
                <a:extLst>
                  <a:ext uri="{0D108BD9-81ED-4DB2-BD59-A6C34878D82A}">
                    <a16:rowId xmlns:a16="http://schemas.microsoft.com/office/drawing/2014/main" val="2026564434"/>
                  </a:ext>
                </a:extLst>
              </a:tr>
              <a:tr h="3337491">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p</a:t>
                      </a:r>
                      <a:r>
                        <a:rPr lang="en-CA" sz="2000" dirty="0" err="1"/>
                        <a:t>opulation</a:t>
                      </a:r>
                      <a:r>
                        <a:rPr lang="en-CA" sz="2000" dirty="0"/>
                        <a:t> trend monitoring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habitat monitoring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planning for habitat protection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habitat restoration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maternal penning, supplemental feeding, predator management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health studies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engagement (e.g. herd planning)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communications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compliance and enforcement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2000" dirty="0"/>
                    </a:p>
                    <a:p>
                      <a:endParaRPr lang="en-CA" dirty="0"/>
                    </a:p>
                  </a:txBody>
                  <a:tcPr anchor="ctr">
                    <a:solidFill>
                      <a:schemeClr val="accent1">
                        <a:lumMod val="40000"/>
                        <a:lumOff val="60000"/>
                      </a:schemeClr>
                    </a:solidFill>
                  </a:tcPr>
                </a:tc>
                <a:tc>
                  <a:txBody>
                    <a:bodyPr/>
                    <a:lstStyle/>
                    <a:p>
                      <a:endParaRPr lang="en-US" dirty="0"/>
                    </a:p>
                    <a:p>
                      <a:endParaRPr lang="en-CA" dirty="0"/>
                    </a:p>
                  </a:txBody>
                  <a:tcPr anchor="ctr">
                    <a:solidFill>
                      <a:schemeClr val="bg1">
                        <a:lumMod val="75000"/>
                      </a:schemeClr>
                    </a:solidFill>
                  </a:tcPr>
                </a:tc>
                <a:extLst>
                  <a:ext uri="{0D108BD9-81ED-4DB2-BD59-A6C34878D82A}">
                    <a16:rowId xmlns:a16="http://schemas.microsoft.com/office/drawing/2014/main" val="4157872514"/>
                  </a:ext>
                </a:extLst>
              </a:tr>
              <a:tr h="780722">
                <a:tc gridSpan="2">
                  <a:txBody>
                    <a:bodyPr/>
                    <a:lstStyle/>
                    <a:p>
                      <a:pPr algn="ctr"/>
                      <a:endParaRPr lang="en-CA" dirty="0"/>
                    </a:p>
                  </a:txBody>
                  <a:tcPr anchor="ctr">
                    <a:gradFill flip="none" rotWithShape="1">
                      <a:gsLst>
                        <a:gs pos="0">
                          <a:schemeClr val="accent1">
                            <a:lumMod val="75000"/>
                          </a:schemeClr>
                        </a:gs>
                        <a:gs pos="100000">
                          <a:schemeClr val="bg1">
                            <a:lumMod val="65000"/>
                          </a:schemeClr>
                        </a:gs>
                      </a:gsLst>
                      <a:lin ang="0" scaled="1"/>
                      <a:tileRect/>
                    </a:gradFill>
                  </a:tcPr>
                </a:tc>
                <a:tc hMerge="1">
                  <a:txBody>
                    <a:bodyPr/>
                    <a:lstStyle/>
                    <a:p>
                      <a:endParaRPr lang="en-CA" dirty="0"/>
                    </a:p>
                  </a:txBody>
                  <a:tcPr anchor="ctr">
                    <a:solidFill>
                      <a:schemeClr val="bg1">
                        <a:lumMod val="75000"/>
                      </a:schemeClr>
                    </a:solidFill>
                  </a:tcPr>
                </a:tc>
                <a:extLst>
                  <a:ext uri="{0D108BD9-81ED-4DB2-BD59-A6C34878D82A}">
                    <a16:rowId xmlns:a16="http://schemas.microsoft.com/office/drawing/2014/main" val="668910938"/>
                  </a:ext>
                </a:extLst>
              </a:tr>
            </a:tbl>
          </a:graphicData>
        </a:graphic>
      </p:graphicFrame>
    </p:spTree>
    <p:extLst>
      <p:ext uri="{BB962C8B-B14F-4D97-AF65-F5344CB8AC3E}">
        <p14:creationId xmlns:p14="http://schemas.microsoft.com/office/powerpoint/2010/main" val="2919089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5445224"/>
            <a:ext cx="9144000" cy="1412776"/>
          </a:xfrm>
          <a:prstGeom prst="rect">
            <a:avLst/>
          </a:prstGeom>
        </p:spPr>
      </p:pic>
      <p:sp>
        <p:nvSpPr>
          <p:cNvPr id="2" name="Title 1"/>
          <p:cNvSpPr>
            <a:spLocks noGrp="1"/>
          </p:cNvSpPr>
          <p:nvPr>
            <p:ph type="title"/>
          </p:nvPr>
        </p:nvSpPr>
        <p:spPr>
          <a:xfrm>
            <a:off x="611560" y="274638"/>
            <a:ext cx="8532440" cy="1143000"/>
          </a:xfrm>
        </p:spPr>
        <p:txBody>
          <a:bodyPr>
            <a:noAutofit/>
          </a:bodyPr>
          <a:lstStyle/>
          <a:p>
            <a:pPr lvl="0"/>
            <a:r>
              <a:rPr lang="en-CA" sz="3600" dirty="0"/>
              <a:t>Federal support for recovery implementation</a:t>
            </a:r>
            <a:endParaRPr lang="en-CA" sz="5400" dirty="0"/>
          </a:p>
        </p:txBody>
      </p:sp>
      <p:sp>
        <p:nvSpPr>
          <p:cNvPr id="4" name="Slide Number Placeholder 3"/>
          <p:cNvSpPr>
            <a:spLocks noGrp="1"/>
          </p:cNvSpPr>
          <p:nvPr>
            <p:ph type="sldNum" sz="quarter" idx="12"/>
          </p:nvPr>
        </p:nvSpPr>
        <p:spPr/>
        <p:txBody>
          <a:bodyPr/>
          <a:lstStyle/>
          <a:p>
            <a:fld id="{305161A0-0E6A-4BED-9027-1915FC7FE8F8}" type="slidenum">
              <a:rPr lang="en-CA" smtClean="0"/>
              <a:t>12</a:t>
            </a:fld>
            <a:endParaRPr lang="en-CA" dirty="0"/>
          </a:p>
        </p:txBody>
      </p:sp>
      <p:graphicFrame>
        <p:nvGraphicFramePr>
          <p:cNvPr id="5" name="Table 4"/>
          <p:cNvGraphicFramePr>
            <a:graphicFrameLocks noGrp="1"/>
          </p:cNvGraphicFramePr>
          <p:nvPr>
            <p:extLst>
              <p:ext uri="{D42A27DB-BD31-4B8C-83A1-F6EECF244321}">
                <p14:modId xmlns:p14="http://schemas.microsoft.com/office/powerpoint/2010/main" val="1059739418"/>
              </p:ext>
            </p:extLst>
          </p:nvPr>
        </p:nvGraphicFramePr>
        <p:xfrm>
          <a:off x="385762" y="1412777"/>
          <a:ext cx="8543926" cy="5090535"/>
        </p:xfrm>
        <a:graphic>
          <a:graphicData uri="http://schemas.openxmlformats.org/drawingml/2006/table">
            <a:tbl>
              <a:tblPr firstRow="1" bandRow="1">
                <a:tableStyleId>{F5AB1C69-6EDB-4FF4-983F-18BD219EF322}</a:tableStyleId>
              </a:tblPr>
              <a:tblGrid>
                <a:gridCol w="4271963">
                  <a:extLst>
                    <a:ext uri="{9D8B030D-6E8A-4147-A177-3AD203B41FA5}">
                      <a16:colId xmlns:a16="http://schemas.microsoft.com/office/drawing/2014/main" val="1512292430"/>
                    </a:ext>
                  </a:extLst>
                </a:gridCol>
                <a:gridCol w="4271963">
                  <a:extLst>
                    <a:ext uri="{9D8B030D-6E8A-4147-A177-3AD203B41FA5}">
                      <a16:colId xmlns:a16="http://schemas.microsoft.com/office/drawing/2014/main" val="327084342"/>
                    </a:ext>
                  </a:extLst>
                </a:gridCol>
              </a:tblGrid>
              <a:tr h="600049">
                <a:tc>
                  <a:txBody>
                    <a:bodyPr/>
                    <a:lstStyle/>
                    <a:p>
                      <a:pPr marL="0" lvl="0" indent="0" algn="ctr">
                        <a:buFont typeface="Arial" panose="020B0604020202020204" pitchFamily="34" charset="0"/>
                        <a:buNone/>
                      </a:pPr>
                      <a:r>
                        <a:rPr lang="en-CA" dirty="0"/>
                        <a:t>Funding to BC Caribou Recovery Program (via s.11 Bilateral</a:t>
                      </a:r>
                      <a:r>
                        <a:rPr lang="en-CA" baseline="0" dirty="0"/>
                        <a:t> Agreement</a:t>
                      </a:r>
                      <a:r>
                        <a:rPr lang="en-CA" dirty="0"/>
                        <a:t>)</a:t>
                      </a:r>
                    </a:p>
                  </a:txBody>
                  <a:tcPr>
                    <a:solidFill>
                      <a:schemeClr val="tx2">
                        <a:lumMod val="60000"/>
                        <a:lumOff val="40000"/>
                      </a:schemeClr>
                    </a:solidFill>
                  </a:tcPr>
                </a:tc>
                <a:tc>
                  <a:txBody>
                    <a:bodyPr/>
                    <a:lstStyle/>
                    <a:p>
                      <a:pPr lvl="0" algn="ctr"/>
                      <a:r>
                        <a:rPr lang="en-US" baseline="0" dirty="0"/>
                        <a:t>Funding to First Nations </a:t>
                      </a:r>
                    </a:p>
                    <a:p>
                      <a:pPr algn="ctr"/>
                      <a:r>
                        <a:rPr lang="en-US" baseline="0" dirty="0"/>
                        <a:t>(via Contribution Agreements)</a:t>
                      </a:r>
                      <a:endParaRPr lang="en-CA" dirty="0"/>
                    </a:p>
                  </a:txBody>
                  <a:tcPr anchor="ctr">
                    <a:solidFill>
                      <a:schemeClr val="tx1">
                        <a:lumMod val="50000"/>
                        <a:lumOff val="50000"/>
                      </a:schemeClr>
                    </a:solidFill>
                  </a:tcPr>
                </a:tc>
                <a:extLst>
                  <a:ext uri="{0D108BD9-81ED-4DB2-BD59-A6C34878D82A}">
                    <a16:rowId xmlns:a16="http://schemas.microsoft.com/office/drawing/2014/main" val="2026564434"/>
                  </a:ext>
                </a:extLst>
              </a:tr>
              <a:tr h="3538046">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t>p</a:t>
                      </a:r>
                      <a:r>
                        <a:rPr lang="en-CA" sz="2000" dirty="0" err="1"/>
                        <a:t>opulation</a:t>
                      </a:r>
                      <a:r>
                        <a:rPr lang="en-CA" sz="2000" dirty="0"/>
                        <a:t> trend monitoring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habitat monitoring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planning for habitat protection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habitat restoration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maternal penning, supplemental feeding, predator management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health studies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engagement (e.g. herd planning)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communications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compliance and enforcement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2000" dirty="0"/>
                    </a:p>
                    <a:p>
                      <a:endParaRPr lang="en-CA" dirty="0"/>
                    </a:p>
                  </a:txBody>
                  <a:tcPr anchor="ctr">
                    <a:solidFill>
                      <a:schemeClr val="accent1">
                        <a:lumMod val="40000"/>
                        <a:lumOff val="60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gathering &amp; weaving of IK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caribou habitat use monitoring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planning for habitat restoration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habitat restoration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predator management</a:t>
                      </a:r>
                      <a:r>
                        <a:rPr lang="en-CA" sz="2000" baseline="0" dirty="0"/>
                        <a:t> (traditional methods)</a:t>
                      </a:r>
                      <a:endParaRPr lang="en-CA" sz="20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participation in herd planning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other research to address knowledge gaps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2000" dirty="0"/>
                        <a:t>health studies</a:t>
                      </a:r>
                    </a:p>
                    <a:p>
                      <a:pPr marL="285750" indent="-285750">
                        <a:buFont typeface="Arial" panose="020B0604020202020204" pitchFamily="34" charset="0"/>
                        <a:buChar char="•"/>
                      </a:pPr>
                      <a:r>
                        <a:rPr lang="en-CA" sz="2000" dirty="0"/>
                        <a:t>community outreach and education </a:t>
                      </a:r>
                      <a:endParaRPr lang="en-CA" dirty="0"/>
                    </a:p>
                  </a:txBody>
                  <a:tcPr anchor="ctr">
                    <a:solidFill>
                      <a:schemeClr val="bg1">
                        <a:lumMod val="75000"/>
                      </a:schemeClr>
                    </a:solidFill>
                  </a:tcPr>
                </a:tc>
                <a:extLst>
                  <a:ext uri="{0D108BD9-81ED-4DB2-BD59-A6C34878D82A}">
                    <a16:rowId xmlns:a16="http://schemas.microsoft.com/office/drawing/2014/main" val="4157872514"/>
                  </a:ext>
                </a:extLst>
              </a:tr>
              <a:tr h="731895">
                <a:tc gridSpan="2">
                  <a:txBody>
                    <a:bodyPr/>
                    <a:lstStyle/>
                    <a:p>
                      <a:pPr algn="ctr"/>
                      <a:endParaRPr lang="en-CA" dirty="0"/>
                    </a:p>
                  </a:txBody>
                  <a:tcPr anchor="ctr">
                    <a:gradFill flip="none" rotWithShape="1">
                      <a:gsLst>
                        <a:gs pos="0">
                          <a:schemeClr val="accent1">
                            <a:lumMod val="75000"/>
                          </a:schemeClr>
                        </a:gs>
                        <a:gs pos="100000">
                          <a:schemeClr val="bg1">
                            <a:lumMod val="65000"/>
                          </a:schemeClr>
                        </a:gs>
                      </a:gsLst>
                      <a:lin ang="0" scaled="1"/>
                      <a:tileRect/>
                    </a:gradFill>
                  </a:tcPr>
                </a:tc>
                <a:tc hMerge="1">
                  <a:txBody>
                    <a:bodyPr/>
                    <a:lstStyle/>
                    <a:p>
                      <a:endParaRPr lang="en-CA" dirty="0"/>
                    </a:p>
                  </a:txBody>
                  <a:tcPr anchor="ctr">
                    <a:solidFill>
                      <a:schemeClr val="bg1">
                        <a:lumMod val="75000"/>
                      </a:schemeClr>
                    </a:solidFill>
                  </a:tcPr>
                </a:tc>
                <a:extLst>
                  <a:ext uri="{0D108BD9-81ED-4DB2-BD59-A6C34878D82A}">
                    <a16:rowId xmlns:a16="http://schemas.microsoft.com/office/drawing/2014/main" val="668910938"/>
                  </a:ext>
                </a:extLst>
              </a:tr>
            </a:tbl>
          </a:graphicData>
        </a:graphic>
      </p:graphicFrame>
    </p:spTree>
    <p:extLst>
      <p:ext uri="{BB962C8B-B14F-4D97-AF65-F5344CB8AC3E}">
        <p14:creationId xmlns:p14="http://schemas.microsoft.com/office/powerpoint/2010/main" val="3071245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Habitat Restoration</a:t>
            </a:r>
          </a:p>
        </p:txBody>
      </p:sp>
      <p:sp>
        <p:nvSpPr>
          <p:cNvPr id="4" name="Rectangle: Rounded Corners 5">
            <a:extLst>
              <a:ext uri="{FF2B5EF4-FFF2-40B4-BE49-F238E27FC236}">
                <a16:creationId xmlns:a16="http://schemas.microsoft.com/office/drawing/2014/main" id="{6524C34C-90A9-414B-AC38-016915851F02}"/>
              </a:ext>
            </a:extLst>
          </p:cNvPr>
          <p:cNvSpPr>
            <a:spLocks noGrp="1"/>
          </p:cNvSpPr>
          <p:nvPr>
            <p:ph idx="1"/>
          </p:nvPr>
        </p:nvSpPr>
        <p:spPr>
          <a:xfrm>
            <a:off x="682986" y="1468437"/>
            <a:ext cx="7886700" cy="4351338"/>
          </a:xfrm>
          <a:prstGeom prst="round2DiagRect">
            <a:avLst/>
          </a:prstGeom>
          <a:solidFill>
            <a:srgbClr val="7C9B3F">
              <a:alpha val="4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indent="0">
              <a:buNone/>
            </a:pPr>
            <a:r>
              <a:rPr lang="en-CA" dirty="0">
                <a:solidFill>
                  <a:schemeClr val="accent5">
                    <a:lumMod val="50000"/>
                  </a:schemeClr>
                </a:solidFill>
              </a:rPr>
              <a:t>Canada’s Strengthened Climate Plan:</a:t>
            </a:r>
            <a:br>
              <a:rPr lang="en-CA" dirty="0">
                <a:solidFill>
                  <a:schemeClr val="accent5">
                    <a:lumMod val="50000"/>
                  </a:schemeClr>
                </a:solidFill>
              </a:rPr>
            </a:br>
            <a:r>
              <a:rPr lang="en-CA" dirty="0">
                <a:solidFill>
                  <a:schemeClr val="accent5">
                    <a:lumMod val="50000"/>
                  </a:schemeClr>
                </a:solidFill>
              </a:rPr>
              <a:t>a </a:t>
            </a:r>
            <a:r>
              <a:rPr lang="en-CA" i="1" dirty="0">
                <a:solidFill>
                  <a:schemeClr val="accent5">
                    <a:lumMod val="50000"/>
                  </a:schemeClr>
                </a:solidFill>
              </a:rPr>
              <a:t>Healthy Environment and a Healthy Economy</a:t>
            </a:r>
          </a:p>
          <a:p>
            <a:pPr>
              <a:buFontTx/>
              <a:buChar char="-"/>
            </a:pPr>
            <a:r>
              <a:rPr lang="en-US" dirty="0">
                <a:solidFill>
                  <a:schemeClr val="accent5">
                    <a:lumMod val="50000"/>
                  </a:schemeClr>
                </a:solidFill>
              </a:rPr>
              <a:t>Carbon sequestration</a:t>
            </a:r>
          </a:p>
          <a:p>
            <a:pPr>
              <a:buFontTx/>
              <a:buChar char="-"/>
            </a:pPr>
            <a:r>
              <a:rPr lang="en-US" dirty="0">
                <a:solidFill>
                  <a:schemeClr val="accent5">
                    <a:lumMod val="50000"/>
                  </a:schemeClr>
                </a:solidFill>
              </a:rPr>
              <a:t>Provide co-benefits (e.g. SAR)</a:t>
            </a:r>
            <a:endParaRPr lang="en-CA" dirty="0"/>
          </a:p>
        </p:txBody>
      </p:sp>
      <p:grpSp>
        <p:nvGrpSpPr>
          <p:cNvPr id="11" name="Group 10"/>
          <p:cNvGrpSpPr/>
          <p:nvPr/>
        </p:nvGrpSpPr>
        <p:grpSpPr>
          <a:xfrm>
            <a:off x="854920" y="4957763"/>
            <a:ext cx="7434160" cy="1288014"/>
            <a:chOff x="1852715" y="7140412"/>
            <a:chExt cx="10197786" cy="2377202"/>
          </a:xfrm>
        </p:grpSpPr>
        <p:sp>
          <p:nvSpPr>
            <p:cNvPr id="8" name="TextBox 7">
              <a:extLst>
                <a:ext uri="{FF2B5EF4-FFF2-40B4-BE49-F238E27FC236}">
                  <a16:creationId xmlns:a16="http://schemas.microsoft.com/office/drawing/2014/main" id="{6F1438AA-58C2-4FCC-B350-189191B19C77}"/>
                </a:ext>
              </a:extLst>
            </p:cNvPr>
            <p:cNvSpPr txBox="1"/>
            <p:nvPr/>
          </p:nvSpPr>
          <p:spPr>
            <a:xfrm>
              <a:off x="1852715" y="7144079"/>
              <a:ext cx="3124543" cy="2373535"/>
            </a:xfrm>
            <a:prstGeom prst="rect">
              <a:avLst/>
            </a:prstGeom>
            <a:solidFill>
              <a:srgbClr val="3D5445"/>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CA" sz="2000" b="1" dirty="0"/>
                <a:t>Two Billion Trees </a:t>
              </a:r>
            </a:p>
            <a:p>
              <a:r>
                <a:rPr lang="en-CA" sz="1600" dirty="0"/>
                <a:t>(Growing Canada’s Forests) </a:t>
              </a:r>
            </a:p>
            <a:p>
              <a:r>
                <a:rPr lang="en-CA" sz="1200" dirty="0"/>
                <a:t>NRCAN</a:t>
              </a:r>
            </a:p>
            <a:p>
              <a:r>
                <a:rPr lang="en-CA" sz="1200" dirty="0"/>
                <a:t>$3.2 Billion </a:t>
              </a:r>
            </a:p>
          </p:txBody>
        </p:sp>
        <p:sp>
          <p:nvSpPr>
            <p:cNvPr id="9" name="TextBox 8">
              <a:extLst>
                <a:ext uri="{FF2B5EF4-FFF2-40B4-BE49-F238E27FC236}">
                  <a16:creationId xmlns:a16="http://schemas.microsoft.com/office/drawing/2014/main" id="{8040659B-2C11-4DF8-AF1D-AD711DCD30AA}"/>
                </a:ext>
              </a:extLst>
            </p:cNvPr>
            <p:cNvSpPr txBox="1"/>
            <p:nvPr/>
          </p:nvSpPr>
          <p:spPr>
            <a:xfrm>
              <a:off x="5374728" y="7144079"/>
              <a:ext cx="3302833" cy="2354366"/>
            </a:xfrm>
            <a:prstGeom prst="rect">
              <a:avLst/>
            </a:prstGeom>
            <a:solidFill>
              <a:srgbClr val="18A196"/>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CA" sz="2000" b="1" dirty="0"/>
                <a:t>Nature Smart Climate Solutions Fund</a:t>
              </a:r>
            </a:p>
            <a:p>
              <a:r>
                <a:rPr lang="en-CA" sz="1200" dirty="0"/>
                <a:t>ECCC</a:t>
              </a:r>
            </a:p>
            <a:p>
              <a:r>
                <a:rPr lang="en-CA" sz="1200" dirty="0"/>
                <a:t>$631 Million</a:t>
              </a:r>
            </a:p>
          </p:txBody>
        </p:sp>
        <p:sp>
          <p:nvSpPr>
            <p:cNvPr id="10" name="TextBox 9">
              <a:extLst>
                <a:ext uri="{FF2B5EF4-FFF2-40B4-BE49-F238E27FC236}">
                  <a16:creationId xmlns:a16="http://schemas.microsoft.com/office/drawing/2014/main" id="{00DF4404-8FB0-41B7-889F-8E1E52939941}"/>
                </a:ext>
              </a:extLst>
            </p:cNvPr>
            <p:cNvSpPr txBox="1"/>
            <p:nvPr/>
          </p:nvSpPr>
          <p:spPr>
            <a:xfrm>
              <a:off x="9092668" y="7140412"/>
              <a:ext cx="2957833" cy="2358033"/>
            </a:xfrm>
            <a:prstGeom prst="rect">
              <a:avLst/>
            </a:pr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CA" sz="2000" b="1" dirty="0"/>
                <a:t>Agricultural Climate Solutions</a:t>
              </a:r>
            </a:p>
            <a:p>
              <a:r>
                <a:rPr lang="en-US" sz="1200" dirty="0"/>
                <a:t>AAFC</a:t>
              </a:r>
            </a:p>
            <a:p>
              <a:r>
                <a:rPr lang="en-US" sz="1200" dirty="0"/>
                <a:t>$185 Million</a:t>
              </a:r>
            </a:p>
          </p:txBody>
        </p:sp>
      </p:grpSp>
      <p:sp>
        <p:nvSpPr>
          <p:cNvPr id="12" name="Title 1">
            <a:extLst>
              <a:ext uri="{FF2B5EF4-FFF2-40B4-BE49-F238E27FC236}">
                <a16:creationId xmlns:a16="http://schemas.microsoft.com/office/drawing/2014/main" id="{9AEE2D7E-141B-4314-A3D5-37ABACF4765D}"/>
              </a:ext>
            </a:extLst>
          </p:cNvPr>
          <p:cNvSpPr txBox="1">
            <a:spLocks/>
          </p:cNvSpPr>
          <p:nvPr/>
        </p:nvSpPr>
        <p:spPr>
          <a:xfrm>
            <a:off x="1727989" y="3647955"/>
            <a:ext cx="6787361" cy="895108"/>
          </a:xfrm>
          <a:prstGeom prst="rect">
            <a:avLst/>
          </a:prstGeom>
        </p:spPr>
        <p:txBody>
          <a:bodyPr vert="horz" lIns="109347" tIns="54674" rIns="109347" bIns="5467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348" b="1" dirty="0"/>
              <a:t>Natural Climate Solutions Fund:</a:t>
            </a:r>
          </a:p>
        </p:txBody>
      </p:sp>
    </p:spTree>
    <p:extLst>
      <p:ext uri="{BB962C8B-B14F-4D97-AF65-F5344CB8AC3E}">
        <p14:creationId xmlns:p14="http://schemas.microsoft.com/office/powerpoint/2010/main" val="3737904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0" dirty="0"/>
              <a:t>Thank you!</a:t>
            </a:r>
            <a:endParaRPr lang="en-CA" sz="4000" b="0" dirty="0"/>
          </a:p>
        </p:txBody>
      </p:sp>
      <p:sp>
        <p:nvSpPr>
          <p:cNvPr id="4" name="Slide Number Placeholder 3"/>
          <p:cNvSpPr>
            <a:spLocks noGrp="1"/>
          </p:cNvSpPr>
          <p:nvPr>
            <p:ph type="sldNum" sz="quarter" idx="12"/>
          </p:nvPr>
        </p:nvSpPr>
        <p:spPr/>
        <p:txBody>
          <a:bodyPr/>
          <a:lstStyle/>
          <a:p>
            <a:fld id="{305161A0-0E6A-4BED-9027-1915FC7FE8F8}" type="slidenum">
              <a:rPr lang="en-CA" smtClean="0"/>
              <a:t>14</a:t>
            </a:fld>
            <a:endParaRPr lang="en-CA" dirty="0"/>
          </a:p>
        </p:txBody>
      </p:sp>
      <p:pic>
        <p:nvPicPr>
          <p:cNvPr id="7" name="Content Placeholder 6"/>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2267744" y="1399537"/>
            <a:ext cx="5532105" cy="4531642"/>
          </a:xfrm>
        </p:spPr>
      </p:pic>
    </p:spTree>
    <p:extLst>
      <p:ext uri="{BB962C8B-B14F-4D97-AF65-F5344CB8AC3E}">
        <p14:creationId xmlns:p14="http://schemas.microsoft.com/office/powerpoint/2010/main" val="1792794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Additional slides just in case</a:t>
            </a:r>
          </a:p>
        </p:txBody>
      </p:sp>
      <p:sp>
        <p:nvSpPr>
          <p:cNvPr id="3" name="Content Placeholder 2"/>
          <p:cNvSpPr>
            <a:spLocks noGrp="1"/>
          </p:cNvSpPr>
          <p:nvPr>
            <p:ph idx="1"/>
          </p:nvPr>
        </p:nvSpPr>
        <p:spPr/>
        <p:txBody>
          <a:bodyPr/>
          <a:lstStyle/>
          <a:p>
            <a:endParaRPr lang="en-CA"/>
          </a:p>
        </p:txBody>
      </p:sp>
    </p:spTree>
    <p:extLst>
      <p:ext uri="{BB962C8B-B14F-4D97-AF65-F5344CB8AC3E}">
        <p14:creationId xmlns:p14="http://schemas.microsoft.com/office/powerpoint/2010/main" val="4225697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5445224"/>
            <a:ext cx="9144000" cy="1412776"/>
          </a:xfrm>
          <a:prstGeom prst="rect">
            <a:avLst/>
          </a:prstGeom>
        </p:spPr>
      </p:pic>
      <p:sp>
        <p:nvSpPr>
          <p:cNvPr id="3" name="Content Placeholder 2"/>
          <p:cNvSpPr>
            <a:spLocks noGrp="1"/>
          </p:cNvSpPr>
          <p:nvPr>
            <p:ph idx="1"/>
          </p:nvPr>
        </p:nvSpPr>
        <p:spPr>
          <a:xfrm>
            <a:off x="457200" y="1888938"/>
            <a:ext cx="8229600" cy="4525963"/>
          </a:xfrm>
        </p:spPr>
        <p:txBody>
          <a:bodyPr>
            <a:normAutofit/>
          </a:bodyPr>
          <a:lstStyle/>
          <a:p>
            <a:pPr marL="0" lvl="0" indent="0">
              <a:buNone/>
            </a:pPr>
            <a:r>
              <a:rPr lang="en-CA" dirty="0"/>
              <a:t>Self sustaining:</a:t>
            </a:r>
          </a:p>
          <a:p>
            <a:pPr marL="0" lvl="0" indent="0">
              <a:buNone/>
            </a:pPr>
            <a:endParaRPr lang="en-CA" dirty="0"/>
          </a:p>
        </p:txBody>
      </p:sp>
      <p:sp>
        <p:nvSpPr>
          <p:cNvPr id="4" name="Slide Number Placeholder 3"/>
          <p:cNvSpPr>
            <a:spLocks noGrp="1"/>
          </p:cNvSpPr>
          <p:nvPr>
            <p:ph type="sldNum" sz="quarter" idx="12"/>
          </p:nvPr>
        </p:nvSpPr>
        <p:spPr/>
        <p:txBody>
          <a:bodyPr/>
          <a:lstStyle/>
          <a:p>
            <a:fld id="{305161A0-0E6A-4BED-9027-1915FC7FE8F8}" type="slidenum">
              <a:rPr lang="en-CA" smtClean="0"/>
              <a:t>16</a:t>
            </a:fld>
            <a:endParaRPr lang="en-CA" dirty="0"/>
          </a:p>
        </p:txBody>
      </p:sp>
      <p:sp>
        <p:nvSpPr>
          <p:cNvPr id="6" name="Title 1"/>
          <p:cNvSpPr txBox="1">
            <a:spLocks/>
          </p:cNvSpPr>
          <p:nvPr/>
        </p:nvSpPr>
        <p:spPr>
          <a:xfrm>
            <a:off x="628650"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cap="all" dirty="0"/>
              <a:t>Population &amp; distribution objectives</a:t>
            </a:r>
            <a:endParaRPr lang="en-CA" sz="3200" dirty="0"/>
          </a:p>
        </p:txBody>
      </p:sp>
      <p:pic>
        <p:nvPicPr>
          <p:cNvPr id="2" name="Picture 1"/>
          <p:cNvPicPr>
            <a:picLocks noChangeAspect="1"/>
          </p:cNvPicPr>
          <p:nvPr/>
        </p:nvPicPr>
        <p:blipFill>
          <a:blip r:embed="rId4"/>
          <a:stretch>
            <a:fillRect/>
          </a:stretch>
        </p:blipFill>
        <p:spPr>
          <a:xfrm>
            <a:off x="-28576" y="2517532"/>
            <a:ext cx="9212232" cy="3532243"/>
          </a:xfrm>
          <a:prstGeom prst="rect">
            <a:avLst/>
          </a:prstGeom>
        </p:spPr>
      </p:pic>
    </p:spTree>
    <p:extLst>
      <p:ext uri="{BB962C8B-B14F-4D97-AF65-F5344CB8AC3E}">
        <p14:creationId xmlns:p14="http://schemas.microsoft.com/office/powerpoint/2010/main" val="9218198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6612973|-16747152|-13795269|-9798091|-11709358|Environment and Climate Change Canada&quot;,&quot;Id&quot;:&quot;62914d57434533592439c573&quot;,&quot;SmartGridHorizontal&quot;:0,&quot;LinkedExcelSources&quot;:{},&quot;LinkedProjectSources&quot;:{},&quot;FlowConfig&quot;:{&quot;Canvas&quot;:{&quot;Slide&quot;:-1,&quot;Width&quot;:0,&quot;Height&quot;:0},&quot;Timeline&quot;:{&quot;Actions&quot;:[]}},&quot;LinkedSlideMergeSources&quot;:{},&quot;LinkedSharePointSlideMergeSources&quot;:{}}"/>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1512</TotalTime>
  <Words>1295</Words>
  <Application>Microsoft Office PowerPoint</Application>
  <PresentationFormat>On-screen Show (4:3)</PresentationFormat>
  <Paragraphs>160</Paragraphs>
  <Slides>16</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Bell MT</vt:lpstr>
      <vt:lpstr>Calibri</vt:lpstr>
      <vt:lpstr>Calibri Light</vt:lpstr>
      <vt:lpstr>Calisto MT</vt:lpstr>
      <vt:lpstr>GillSans Light</vt:lpstr>
      <vt:lpstr>Tw Cen MT</vt:lpstr>
      <vt:lpstr>Office Theme</vt:lpstr>
      <vt:lpstr>PowerPoint Presentation</vt:lpstr>
      <vt:lpstr>Fed / prov Decision Making For CARIBOU </vt:lpstr>
      <vt:lpstr>Schedule 1 of SARA</vt:lpstr>
      <vt:lpstr>SMC protection under sara</vt:lpstr>
      <vt:lpstr>SMC protection under sara</vt:lpstr>
      <vt:lpstr>PowerPoint Presentation</vt:lpstr>
      <vt:lpstr>PowerPoint Presentation</vt:lpstr>
      <vt:lpstr>PowerPoint Presentation</vt:lpstr>
      <vt:lpstr>critical habitat</vt:lpstr>
      <vt:lpstr>Population &amp; distribution objectives</vt:lpstr>
      <vt:lpstr>Federal support for recovery implementation</vt:lpstr>
      <vt:lpstr>Federal support for recovery implementation</vt:lpstr>
      <vt:lpstr>Habitat Restoration</vt:lpstr>
      <vt:lpstr>Thank you!</vt:lpstr>
      <vt:lpstr>Additional slides just in case</vt:lpstr>
      <vt:lpstr>PowerPoint Presentation</vt:lpstr>
    </vt:vector>
  </TitlesOfParts>
  <Company>Environment Climate Change Canada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Polfus,Jean [PYR]</dc:creator>
  <cp:lastModifiedBy>Lachance, Genevieve E FOR:EX</cp:lastModifiedBy>
  <cp:revision>27</cp:revision>
  <dcterms:created xsi:type="dcterms:W3CDTF">2021-01-26T06:50:19Z</dcterms:created>
  <dcterms:modified xsi:type="dcterms:W3CDTF">2022-07-06T19:50:20Z</dcterms:modified>
</cp:coreProperties>
</file>