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72" r:id="rId5"/>
    <p:sldId id="273" r:id="rId6"/>
    <p:sldId id="266" r:id="rId7"/>
    <p:sldId id="271" r:id="rId8"/>
    <p:sldId id="270" r:id="rId9"/>
    <p:sldId id="261" r:id="rId10"/>
    <p:sldId id="264" r:id="rId11"/>
    <p:sldId id="267" r:id="rId12"/>
    <p:sldId id="260" r:id="rId13"/>
    <p:sldId id="269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0530" autoAdjust="0"/>
  </p:normalViewPr>
  <p:slideViewPr>
    <p:cSldViewPr snapToGrid="0">
      <p:cViewPr varScale="1">
        <p:scale>
          <a:sx n="77" d="100"/>
          <a:sy n="77" d="100"/>
        </p:scale>
        <p:origin x="90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patialfiles2.bcgov\work\for\rsi\rsi\projects\debmackillop\Caribou-RevyDU9\Carbon_FlatKernel_Herd_Union_Analy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patialfiles2.bcgov\work\for\rsi\rsi\projects\debmackillop\Caribou-RevyDU9\Carbon_FlatKernel_Herd_Union_Analysi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patialfiles2.bcgov\work\for\rsi\rsi\projects\debmackillop\Caribou-RevyDU9\Carbon_Herd_OG_TAP_Analysi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patialfiles2.bcgov\work\for\rsi\rsi\projects\debmackillop\Caribou-RevyDU9\Carbon_Herd_OG_TAP_Analysi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patialfiles2.bcgov\work\for\rsi\rsi\projects\debmackillop\Caribou-RevyDU9\Carbon_FlatKernel_Herd_Union_Analysi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patialfiles2.bcgov\work\for\rsi\rsi\projects\debmackillop\Caribou-RevyDU9\Carbon_FlatKernel_Herd_Union_Analysi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Columbia North - Total Carbon by</a:t>
            </a:r>
            <a:r>
              <a:rPr lang="en-CA" baseline="0"/>
              <a:t> Kernal Scenario</a:t>
            </a:r>
            <a:endParaRPr lang="en-CA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Sheet1!$A$17</c:f>
              <c:strCache>
                <c:ptCount val="1"/>
                <c:pt idx="0">
                  <c:v>Columbia North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Sheet1!$B$16:$D$16</c:f>
              <c:strCache>
                <c:ptCount val="3"/>
                <c:pt idx="0">
                  <c:v>kernel50</c:v>
                </c:pt>
                <c:pt idx="1">
                  <c:v>kernel75</c:v>
                </c:pt>
                <c:pt idx="2">
                  <c:v>kernel95</c:v>
                </c:pt>
              </c:strCache>
            </c:strRef>
          </c:cat>
          <c:val>
            <c:numRef>
              <c:f>Sheet1!$B$17:$D$17</c:f>
              <c:numCache>
                <c:formatCode>#,##0</c:formatCode>
                <c:ptCount val="3"/>
                <c:pt idx="0">
                  <c:v>69558100.099999845</c:v>
                </c:pt>
                <c:pt idx="1">
                  <c:v>91530819.999999881</c:v>
                </c:pt>
                <c:pt idx="2">
                  <c:v>101836184.59999987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5-4931-A1F0-AA6C7A5DD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5087480"/>
        <c:axId val="1345083872"/>
      </c:barChart>
      <c:catAx>
        <c:axId val="134508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083872"/>
        <c:crosses val="autoZero"/>
        <c:auto val="1"/>
        <c:lblAlgn val="ctr"/>
        <c:lblOffset val="100"/>
        <c:noMultiLvlLbl val="0"/>
      </c:catAx>
      <c:valAx>
        <c:axId val="134508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087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Columbia North - Total Carbon by</a:t>
            </a:r>
            <a:r>
              <a:rPr lang="en-CA" baseline="0"/>
              <a:t> Kernal Scenario</a:t>
            </a:r>
            <a:endParaRPr lang="en-CA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Sheet1!$A$17</c:f>
              <c:strCache>
                <c:ptCount val="1"/>
                <c:pt idx="0">
                  <c:v>Columbia North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Sheet1!$B$16:$D$16</c:f>
              <c:strCache>
                <c:ptCount val="3"/>
                <c:pt idx="0">
                  <c:v>kernel50</c:v>
                </c:pt>
                <c:pt idx="1">
                  <c:v>kernel75</c:v>
                </c:pt>
                <c:pt idx="2">
                  <c:v>kernel95</c:v>
                </c:pt>
              </c:strCache>
            </c:strRef>
          </c:cat>
          <c:val>
            <c:numRef>
              <c:f>Sheet1!$B$17:$D$17</c:f>
              <c:numCache>
                <c:formatCode>#,##0</c:formatCode>
                <c:ptCount val="3"/>
                <c:pt idx="0">
                  <c:v>69558100.099999845</c:v>
                </c:pt>
                <c:pt idx="1">
                  <c:v>91530819.999999881</c:v>
                </c:pt>
                <c:pt idx="2">
                  <c:v>101836184.59999987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5-4931-A1F0-AA6C7A5DD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5087480"/>
        <c:axId val="1345083872"/>
      </c:barChart>
      <c:catAx>
        <c:axId val="134508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083872"/>
        <c:crosses val="autoZero"/>
        <c:auto val="1"/>
        <c:lblAlgn val="ctr"/>
        <c:lblOffset val="100"/>
        <c:noMultiLvlLbl val="0"/>
      </c:catAx>
      <c:valAx>
        <c:axId val="134508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087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450008"/>
        <c:axId val="92446728"/>
      </c:barChart>
      <c:catAx>
        <c:axId val="9245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46728"/>
        <c:crosses val="autoZero"/>
        <c:auto val="1"/>
        <c:lblAlgn val="ctr"/>
        <c:lblOffset val="100"/>
        <c:noMultiLvlLbl val="0"/>
      </c:catAx>
      <c:valAx>
        <c:axId val="9244672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50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Tonnes of Carbon in Old Growth Deferrals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Sheet1!$B$15</c:f>
              <c:strCache>
                <c:ptCount val="1"/>
                <c:pt idx="0">
                  <c:v>Tonnes of Carbon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Sheet1!$A$16:$A$22</c:f>
              <c:strCache>
                <c:ptCount val="7"/>
                <c:pt idx="0">
                  <c:v>Central Rockies</c:v>
                </c:pt>
                <c:pt idx="1">
                  <c:v>Central Selkirks</c:v>
                </c:pt>
                <c:pt idx="2">
                  <c:v>Columbia North</c:v>
                </c:pt>
                <c:pt idx="3">
                  <c:v>Columbia South</c:v>
                </c:pt>
                <c:pt idx="4">
                  <c:v>Frisby Boulder</c:v>
                </c:pt>
                <c:pt idx="5">
                  <c:v>Groundhog</c:v>
                </c:pt>
                <c:pt idx="6">
                  <c:v>Monashee</c:v>
                </c:pt>
              </c:strCache>
            </c:strRef>
          </c:cat>
          <c:val>
            <c:numRef>
              <c:f>Sheet1!$B$16:$B$22</c:f>
              <c:numCache>
                <c:formatCode>#,##0</c:formatCode>
                <c:ptCount val="7"/>
                <c:pt idx="0">
                  <c:v>4339815.2799664875</c:v>
                </c:pt>
                <c:pt idx="1">
                  <c:v>17602241.75536871</c:v>
                </c:pt>
                <c:pt idx="2">
                  <c:v>13147420.526364245</c:v>
                </c:pt>
                <c:pt idx="3">
                  <c:v>8546297.593235733</c:v>
                </c:pt>
                <c:pt idx="4">
                  <c:v>2854452.096388218</c:v>
                </c:pt>
                <c:pt idx="5">
                  <c:v>3791949.3301070957</c:v>
                </c:pt>
                <c:pt idx="6">
                  <c:v>7969033.1113865301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84-4932-832A-447B0D1D0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450008"/>
        <c:axId val="92446728"/>
      </c:barChart>
      <c:catAx>
        <c:axId val="9245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46728"/>
        <c:crosses val="autoZero"/>
        <c:auto val="1"/>
        <c:lblAlgn val="ctr"/>
        <c:lblOffset val="100"/>
        <c:noMultiLvlLbl val="0"/>
      </c:catAx>
      <c:valAx>
        <c:axId val="9244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50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dirty="0"/>
              <a:t>Columbia</a:t>
            </a:r>
            <a:r>
              <a:rPr lang="en-CA" baseline="0" dirty="0"/>
              <a:t> North </a:t>
            </a:r>
            <a:r>
              <a:rPr lang="en-CA" dirty="0"/>
              <a:t>Carbon Value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Sheet1!$G$20</c:f>
              <c:strCache>
                <c:ptCount val="1"/>
                <c:pt idx="0">
                  <c:v>kernel50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Sheet1!$F$21:$F$24</c:f>
              <c:strCache>
                <c:ptCount val="4"/>
                <c:pt idx="0">
                  <c:v>Carbon Tax $50</c:v>
                </c:pt>
                <c:pt idx="1">
                  <c:v>Social Cost $65</c:v>
                </c:pt>
                <c:pt idx="2">
                  <c:v>Social Cost $185</c:v>
                </c:pt>
                <c:pt idx="3">
                  <c:v>Offset Price $15</c:v>
                </c:pt>
              </c:strCache>
            </c:strRef>
          </c:cat>
          <c:val>
            <c:numRef>
              <c:f>Sheet1!$G$21:$G$24</c:f>
              <c:numCache>
                <c:formatCode>_-"$"* #,##0_-;\-"$"* #,##0_-;_-"$"* "-"??_-;_-@_-</c:formatCode>
                <c:ptCount val="4"/>
                <c:pt idx="0">
                  <c:v>1738952502.499995</c:v>
                </c:pt>
                <c:pt idx="1">
                  <c:v>2260638253.2499933</c:v>
                </c:pt>
                <c:pt idx="2">
                  <c:v>6434124259.2499819</c:v>
                </c:pt>
                <c:pt idx="3">
                  <c:v>521685750.74999851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A-4E66-AA84-BA1A14C6F8AE}"/>
            </c:ext>
          </c:extLst>
        </c:ser>
        <c:ser>
          <c:idx val="1"/>
          <c:order val="1"/>
          <c:tx>
            <c:strRef>
              <c:f>Sheet1!$H$20</c:f>
              <c:strCache>
                <c:ptCount val="1"/>
                <c:pt idx="0">
                  <c:v>kernel75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Sheet1!$F$21:$F$24</c:f>
              <c:strCache>
                <c:ptCount val="4"/>
                <c:pt idx="0">
                  <c:v>Carbon Tax $50</c:v>
                </c:pt>
                <c:pt idx="1">
                  <c:v>Social Cost $65</c:v>
                </c:pt>
                <c:pt idx="2">
                  <c:v>Social Cost $185</c:v>
                </c:pt>
                <c:pt idx="3">
                  <c:v>Offset Price $15</c:v>
                </c:pt>
              </c:strCache>
            </c:strRef>
          </c:cat>
          <c:val>
            <c:numRef>
              <c:f>Sheet1!$H$21:$H$24</c:f>
              <c:numCache>
                <c:formatCode>_-"$"* #,##0_-;\-"$"* #,##0_-;_-"$"* "-"??_-;_-@_-</c:formatCode>
                <c:ptCount val="4"/>
                <c:pt idx="0">
                  <c:v>2288270499.9999976</c:v>
                </c:pt>
                <c:pt idx="1">
                  <c:v>2974751649.9999967</c:v>
                </c:pt>
                <c:pt idx="2">
                  <c:v>8466600849.9999905</c:v>
                </c:pt>
                <c:pt idx="3">
                  <c:v>686481149.99999917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A-4E66-AA84-BA1A14C6F8AE}"/>
            </c:ext>
          </c:extLst>
        </c:ser>
        <c:ser>
          <c:idx val="2"/>
          <c:order val="2"/>
          <c:tx>
            <c:strRef>
              <c:f>Sheet1!$I$20</c:f>
              <c:strCache>
                <c:ptCount val="1"/>
                <c:pt idx="0">
                  <c:v>kernel95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Sheet1!$F$21:$F$24</c:f>
              <c:strCache>
                <c:ptCount val="4"/>
                <c:pt idx="0">
                  <c:v>Carbon Tax $50</c:v>
                </c:pt>
                <c:pt idx="1">
                  <c:v>Social Cost $65</c:v>
                </c:pt>
                <c:pt idx="2">
                  <c:v>Social Cost $185</c:v>
                </c:pt>
                <c:pt idx="3">
                  <c:v>Offset Price $15</c:v>
                </c:pt>
              </c:strCache>
            </c:strRef>
          </c:cat>
          <c:val>
            <c:numRef>
              <c:f>Sheet1!$I$21:$I$24</c:f>
              <c:numCache>
                <c:formatCode>_-"$"* #,##0_-;\-"$"* #,##0_-;_-"$"* "-"??_-;_-@_-</c:formatCode>
                <c:ptCount val="4"/>
                <c:pt idx="0">
                  <c:v>2545904615</c:v>
                </c:pt>
                <c:pt idx="1">
                  <c:v>3309675999.5</c:v>
                </c:pt>
                <c:pt idx="2">
                  <c:v>9419847075.5</c:v>
                </c:pt>
                <c:pt idx="3">
                  <c:v>763771384.5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7A-4E66-AA84-BA1A14C6F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65017072"/>
        <c:axId val="1265017400"/>
      </c:barChart>
      <c:catAx>
        <c:axId val="126501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5017400"/>
        <c:crosses val="autoZero"/>
        <c:auto val="1"/>
        <c:lblAlgn val="ctr"/>
        <c:lblOffset val="100"/>
        <c:noMultiLvlLbl val="0"/>
      </c:catAx>
      <c:valAx>
        <c:axId val="126501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501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Columbia North - Total Carbon by</a:t>
            </a:r>
            <a:r>
              <a:rPr lang="en-CA" baseline="0"/>
              <a:t> Kernal Scenario</a:t>
            </a:r>
            <a:endParaRPr lang="en-CA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Sheet1!$A$17</c:f>
              <c:strCache>
                <c:ptCount val="1"/>
                <c:pt idx="0">
                  <c:v>Columbia North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Sheet1!$B$16:$D$16</c:f>
              <c:strCache>
                <c:ptCount val="3"/>
                <c:pt idx="0">
                  <c:v>kernel50</c:v>
                </c:pt>
                <c:pt idx="1">
                  <c:v>kernel75</c:v>
                </c:pt>
                <c:pt idx="2">
                  <c:v>kernel95</c:v>
                </c:pt>
              </c:strCache>
            </c:strRef>
          </c:cat>
          <c:val>
            <c:numRef>
              <c:f>Sheet1!$B$17:$D$17</c:f>
              <c:numCache>
                <c:formatCode>#,##0</c:formatCode>
                <c:ptCount val="3"/>
                <c:pt idx="0">
                  <c:v>69558100.099999845</c:v>
                </c:pt>
                <c:pt idx="1">
                  <c:v>91530819.999999881</c:v>
                </c:pt>
                <c:pt idx="2">
                  <c:v>101836184.59999987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5-4931-A1F0-AA6C7A5DD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5087480"/>
        <c:axId val="1345083872"/>
      </c:barChart>
      <c:catAx>
        <c:axId val="134508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083872"/>
        <c:crosses val="autoZero"/>
        <c:auto val="1"/>
        <c:lblAlgn val="ctr"/>
        <c:lblOffset val="100"/>
        <c:noMultiLvlLbl val="0"/>
      </c:catAx>
      <c:valAx>
        <c:axId val="134508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087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4C70C-97BF-42AF-BAF4-6F0CE89B5A90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EB6D7-2A58-49FB-8647-9FE8DFB829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6776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BC forests have 6-7 billion tonnes of aboveground biomass carbon, for approximately 12 billion tonnes of total carbon (all pools). Revy complex is about 5% of that.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EB6D7-2A58-49FB-8647-9FE8DFB829B6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9383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EB6D7-2A58-49FB-8647-9FE8DFB829B6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0892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EB6D7-2A58-49FB-8647-9FE8DFB829B6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6834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Should have overlap between unprotected OG and Proposed new Caribou. 317 T carbon/ha (avg Robbie said was 325 T…)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EB6D7-2A58-49FB-8647-9FE8DFB829B6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8170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EB6D7-2A58-49FB-8647-9FE8DFB829B6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4269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EB6D7-2A58-49FB-8647-9FE8DFB829B6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0259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68F81-1112-2889-280A-30C601F60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EAC9B8-A144-DE94-E2F1-175E038C5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D0E2D-24C0-3666-30BE-D118607EA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52063-A0D4-B792-1595-AF5795668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FC6C4-D995-718D-F6F8-47F1AFD4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392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097B8-9AF0-669C-A61A-E5B5DCDC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B11D1-E04F-2A64-8D18-B704A02FE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C896C-CE89-1FBD-C098-6CB161158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68093-7B33-26BA-0278-E621FE4BC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6D385-97AE-B1C5-3A3E-CB3341866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911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DB64F-BCD9-035F-4EC8-397B5A773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0CABE-8BE3-8DB2-949A-660B17825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3117B-4300-8836-9ABA-978E527F1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F9CD7-6342-3C0C-D73A-A3C4608DA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0F8DF-43DA-73BA-7BFF-B9E6BF79B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1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D5A8E-AA81-6E9D-11F5-B92F1C949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23BA0-7279-9054-BDDD-945039901A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0B6801-25B3-7926-10ED-317E17DB9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6002A5-15F3-0EDB-3562-96487D9C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4F757-773C-8122-E5DA-7D2CEDA26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C118F-EFB3-32D5-FCF5-4E01FB5CA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922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1B28E-1C34-553D-DEA2-89A560330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475C9-DD65-6C11-3319-A271EF51E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184F9-507E-EB13-8BDE-92DBE75BB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9C4EAC-E62C-AB7A-1B68-18A77F060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F5DA1E-ACAC-733F-88CD-E3F11F6313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A8C52E-4051-F37F-AD2C-0167D8DC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19DAF1-09F2-F601-C203-20BFE77E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A30D4C-9FD5-8D52-F128-8126F8681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074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2A680-01F4-6E2B-9F22-B9BD70CFB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3EDD39-1B4D-1AD5-D9DD-D03C6E33D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D16636-0A1E-FD1C-C936-86E83F4BC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EEDF99-071C-FF89-F413-1FE31059B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1211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018DD8-ED41-0C34-0472-C63618449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5825E4-0FE0-3131-B98E-E2D8809AD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135F7-B793-3960-ABE3-CB1F2265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486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74C0-CE70-FBC2-DF9D-30AA08B82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6FF23-A43C-81C5-BAC1-A650BF675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F5C17-E04F-8924-BC8C-3B1407406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937D3-6E16-BDFD-D498-957962666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854B1-22FF-4B38-22E6-F4B2BB43F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AF568-EB8B-78BE-68EF-6D64D4626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898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1A4C2-5ACE-C7F5-10B1-AB9E890BB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9946C8-302B-3367-9E0B-14F5918003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F3625-85ED-8645-439C-DEE42047B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378BC-883D-EAA3-BC42-B799B2AA9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5D4977-BF8B-0F0E-EC96-8DF9F0DAA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4FE07-3C4B-C2BC-82F5-6BA0894BA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946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7FCB8-2E91-D7F8-4EC9-3AE12A0B6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8C3C37-AB83-7680-0D42-87E0772E5B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BC086-F654-6F7B-11D4-E2B8A282F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857BB-4D50-D849-2854-3CADF7AAC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B5EF1-FD38-4EB4-27FD-03F5FF2CF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417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229995-5FA4-47A5-4054-C4FD2D0D48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3B4CA5-F4F7-9DA0-2714-B1D0AA2CC4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C1445-9685-A355-A1C9-FA92EBF4F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0DB9C-7151-4948-C3BB-ED99D6BF0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AD24C-A43E-A083-7366-C66C5478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020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16E192-D7E8-B193-210A-55E388311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8D8DE-B7E9-5C4A-41E6-25E6B47FF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33FB6-88F8-D736-62D6-F77792CD8B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02832-1504-4EAB-BF22-E6CF060F4F3D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2BCEA-D78A-8C36-9D17-A9FDCCCFD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67B7C-EB05-DCF6-4952-F44FA7EA4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F7B5E-9303-405E-813E-34986C214A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611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emf"/><Relationship Id="rId5" Type="http://schemas.openxmlformats.org/officeDocument/2006/relationships/image" Target="cid:0884e917-e906-45d1-a7b8-cc20f28c9462@Victoria1.gov.bc.ca" TargetMode="Externa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7E4B9-35EB-A4B1-2756-FE6DD7288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584"/>
            <a:ext cx="9144000" cy="2387600"/>
          </a:xfrm>
        </p:spPr>
        <p:txBody>
          <a:bodyPr/>
          <a:lstStyle/>
          <a:p>
            <a:r>
              <a:rPr lang="en-CA"/>
              <a:t>Carbon in Caribou Habitat</a:t>
            </a:r>
            <a:br>
              <a:rPr lang="en-CA"/>
            </a:br>
            <a:r>
              <a:rPr lang="en-CA"/>
              <a:t>Revy Complex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B1311C-304D-5FC8-69BA-B2B5AA21C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18259"/>
            <a:ext cx="9144000" cy="1655762"/>
          </a:xfrm>
        </p:spPr>
        <p:txBody>
          <a:bodyPr/>
          <a:lstStyle/>
          <a:p>
            <a:r>
              <a:rPr lang="en-CA" dirty="0"/>
              <a:t>Deb MacKillop</a:t>
            </a:r>
          </a:p>
          <a:p>
            <a:r>
              <a:rPr lang="en-CA" dirty="0"/>
              <a:t>Research Ecologist, FOR</a:t>
            </a:r>
          </a:p>
          <a:p>
            <a:r>
              <a:rPr lang="en-CA" dirty="0"/>
              <a:t>October 24, 2022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24062724-ADA7-FD29-657C-AA089D2F68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5" b="26764"/>
          <a:stretch/>
        </p:blipFill>
        <p:spPr>
          <a:xfrm>
            <a:off x="9939" y="4129600"/>
            <a:ext cx="4647936" cy="2706597"/>
          </a:xfrm>
          <a:prstGeom prst="rect">
            <a:avLst/>
          </a:prstGeom>
        </p:spPr>
      </p:pic>
      <p:pic>
        <p:nvPicPr>
          <p:cNvPr id="6" name="Content Placeholder 3" descr="A person standing next to a tree&#10;&#10;Description automatically generated with medium confidence">
            <a:extLst>
              <a:ext uri="{FF2B5EF4-FFF2-40B4-BE49-F238E27FC236}">
                <a16:creationId xmlns:a16="http://schemas.microsoft.com/office/drawing/2014/main" id="{187CB198-4297-AFFD-B72C-44E8149B6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853" y="4123503"/>
            <a:ext cx="2044148" cy="27255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2F8660-5F3E-FA78-F4FA-C2B13ACB75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03" t="22223" r="20859" b="21893"/>
          <a:stretch/>
        </p:blipFill>
        <p:spPr>
          <a:xfrm>
            <a:off x="4711898" y="4144619"/>
            <a:ext cx="5397963" cy="271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17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67DAB-D129-6BE7-0B63-718FAE065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Preliminary Carbon Model Outputs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2E062-F3E9-05DC-CE5D-32E9216D80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Model results from Robbie Hember, Forest Carbon Modeller, Office of the Chief Forester</a:t>
            </a:r>
          </a:p>
          <a:p>
            <a:endParaRPr lang="en-CA" dirty="0"/>
          </a:p>
          <a:p>
            <a:r>
              <a:rPr lang="en-CA" dirty="0"/>
              <a:t>Carbon in four pools:</a:t>
            </a:r>
          </a:p>
          <a:p>
            <a:pPr lvl="3"/>
            <a:r>
              <a:rPr lang="en-CA" sz="2800" dirty="0"/>
              <a:t>Live biomass </a:t>
            </a:r>
          </a:p>
          <a:p>
            <a:pPr lvl="3"/>
            <a:r>
              <a:rPr lang="en-CA" sz="2800" dirty="0"/>
              <a:t>Dead wood</a:t>
            </a:r>
          </a:p>
          <a:p>
            <a:pPr lvl="3"/>
            <a:r>
              <a:rPr lang="en-CA" sz="2800" dirty="0"/>
              <a:t>Litter</a:t>
            </a:r>
          </a:p>
          <a:p>
            <a:pPr lvl="3"/>
            <a:r>
              <a:rPr lang="en-CA" sz="2800" dirty="0"/>
              <a:t>Soil</a:t>
            </a:r>
          </a:p>
          <a:p>
            <a:endParaRPr lang="en-CA" dirty="0"/>
          </a:p>
          <a:p>
            <a:r>
              <a:rPr lang="en-CA" dirty="0"/>
              <a:t>Total Carbon (Mg/ha = Tonnes/ha)</a:t>
            </a:r>
          </a:p>
          <a:p>
            <a:endParaRPr lang="en-CA" dirty="0"/>
          </a:p>
          <a:p>
            <a:r>
              <a:rPr lang="en-CA" sz="1900" dirty="0"/>
              <a:t>Soil carbon images from Bulmer et al. 2021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139B73-1299-AC66-D8F2-C4C52C9829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97" t="17639" r="28353" b="13611"/>
          <a:stretch/>
        </p:blipFill>
        <p:spPr>
          <a:xfrm>
            <a:off x="6139436" y="1848464"/>
            <a:ext cx="2771487" cy="238969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FD3A2BD-846E-6662-6E1F-5BF606469119}"/>
              </a:ext>
            </a:extLst>
          </p:cNvPr>
          <p:cNvGrpSpPr/>
          <p:nvPr/>
        </p:nvGrpSpPr>
        <p:grpSpPr>
          <a:xfrm>
            <a:off x="8873868" y="1801730"/>
            <a:ext cx="2395198" cy="2436427"/>
            <a:chOff x="8615266" y="2351789"/>
            <a:chExt cx="2949635" cy="29711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54CE8CE-CADE-71FC-9813-B4E1615F7E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138" t="21790" r="21463" b="12525"/>
            <a:stretch/>
          </p:blipFill>
          <p:spPr>
            <a:xfrm>
              <a:off x="8615267" y="2351789"/>
              <a:ext cx="2949634" cy="2914114"/>
            </a:xfrm>
            <a:prstGeom prst="rect">
              <a:avLst/>
            </a:prstGeom>
          </p:spPr>
        </p:pic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56F61A4B-FFC3-FC01-41F9-C33F99F89322}"/>
                </a:ext>
              </a:extLst>
            </p:cNvPr>
            <p:cNvSpPr/>
            <p:nvPr/>
          </p:nvSpPr>
          <p:spPr>
            <a:xfrm>
              <a:off x="8615266" y="3276600"/>
              <a:ext cx="909733" cy="2046293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148CE60-A31E-278C-27A0-912F52A0A6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8" t="22223" r="3528" b="19477"/>
          <a:stretch/>
        </p:blipFill>
        <p:spPr>
          <a:xfrm>
            <a:off x="6139436" y="4346666"/>
            <a:ext cx="5181600" cy="209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5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118E-3A32-AA0A-3BE2-1870EEFC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Carbon and Caribou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E05341F-A8B8-03F8-84B9-62CDB980B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431178"/>
            <a:ext cx="5181600" cy="4351338"/>
          </a:xfrm>
        </p:spPr>
        <p:txBody>
          <a:bodyPr/>
          <a:lstStyle/>
          <a:p>
            <a:r>
              <a:rPr lang="en-CA" sz="2600" dirty="0"/>
              <a:t>Total Carbon in Revy Complex Area</a:t>
            </a:r>
          </a:p>
          <a:p>
            <a:pPr lvl="1"/>
            <a:r>
              <a:rPr lang="en-CA" dirty="0"/>
              <a:t>462,277,680 Tonnes</a:t>
            </a:r>
          </a:p>
          <a:p>
            <a:pPr lvl="1"/>
            <a:r>
              <a:rPr lang="en-CA" dirty="0"/>
              <a:t>Includes total vegetated area, not just caribou protection areas</a:t>
            </a:r>
          </a:p>
          <a:p>
            <a:pPr lvl="1"/>
            <a:r>
              <a:rPr lang="en-CA" dirty="0"/>
              <a:t>According to the internet, this is equivalent to: </a:t>
            </a:r>
          </a:p>
          <a:p>
            <a:pPr lvl="2"/>
            <a:r>
              <a:rPr lang="en-CA" dirty="0"/>
              <a:t>Burning 200 million L of gas in your car</a:t>
            </a:r>
          </a:p>
          <a:p>
            <a:pPr lvl="2"/>
            <a:r>
              <a:rPr lang="en-CA" dirty="0"/>
              <a:t>Annual emissions of ~ 29 mil people</a:t>
            </a:r>
          </a:p>
          <a:p>
            <a:pPr lvl="1"/>
            <a:endParaRPr lang="en-CA" dirty="0"/>
          </a:p>
          <a:p>
            <a:endParaRPr lang="en-CA" dirty="0"/>
          </a:p>
          <a:p>
            <a:pPr lvl="1"/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16" name="Content Placeholder 5">
            <a:extLst>
              <a:ext uri="{FF2B5EF4-FFF2-40B4-BE49-F238E27FC236}">
                <a16:creationId xmlns:a16="http://schemas.microsoft.com/office/drawing/2014/main" id="{84D78F3A-B571-A732-FC81-0A6A801AB5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5" b="26764"/>
          <a:stretch/>
        </p:blipFill>
        <p:spPr>
          <a:xfrm>
            <a:off x="6156180" y="4748384"/>
            <a:ext cx="3597420" cy="2094859"/>
          </a:xfrm>
          <a:prstGeom prst="rect">
            <a:avLst/>
          </a:prstGeom>
        </p:spPr>
      </p:pic>
      <p:pic>
        <p:nvPicPr>
          <p:cNvPr id="18" name="Picture 17" descr="Map&#10;&#10;Description automatically generated">
            <a:extLst>
              <a:ext uri="{FF2B5EF4-FFF2-40B4-BE49-F238E27FC236}">
                <a16:creationId xmlns:a16="http://schemas.microsoft.com/office/drawing/2014/main" id="{90709D7D-1EB6-B43C-F416-A4ACC892E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2" t="3625" r="3514" b="3361"/>
          <a:stretch/>
        </p:blipFill>
        <p:spPr>
          <a:xfrm>
            <a:off x="1102659" y="1355270"/>
            <a:ext cx="4141694" cy="5410455"/>
          </a:xfrm>
          <a:prstGeom prst="rect">
            <a:avLst/>
          </a:prstGeom>
        </p:spPr>
      </p:pic>
      <p:pic>
        <p:nvPicPr>
          <p:cNvPr id="19" name="Content Placeholder 3" descr="A person standing next to a tree&#10;&#10;Description automatically generated with medium confidence">
            <a:extLst>
              <a:ext uri="{FF2B5EF4-FFF2-40B4-BE49-F238E27FC236}">
                <a16:creationId xmlns:a16="http://schemas.microsoft.com/office/drawing/2014/main" id="{BF376906-63D9-5625-A277-21FEACCF89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403" y="4748383"/>
            <a:ext cx="1571143" cy="209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65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118E-3A32-AA0A-3BE2-1870EEFC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Carbon and Caribou – Considering Scenarios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7236D-8DD8-3530-1DAD-FB02099336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What are the carbon stocks in caribou habitat?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Content Placeholder 14">
            <a:extLst>
              <a:ext uri="{FF2B5EF4-FFF2-40B4-BE49-F238E27FC236}">
                <a16:creationId xmlns:a16="http://schemas.microsoft.com/office/drawing/2014/main" id="{04F80CDF-C963-79F9-D04B-28EC505EA79D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Carbon in </a:t>
            </a:r>
            <a:r>
              <a:rPr lang="en-CA" b="1" dirty="0"/>
              <a:t>Columbia North</a:t>
            </a:r>
          </a:p>
          <a:p>
            <a:pPr lvl="1"/>
            <a:r>
              <a:rPr lang="en-CA" dirty="0"/>
              <a:t>Kernel95 = 102 mil tonnes Carbon</a:t>
            </a:r>
          </a:p>
          <a:p>
            <a:pPr lvl="1"/>
            <a:r>
              <a:rPr lang="en-CA" dirty="0"/>
              <a:t>Kernel75 = 92 mil tonnes Carbon</a:t>
            </a:r>
          </a:p>
          <a:p>
            <a:pPr lvl="1"/>
            <a:r>
              <a:rPr lang="en-CA" dirty="0"/>
              <a:t>Kernel50 = 70 mil tonnes Carbon</a:t>
            </a:r>
          </a:p>
          <a:p>
            <a:pPr lvl="1"/>
            <a:endParaRPr lang="en-CA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9E3F1B-7401-60C7-AE6B-A389212110F9}"/>
              </a:ext>
            </a:extLst>
          </p:cNvPr>
          <p:cNvSpPr txBox="1"/>
          <p:nvPr/>
        </p:nvSpPr>
        <p:spPr>
          <a:xfrm>
            <a:off x="6334909" y="6409763"/>
            <a:ext cx="5758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Full kernel area; additional habitat not separated out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9BA9AA43-1ABE-7C02-0BCC-3D8BE2848FCD}"/>
              </a:ext>
            </a:extLst>
          </p:cNvPr>
          <p:cNvGraphicFramePr>
            <a:graphicFrameLocks/>
          </p:cNvGraphicFramePr>
          <p:nvPr/>
        </p:nvGraphicFramePr>
        <p:xfrm>
          <a:off x="6334909" y="35501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167319A-8C28-E5F1-068D-DCA2B55526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03" t="23268" r="36765" b="19085"/>
          <a:stretch/>
        </p:blipFill>
        <p:spPr>
          <a:xfrm>
            <a:off x="1153309" y="2752165"/>
            <a:ext cx="3917576" cy="39534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9110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118E-3A32-AA0A-3BE2-1870EEFC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Carbon and Caribou – Considering Scenarios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7236D-8DD8-3530-1DAD-FB02099336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What are the carbon stocks in caribou habitat?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Content Placeholder 14">
            <a:extLst>
              <a:ext uri="{FF2B5EF4-FFF2-40B4-BE49-F238E27FC236}">
                <a16:creationId xmlns:a16="http://schemas.microsoft.com/office/drawing/2014/main" id="{04F80CDF-C963-79F9-D04B-28EC505EA79D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Carbon in </a:t>
            </a:r>
            <a:r>
              <a:rPr lang="en-CA" b="1" dirty="0"/>
              <a:t>Columbia North</a:t>
            </a:r>
          </a:p>
          <a:p>
            <a:pPr lvl="1"/>
            <a:r>
              <a:rPr lang="en-CA" dirty="0"/>
              <a:t>Kernel95 = 102 mil tonnes Carbon</a:t>
            </a:r>
          </a:p>
          <a:p>
            <a:pPr lvl="1"/>
            <a:r>
              <a:rPr lang="en-CA" dirty="0"/>
              <a:t>Kernel75 = 92 mil tonnes Carbon</a:t>
            </a:r>
          </a:p>
          <a:p>
            <a:pPr lvl="1"/>
            <a:r>
              <a:rPr lang="en-CA" dirty="0"/>
              <a:t>Kernel50 = 70 mil tonnes Carbon</a:t>
            </a:r>
          </a:p>
          <a:p>
            <a:pPr lvl="1"/>
            <a:endParaRPr lang="en-CA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9E3F1B-7401-60C7-AE6B-A389212110F9}"/>
              </a:ext>
            </a:extLst>
          </p:cNvPr>
          <p:cNvSpPr txBox="1"/>
          <p:nvPr/>
        </p:nvSpPr>
        <p:spPr>
          <a:xfrm>
            <a:off x="6334909" y="6409763"/>
            <a:ext cx="5758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Full kernel area; additional habitat not separated out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9BA9AA43-1ABE-7C02-0BCC-3D8BE2848FCD}"/>
              </a:ext>
            </a:extLst>
          </p:cNvPr>
          <p:cNvGraphicFramePr>
            <a:graphicFrameLocks/>
          </p:cNvGraphicFramePr>
          <p:nvPr/>
        </p:nvGraphicFramePr>
        <p:xfrm>
          <a:off x="6334909" y="35501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980CF5A-F6C9-1039-103C-77D4AE18A9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739" t="22028" r="28424" b="18986"/>
          <a:stretch/>
        </p:blipFill>
        <p:spPr>
          <a:xfrm>
            <a:off x="1285091" y="2733869"/>
            <a:ext cx="3637722" cy="404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46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118E-3A32-AA0A-3BE2-1870EEFC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Carbon and Caribou – Columbia North THLB</a:t>
            </a:r>
          </a:p>
        </p:txBody>
      </p:sp>
      <p:sp>
        <p:nvSpPr>
          <p:cNvPr id="4" name="Content Placeholder 14">
            <a:extLst>
              <a:ext uri="{FF2B5EF4-FFF2-40B4-BE49-F238E27FC236}">
                <a16:creationId xmlns:a16="http://schemas.microsoft.com/office/drawing/2014/main" id="{04F80CDF-C963-79F9-D04B-28EC505EA79D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THLB is a small proportion of total area </a:t>
            </a:r>
          </a:p>
          <a:p>
            <a:r>
              <a:rPr lang="en-CA" dirty="0"/>
              <a:t>Total Carbon in proposed caribou habitat protection areas in THLB is much less than total carbon</a:t>
            </a:r>
          </a:p>
          <a:p>
            <a:pPr lvl="1"/>
            <a:r>
              <a:rPr lang="en-CA" dirty="0"/>
              <a:t>Want to show amount of carbon in incremental protection in each Kernel scenario…</a:t>
            </a:r>
          </a:p>
          <a:p>
            <a:endParaRPr lang="en-CA" dirty="0"/>
          </a:p>
          <a:p>
            <a:r>
              <a:rPr lang="en-CA" dirty="0"/>
              <a:t>Missing a step to show incremental habitat protection areas in scenarios…</a:t>
            </a:r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8" name="Content Placeholder 9" descr="Map&#10;&#10;Description automatically generated">
            <a:extLst>
              <a:ext uri="{FF2B5EF4-FFF2-40B4-BE49-F238E27FC236}">
                <a16:creationId xmlns:a16="http://schemas.microsoft.com/office/drawing/2014/main" id="{B1A9C6CE-63B3-BB84-E127-C46AFF65257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3" t="13972" r="13705" b="11478"/>
          <a:stretch/>
        </p:blipFill>
        <p:spPr>
          <a:xfrm>
            <a:off x="1649897" y="1545145"/>
            <a:ext cx="3379304" cy="4840537"/>
          </a:xfrm>
        </p:spPr>
      </p:pic>
    </p:spTree>
    <p:extLst>
      <p:ext uri="{BB962C8B-B14F-4D97-AF65-F5344CB8AC3E}">
        <p14:creationId xmlns:p14="http://schemas.microsoft.com/office/powerpoint/2010/main" val="4153391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7969-0E12-27EF-F550-80B1ED44D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Carbon in Old Growth Deferral Areas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0FFC213-FA25-03D2-F59C-2303420D3AE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31992053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8BDD74-B300-E9DC-425D-3B6D7CA74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12165" y="1472235"/>
            <a:ext cx="5181600" cy="997433"/>
          </a:xfrm>
        </p:spPr>
        <p:txBody>
          <a:bodyPr>
            <a:normAutofit fontScale="92500"/>
          </a:bodyPr>
          <a:lstStyle/>
          <a:p>
            <a:r>
              <a:rPr lang="en-CA" dirty="0"/>
              <a:t>Total Area = 183,745 ha</a:t>
            </a:r>
          </a:p>
          <a:p>
            <a:r>
              <a:rPr lang="en-CA" dirty="0"/>
              <a:t>Total Carbon = 58,251,201 Tonnes</a:t>
            </a:r>
          </a:p>
          <a:p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247530-7334-FD37-4FE3-765B890E9C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294" t="21962" r="37132" b="18823"/>
          <a:stretch/>
        </p:blipFill>
        <p:spPr>
          <a:xfrm>
            <a:off x="6709471" y="2563147"/>
            <a:ext cx="3757598" cy="3842419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FFC213-FA25-03D2-F59C-2303420D3A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2639737"/>
              </p:ext>
            </p:extLst>
          </p:nvPr>
        </p:nvGraphicFramePr>
        <p:xfrm>
          <a:off x="1331565" y="2390157"/>
          <a:ext cx="4572000" cy="406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A67E837-BC7C-E2DA-B4DD-C15E7D0C1310}"/>
              </a:ext>
            </a:extLst>
          </p:cNvPr>
          <p:cNvSpPr txBox="1"/>
          <p:nvPr/>
        </p:nvSpPr>
        <p:spPr>
          <a:xfrm>
            <a:off x="695742" y="6444536"/>
            <a:ext cx="12092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Need to calculate overlap between OG TAP deferrals, unprotected areas, incremental caribou protection scenarios, and THLB</a:t>
            </a:r>
          </a:p>
        </p:txBody>
      </p:sp>
    </p:spTree>
    <p:extLst>
      <p:ext uri="{BB962C8B-B14F-4D97-AF65-F5344CB8AC3E}">
        <p14:creationId xmlns:p14="http://schemas.microsoft.com/office/powerpoint/2010/main" val="2564965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966DB-BA02-EC7C-82DE-6DA8FA574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600" dirty="0"/>
              <a:t>Can we help to address the climate and biodiversity crises through caribou recovery and old growth conservation?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CDF9FA1-4F59-AE3B-BF58-80762EF0B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2" y="2119062"/>
            <a:ext cx="3833190" cy="4351338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Canada has international commitments to carbon management</a:t>
            </a:r>
          </a:p>
          <a:p>
            <a:endParaRPr lang="en-CA" dirty="0"/>
          </a:p>
          <a:p>
            <a:r>
              <a:rPr lang="en-CA" dirty="0"/>
              <a:t>Canada Nature Agreement</a:t>
            </a:r>
          </a:p>
          <a:p>
            <a:pPr lvl="1"/>
            <a:r>
              <a:rPr lang="en-CA" dirty="0"/>
              <a:t>25 by 25; 30 by 30</a:t>
            </a:r>
          </a:p>
          <a:p>
            <a:endParaRPr lang="en-CA" dirty="0"/>
          </a:p>
          <a:p>
            <a:r>
              <a:rPr lang="en-CA" dirty="0"/>
              <a:t>Federal Caribou Recovery Expectations</a:t>
            </a:r>
          </a:p>
          <a:p>
            <a:endParaRPr lang="en-CA" dirty="0"/>
          </a:p>
          <a:p>
            <a:r>
              <a:rPr lang="en-CA" dirty="0"/>
              <a:t>Carbon offset sales</a:t>
            </a: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C2752441-F6F5-D913-3C66-F4498C5FB6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5" b="26764"/>
          <a:stretch/>
        </p:blipFill>
        <p:spPr>
          <a:xfrm>
            <a:off x="4500040" y="2435087"/>
            <a:ext cx="5282832" cy="3076313"/>
          </a:xfrm>
          <a:prstGeom prst="rect">
            <a:avLst/>
          </a:prstGeom>
        </p:spPr>
      </p:pic>
      <p:pic>
        <p:nvPicPr>
          <p:cNvPr id="10" name="Content Placeholder 3" descr="A person standing next to a tree&#10;&#10;Description automatically generated with medium confidence">
            <a:extLst>
              <a:ext uri="{FF2B5EF4-FFF2-40B4-BE49-F238E27FC236}">
                <a16:creationId xmlns:a16="http://schemas.microsoft.com/office/drawing/2014/main" id="{193B0A72-CA44-BB53-66FB-870E2E398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723" y="2425148"/>
            <a:ext cx="2307233" cy="307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09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118E-3A32-AA0A-3BE2-1870EEFC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Carbon and Caribou – Economic Potential?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7236D-8DD8-3530-1DAD-FB02099336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How much $ value is there in carbon stored in caribou habitat?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US" sz="17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In 2020, carbon pricing generated $53bn in revenue and $3.4bn in Canada (source: Wikipedia)</a:t>
            </a:r>
          </a:p>
          <a:p>
            <a:r>
              <a:rPr lang="en-US" sz="1700" dirty="0">
                <a:solidFill>
                  <a:srgbClr val="202122"/>
                </a:solidFill>
                <a:latin typeface="Arial" panose="020B0604020202020204" pitchFamily="34" charset="0"/>
              </a:rPr>
              <a:t>In 2015, the BC government purchased 499,537 </a:t>
            </a:r>
            <a:r>
              <a:rPr lang="en-US" sz="1700" dirty="0" err="1">
                <a:solidFill>
                  <a:srgbClr val="202122"/>
                </a:solidFill>
                <a:latin typeface="Arial" panose="020B0604020202020204" pitchFamily="34" charset="0"/>
              </a:rPr>
              <a:t>tonnes</a:t>
            </a:r>
            <a:r>
              <a:rPr lang="en-US" sz="1700" dirty="0">
                <a:solidFill>
                  <a:srgbClr val="202122"/>
                </a:solidFill>
                <a:latin typeface="Arial" panose="020B0604020202020204" pitchFamily="34" charset="0"/>
              </a:rPr>
              <a:t> of carbon offset for a price of $5,826,480 ($11.66/</a:t>
            </a:r>
            <a:r>
              <a:rPr lang="en-US" sz="1700" dirty="0" err="1">
                <a:solidFill>
                  <a:srgbClr val="202122"/>
                </a:solidFill>
                <a:latin typeface="Arial" panose="020B0604020202020204" pitchFamily="34" charset="0"/>
              </a:rPr>
              <a:t>tonne</a:t>
            </a:r>
            <a:r>
              <a:rPr lang="en-US" sz="1700" dirty="0">
                <a:solidFill>
                  <a:srgbClr val="202122"/>
                </a:solidFill>
                <a:latin typeface="Arial" panose="020B0604020202020204" pitchFamily="34" charset="0"/>
              </a:rPr>
              <a:t>)</a:t>
            </a:r>
            <a:endParaRPr lang="en-US" sz="17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en-CA" sz="1900" dirty="0"/>
          </a:p>
          <a:p>
            <a:endParaRPr lang="en-CA" dirty="0"/>
          </a:p>
          <a:p>
            <a:r>
              <a:rPr lang="en-CA" dirty="0"/>
              <a:t>Leakage: assume that only 50% of carbon stock is available for monetization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C969B6-C31E-E8E3-5767-7FBC29B0D9D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dirty="0"/>
              <a:t>Carbon Gas Tax “pollution price”</a:t>
            </a:r>
          </a:p>
          <a:p>
            <a:pPr lvl="1"/>
            <a:r>
              <a:rPr lang="en-CA" dirty="0"/>
              <a:t>$50/tonne</a:t>
            </a:r>
          </a:p>
          <a:p>
            <a:pPr lvl="1"/>
            <a:r>
              <a:rPr lang="en-CA" sz="1800" dirty="0"/>
              <a:t>increased from $20/tonne in April 2022</a:t>
            </a:r>
          </a:p>
          <a:p>
            <a:pPr lvl="1"/>
            <a:r>
              <a:rPr lang="en-CA" sz="1800" dirty="0"/>
              <a:t>will increase by $15/year starting in 2023 up t $170/tonne in 2030</a:t>
            </a:r>
          </a:p>
          <a:p>
            <a:pPr marL="457200" lvl="1" indent="0">
              <a:buNone/>
            </a:pPr>
            <a:endParaRPr lang="en-CA" dirty="0"/>
          </a:p>
          <a:p>
            <a:r>
              <a:rPr lang="en-CA" dirty="0"/>
              <a:t>“Social cost” of carbon</a:t>
            </a:r>
          </a:p>
          <a:p>
            <a:pPr lvl="1">
              <a:lnSpc>
                <a:spcPct val="120000"/>
              </a:lnSpc>
            </a:pPr>
            <a:r>
              <a:rPr lang="en-CA" dirty="0"/>
              <a:t>Ranges from ~$65/tonne</a:t>
            </a:r>
            <a:r>
              <a:rPr lang="en-CA" baseline="30000" dirty="0"/>
              <a:t>1</a:t>
            </a:r>
            <a:r>
              <a:rPr lang="en-CA" dirty="0"/>
              <a:t> to $185/tonne</a:t>
            </a:r>
            <a:r>
              <a:rPr lang="en-CA" baseline="30000" dirty="0"/>
              <a:t>2</a:t>
            </a:r>
            <a:endParaRPr lang="en-CA" dirty="0"/>
          </a:p>
          <a:p>
            <a:pPr lvl="1">
              <a:lnSpc>
                <a:spcPct val="120000"/>
              </a:lnSpc>
            </a:pP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monetary damage caused by a </a:t>
            </a:r>
            <a:r>
              <a:rPr lang="en-US" sz="18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tonne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of CO</a:t>
            </a:r>
            <a:r>
              <a:rPr lang="en-US" sz="1800" b="0" i="0" baseline="-2500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2 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from landslides, fires, and social impacts of climate change</a:t>
            </a:r>
            <a:endParaRPr lang="en-CA" sz="1800" baseline="-25000" dirty="0"/>
          </a:p>
          <a:p>
            <a:pPr lvl="1"/>
            <a:endParaRPr lang="en-CA" dirty="0"/>
          </a:p>
          <a:p>
            <a:r>
              <a:rPr lang="en-CA" dirty="0"/>
              <a:t>Carbon offset market</a:t>
            </a:r>
          </a:p>
          <a:p>
            <a:pPr lvl="1"/>
            <a:r>
              <a:rPr lang="en-CA" dirty="0"/>
              <a:t>Up to $16.50/tonne </a:t>
            </a:r>
          </a:p>
          <a:p>
            <a:pPr marL="0" indent="0">
              <a:buNone/>
            </a:pPr>
            <a:endParaRPr lang="en-CA" sz="1300" dirty="0"/>
          </a:p>
          <a:p>
            <a:pPr marL="0" indent="0">
              <a:buNone/>
            </a:pPr>
            <a:r>
              <a:rPr lang="en-CA" sz="1300" baseline="30000" dirty="0"/>
              <a:t>1</a:t>
            </a:r>
            <a:r>
              <a:rPr lang="en-CA" sz="1300" dirty="0"/>
              <a:t> average; </a:t>
            </a:r>
            <a:r>
              <a:rPr lang="en-CA" sz="1300" baseline="30000" dirty="0"/>
              <a:t>2 </a:t>
            </a:r>
            <a:r>
              <a:rPr lang="en-CA" sz="1300" dirty="0" err="1"/>
              <a:t>Rennert</a:t>
            </a:r>
            <a:r>
              <a:rPr lang="en-CA" sz="1300" dirty="0"/>
              <a:t> et al. 2022 Nature</a:t>
            </a:r>
          </a:p>
          <a:p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CB7B34-EE1A-ABF9-0CCC-E5271C5E48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03" t="3791" r="5956" b="6928"/>
          <a:stretch/>
        </p:blipFill>
        <p:spPr>
          <a:xfrm>
            <a:off x="1084730" y="2451847"/>
            <a:ext cx="2684311" cy="1577784"/>
          </a:xfrm>
          <a:prstGeom prst="rect">
            <a:avLst/>
          </a:prstGeom>
        </p:spPr>
      </p:pic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03FB5A55-0CF6-5F1F-B067-D781DF86DD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1"/>
          <a:stretch/>
        </p:blipFill>
        <p:spPr bwMode="auto">
          <a:xfrm>
            <a:off x="4015571" y="2739229"/>
            <a:ext cx="1398494" cy="100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40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216FE-71E4-C74A-52DA-C94278072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20"/>
            <a:ext cx="10515600" cy="1325563"/>
          </a:xfrm>
        </p:spPr>
        <p:txBody>
          <a:bodyPr/>
          <a:lstStyle/>
          <a:p>
            <a:pPr algn="r"/>
            <a:r>
              <a:rPr lang="en-CA" dirty="0"/>
              <a:t>Carbon Value $$$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B103A59-389B-0604-4EC2-39A26812B32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25666083"/>
              </p:ext>
            </p:extLst>
          </p:nvPr>
        </p:nvGraphicFramePr>
        <p:xfrm>
          <a:off x="914400" y="762139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FEFC8F2-7000-D50C-2DA8-5F30A48A4F81}"/>
              </a:ext>
            </a:extLst>
          </p:cNvPr>
          <p:cNvSpPr txBox="1"/>
          <p:nvPr/>
        </p:nvSpPr>
        <p:spPr>
          <a:xfrm>
            <a:off x="916845" y="5113477"/>
            <a:ext cx="5694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Assumes leakage of ½ the total carbon present in each scenario with the other ½ available for sale/credit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EE23C2-4C8F-15FF-714A-59ABE9FFA7FD}"/>
              </a:ext>
            </a:extLst>
          </p:cNvPr>
          <p:cNvSpPr txBox="1"/>
          <p:nvPr/>
        </p:nvSpPr>
        <p:spPr>
          <a:xfrm>
            <a:off x="6681045" y="5086972"/>
            <a:ext cx="55304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Calculations are “back-of-the-envelope” rough… intended to provide the range of what could be possible</a:t>
            </a:r>
          </a:p>
          <a:p>
            <a:endParaRPr lang="en-CA" dirty="0"/>
          </a:p>
          <a:p>
            <a:r>
              <a:rPr lang="en-CA" dirty="0"/>
              <a:t>Caribou economic values may be too high because they include all area within the kernel area – logged, protected, proposed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124FF3-D60E-0D9E-4C33-BD667EB8F833}"/>
              </a:ext>
            </a:extLst>
          </p:cNvPr>
          <p:cNvSpPr txBox="1"/>
          <p:nvPr/>
        </p:nvSpPr>
        <p:spPr>
          <a:xfrm>
            <a:off x="7037489" y="1071841"/>
            <a:ext cx="5065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i="1" dirty="0"/>
              <a:t>Old Growth Deferrals</a:t>
            </a:r>
          </a:p>
        </p:txBody>
      </p:sp>
      <p:pic>
        <p:nvPicPr>
          <p:cNvPr id="9" name="Picture 8" descr="Text, letter&#10;&#10;Description automatically generated">
            <a:extLst>
              <a:ext uri="{FF2B5EF4-FFF2-40B4-BE49-F238E27FC236}">
                <a16:creationId xmlns:a16="http://schemas.microsoft.com/office/drawing/2014/main" id="{08D1C6A4-796B-47F0-B200-315DB5D4A75B}"/>
              </a:ext>
            </a:extLst>
          </p:cNvPr>
          <p:cNvPicPr>
            <a:picLocks noChangeAspect="1"/>
          </p:cNvPicPr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1"/>
          <a:stretch>
            <a:fillRect/>
          </a:stretch>
        </p:blipFill>
        <p:spPr bwMode="auto">
          <a:xfrm>
            <a:off x="7034210" y="1371683"/>
            <a:ext cx="3163739" cy="3641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755874-11D1-BFAD-2160-2BDE71236A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5876804"/>
            <a:ext cx="5593080" cy="9296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9BA06E-8246-1843-C36D-C454B0167E2B}"/>
              </a:ext>
            </a:extLst>
          </p:cNvPr>
          <p:cNvSpPr txBox="1"/>
          <p:nvPr/>
        </p:nvSpPr>
        <p:spPr>
          <a:xfrm>
            <a:off x="2146853" y="1327733"/>
            <a:ext cx="1987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THLB ~ 7% of Area</a:t>
            </a:r>
          </a:p>
          <a:p>
            <a:r>
              <a:rPr lang="en-CA" dirty="0"/>
              <a:t>$ 53 mil @ $15/ha</a:t>
            </a:r>
          </a:p>
          <a:p>
            <a:r>
              <a:rPr lang="en-CA" dirty="0"/>
              <a:t>(kernel95)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FDAC3F-7DA1-0B5B-416F-98E81C954524}"/>
              </a:ext>
            </a:extLst>
          </p:cNvPr>
          <p:cNvSpPr txBox="1"/>
          <p:nvPr/>
        </p:nvSpPr>
        <p:spPr>
          <a:xfrm>
            <a:off x="10197949" y="1559646"/>
            <a:ext cx="20735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THLB ~ 7% of Area</a:t>
            </a:r>
          </a:p>
          <a:p>
            <a:r>
              <a:rPr lang="en-CA" dirty="0"/>
              <a:t>$ 30 mil @ $15/ha</a:t>
            </a:r>
          </a:p>
          <a:p>
            <a:r>
              <a:rPr lang="en-CA" dirty="0"/>
              <a:t>(kernel95)</a:t>
            </a:r>
          </a:p>
          <a:p>
            <a:endParaRPr lang="en-CA" dirty="0"/>
          </a:p>
          <a:p>
            <a:r>
              <a:rPr lang="en-CA" dirty="0"/>
              <a:t>$ 101 mil @ $50/ha</a:t>
            </a:r>
          </a:p>
        </p:txBody>
      </p:sp>
    </p:spTree>
    <p:extLst>
      <p:ext uri="{BB962C8B-B14F-4D97-AF65-F5344CB8AC3E}">
        <p14:creationId xmlns:p14="http://schemas.microsoft.com/office/powerpoint/2010/main" val="631191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216FE-71E4-C74A-52DA-C94278072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7307" y="145635"/>
            <a:ext cx="3553473" cy="1325563"/>
          </a:xfrm>
        </p:spPr>
        <p:txBody>
          <a:bodyPr/>
          <a:lstStyle/>
          <a:p>
            <a:r>
              <a:rPr lang="en-CA" dirty="0"/>
              <a:t>Uncertainty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4152336-A228-1D7C-19E9-564455F863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9092" t="40936" r="40984" b="29274"/>
          <a:stretch/>
        </p:blipFill>
        <p:spPr>
          <a:xfrm>
            <a:off x="983973" y="3290161"/>
            <a:ext cx="3407700" cy="190831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AC226-554A-A5E6-EAB4-AF3B684D8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436027"/>
          </a:xfrm>
        </p:spPr>
        <p:txBody>
          <a:bodyPr>
            <a:normAutofit fontScale="85000" lnSpcReduction="20000"/>
          </a:bodyPr>
          <a:lstStyle/>
          <a:p>
            <a:r>
              <a:rPr lang="en-CA" dirty="0"/>
              <a:t>Quick calculation with the Carbon model</a:t>
            </a:r>
          </a:p>
          <a:p>
            <a:pPr lvl="1"/>
            <a:r>
              <a:rPr lang="en-CA" dirty="0"/>
              <a:t>Local model calibration needed</a:t>
            </a:r>
          </a:p>
          <a:p>
            <a:pPr lvl="1"/>
            <a:r>
              <a:rPr lang="en-CA" dirty="0"/>
              <a:t>Inconsistencies between carbon values in ICH and ESSF, and older and younger forests</a:t>
            </a:r>
          </a:p>
          <a:p>
            <a:r>
              <a:rPr lang="en-CA" dirty="0"/>
              <a:t>Rough GIS calculations</a:t>
            </a:r>
          </a:p>
          <a:p>
            <a:r>
              <a:rPr lang="en-CA" dirty="0"/>
              <a:t>Economic value of carbon</a:t>
            </a:r>
          </a:p>
          <a:p>
            <a:pPr lvl="1"/>
            <a:r>
              <a:rPr lang="en-CA" dirty="0"/>
              <a:t>Does not take complexities into account  </a:t>
            </a:r>
          </a:p>
          <a:p>
            <a:pPr lvl="2"/>
            <a:r>
              <a:rPr lang="en-CA" dirty="0"/>
              <a:t>Carbon in stored wood products</a:t>
            </a:r>
          </a:p>
          <a:p>
            <a:pPr lvl="2"/>
            <a:r>
              <a:rPr lang="en-CA" dirty="0"/>
              <a:t>Disturbance scenarios </a:t>
            </a:r>
          </a:p>
          <a:p>
            <a:pPr lvl="2"/>
            <a:r>
              <a:rPr lang="en-CA" dirty="0"/>
              <a:t>THLB and “additionality”</a:t>
            </a:r>
          </a:p>
          <a:p>
            <a:pPr lvl="1"/>
            <a:r>
              <a:rPr lang="en-CA" dirty="0"/>
              <a:t>Pricing is uncertain</a:t>
            </a:r>
          </a:p>
          <a:p>
            <a:pPr lvl="1"/>
            <a:r>
              <a:rPr lang="en-CA" dirty="0"/>
              <a:t>Analysis does not single out new caribou protection areas within broader analyses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1EBAA6-0958-4AAA-12AC-F23CABE953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000" t="22029" r="18805" b="28261"/>
          <a:stretch/>
        </p:blipFill>
        <p:spPr>
          <a:xfrm>
            <a:off x="1013790" y="665439"/>
            <a:ext cx="4750905" cy="25948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FFF77B-3799-5BF4-EAEE-536C680DFE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029" r="1522" b="24522"/>
          <a:stretch/>
        </p:blipFill>
        <p:spPr>
          <a:xfrm>
            <a:off x="1054968" y="5258113"/>
            <a:ext cx="4003132" cy="145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45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118E-3A32-AA0A-3BE2-1870EEFC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Research: </a:t>
            </a:r>
            <a:br>
              <a:rPr lang="en-CA" dirty="0"/>
            </a:br>
            <a:r>
              <a:rPr lang="en-CA" dirty="0"/>
              <a:t>Carbon Dynamics in Old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7236D-8DD8-3530-1DAD-FB02099336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448300" cy="4351338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Research Proposal to Min Forests</a:t>
            </a:r>
          </a:p>
          <a:p>
            <a:pPr lvl="1"/>
            <a:r>
              <a:rPr lang="en-CA" dirty="0"/>
              <a:t>Extend work from Coastal BC to ICH</a:t>
            </a:r>
          </a:p>
          <a:p>
            <a:r>
              <a:rPr lang="en-CA" dirty="0"/>
              <a:t>Field data collection in</a:t>
            </a:r>
          </a:p>
          <a:p>
            <a:pPr lvl="1"/>
            <a:r>
              <a:rPr lang="en-CA" dirty="0"/>
              <a:t>Ancient forests (&gt;400 </a:t>
            </a:r>
            <a:r>
              <a:rPr lang="en-CA" dirty="0" err="1"/>
              <a:t>yrs</a:t>
            </a:r>
            <a:r>
              <a:rPr lang="en-CA" dirty="0"/>
              <a:t>)</a:t>
            </a:r>
          </a:p>
          <a:p>
            <a:pPr lvl="1"/>
            <a:r>
              <a:rPr lang="en-CA" dirty="0"/>
              <a:t>Old forests (&gt;250 </a:t>
            </a:r>
            <a:r>
              <a:rPr lang="en-CA" dirty="0" err="1"/>
              <a:t>yrs</a:t>
            </a:r>
            <a:r>
              <a:rPr lang="en-CA" dirty="0"/>
              <a:t>)</a:t>
            </a:r>
          </a:p>
          <a:p>
            <a:pPr lvl="1"/>
            <a:r>
              <a:rPr lang="en-CA" dirty="0"/>
              <a:t>Mature forests (&gt;100 </a:t>
            </a:r>
            <a:r>
              <a:rPr lang="en-CA" dirty="0" err="1"/>
              <a:t>yrs</a:t>
            </a:r>
            <a:r>
              <a:rPr lang="en-CA" dirty="0"/>
              <a:t>)</a:t>
            </a:r>
          </a:p>
          <a:p>
            <a:r>
              <a:rPr lang="en-CA" dirty="0"/>
              <a:t>Model calibration</a:t>
            </a:r>
          </a:p>
          <a:p>
            <a:r>
              <a:rPr lang="en-CA" dirty="0"/>
              <a:t>Looking for partners</a:t>
            </a:r>
          </a:p>
          <a:p>
            <a:pPr lvl="1"/>
            <a:r>
              <a:rPr lang="en-CA" dirty="0"/>
              <a:t>Help guide research questions</a:t>
            </a:r>
          </a:p>
          <a:p>
            <a:pPr lvl="1"/>
            <a:r>
              <a:rPr lang="en-CA" dirty="0"/>
              <a:t>Field data collection</a:t>
            </a:r>
          </a:p>
          <a:p>
            <a:pPr lvl="1"/>
            <a:r>
              <a:rPr lang="en-CA" dirty="0"/>
              <a:t>Field data QA</a:t>
            </a:r>
          </a:p>
        </p:txBody>
      </p:sp>
      <p:pic>
        <p:nvPicPr>
          <p:cNvPr id="4" name="Content Placeholder 3" descr="A person standing next to a tree&#10;&#10;Description automatically generated with medium confidence">
            <a:extLst>
              <a:ext uri="{FF2B5EF4-FFF2-40B4-BE49-F238E27FC236}">
                <a16:creationId xmlns:a16="http://schemas.microsoft.com/office/drawing/2014/main" id="{4AC454EC-D3B4-6F8C-9E4B-4A9FFF9E56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318" y="1751842"/>
            <a:ext cx="1645443" cy="2193925"/>
          </a:xfrm>
          <a:prstGeom prst="rect">
            <a:avLst/>
          </a:prstGeom>
        </p:spPr>
      </p:pic>
      <p:pic>
        <p:nvPicPr>
          <p:cNvPr id="8" name="Picture 7" descr="A picture containing tree, grass, outdoor, plant&#10;&#10;Description automatically generated">
            <a:extLst>
              <a:ext uri="{FF2B5EF4-FFF2-40B4-BE49-F238E27FC236}">
                <a16:creationId xmlns:a16="http://schemas.microsoft.com/office/drawing/2014/main" id="{1CA69CA3-C398-DE68-D3BC-29D006DC4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421" y="4053809"/>
            <a:ext cx="3384680" cy="2538510"/>
          </a:xfrm>
          <a:prstGeom prst="rect">
            <a:avLst/>
          </a:prstGeom>
        </p:spPr>
      </p:pic>
      <p:pic>
        <p:nvPicPr>
          <p:cNvPr id="15" name="Picture 14" descr="A picture containing tree, outdoor, grass, wood&#10;&#10;Description automatically generated">
            <a:extLst>
              <a:ext uri="{FF2B5EF4-FFF2-40B4-BE49-F238E27FC236}">
                <a16:creationId xmlns:a16="http://schemas.microsoft.com/office/drawing/2014/main" id="{28765FEA-7516-2F29-3B88-DA5D8E344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0535" y="1753367"/>
            <a:ext cx="1644300" cy="21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803C3-9503-7317-929C-D6C62CB0B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D3AF5-70D3-948A-148E-1482E4D98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/>
              <a:t>Carbon was summed across 4 pools: live biomass, dead wood, litter, soil</a:t>
            </a:r>
          </a:p>
          <a:p>
            <a:r>
              <a:rPr lang="en-CA" dirty="0"/>
              <a:t>Raster data were converted to vector, resulting in per hectare values for carbon</a:t>
            </a:r>
          </a:p>
          <a:p>
            <a:r>
              <a:rPr lang="en-CA" dirty="0"/>
              <a:t>Carbon data were </a:t>
            </a:r>
            <a:r>
              <a:rPr lang="en-CA" dirty="0" err="1"/>
              <a:t>unioned</a:t>
            </a:r>
            <a:r>
              <a:rPr lang="en-CA" dirty="0"/>
              <a:t> with kernel scenarios, herd boundaries, THLB</a:t>
            </a:r>
          </a:p>
          <a:p>
            <a:r>
              <a:rPr lang="en-CA" dirty="0"/>
              <a:t>Area of each </a:t>
            </a:r>
            <a:r>
              <a:rPr lang="en-CA" dirty="0" err="1"/>
              <a:t>unioned</a:t>
            </a:r>
            <a:r>
              <a:rPr lang="en-CA" dirty="0"/>
              <a:t> cell was calculated, and carbon was calculated by multiplying the area by the carbon/ha</a:t>
            </a:r>
          </a:p>
          <a:p>
            <a:r>
              <a:rPr lang="en-CA" dirty="0"/>
              <a:t>Carbon economic opportunities were measured by multiplying carbon, for each scenario, by value of carbon per tonne in different markets</a:t>
            </a:r>
          </a:p>
        </p:txBody>
      </p:sp>
    </p:spTree>
    <p:extLst>
      <p:ext uri="{BB962C8B-B14F-4D97-AF65-F5344CB8AC3E}">
        <p14:creationId xmlns:p14="http://schemas.microsoft.com/office/powerpoint/2010/main" val="1324940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118E-3A32-AA0A-3BE2-1870EEFC3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Carbon and Caribou – Considering Scenarios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7236D-8DD8-3530-1DAD-FB02099336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What are the carbon stocks in caribou habitat?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Content Placeholder 14">
            <a:extLst>
              <a:ext uri="{FF2B5EF4-FFF2-40B4-BE49-F238E27FC236}">
                <a16:creationId xmlns:a16="http://schemas.microsoft.com/office/drawing/2014/main" id="{04F80CDF-C963-79F9-D04B-28EC505EA79D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Carbon in </a:t>
            </a:r>
            <a:r>
              <a:rPr lang="en-CA" b="1" dirty="0"/>
              <a:t>Columbia North</a:t>
            </a:r>
          </a:p>
          <a:p>
            <a:pPr lvl="1"/>
            <a:r>
              <a:rPr lang="en-CA" dirty="0"/>
              <a:t>Kernel95 = 102 mil tonnes Carbon</a:t>
            </a:r>
          </a:p>
          <a:p>
            <a:pPr lvl="1"/>
            <a:r>
              <a:rPr lang="en-CA" dirty="0"/>
              <a:t>Kernel75 = 92 mil tonnes Carbon</a:t>
            </a:r>
          </a:p>
          <a:p>
            <a:pPr lvl="1"/>
            <a:r>
              <a:rPr lang="en-CA" dirty="0"/>
              <a:t>Kernel50 = 70 mil tonnes Carbon</a:t>
            </a:r>
          </a:p>
          <a:p>
            <a:pPr lvl="1"/>
            <a:endParaRPr lang="en-CA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4A8CDA-E785-C951-1722-20A5082A15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03" t="23268" r="36765" b="19085"/>
          <a:stretch/>
        </p:blipFill>
        <p:spPr>
          <a:xfrm>
            <a:off x="1153309" y="2752165"/>
            <a:ext cx="3917576" cy="39534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9E3F1B-7401-60C7-AE6B-A389212110F9}"/>
              </a:ext>
            </a:extLst>
          </p:cNvPr>
          <p:cNvSpPr txBox="1"/>
          <p:nvPr/>
        </p:nvSpPr>
        <p:spPr>
          <a:xfrm>
            <a:off x="6334909" y="6409763"/>
            <a:ext cx="5758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Full kernel area; additional habitat not separated out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9BA9AA43-1ABE-7C02-0BCC-3D8BE2848FCD}"/>
              </a:ext>
            </a:extLst>
          </p:cNvPr>
          <p:cNvGraphicFramePr>
            <a:graphicFrameLocks/>
          </p:cNvGraphicFramePr>
          <p:nvPr/>
        </p:nvGraphicFramePr>
        <p:xfrm>
          <a:off x="6334909" y="355016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14146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3893</TotalTime>
  <Words>968</Words>
  <Application>Microsoft Office PowerPoint</Application>
  <PresentationFormat>Widescreen</PresentationFormat>
  <Paragraphs>164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Carbon in Caribou Habitat Revy Complex</vt:lpstr>
      <vt:lpstr>Preliminary Carbon Model Outputs</vt:lpstr>
      <vt:lpstr>Carbon and Caribou</vt:lpstr>
      <vt:lpstr>Carbon and Caribou – Considering Scenarios</vt:lpstr>
      <vt:lpstr>Carbon and Caribou – Considering Scenarios</vt:lpstr>
      <vt:lpstr>Carbon and Caribou – Columbia North THLB</vt:lpstr>
      <vt:lpstr>Carbon in Old Growth Deferral Areas</vt:lpstr>
      <vt:lpstr>Can we help to address the climate and biodiversity crises through caribou recovery and old growth conservation?</vt:lpstr>
      <vt:lpstr>Carbon and Caribou – Economic Potential?</vt:lpstr>
      <vt:lpstr>Carbon Value $$$</vt:lpstr>
      <vt:lpstr>Uncertainty</vt:lpstr>
      <vt:lpstr>Research:  Carbon Dynamics in Old Growth</vt:lpstr>
      <vt:lpstr>Methods</vt:lpstr>
      <vt:lpstr>Carbon and Caribou – Considering Scenarios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Carbon in Caribou Habitat Revy Complex</dc:title>
  <dc:creator>MacKillop, Deb J FOR:EX</dc:creator>
  <cp:lastModifiedBy>MacKillop, Deb J FOR:EX</cp:lastModifiedBy>
  <cp:revision>14</cp:revision>
  <dcterms:created xsi:type="dcterms:W3CDTF">2022-10-21T14:46:46Z</dcterms:created>
  <dcterms:modified xsi:type="dcterms:W3CDTF">2022-10-24T21:41:51Z</dcterms:modified>
</cp:coreProperties>
</file>