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61" r:id="rId2"/>
    <p:sldId id="759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99B69"/>
    <a:srgbClr val="2E3F42"/>
    <a:srgbClr val="246885"/>
    <a:srgbClr val="9AD0CE"/>
    <a:srgbClr val="4FA7A5"/>
    <a:srgbClr val="2E81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AA9C480-BB63-4195-9969-73EAE20A53B6}" v="8" dt="2022-10-24T19:37:47.32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73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10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5" Type="http://schemas.openxmlformats.org/officeDocument/2006/relationships/chartUserShapes" Target="../drawings/drawing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rgbClr val="002060"/>
                </a:solidFill>
                <a:latin typeface="+mn-lt"/>
                <a:ea typeface="+mn-ea"/>
                <a:cs typeface="+mn-cs"/>
              </a:defRPr>
            </a:pPr>
            <a:r>
              <a:rPr lang="en-US" sz="2400" b="1" dirty="0">
                <a:solidFill>
                  <a:srgbClr val="002060"/>
                </a:solidFill>
              </a:rPr>
              <a:t>INTEGRATING VALUES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rgbClr val="002060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BF18-40D1-8719-BC206D39F11B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BF18-40D1-8719-BC206D39F11B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BF18-40D1-8719-BC206D39F11B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BF18-40D1-8719-BC206D39F11B}"/>
              </c:ext>
            </c:extLst>
          </c:dPt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10</c:v>
                </c:pt>
                <c:pt idx="1">
                  <c:v>10</c:v>
                </c:pt>
                <c:pt idx="2">
                  <c:v>10</c:v>
                </c:pt>
                <c:pt idx="3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BF18-40D1-8719-BC206D39F11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4">
    <c:autoUpdate val="0"/>
  </c:externalData>
  <c:userShapes r:id="rId5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0.30396</cdr:x>
      <cdr:y>0.6732</cdr:y>
    </cdr:from>
    <cdr:to>
      <cdr:x>0.5</cdr:x>
      <cdr:y>0.78677</cdr:y>
    </cdr:to>
    <cdr:sp macro="" textlink="">
      <cdr:nvSpPr>
        <cdr:cNvPr id="2" name="TextBox 16">
          <a:extLst xmlns:a="http://schemas.openxmlformats.org/drawingml/2006/main">
            <a:ext uri="{FF2B5EF4-FFF2-40B4-BE49-F238E27FC236}">
              <a16:creationId xmlns:a16="http://schemas.microsoft.com/office/drawing/2014/main" id="{6691EE02-76B7-4AF0-9094-42EDC1806CE2}"/>
            </a:ext>
          </a:extLst>
        </cdr:cNvPr>
        <cdr:cNvSpPr txBox="1"/>
      </cdr:nvSpPr>
      <cdr:spPr>
        <a:xfrm xmlns:a="http://schemas.openxmlformats.org/drawingml/2006/main">
          <a:off x="1980762" y="2736677"/>
          <a:ext cx="1277500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CA" sz="2400" dirty="0"/>
            <a:t>Cultural</a:t>
          </a:r>
        </a:p>
      </cdr:txBody>
    </cdr:sp>
  </cdr:relSizeAnchor>
  <cdr:relSizeAnchor xmlns:cdr="http://schemas.openxmlformats.org/drawingml/2006/chartDrawing">
    <cdr:from>
      <cdr:x>0.5</cdr:x>
      <cdr:y>0.6732</cdr:y>
    </cdr:from>
    <cdr:to>
      <cdr:x>0.69604</cdr:x>
      <cdr:y>0.78677</cdr:y>
    </cdr:to>
    <cdr:sp macro="" textlink="">
      <cdr:nvSpPr>
        <cdr:cNvPr id="3" name="TextBox 16">
          <a:extLst xmlns:a="http://schemas.openxmlformats.org/drawingml/2006/main">
            <a:ext uri="{FF2B5EF4-FFF2-40B4-BE49-F238E27FC236}">
              <a16:creationId xmlns:a16="http://schemas.microsoft.com/office/drawing/2014/main" id="{6691EE02-76B7-4AF0-9094-42EDC1806CE2}"/>
            </a:ext>
          </a:extLst>
        </cdr:cNvPr>
        <cdr:cNvSpPr txBox="1"/>
      </cdr:nvSpPr>
      <cdr:spPr>
        <a:xfrm xmlns:a="http://schemas.openxmlformats.org/drawingml/2006/main">
          <a:off x="3258262" y="2736677"/>
          <a:ext cx="1277499" cy="461665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CA" sz="2400" dirty="0"/>
            <a:t>Social</a:t>
          </a: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12B99D-0C8F-4F30-916D-B0FE3E689BAB}" type="datetimeFigureOut">
              <a:rPr lang="en-CA" smtClean="0"/>
              <a:t>2022-10-24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DD36F9-DABB-4736-8C9E-454826E0CD1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161853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>
            <a:extLst>
              <a:ext uri="{FF2B5EF4-FFF2-40B4-BE49-F238E27FC236}">
                <a16:creationId xmlns:a16="http://schemas.microsoft.com/office/drawing/2014/main" id="{39AB7833-FC59-4505-B40B-9A5A79588388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219657E9-9587-4143-9D6E-12429845D4E3}"/>
                </a:ext>
              </a:extLst>
            </p:cNvPr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23000">
                  <a:srgbClr val="3E8D95"/>
                </a:gs>
                <a:gs pos="0">
                  <a:srgbClr val="216383"/>
                </a:gs>
                <a:gs pos="59000">
                  <a:srgbClr val="67B3B1"/>
                </a:gs>
                <a:gs pos="98000">
                  <a:srgbClr val="C0E6E4"/>
                </a:gs>
              </a:gsLst>
              <a:lin ang="7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pic>
          <p:nvPicPr>
            <p:cNvPr id="13" name="Picture 12" descr="Text&#10;&#10;Description automatically generated">
              <a:extLst>
                <a:ext uri="{FF2B5EF4-FFF2-40B4-BE49-F238E27FC236}">
                  <a16:creationId xmlns:a16="http://schemas.microsoft.com/office/drawing/2014/main" id="{0345DBA1-17AC-4A7A-A7A6-DF6D20C3008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5472" y="0"/>
              <a:ext cx="2636528" cy="1019789"/>
            </a:xfrm>
            <a:prstGeom prst="rect">
              <a:avLst/>
            </a:prstGeom>
          </p:spPr>
        </p:pic>
        <p:pic>
          <p:nvPicPr>
            <p:cNvPr id="74" name="Picture 73" descr="A picture containing outdoor object, honeycomb, light&#10;&#10;Description automatically generated">
              <a:extLst>
                <a:ext uri="{FF2B5EF4-FFF2-40B4-BE49-F238E27FC236}">
                  <a16:creationId xmlns:a16="http://schemas.microsoft.com/office/drawing/2014/main" id="{7AF89277-1200-4AAF-A399-6DCD270C478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076888"/>
              <a:ext cx="8855779" cy="5781112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3142310-893E-4048-A275-58788309E58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42BFAD-91C0-45AA-AE6D-199EB15505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en-CA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3FFAC7-86EF-41AD-95AF-115EF0803B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94043BA-3300-4E3B-87C7-B7CDE12E820F}" type="datetimeFigureOut">
              <a:rPr lang="en-CA" smtClean="0"/>
              <a:pPr/>
              <a:t>2022-10-24</a:t>
            </a:fld>
            <a:endParaRPr lang="en-CA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98F118-7213-4B58-BED2-EC3E1E842E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0EBB8A-0167-47A9-8158-4F7D99333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B84CBA-2066-4969-ACF8-41B814008927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45025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DD342B0B-AC00-48F4-B5E9-43F095D29DC5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7859B4E4-BB7F-4C3E-920D-D8C7277654BA}"/>
                </a:ext>
              </a:extLst>
            </p:cNvPr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23000">
                  <a:srgbClr val="3E8D95"/>
                </a:gs>
                <a:gs pos="0">
                  <a:srgbClr val="216383"/>
                </a:gs>
                <a:gs pos="59000">
                  <a:srgbClr val="67B3B1"/>
                </a:gs>
                <a:gs pos="98000">
                  <a:srgbClr val="C0E6E4"/>
                </a:gs>
              </a:gsLst>
              <a:lin ang="7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pic>
          <p:nvPicPr>
            <p:cNvPr id="9" name="Picture 8" descr="Text&#10;&#10;Description automatically generated">
              <a:extLst>
                <a:ext uri="{FF2B5EF4-FFF2-40B4-BE49-F238E27FC236}">
                  <a16:creationId xmlns:a16="http://schemas.microsoft.com/office/drawing/2014/main" id="{6A1CFD9C-0BCF-434B-8457-C9C1E0BE5D5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5472" y="0"/>
              <a:ext cx="2636528" cy="1019789"/>
            </a:xfrm>
            <a:prstGeom prst="rect">
              <a:avLst/>
            </a:prstGeom>
          </p:spPr>
        </p:pic>
        <p:pic>
          <p:nvPicPr>
            <p:cNvPr id="10" name="Picture 9" descr="A picture containing outdoor object, honeycomb, light&#10;&#10;Description automatically generated">
              <a:extLst>
                <a:ext uri="{FF2B5EF4-FFF2-40B4-BE49-F238E27FC236}">
                  <a16:creationId xmlns:a16="http://schemas.microsoft.com/office/drawing/2014/main" id="{0BA3F376-B262-4943-B886-FBF8442A716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076888"/>
              <a:ext cx="8855779" cy="5781112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CB3448FD-9272-4DD5-A8E9-410F911825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AA7B89-8096-4AD3-8F79-45BABE165AA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AB00DA04-8215-4B29-B53C-DC080B277DA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94043BA-3300-4E3B-87C7-B7CDE12E820F}" type="datetimeFigureOut">
              <a:rPr lang="en-CA" smtClean="0"/>
              <a:pPr/>
              <a:t>2022-10-24</a:t>
            </a:fld>
            <a:endParaRPr lang="en-CA" dirty="0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99B7F8C7-EF03-4274-9684-72E0CD216F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4F523FFB-0470-4DCD-A1FC-48BFCBFFA9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B84CBA-2066-4969-ACF8-41B814008927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10173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3448FD-9272-4DD5-A8E9-410F91182524}"/>
              </a:ext>
            </a:extLst>
          </p:cNvPr>
          <p:cNvSpPr>
            <a:spLocks noGrp="1"/>
          </p:cNvSpPr>
          <p:nvPr userDrawn="1"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8AA7B89-8096-4AD3-8F79-45BABE165AA6}"/>
              </a:ext>
            </a:extLst>
          </p:cNvPr>
          <p:cNvSpPr>
            <a:spLocks noGrp="1"/>
          </p:cNvSpPr>
          <p:nvPr userDrawn="1"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AB00DA04-8215-4B29-B53C-DC080B277DAC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94043BA-3300-4E3B-87C7-B7CDE12E820F}" type="datetimeFigureOut">
              <a:rPr lang="en-CA" smtClean="0"/>
              <a:pPr/>
              <a:t>2022-10-24</a:t>
            </a:fld>
            <a:endParaRPr lang="en-CA" dirty="0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99B7F8C7-EF03-4274-9684-72E0CD216F1D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4F523FFB-0470-4DCD-A1FC-48BFCBFFA91D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B84CBA-2066-4969-ACF8-41B814008927}" type="slidenum">
              <a:rPr lang="en-CA" smtClean="0"/>
              <a:pPr/>
              <a:t>‹#›</a:t>
            </a:fld>
            <a:endParaRPr lang="en-CA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2CDD5918-24B6-49F5-B649-B5F9C9AC4A00}"/>
              </a:ext>
            </a:extLst>
          </p:cNvPr>
          <p:cNvGrpSpPr/>
          <p:nvPr userDrawn="1"/>
        </p:nvGrpSpPr>
        <p:grpSpPr>
          <a:xfrm>
            <a:off x="0" y="-7403"/>
            <a:ext cx="12192000" cy="1754910"/>
            <a:chOff x="0" y="-1"/>
            <a:chExt cx="12192000" cy="1754910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1683E31C-D8B0-4211-9305-20FF7FC9F2B6}"/>
                </a:ext>
              </a:extLst>
            </p:cNvPr>
            <p:cNvGrpSpPr/>
            <p:nvPr userDrawn="1"/>
          </p:nvGrpSpPr>
          <p:grpSpPr>
            <a:xfrm>
              <a:off x="0" y="-1"/>
              <a:ext cx="12192000" cy="1754910"/>
              <a:chOff x="0" y="-1"/>
              <a:chExt cx="12192000" cy="1754910"/>
            </a:xfrm>
          </p:grpSpPr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E7A5E1D6-8CE9-4E3D-AA89-2B716D8FB15D}"/>
                  </a:ext>
                </a:extLst>
              </p:cNvPr>
              <p:cNvSpPr/>
              <p:nvPr userDrawn="1"/>
            </p:nvSpPr>
            <p:spPr>
              <a:xfrm>
                <a:off x="0" y="0"/>
                <a:ext cx="12192000" cy="1754909"/>
              </a:xfrm>
              <a:prstGeom prst="rect">
                <a:avLst/>
              </a:prstGeom>
              <a:gradFill flip="none" rotWithShape="1">
                <a:gsLst>
                  <a:gs pos="23000">
                    <a:srgbClr val="3E8D95"/>
                  </a:gs>
                  <a:gs pos="0">
                    <a:srgbClr val="216383"/>
                  </a:gs>
                  <a:gs pos="59000">
                    <a:srgbClr val="67B3B1"/>
                  </a:gs>
                  <a:gs pos="98000">
                    <a:srgbClr val="C0E6E4"/>
                  </a:gs>
                </a:gsLst>
                <a:lin ang="7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pic>
            <p:nvPicPr>
              <p:cNvPr id="18" name="Picture 17" descr="A picture containing outdoor object, honeycomb, light&#10;&#10;Description automatically generated">
                <a:extLst>
                  <a:ext uri="{FF2B5EF4-FFF2-40B4-BE49-F238E27FC236}">
                    <a16:creationId xmlns:a16="http://schemas.microsoft.com/office/drawing/2014/main" id="{3E7B46B3-9618-49AB-BC73-A2653966D560}"/>
                  </a:ext>
                </a:extLst>
              </p:cNvPr>
              <p:cNvPicPr>
                <a:picLocks noChangeAspect="1"/>
              </p:cNvPicPr>
              <p:nvPr userDrawn="1"/>
            </p:nvPicPr>
            <p:blipFill rotWithShape="1">
              <a:blip r:embed="rId2">
                <a:alphaModFix amt="5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9968"/>
              <a:stretch/>
            </p:blipFill>
            <p:spPr>
              <a:xfrm>
                <a:off x="9242" y="-1"/>
                <a:ext cx="3358991" cy="1754909"/>
              </a:xfrm>
              <a:prstGeom prst="rect">
                <a:avLst/>
              </a:prstGeom>
            </p:spPr>
          </p:pic>
        </p:grpSp>
        <p:pic>
          <p:nvPicPr>
            <p:cNvPr id="16" name="Picture 15" descr="Text&#10;&#10;Description automatically generated">
              <a:extLst>
                <a:ext uri="{FF2B5EF4-FFF2-40B4-BE49-F238E27FC236}">
                  <a16:creationId xmlns:a16="http://schemas.microsoft.com/office/drawing/2014/main" id="{1B9E484B-7E8C-429F-8AB3-9A21E7B1563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5472" y="0"/>
              <a:ext cx="2636528" cy="101978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904920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43EAACDF-4E1B-4C69-84CA-5B5CF9FB44D2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E362990A-D32B-4161-A2F4-630CBBA1BF68}"/>
                </a:ext>
              </a:extLst>
            </p:cNvPr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23000">
                  <a:srgbClr val="3E8D95"/>
                </a:gs>
                <a:gs pos="0">
                  <a:srgbClr val="216383"/>
                </a:gs>
                <a:gs pos="59000">
                  <a:srgbClr val="67B3B1"/>
                </a:gs>
                <a:gs pos="98000">
                  <a:srgbClr val="C0E6E4"/>
                </a:gs>
              </a:gsLst>
              <a:lin ang="7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pic>
          <p:nvPicPr>
            <p:cNvPr id="9" name="Picture 8" descr="Text&#10;&#10;Description automatically generated">
              <a:extLst>
                <a:ext uri="{FF2B5EF4-FFF2-40B4-BE49-F238E27FC236}">
                  <a16:creationId xmlns:a16="http://schemas.microsoft.com/office/drawing/2014/main" id="{460132CE-63A3-4B88-8D9D-E6B843E674A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5472" y="0"/>
              <a:ext cx="2636528" cy="1019789"/>
            </a:xfrm>
            <a:prstGeom prst="rect">
              <a:avLst/>
            </a:prstGeom>
          </p:spPr>
        </p:pic>
        <p:pic>
          <p:nvPicPr>
            <p:cNvPr id="10" name="Picture 9" descr="A picture containing outdoor object, honeycomb, light&#10;&#10;Description automatically generated">
              <a:extLst>
                <a:ext uri="{FF2B5EF4-FFF2-40B4-BE49-F238E27FC236}">
                  <a16:creationId xmlns:a16="http://schemas.microsoft.com/office/drawing/2014/main" id="{95A9D082-2FE0-4F6B-B51B-C2148572F71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076888"/>
              <a:ext cx="8855779" cy="5781112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8819C7E-7F02-46D5-BECA-E0E659D3F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CE8CC8E-02F6-445A-99FB-B68830DC144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0A00FBA5-6743-4C41-ACDA-4D72FD57F4F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94043BA-3300-4E3B-87C7-B7CDE12E820F}" type="datetimeFigureOut">
              <a:rPr lang="en-CA" smtClean="0"/>
              <a:pPr/>
              <a:t>2022-10-24</a:t>
            </a:fld>
            <a:endParaRPr lang="en-CA" dirty="0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BC3EEEAD-9F78-42A7-AAA0-F326CF647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841D0BEA-E594-4353-B527-40F196903A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B84CBA-2066-4969-ACF8-41B814008927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876912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EAC05510-075F-44ED-BB72-E98013AFB975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65708B40-A254-4E92-A800-784496ECC45F}"/>
                </a:ext>
              </a:extLst>
            </p:cNvPr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23000">
                  <a:srgbClr val="3E8D95"/>
                </a:gs>
                <a:gs pos="0">
                  <a:srgbClr val="216383"/>
                </a:gs>
                <a:gs pos="59000">
                  <a:srgbClr val="67B3B1"/>
                </a:gs>
                <a:gs pos="98000">
                  <a:srgbClr val="C0E6E4"/>
                </a:gs>
              </a:gsLst>
              <a:lin ang="7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pic>
          <p:nvPicPr>
            <p:cNvPr id="10" name="Picture 9" descr="Text&#10;&#10;Description automatically generated">
              <a:extLst>
                <a:ext uri="{FF2B5EF4-FFF2-40B4-BE49-F238E27FC236}">
                  <a16:creationId xmlns:a16="http://schemas.microsoft.com/office/drawing/2014/main" id="{24260101-FEB4-45AC-81ED-0DE149CC65E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5472" y="0"/>
              <a:ext cx="2636528" cy="1019789"/>
            </a:xfrm>
            <a:prstGeom prst="rect">
              <a:avLst/>
            </a:prstGeom>
          </p:spPr>
        </p:pic>
        <p:pic>
          <p:nvPicPr>
            <p:cNvPr id="11" name="Picture 10" descr="A picture containing outdoor object, honeycomb, light&#10;&#10;Description automatically generated">
              <a:extLst>
                <a:ext uri="{FF2B5EF4-FFF2-40B4-BE49-F238E27FC236}">
                  <a16:creationId xmlns:a16="http://schemas.microsoft.com/office/drawing/2014/main" id="{77DA04F9-7DC9-4F06-B7E5-88015111E62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076888"/>
              <a:ext cx="8855779" cy="5781112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DE8183D-B89E-46FF-AB41-88BDDA8BC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9B3854-C261-401F-9EFE-C98AD7436F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2010C9-6C66-4011-B47C-A8551259A6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4954AD6D-3163-4E7C-88BE-F2D67E97D8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94043BA-3300-4E3B-87C7-B7CDE12E820F}" type="datetimeFigureOut">
              <a:rPr lang="en-CA" smtClean="0"/>
              <a:pPr/>
              <a:t>2022-10-24</a:t>
            </a:fld>
            <a:endParaRPr lang="en-CA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B5709AE7-8378-4A0F-AF12-85D6F458F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424C165D-E73F-4E9C-84AF-CAFFE96A1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B84CBA-2066-4969-ACF8-41B814008927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94655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5BC94491-1D8F-4E7B-8C65-1A9640D6646C}"/>
              </a:ext>
            </a:extLst>
          </p:cNvPr>
          <p:cNvGrpSpPr/>
          <p:nvPr userDrawn="1"/>
        </p:nvGrpSpPr>
        <p:grpSpPr>
          <a:xfrm>
            <a:off x="0" y="3247"/>
            <a:ext cx="12192000" cy="1754910"/>
            <a:chOff x="0" y="-1"/>
            <a:chExt cx="12192000" cy="1754910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9F8631B5-B43B-4A6D-BC19-C7DD04B6C4ED}"/>
                </a:ext>
              </a:extLst>
            </p:cNvPr>
            <p:cNvGrpSpPr/>
            <p:nvPr userDrawn="1"/>
          </p:nvGrpSpPr>
          <p:grpSpPr>
            <a:xfrm>
              <a:off x="0" y="-1"/>
              <a:ext cx="12192000" cy="1754910"/>
              <a:chOff x="0" y="-1"/>
              <a:chExt cx="12192000" cy="1754910"/>
            </a:xfrm>
          </p:grpSpPr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C125CFD3-0A73-4B1B-9DC6-6BA118630EB4}"/>
                  </a:ext>
                </a:extLst>
              </p:cNvPr>
              <p:cNvSpPr/>
              <p:nvPr userDrawn="1"/>
            </p:nvSpPr>
            <p:spPr>
              <a:xfrm>
                <a:off x="0" y="0"/>
                <a:ext cx="12192000" cy="1754909"/>
              </a:xfrm>
              <a:prstGeom prst="rect">
                <a:avLst/>
              </a:prstGeom>
              <a:gradFill flip="none" rotWithShape="1">
                <a:gsLst>
                  <a:gs pos="23000">
                    <a:srgbClr val="3E8D95"/>
                  </a:gs>
                  <a:gs pos="0">
                    <a:srgbClr val="216383"/>
                  </a:gs>
                  <a:gs pos="59000">
                    <a:srgbClr val="67B3B1"/>
                  </a:gs>
                  <a:gs pos="98000">
                    <a:srgbClr val="C0E6E4"/>
                  </a:gs>
                </a:gsLst>
                <a:lin ang="7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pic>
            <p:nvPicPr>
              <p:cNvPr id="19" name="Picture 18" descr="A picture containing outdoor object, honeycomb, light&#10;&#10;Description automatically generated">
                <a:extLst>
                  <a:ext uri="{FF2B5EF4-FFF2-40B4-BE49-F238E27FC236}">
                    <a16:creationId xmlns:a16="http://schemas.microsoft.com/office/drawing/2014/main" id="{42AE591F-BF98-454C-AB3B-F9AE3738203B}"/>
                  </a:ext>
                </a:extLst>
              </p:cNvPr>
              <p:cNvPicPr>
                <a:picLocks noChangeAspect="1"/>
              </p:cNvPicPr>
              <p:nvPr userDrawn="1"/>
            </p:nvPicPr>
            <p:blipFill rotWithShape="1">
              <a:blip r:embed="rId2">
                <a:alphaModFix amt="5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9968"/>
              <a:stretch/>
            </p:blipFill>
            <p:spPr>
              <a:xfrm>
                <a:off x="9242" y="-1"/>
                <a:ext cx="3358991" cy="1754909"/>
              </a:xfrm>
              <a:prstGeom prst="rect">
                <a:avLst/>
              </a:prstGeom>
            </p:spPr>
          </p:pic>
        </p:grpSp>
        <p:pic>
          <p:nvPicPr>
            <p:cNvPr id="17" name="Picture 16" descr="Text&#10;&#10;Description automatically generated">
              <a:extLst>
                <a:ext uri="{FF2B5EF4-FFF2-40B4-BE49-F238E27FC236}">
                  <a16:creationId xmlns:a16="http://schemas.microsoft.com/office/drawing/2014/main" id="{81FADBE9-DD27-45E3-9FF8-4BE56148137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5472" y="0"/>
              <a:ext cx="2636528" cy="1019789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DE8183D-B89E-46FF-AB41-88BDDA8BC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9B3854-C261-401F-9EFE-C98AD7436F6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2010C9-6C66-4011-B47C-A8551259A6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4954AD6D-3163-4E7C-88BE-F2D67E97D81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94043BA-3300-4E3B-87C7-B7CDE12E820F}" type="datetimeFigureOut">
              <a:rPr lang="en-CA" smtClean="0"/>
              <a:pPr/>
              <a:t>2022-10-24</a:t>
            </a:fld>
            <a:endParaRPr lang="en-CA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B5709AE7-8378-4A0F-AF12-85D6F458F4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424C165D-E73F-4E9C-84AF-CAFFE96A12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B84CBA-2066-4969-ACF8-41B814008927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686577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>
            <a:extLst>
              <a:ext uri="{FF2B5EF4-FFF2-40B4-BE49-F238E27FC236}">
                <a16:creationId xmlns:a16="http://schemas.microsoft.com/office/drawing/2014/main" id="{A21B6EA8-6415-4F51-9940-16EE44A70CCD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5D2D2FDB-158E-4490-9238-3A6BFEB1F8B6}"/>
                </a:ext>
              </a:extLst>
            </p:cNvPr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23000">
                  <a:srgbClr val="3E8D95"/>
                </a:gs>
                <a:gs pos="0">
                  <a:srgbClr val="216383"/>
                </a:gs>
                <a:gs pos="59000">
                  <a:srgbClr val="67B3B1"/>
                </a:gs>
                <a:gs pos="98000">
                  <a:srgbClr val="C0E6E4"/>
                </a:gs>
              </a:gsLst>
              <a:lin ang="7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pic>
          <p:nvPicPr>
            <p:cNvPr id="12" name="Picture 11" descr="Text&#10;&#10;Description automatically generated">
              <a:extLst>
                <a:ext uri="{FF2B5EF4-FFF2-40B4-BE49-F238E27FC236}">
                  <a16:creationId xmlns:a16="http://schemas.microsoft.com/office/drawing/2014/main" id="{D7ADA7F0-38D4-484B-B463-99D037A44D4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5472" y="0"/>
              <a:ext cx="2636528" cy="1019789"/>
            </a:xfrm>
            <a:prstGeom prst="rect">
              <a:avLst/>
            </a:prstGeom>
          </p:spPr>
        </p:pic>
        <p:pic>
          <p:nvPicPr>
            <p:cNvPr id="13" name="Picture 12" descr="A picture containing outdoor object, honeycomb, light&#10;&#10;Description automatically generated">
              <a:extLst>
                <a:ext uri="{FF2B5EF4-FFF2-40B4-BE49-F238E27FC236}">
                  <a16:creationId xmlns:a16="http://schemas.microsoft.com/office/drawing/2014/main" id="{67372416-7529-4832-B876-9909D0EBECC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076888"/>
              <a:ext cx="8855779" cy="5781112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D8BA13A-16E5-4C1A-A574-4CE678D9B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591C70-1D8F-4BB2-BF17-5DC3D95F99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66B800-217C-4FFA-90AB-42E2100EFB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3366E6-8D42-414E-98CF-2C430A0784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62E3E5-9EEC-4CAA-8C33-1808607839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BC489735-7C63-434D-BDC3-58BB3DBE63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94043BA-3300-4E3B-87C7-B7CDE12E820F}" type="datetimeFigureOut">
              <a:rPr lang="en-CA" smtClean="0"/>
              <a:pPr/>
              <a:t>2022-10-24</a:t>
            </a:fld>
            <a:endParaRPr lang="en-CA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F9E5F0D1-2740-4F2D-83C9-FD6081CF7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B985E2F-6F49-4E29-A6EA-B8CCA0A5E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B84CBA-2066-4969-ACF8-41B814008927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08687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>
            <a:extLst>
              <a:ext uri="{FF2B5EF4-FFF2-40B4-BE49-F238E27FC236}">
                <a16:creationId xmlns:a16="http://schemas.microsoft.com/office/drawing/2014/main" id="{04452020-B2DD-4237-AD13-2FF28811B97B}"/>
              </a:ext>
            </a:extLst>
          </p:cNvPr>
          <p:cNvGrpSpPr/>
          <p:nvPr userDrawn="1"/>
        </p:nvGrpSpPr>
        <p:grpSpPr>
          <a:xfrm>
            <a:off x="0" y="3247"/>
            <a:ext cx="12192000" cy="1754910"/>
            <a:chOff x="0" y="-1"/>
            <a:chExt cx="12192000" cy="1754910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883E15A1-D3CD-4207-9819-53047E0203B4}"/>
                </a:ext>
              </a:extLst>
            </p:cNvPr>
            <p:cNvGrpSpPr/>
            <p:nvPr userDrawn="1"/>
          </p:nvGrpSpPr>
          <p:grpSpPr>
            <a:xfrm>
              <a:off x="0" y="-1"/>
              <a:ext cx="12192000" cy="1754910"/>
              <a:chOff x="0" y="-1"/>
              <a:chExt cx="12192000" cy="1754910"/>
            </a:xfrm>
          </p:grpSpPr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2913E0B1-D70A-4599-9235-C6594EDA563C}"/>
                  </a:ext>
                </a:extLst>
              </p:cNvPr>
              <p:cNvSpPr/>
              <p:nvPr userDrawn="1"/>
            </p:nvSpPr>
            <p:spPr>
              <a:xfrm>
                <a:off x="0" y="0"/>
                <a:ext cx="12192000" cy="1754909"/>
              </a:xfrm>
              <a:prstGeom prst="rect">
                <a:avLst/>
              </a:prstGeom>
              <a:gradFill flip="none" rotWithShape="1">
                <a:gsLst>
                  <a:gs pos="23000">
                    <a:srgbClr val="3E8D95"/>
                  </a:gs>
                  <a:gs pos="0">
                    <a:srgbClr val="216383"/>
                  </a:gs>
                  <a:gs pos="59000">
                    <a:srgbClr val="67B3B1"/>
                  </a:gs>
                  <a:gs pos="98000">
                    <a:srgbClr val="C0E6E4"/>
                  </a:gs>
                </a:gsLst>
                <a:lin ang="7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pic>
            <p:nvPicPr>
              <p:cNvPr id="21" name="Picture 20" descr="A picture containing outdoor object, honeycomb, light&#10;&#10;Description automatically generated">
                <a:extLst>
                  <a:ext uri="{FF2B5EF4-FFF2-40B4-BE49-F238E27FC236}">
                    <a16:creationId xmlns:a16="http://schemas.microsoft.com/office/drawing/2014/main" id="{6BBCCE38-23D6-4002-A639-7494B37AF6DF}"/>
                  </a:ext>
                </a:extLst>
              </p:cNvPr>
              <p:cNvPicPr>
                <a:picLocks noChangeAspect="1"/>
              </p:cNvPicPr>
              <p:nvPr userDrawn="1"/>
            </p:nvPicPr>
            <p:blipFill rotWithShape="1">
              <a:blip r:embed="rId2">
                <a:alphaModFix amt="5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9968"/>
              <a:stretch/>
            </p:blipFill>
            <p:spPr>
              <a:xfrm>
                <a:off x="9242" y="-1"/>
                <a:ext cx="3358991" cy="1754909"/>
              </a:xfrm>
              <a:prstGeom prst="rect">
                <a:avLst/>
              </a:prstGeom>
            </p:spPr>
          </p:pic>
        </p:grpSp>
        <p:pic>
          <p:nvPicPr>
            <p:cNvPr id="19" name="Picture 18" descr="Text&#10;&#10;Description automatically generated">
              <a:extLst>
                <a:ext uri="{FF2B5EF4-FFF2-40B4-BE49-F238E27FC236}">
                  <a16:creationId xmlns:a16="http://schemas.microsoft.com/office/drawing/2014/main" id="{A0CB6657-D531-4FB4-BF09-471C20AEEE7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5472" y="0"/>
              <a:ext cx="2636528" cy="1019789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5D8BA13A-16E5-4C1A-A574-4CE678D9BD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CA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591C70-1D8F-4BB2-BF17-5DC3D95F99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466B800-217C-4FFA-90AB-42E2100EFB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A3366E6-8D42-414E-98CF-2C430A0784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862E3E5-9EEC-4CAA-8C33-1808607839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BC489735-7C63-434D-BDC3-58BB3DBE63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94043BA-3300-4E3B-87C7-B7CDE12E820F}" type="datetimeFigureOut">
              <a:rPr lang="en-CA" smtClean="0"/>
              <a:pPr/>
              <a:t>2022-10-24</a:t>
            </a:fld>
            <a:endParaRPr lang="en-CA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F9E5F0D1-2740-4F2D-83C9-FD6081CF7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B985E2F-6F49-4E29-A6EA-B8CCA0A5EF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B84CBA-2066-4969-ACF8-41B814008927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715461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355FC17F-E494-4F12-98D5-3EB7C1F1F254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>
              <a:extLst>
                <a:ext uri="{FF2B5EF4-FFF2-40B4-BE49-F238E27FC236}">
                  <a16:creationId xmlns:a16="http://schemas.microsoft.com/office/drawing/2014/main" id="{9BECAB17-C590-49FC-9D61-5E3EE7F43837}"/>
                </a:ext>
              </a:extLst>
            </p:cNvPr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23000">
                  <a:srgbClr val="3E8D95"/>
                </a:gs>
                <a:gs pos="0">
                  <a:srgbClr val="216383"/>
                </a:gs>
                <a:gs pos="59000">
                  <a:srgbClr val="67B3B1"/>
                </a:gs>
                <a:gs pos="98000">
                  <a:srgbClr val="C0E6E4"/>
                </a:gs>
              </a:gsLst>
              <a:lin ang="7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pic>
          <p:nvPicPr>
            <p:cNvPr id="8" name="Picture 7" descr="Text&#10;&#10;Description automatically generated">
              <a:extLst>
                <a:ext uri="{FF2B5EF4-FFF2-40B4-BE49-F238E27FC236}">
                  <a16:creationId xmlns:a16="http://schemas.microsoft.com/office/drawing/2014/main" id="{1353FAA0-BF37-4727-8576-C0F72794968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5472" y="0"/>
              <a:ext cx="2636528" cy="1019789"/>
            </a:xfrm>
            <a:prstGeom prst="rect">
              <a:avLst/>
            </a:prstGeom>
          </p:spPr>
        </p:pic>
        <p:pic>
          <p:nvPicPr>
            <p:cNvPr id="9" name="Picture 8" descr="A picture containing outdoor object, honeycomb, light&#10;&#10;Description automatically generated">
              <a:extLst>
                <a:ext uri="{FF2B5EF4-FFF2-40B4-BE49-F238E27FC236}">
                  <a16:creationId xmlns:a16="http://schemas.microsoft.com/office/drawing/2014/main" id="{4AD13DD6-FE1F-43E7-801F-762DAAA7920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076888"/>
              <a:ext cx="8855779" cy="5781112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5EA8F16-2323-40BC-91BE-5A938F23C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36182FD0-32A2-4610-962C-AF31D08770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94043BA-3300-4E3B-87C7-B7CDE12E820F}" type="datetimeFigureOut">
              <a:rPr lang="en-CA" smtClean="0"/>
              <a:pPr/>
              <a:t>2022-10-24</a:t>
            </a:fld>
            <a:endParaRPr lang="en-CA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7D805ADC-AC2C-4D53-8DA2-2AA8B1C69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8DEFDC5C-EC93-448F-8607-7425C4FF4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B84CBA-2066-4969-ACF8-41B814008927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92802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830587F2-F3E0-4913-9E80-AD04066D4AA9}"/>
              </a:ext>
            </a:extLst>
          </p:cNvPr>
          <p:cNvGrpSpPr/>
          <p:nvPr userDrawn="1"/>
        </p:nvGrpSpPr>
        <p:grpSpPr>
          <a:xfrm>
            <a:off x="0" y="3247"/>
            <a:ext cx="12192000" cy="1754910"/>
            <a:chOff x="0" y="-1"/>
            <a:chExt cx="12192000" cy="1754910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A56E4B0A-706E-487D-9641-762AA4ACDCF7}"/>
                </a:ext>
              </a:extLst>
            </p:cNvPr>
            <p:cNvGrpSpPr/>
            <p:nvPr userDrawn="1"/>
          </p:nvGrpSpPr>
          <p:grpSpPr>
            <a:xfrm>
              <a:off x="0" y="-1"/>
              <a:ext cx="12192000" cy="1754910"/>
              <a:chOff x="0" y="-1"/>
              <a:chExt cx="12192000" cy="1754910"/>
            </a:xfrm>
          </p:grpSpPr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9D08B693-F3FE-4511-B889-86269B3E4E0B}"/>
                  </a:ext>
                </a:extLst>
              </p:cNvPr>
              <p:cNvSpPr/>
              <p:nvPr userDrawn="1"/>
            </p:nvSpPr>
            <p:spPr>
              <a:xfrm>
                <a:off x="0" y="0"/>
                <a:ext cx="12192000" cy="1754909"/>
              </a:xfrm>
              <a:prstGeom prst="rect">
                <a:avLst/>
              </a:prstGeom>
              <a:gradFill flip="none" rotWithShape="1">
                <a:gsLst>
                  <a:gs pos="23000">
                    <a:srgbClr val="3E8D95"/>
                  </a:gs>
                  <a:gs pos="0">
                    <a:srgbClr val="216383"/>
                  </a:gs>
                  <a:gs pos="59000">
                    <a:srgbClr val="67B3B1"/>
                  </a:gs>
                  <a:gs pos="98000">
                    <a:srgbClr val="C0E6E4"/>
                  </a:gs>
                </a:gsLst>
                <a:lin ang="7800000" scaled="0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CA"/>
              </a:p>
            </p:txBody>
          </p:sp>
          <p:pic>
            <p:nvPicPr>
              <p:cNvPr id="17" name="Picture 16" descr="A picture containing outdoor object, honeycomb, light&#10;&#10;Description automatically generated">
                <a:extLst>
                  <a:ext uri="{FF2B5EF4-FFF2-40B4-BE49-F238E27FC236}">
                    <a16:creationId xmlns:a16="http://schemas.microsoft.com/office/drawing/2014/main" id="{82C56E2D-B18B-468E-A5F7-ABEC0BE4F5F7}"/>
                  </a:ext>
                </a:extLst>
              </p:cNvPr>
              <p:cNvPicPr>
                <a:picLocks noChangeAspect="1"/>
              </p:cNvPicPr>
              <p:nvPr userDrawn="1"/>
            </p:nvPicPr>
            <p:blipFill rotWithShape="1">
              <a:blip r:embed="rId2">
                <a:alphaModFix amt="50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19968"/>
              <a:stretch/>
            </p:blipFill>
            <p:spPr>
              <a:xfrm>
                <a:off x="9242" y="-1"/>
                <a:ext cx="3358991" cy="1754909"/>
              </a:xfrm>
              <a:prstGeom prst="rect">
                <a:avLst/>
              </a:prstGeom>
            </p:spPr>
          </p:pic>
        </p:grpSp>
        <p:pic>
          <p:nvPicPr>
            <p:cNvPr id="15" name="Picture 14" descr="Text&#10;&#10;Description automatically generated">
              <a:extLst>
                <a:ext uri="{FF2B5EF4-FFF2-40B4-BE49-F238E27FC236}">
                  <a16:creationId xmlns:a16="http://schemas.microsoft.com/office/drawing/2014/main" id="{0C559FCA-3A8B-4537-8FF1-63686245685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5472" y="0"/>
              <a:ext cx="2636528" cy="1019789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E5EA8F16-2323-40BC-91BE-5A938F23C7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36182FD0-32A2-4610-962C-AF31D08770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94043BA-3300-4E3B-87C7-B7CDE12E820F}" type="datetimeFigureOut">
              <a:rPr lang="en-CA" smtClean="0"/>
              <a:pPr/>
              <a:t>2022-10-24</a:t>
            </a:fld>
            <a:endParaRPr lang="en-CA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7D805ADC-AC2C-4D53-8DA2-2AA8B1C69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8DEFDC5C-EC93-448F-8607-7425C4FF4B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B84CBA-2066-4969-ACF8-41B814008927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27422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F2766B7-5FE7-4FF4-9872-861B1E785F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043BA-3300-4E3B-87C7-B7CDE12E820F}" type="datetimeFigureOut">
              <a:rPr lang="en-CA" smtClean="0"/>
              <a:t>2022-10-24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EB49E81-20E7-4F6B-B4AB-C5A1CB8E6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427551-2365-4D88-9DF1-1D0115C87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84CBA-2066-4969-ACF8-41B81400892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467414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FB854EC6-D4BF-4E3F-AC10-625D506CABEF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6643989-B2D8-45A0-81FA-AC1725871759}"/>
                </a:ext>
              </a:extLst>
            </p:cNvPr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23000">
                  <a:srgbClr val="3E8D95"/>
                </a:gs>
                <a:gs pos="0">
                  <a:srgbClr val="216383"/>
                </a:gs>
                <a:gs pos="59000">
                  <a:srgbClr val="67B3B1"/>
                </a:gs>
                <a:gs pos="98000">
                  <a:srgbClr val="C0E6E4"/>
                </a:gs>
              </a:gsLst>
              <a:lin ang="7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pic>
          <p:nvPicPr>
            <p:cNvPr id="10" name="Picture 9" descr="Text&#10;&#10;Description automatically generated">
              <a:extLst>
                <a:ext uri="{FF2B5EF4-FFF2-40B4-BE49-F238E27FC236}">
                  <a16:creationId xmlns:a16="http://schemas.microsoft.com/office/drawing/2014/main" id="{D250176D-1608-46F1-8D75-D189C2A2AE9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5472" y="0"/>
              <a:ext cx="2636528" cy="1019789"/>
            </a:xfrm>
            <a:prstGeom prst="rect">
              <a:avLst/>
            </a:prstGeom>
          </p:spPr>
        </p:pic>
        <p:pic>
          <p:nvPicPr>
            <p:cNvPr id="11" name="Picture 10" descr="A picture containing outdoor object, honeycomb, light&#10;&#10;Description automatically generated">
              <a:extLst>
                <a:ext uri="{FF2B5EF4-FFF2-40B4-BE49-F238E27FC236}">
                  <a16:creationId xmlns:a16="http://schemas.microsoft.com/office/drawing/2014/main" id="{31CFD2F4-F54A-4FAD-AE3E-33F6C027F84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076888"/>
              <a:ext cx="8855779" cy="5781112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631A6D2-AEF2-4561-97C6-EA30590C4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701CD-4F16-4BB9-95A5-1C5EC4E1C2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3D210E-0604-4669-98D9-D59B1FD9F8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037BB435-4399-4360-853F-9B45814D388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94043BA-3300-4E3B-87C7-B7CDE12E820F}" type="datetimeFigureOut">
              <a:rPr lang="en-CA" smtClean="0"/>
              <a:pPr/>
              <a:t>2022-10-24</a:t>
            </a:fld>
            <a:endParaRPr lang="en-CA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D40C9023-A629-4782-923B-270D63A67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194FA5C2-5E24-458F-AA83-228E3D9D4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8B84CBA-2066-4969-ACF8-41B814008927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921452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FC4A8A23-D8A3-4BD4-8D54-E4D534A6CD20}"/>
              </a:ext>
            </a:extLst>
          </p:cNvPr>
          <p:cNvGrpSpPr/>
          <p:nvPr userDrawn="1"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F098E454-565D-4041-B17D-098430919348}"/>
                </a:ext>
              </a:extLst>
            </p:cNvPr>
            <p:cNvSpPr/>
            <p:nvPr userDrawn="1"/>
          </p:nvSpPr>
          <p:spPr>
            <a:xfrm>
              <a:off x="0" y="0"/>
              <a:ext cx="12192000" cy="6858000"/>
            </a:xfrm>
            <a:prstGeom prst="rect">
              <a:avLst/>
            </a:prstGeom>
            <a:gradFill flip="none" rotWithShape="1">
              <a:gsLst>
                <a:gs pos="23000">
                  <a:srgbClr val="3E8D95"/>
                </a:gs>
                <a:gs pos="0">
                  <a:srgbClr val="216383"/>
                </a:gs>
                <a:gs pos="59000">
                  <a:srgbClr val="67B3B1"/>
                </a:gs>
                <a:gs pos="98000">
                  <a:srgbClr val="C0E6E4"/>
                </a:gs>
              </a:gsLst>
              <a:lin ang="78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pic>
          <p:nvPicPr>
            <p:cNvPr id="10" name="Picture 9" descr="Text&#10;&#10;Description automatically generated">
              <a:extLst>
                <a:ext uri="{FF2B5EF4-FFF2-40B4-BE49-F238E27FC236}">
                  <a16:creationId xmlns:a16="http://schemas.microsoft.com/office/drawing/2014/main" id="{5D34506D-344D-466D-993C-C12C38A957A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555472" y="0"/>
              <a:ext cx="2636528" cy="1019789"/>
            </a:xfrm>
            <a:prstGeom prst="rect">
              <a:avLst/>
            </a:prstGeom>
          </p:spPr>
        </p:pic>
        <p:pic>
          <p:nvPicPr>
            <p:cNvPr id="11" name="Picture 10" descr="A picture containing outdoor object, honeycomb, light&#10;&#10;Description automatically generated">
              <a:extLst>
                <a:ext uri="{FF2B5EF4-FFF2-40B4-BE49-F238E27FC236}">
                  <a16:creationId xmlns:a16="http://schemas.microsoft.com/office/drawing/2014/main" id="{FEF2027B-E1FE-4934-9E64-D13E92E1314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>
              <a:alphaModFix amt="5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0" y="1076888"/>
              <a:ext cx="8855779" cy="5781112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6A98F11-58BF-41D0-BD3F-78AB6CD8E2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2998620-19CB-41E2-8C3A-0D68B0A9F01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25D04C-263D-425A-9D7E-B81B75D2818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BF30A6-31C2-4DFC-B97C-0B5089545C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043BA-3300-4E3B-87C7-B7CDE12E820F}" type="datetimeFigureOut">
              <a:rPr lang="en-CA" smtClean="0"/>
              <a:t>2022-10-24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7F5769-0F2A-423D-8B05-FB0E894ACF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8703DD-A5AD-40BC-B311-27C40BD313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84CBA-2066-4969-ACF8-41B81400892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493599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7E5EEB-AB2C-43E2-8501-3E18F7317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8B0626-E71F-476D-8915-34B156D549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908516-8703-488A-AEF3-94B6F96FF3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043BA-3300-4E3B-87C7-B7CDE12E820F}" type="datetimeFigureOut">
              <a:rPr lang="en-CA" smtClean="0"/>
              <a:t>2022-10-24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15DED0-EB3A-49C7-B62D-00BB71725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7735D88-4629-4A4C-B2ED-68ED9F9CBD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84CBA-2066-4969-ACF8-41B81400892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624347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631B5A6-16B9-4D37-8804-79B3E9907C2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6DAECB-5A69-40AC-B5E1-4EB6777054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AE4EB2-15E1-4A40-9128-EFE3CEB179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043BA-3300-4E3B-87C7-B7CDE12E820F}" type="datetimeFigureOut">
              <a:rPr lang="en-CA" smtClean="0"/>
              <a:t>2022-10-24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D42D97-C9DF-4132-8BDE-171DD4FB2C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2CF6F7-8573-4857-9B57-E6486804C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84CBA-2066-4969-ACF8-41B81400892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125130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7E3F62A-FD35-42D9-A512-0DCA4A2F9C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7BFF7A-ADE0-45A8-AE4B-EF43D4502A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DF3FE4-4EC9-4D8C-B0AA-302C6AE69A0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4043BA-3300-4E3B-87C7-B7CDE12E820F}" type="datetimeFigureOut">
              <a:rPr lang="en-CA" smtClean="0"/>
              <a:t>2022-10-24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4385E5-3EF0-45EC-BC66-F6FC4A3872E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190E7D-5F66-414A-A074-B1BEF53368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B84CBA-2066-4969-ACF8-41B814008927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206024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61" r:id="rId6"/>
    <p:sldLayoutId id="2147483653" r:id="rId7"/>
    <p:sldLayoutId id="2147483662" r:id="rId8"/>
    <p:sldLayoutId id="2147483654" r:id="rId9"/>
    <p:sldLayoutId id="2147483663" r:id="rId10"/>
    <p:sldLayoutId id="2147483655" r:id="rId11"/>
    <p:sldLayoutId id="2147483656" r:id="rId12"/>
    <p:sldLayoutId id="2147483657" r:id="rId13"/>
    <p:sldLayoutId id="2147483658" r:id="rId14"/>
    <p:sldLayoutId id="2147483659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8BABCB-44BB-8790-761C-0D751E12F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3036" y="545651"/>
            <a:ext cx="5979527" cy="1674948"/>
          </a:xfrm>
        </p:spPr>
        <p:txBody>
          <a:bodyPr/>
          <a:lstStyle/>
          <a:p>
            <a:pPr algn="ctr"/>
            <a:r>
              <a:rPr lang="en-CA" b="1" dirty="0"/>
              <a:t>Ecosystem Health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DF6B35-67E0-EBB4-7E14-E446239B98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34865" y="1872819"/>
            <a:ext cx="5449466" cy="136757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CA" sz="3600" dirty="0"/>
              <a:t>Co-benefits to retaining and restoring caribou habitat</a:t>
            </a:r>
          </a:p>
        </p:txBody>
      </p:sp>
      <p:pic>
        <p:nvPicPr>
          <p:cNvPr id="6" name="Picture 5" descr="A picture containing text, book&#10;&#10;Description automatically generated">
            <a:extLst>
              <a:ext uri="{FF2B5EF4-FFF2-40B4-BE49-F238E27FC236}">
                <a16:creationId xmlns:a16="http://schemas.microsoft.com/office/drawing/2014/main" id="{9F7D6504-92AB-B96C-D0C8-3B9BB84CB2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4528" y="0"/>
            <a:ext cx="4859278" cy="6858000"/>
          </a:xfrm>
          <a:prstGeom prst="rect">
            <a:avLst/>
          </a:prstGeom>
        </p:spPr>
      </p:pic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0BC5E7E-5131-6C43-A117-71843C7C93D8}"/>
              </a:ext>
            </a:extLst>
          </p:cNvPr>
          <p:cNvSpPr txBox="1">
            <a:spLocks/>
          </p:cNvSpPr>
          <p:nvPr/>
        </p:nvSpPr>
        <p:spPr>
          <a:xfrm>
            <a:off x="4003040" y="6065518"/>
            <a:ext cx="3501488" cy="7154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CA" sz="2000" i="1" dirty="0"/>
              <a:t>Artwork by Caitlin </a:t>
            </a:r>
            <a:r>
              <a:rPr lang="en-CA" sz="2000" i="1" dirty="0" err="1"/>
              <a:t>Bodewitz</a:t>
            </a:r>
            <a:endParaRPr lang="en-CA" sz="2000" i="1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A690E3C5-82F7-76E0-AE88-4BBAE3AE3B1C}"/>
              </a:ext>
            </a:extLst>
          </p:cNvPr>
          <p:cNvSpPr txBox="1">
            <a:spLocks/>
          </p:cNvSpPr>
          <p:nvPr/>
        </p:nvSpPr>
        <p:spPr>
          <a:xfrm>
            <a:off x="1103097" y="3617611"/>
            <a:ext cx="5449466" cy="1251132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CA" sz="3600" dirty="0"/>
              <a:t>Presentation to the RCCSCTWG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CA" sz="3600" dirty="0"/>
              <a:t>Revelstoke, October 23, 2022</a:t>
            </a:r>
          </a:p>
          <a:p>
            <a:pPr marL="0" indent="0" algn="ctr">
              <a:buFont typeface="Arial" panose="020B0604020202020204" pitchFamily="34" charset="0"/>
              <a:buNone/>
            </a:pPr>
            <a:r>
              <a:rPr lang="en-CA" sz="3600" dirty="0"/>
              <a:t>By Kathi Zimmerman</a:t>
            </a:r>
          </a:p>
        </p:txBody>
      </p:sp>
    </p:spTree>
    <p:extLst>
      <p:ext uri="{BB962C8B-B14F-4D97-AF65-F5344CB8AC3E}">
        <p14:creationId xmlns:p14="http://schemas.microsoft.com/office/powerpoint/2010/main" val="4836608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24C0F1-EC48-48BE-A75B-405ECDE05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8458199" cy="1325563"/>
          </a:xfrm>
        </p:spPr>
        <p:txBody>
          <a:bodyPr>
            <a:normAutofit/>
          </a:bodyPr>
          <a:lstStyle/>
          <a:p>
            <a:r>
              <a:rPr lang="en-US" dirty="0"/>
              <a:t>Integrating values</a:t>
            </a:r>
            <a:endParaRPr lang="en-CA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8C3DAD6-1072-0023-4AB4-4B315E20A3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034" y="1963041"/>
            <a:ext cx="7364280" cy="4529834"/>
          </a:xfrm>
          <a:noFill/>
        </p:spPr>
        <p:txBody>
          <a:bodyPr>
            <a:normAutofit/>
          </a:bodyPr>
          <a:lstStyle/>
          <a:p>
            <a:pPr marL="538163" indent="-365125">
              <a:spcBef>
                <a:spcPts val="8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Economic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– timber volume impacts have been analyzed; non-forestry tenures include recreation, sand &amp; gravel </a:t>
            </a:r>
            <a:r>
              <a:rPr lang="en-US" sz="2400" dirty="0" err="1">
                <a:latin typeface="Calibri" panose="020F0502020204030204" pitchFamily="34" charset="0"/>
                <a:cs typeface="Calibri" panose="020F0502020204030204" pitchFamily="34" charset="0"/>
              </a:rPr>
              <a:t>quaries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, wind</a:t>
            </a:r>
          </a:p>
          <a:p>
            <a:pPr marL="538163" indent="-365125">
              <a:spcBef>
                <a:spcPts val="8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Cultural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– Indigenous knowledge, reconciliation and co-governance – DRIPA, UNDRIP, Wildlife Act. </a:t>
            </a:r>
          </a:p>
          <a:p>
            <a:pPr marL="538163" indent="-365125">
              <a:spcBef>
                <a:spcPts val="8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Social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– jobs, recreation opportunities, hunting, conservation</a:t>
            </a:r>
          </a:p>
          <a:p>
            <a:pPr marL="538163" indent="-365125">
              <a:spcBef>
                <a:spcPts val="8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Environmental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– … next slide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5B6322B-8754-BA75-620A-4F592CCE5F7B}"/>
              </a:ext>
            </a:extLst>
          </p:cNvPr>
          <p:cNvGrpSpPr/>
          <p:nvPr/>
        </p:nvGrpSpPr>
        <p:grpSpPr>
          <a:xfrm>
            <a:off x="6519524" y="1841426"/>
            <a:ext cx="6516523" cy="4773063"/>
            <a:chOff x="6560164" y="1082079"/>
            <a:chExt cx="6516523" cy="4773063"/>
          </a:xfrm>
        </p:grpSpPr>
        <p:graphicFrame>
          <p:nvGraphicFramePr>
            <p:cNvPr id="5" name="Chart 4">
              <a:extLst>
                <a:ext uri="{FF2B5EF4-FFF2-40B4-BE49-F238E27FC236}">
                  <a16:creationId xmlns:a16="http://schemas.microsoft.com/office/drawing/2014/main" id="{8E019BA8-0C5B-1D4A-479D-06EE64331F03}"/>
                </a:ext>
              </a:extLst>
            </p:cNvPr>
            <p:cNvGraphicFramePr/>
            <p:nvPr/>
          </p:nvGraphicFramePr>
          <p:xfrm>
            <a:off x="6560164" y="1082079"/>
            <a:ext cx="6516523" cy="4065177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2"/>
            </a:graphicData>
          </a:graphic>
        </p:graphicFrame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CC257F5-1583-D0AA-EAC3-D9D5A48B34E7}"/>
                </a:ext>
              </a:extLst>
            </p:cNvPr>
            <p:cNvSpPr txBox="1"/>
            <p:nvPr/>
          </p:nvSpPr>
          <p:spPr>
            <a:xfrm>
              <a:off x="8332777" y="2524935"/>
              <a:ext cx="1488016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400" dirty="0">
                  <a:solidFill>
                    <a:srgbClr val="006892"/>
                  </a:solidFill>
                  <a:latin typeface="Calibri"/>
                </a:rPr>
                <a:t>Economic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1DE263E-8519-A052-A4C7-8AF4AE3A7A5E}"/>
                </a:ext>
              </a:extLst>
            </p:cNvPr>
            <p:cNvSpPr txBox="1"/>
            <p:nvPr/>
          </p:nvSpPr>
          <p:spPr>
            <a:xfrm>
              <a:off x="9734044" y="2332539"/>
              <a:ext cx="1488016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400" dirty="0">
                  <a:solidFill>
                    <a:schemeClr val="accent2">
                      <a:lumMod val="75000"/>
                    </a:schemeClr>
                  </a:solidFill>
                  <a:latin typeface="Calibri"/>
                </a:rPr>
                <a:t>Environ-mental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F5AA03AA-6447-01C7-9FE5-5E2F529E70B0}"/>
                </a:ext>
              </a:extLst>
            </p:cNvPr>
            <p:cNvSpPr txBox="1"/>
            <p:nvPr/>
          </p:nvSpPr>
          <p:spPr>
            <a:xfrm>
              <a:off x="8352804" y="5147256"/>
              <a:ext cx="297129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sz="2000" b="1" dirty="0">
                  <a:solidFill>
                    <a:srgbClr val="7030A0"/>
                  </a:solidFill>
                  <a:latin typeface="Calibri"/>
                </a:rPr>
                <a:t>RECONCILIATION &amp; </a:t>
              </a:r>
            </a:p>
            <a:p>
              <a:pPr algn="ctr"/>
              <a:r>
                <a:rPr lang="en-CA" sz="2000" b="1" dirty="0">
                  <a:solidFill>
                    <a:srgbClr val="7030A0"/>
                  </a:solidFill>
                  <a:latin typeface="Calibri"/>
                </a:rPr>
                <a:t>CO-GOVERNANCE</a:t>
              </a:r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64A98ECC-F90D-F98B-0B19-9023C2857041}"/>
                </a:ext>
              </a:extLst>
            </p:cNvPr>
            <p:cNvSpPr/>
            <p:nvPr/>
          </p:nvSpPr>
          <p:spPr>
            <a:xfrm>
              <a:off x="8004459" y="1545768"/>
              <a:ext cx="3665025" cy="3657604"/>
            </a:xfrm>
            <a:prstGeom prst="ellipse">
              <a:avLst/>
            </a:prstGeom>
            <a:noFill/>
            <a:ln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>
                <a:solidFill>
                  <a:srgbClr val="64A63C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95EA7868-24D1-33C5-13C4-3FADD273EF7B}"/>
                </a:ext>
              </a:extLst>
            </p:cNvPr>
            <p:cNvSpPr txBox="1"/>
            <p:nvPr/>
          </p:nvSpPr>
          <p:spPr>
            <a:xfrm rot="1673820">
              <a:off x="10365900" y="1392333"/>
              <a:ext cx="4251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3200" b="1" dirty="0">
                  <a:solidFill>
                    <a:srgbClr val="7030A0"/>
                  </a:solidFill>
                </a:rPr>
                <a:t>&gt;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9E8CEFD-FFF3-A525-FA42-3143D4C3877B}"/>
                </a:ext>
              </a:extLst>
            </p:cNvPr>
            <p:cNvSpPr txBox="1"/>
            <p:nvPr/>
          </p:nvSpPr>
          <p:spPr>
            <a:xfrm rot="4228134">
              <a:off x="11316805" y="2342686"/>
              <a:ext cx="4251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3200" b="1" dirty="0">
                  <a:solidFill>
                    <a:srgbClr val="7030A0"/>
                  </a:solidFill>
                </a:rPr>
                <a:t>&gt;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147B5D8-E4FE-7F3A-04C1-B2D5DCF2129C}"/>
                </a:ext>
              </a:extLst>
            </p:cNvPr>
            <p:cNvSpPr txBox="1"/>
            <p:nvPr/>
          </p:nvSpPr>
          <p:spPr>
            <a:xfrm rot="20050849">
              <a:off x="8750529" y="1448584"/>
              <a:ext cx="4251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3200" b="1" dirty="0">
                  <a:solidFill>
                    <a:srgbClr val="7030A0"/>
                  </a:solidFill>
                </a:rPr>
                <a:t>&gt;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E586B55D-3FEB-0BD6-CBBB-8FCDB0FF5682}"/>
                </a:ext>
              </a:extLst>
            </p:cNvPr>
            <p:cNvSpPr txBox="1"/>
            <p:nvPr/>
          </p:nvSpPr>
          <p:spPr>
            <a:xfrm rot="17988987">
              <a:off x="7929795" y="2342685"/>
              <a:ext cx="4251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3200" b="1" dirty="0">
                  <a:solidFill>
                    <a:srgbClr val="7030A0"/>
                  </a:solidFill>
                </a:rPr>
                <a:t>&gt;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8DDD0E6D-F6BD-E012-B355-671113D1C9AD}"/>
                </a:ext>
              </a:extLst>
            </p:cNvPr>
            <p:cNvSpPr txBox="1"/>
            <p:nvPr/>
          </p:nvSpPr>
          <p:spPr>
            <a:xfrm rot="14860622">
              <a:off x="7874874" y="3695386"/>
              <a:ext cx="4251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3200" b="1" dirty="0">
                  <a:solidFill>
                    <a:srgbClr val="7030A0"/>
                  </a:solidFill>
                </a:rPr>
                <a:t>&gt;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179C1E43-B5B5-7E5A-BA34-02CFE5791E9F}"/>
                </a:ext>
              </a:extLst>
            </p:cNvPr>
            <p:cNvSpPr txBox="1"/>
            <p:nvPr/>
          </p:nvSpPr>
          <p:spPr>
            <a:xfrm rot="12250360">
              <a:off x="8750529" y="4702107"/>
              <a:ext cx="4251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3200" b="1" dirty="0">
                  <a:solidFill>
                    <a:srgbClr val="7030A0"/>
                  </a:solidFill>
                </a:rPr>
                <a:t>&gt;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030634A-D07C-D6B0-C8B0-FA7C080F52C9}"/>
                </a:ext>
              </a:extLst>
            </p:cNvPr>
            <p:cNvSpPr txBox="1"/>
            <p:nvPr/>
          </p:nvSpPr>
          <p:spPr>
            <a:xfrm rot="8814681">
              <a:off x="10478052" y="4710272"/>
              <a:ext cx="4251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3200" b="1" dirty="0">
                  <a:solidFill>
                    <a:srgbClr val="7030A0"/>
                  </a:solidFill>
                </a:rPr>
                <a:t>&gt;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AB811D8-EDB8-BFBB-48DF-8D8FF304C985}"/>
                </a:ext>
              </a:extLst>
            </p:cNvPr>
            <p:cNvSpPr txBox="1"/>
            <p:nvPr/>
          </p:nvSpPr>
          <p:spPr>
            <a:xfrm rot="6605637">
              <a:off x="11382117" y="3638152"/>
              <a:ext cx="4251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CA" sz="3200" b="1" dirty="0">
                  <a:solidFill>
                    <a:srgbClr val="7030A0"/>
                  </a:solidFill>
                </a:rPr>
                <a:t>&gt;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187137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424C0F1-EC48-48BE-A75B-405ECDE05F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1" y="365125"/>
            <a:ext cx="8458199" cy="1325563"/>
          </a:xfrm>
        </p:spPr>
        <p:txBody>
          <a:bodyPr>
            <a:normAutofit/>
          </a:bodyPr>
          <a:lstStyle/>
          <a:p>
            <a:r>
              <a:rPr lang="en-US" dirty="0"/>
              <a:t>Caribou are an umbrella species for a multitude of values</a:t>
            </a:r>
            <a:endParaRPr lang="en-CA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D8C3DAD6-1072-0023-4AB4-4B315E20A3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034" y="1963041"/>
            <a:ext cx="11290966" cy="4529834"/>
          </a:xfrm>
          <a:noFill/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Aft>
                <a:spcPts val="1200"/>
              </a:spcAft>
              <a:buNone/>
            </a:pP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When we protect or manage caribou to allow for their recovery, we can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:</a:t>
            </a:r>
          </a:p>
          <a:p>
            <a:pPr marL="538163" indent="-365125">
              <a:spcBef>
                <a:spcPts val="8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Provide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Habitat Protection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for caribou as well as habitat for all species that live within herd ranges, including other Species at Risk.</a:t>
            </a:r>
          </a:p>
          <a:p>
            <a:pPr marL="538163" indent="-365125">
              <a:spcBef>
                <a:spcPts val="8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Contribute towards the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Nature Agreement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 (30% protection by 2030) </a:t>
            </a:r>
            <a:r>
              <a:rPr lang="en-US" sz="2400">
                <a:latin typeface="Calibri" panose="020F0502020204030204" pitchFamily="34" charset="0"/>
                <a:cs typeface="Calibri" panose="020F0502020204030204" pitchFamily="34" charset="0"/>
              </a:rPr>
              <a:t>by adding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protected and </a:t>
            </a:r>
            <a:r>
              <a:rPr lang="en-US" sz="2400">
                <a:latin typeface="Calibri" panose="020F0502020204030204" pitchFamily="34" charset="0"/>
                <a:cs typeface="Calibri" panose="020F0502020204030204" pitchFamily="34" charset="0"/>
              </a:rPr>
              <a:t>conserved areas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in BC. </a:t>
            </a:r>
          </a:p>
          <a:p>
            <a:pPr marL="538163" indent="-365125">
              <a:spcBef>
                <a:spcPts val="8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Protect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Old-Growth Forests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, as well as mature forests.</a:t>
            </a:r>
          </a:p>
          <a:p>
            <a:pPr marL="538163" indent="-365125">
              <a:spcBef>
                <a:spcPts val="8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Provide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Watershed Security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– reduce risk and frequency of flood and drought.</a:t>
            </a:r>
          </a:p>
          <a:p>
            <a:pPr marL="538163" indent="-365125">
              <a:spcBef>
                <a:spcPts val="80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Provide </a:t>
            </a:r>
            <a:r>
              <a:rPr lang="en-US" sz="2400" b="1" dirty="0">
                <a:latin typeface="Calibri" panose="020F0502020204030204" pitchFamily="34" charset="0"/>
                <a:cs typeface="Calibri" panose="020F0502020204030204" pitchFamily="34" charset="0"/>
              </a:rPr>
              <a:t>Carbon Offsets </a:t>
            </a:r>
            <a:r>
              <a:rPr lang="en-US" sz="2400" dirty="0">
                <a:latin typeface="Calibri" panose="020F0502020204030204" pitchFamily="34" charset="0"/>
                <a:cs typeface="Calibri" panose="020F0502020204030204" pitchFamily="34" charset="0"/>
              </a:rPr>
              <a:t>by preventing deforestation that releases carbon and conducting reforestation. </a:t>
            </a:r>
          </a:p>
        </p:txBody>
      </p:sp>
    </p:spTree>
    <p:extLst>
      <p:ext uri="{BB962C8B-B14F-4D97-AF65-F5344CB8AC3E}">
        <p14:creationId xmlns:p14="http://schemas.microsoft.com/office/powerpoint/2010/main" val="19526173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LWRS">
      <a:dk1>
        <a:sysClr val="windowText" lastClr="000000"/>
      </a:dk1>
      <a:lt1>
        <a:sysClr val="window" lastClr="FFFFFF"/>
      </a:lt1>
      <a:dk2>
        <a:srgbClr val="2E3F42"/>
      </a:dk2>
      <a:lt2>
        <a:srgbClr val="E7E6E6"/>
      </a:lt2>
      <a:accent1>
        <a:srgbClr val="246885"/>
      </a:accent1>
      <a:accent2>
        <a:srgbClr val="B99B69"/>
      </a:accent2>
      <a:accent3>
        <a:srgbClr val="9AD0CE"/>
      </a:accent3>
      <a:accent4>
        <a:srgbClr val="FCA304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cificCarbonTrust">
    <a:dk1>
      <a:srgbClr val="006892"/>
    </a:dk1>
    <a:lt1>
      <a:sysClr val="window" lastClr="FFFFFF"/>
    </a:lt1>
    <a:dk2>
      <a:srgbClr val="006892"/>
    </a:dk2>
    <a:lt2>
      <a:srgbClr val="FFFFFF"/>
    </a:lt2>
    <a:accent1>
      <a:srgbClr val="AEE0EE"/>
    </a:accent1>
    <a:accent2>
      <a:srgbClr val="7FBB5A"/>
    </a:accent2>
    <a:accent3>
      <a:srgbClr val="00A4B8"/>
    </a:accent3>
    <a:accent4>
      <a:srgbClr val="65BCEA"/>
    </a:accent4>
    <a:accent5>
      <a:srgbClr val="ABB396"/>
    </a:accent5>
    <a:accent6>
      <a:srgbClr val="006892"/>
    </a:accent6>
    <a:hlink>
      <a:srgbClr val="00A4B8"/>
    </a:hlink>
    <a:folHlink>
      <a:srgbClr val="65BCEA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243</TotalTime>
  <Words>202</Words>
  <Application>Microsoft Office PowerPoint</Application>
  <PresentationFormat>Widescreen</PresentationFormat>
  <Paragraphs>33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Arial</vt:lpstr>
      <vt:lpstr>Calibri</vt:lpstr>
      <vt:lpstr>Calibri Light</vt:lpstr>
      <vt:lpstr>Office Theme</vt:lpstr>
      <vt:lpstr>Ecosystem Health</vt:lpstr>
      <vt:lpstr>Integrating values</vt:lpstr>
      <vt:lpstr>Caribou are an umbrella species for a multitude of values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Carr, Tanya FLNR:EX</dc:creator>
  <cp:lastModifiedBy>Zimmerman, Kathi LWRS:EX</cp:lastModifiedBy>
  <cp:revision>4</cp:revision>
  <dcterms:created xsi:type="dcterms:W3CDTF">2022-04-01T16:28:41Z</dcterms:created>
  <dcterms:modified xsi:type="dcterms:W3CDTF">2022-10-24T19:45:23Z</dcterms:modified>
</cp:coreProperties>
</file>