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pFk7I6gokP1JpOfRedUXZTlao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 GARs are not Ungulate Winter Range – wildlife habitat areas under the GAR – research areas under the GAR – legistlation piece that allows Gov to exclude range or forestry from specific areas. </a:t>
            </a:r>
            <a:endParaRPr/>
          </a:p>
        </p:txBody>
      </p:sp>
      <p:sp>
        <p:nvSpPr>
          <p:cNvPr id="124" name="Google Shape;12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5e0ff9c6b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15e0ff9c6b4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15e0ff9c6b4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Full =  eg., ungulate winter range – no forestry permitted. Not all GARS are included. </a:t>
            </a:r>
            <a:r>
              <a:rPr lang="en-US" b="1"/>
              <a:t>ALL yellow is no harvest. 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High = as an example Old Growth Management Areas. National wildlife areas. Tiny bit of harvest in High – good example is in OGMA’s. Allowed a 2% incursion – under strict designations. </a:t>
            </a:r>
            <a:endParaRPr/>
          </a:p>
        </p:txBody>
      </p:sp>
      <p:sp>
        <p:nvSpPr>
          <p:cNvPr id="171" name="Google Shape;17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Buffer bigger in CN because there is more habitat to bump into. If a buffer extends into a full habitat protection – it is not included. </a:t>
            </a:r>
            <a:endParaRPr/>
          </a:p>
        </p:txBody>
      </p:sp>
      <p:sp>
        <p:nvSpPr>
          <p:cNvPr id="194" name="Google Shape;19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“undisturbed habitat” does not have anything listed as a disturbance – refer to Table 2.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70% - maximum slope for attainable THLB.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First four steps are the structure condition of the habitat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Steps 1-5 are just caribou habitat values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(6) Points – Nations can chime in on how these options are defined  - partners may want to include different criteria at different steps — can add to it. *Intended to be a process.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old + recruitment forest stand with slopes greater than 70% were excluded as priority areas due to these areas being steeper than current operational feasibility for forestry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*flow chart or visual (entire habitat already protected, throw out protected, throw out what is already disturbed, throw out anything &gt;70% — grab the old stuff of what is left – buffer out – separated by A, B, C — functionally grab 80 years and older (that is our starting point), not on super steep slopes.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Throwing out disturbed – we don’t want to waste protection capital on already disturbed landscapes – that 20 yo cutblock – we know that is a barrier we will run into.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500m buffer will include cutblocks + pests + if there is buffer inbetween them – still of value. We want to protect those inbetween areas. ”Armour Up.” Value of habitat patches diminishes if they are isolated – </a:t>
            </a:r>
            <a:r>
              <a:rPr lang="en-US" sz="12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science based, include citation. </a:t>
            </a:r>
            <a:endParaRPr/>
          </a:p>
        </p:txBody>
      </p:sp>
      <p:sp>
        <p:nvSpPr>
          <p:cNvPr id="226" name="Google Shape;22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Explain things on the graph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LEGEND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Make Bigger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# of Moose per squm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Projected Moose carrying capacity (measured as # of moose per km2). Scenario 1: 0 hectares cut annually. Scenario 2: average forest harvesting, defined as the mean annual area cut between 2010-2019 (631 hectares annually). Scenario 3: 25% reduction of average forest harvesting. Scenario 4: 50% reduction of average forest harvesting. Scenario 5: 75% reduction of average forest harvesting. Scenario 6: 25% increase of average forest harvesting. This is for the Columbia North caribou population, in the Revelstoke Valley (Management Units 438,439)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Black line is the threshold of moose density  (and therefore wolves) where caribou growth has been observed across multiple systems. </a:t>
            </a:r>
            <a:endParaRPr/>
          </a:p>
        </p:txBody>
      </p:sp>
      <p:sp>
        <p:nvSpPr>
          <p:cNvPr id="312" name="Google Shape;31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Wolf population following the Messier wolf-moose conversion equation projected from 2020-2040 based on habitat based (K=carrying capacity) moose population simulation where no moose reduction or stabilization harvest regime was enacted.</a:t>
            </a:r>
            <a:r>
              <a:rPr lang="en-US"/>
              <a:t> </a:t>
            </a:r>
            <a:endParaRPr/>
          </a:p>
        </p:txBody>
      </p:sp>
      <p:sp>
        <p:nvSpPr>
          <p:cNvPr id="326" name="Google Shape;32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7557/2.11.4.993" TargetMode="External"/><Relationship Id="rId3" Type="http://schemas.openxmlformats.org/officeDocument/2006/relationships/hyperlink" Target="https://catalogue.data.gov.bc.ca/dataset/vri-2021-forest-vegetation-composite-polygons" TargetMode="External"/><Relationship Id="rId7" Type="http://schemas.openxmlformats.org/officeDocument/2006/relationships/hyperlink" Target="http://www.jstor.org/stable/3099941%20http:/www.jstor.org/stable/3099941?seq=1&amp;cid=pdf-reference#references_tab_contents%20http://about.jstor.org/term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raregistry.gc.ca/default.asp?lang=En&amp;n=26702D59-1" TargetMode="External"/><Relationship Id="rId5" Type="http://schemas.openxmlformats.org/officeDocument/2006/relationships/hyperlink" Target="https://doi.org/10.1139/z02-060" TargetMode="External"/><Relationship Id="rId4" Type="http://schemas.openxmlformats.org/officeDocument/2006/relationships/hyperlink" Target="https://doi.org/10.1111/1365-2664.12732" TargetMode="External"/><Relationship Id="rId9" Type="http://schemas.openxmlformats.org/officeDocument/2006/relationships/hyperlink" Target="https://catalogue.data.gov.bc.ca/dataset/land-designations-that-contribute-to-conservation-in-bc-spatial-data/resource/5f2382cc-58c5-4063-84cd-a5938ca28de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1438163" y="2136924"/>
            <a:ext cx="8870196" cy="3264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Revelstoke Complex and Central Selkirks  Caribou Range Planning Options </a:t>
            </a: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r>
              <a:rPr lang="en-US"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latin typeface="Calibri"/>
                <a:ea typeface="Calibri"/>
                <a:cs typeface="Calibri"/>
                <a:sym typeface="Calibri"/>
              </a:rPr>
              <a:t>September 26</a:t>
            </a:r>
            <a:r>
              <a:rPr lang="en-US" sz="2700" baseline="30000"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700">
                <a:latin typeface="Calibri"/>
                <a:ea typeface="Calibri"/>
                <a:cs typeface="Calibri"/>
                <a:sym typeface="Calibri"/>
              </a:rPr>
              <a:t>, 2022</a:t>
            </a:r>
            <a:br>
              <a:rPr lang="en-US"/>
            </a:br>
            <a:endParaRPr/>
          </a:p>
        </p:txBody>
      </p:sp>
      <p:pic>
        <p:nvPicPr>
          <p:cNvPr id="101" name="Google Shape;101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211" y="227202"/>
            <a:ext cx="1867143" cy="1031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428" y="227751"/>
            <a:ext cx="1867143" cy="1031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3048" y="-6182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" descr="In Canada, mountain caribou recovery falters (Caribou recovery falters in  Canada) — High Country News – Know the West"/>
          <p:cNvPicPr preferRelativeResize="0"/>
          <p:nvPr/>
        </p:nvPicPr>
        <p:blipFill rotWithShape="1">
          <a:blip r:embed="rId3">
            <a:alphaModFix amt="37000"/>
          </a:blip>
          <a:srcRect t="2101" b="13629"/>
          <a:stretch/>
        </p:blipFill>
        <p:spPr>
          <a:xfrm>
            <a:off x="20" y="6192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165013" y="829765"/>
            <a:ext cx="4313603" cy="493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The Ultimate Goal </a:t>
            </a: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4640580" y="2057400"/>
            <a:ext cx="27432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>
            <a:spLocks noGrp="1"/>
          </p:cNvSpPr>
          <p:nvPr>
            <p:ph type="body" idx="1"/>
          </p:nvPr>
        </p:nvSpPr>
        <p:spPr>
          <a:xfrm>
            <a:off x="4881438" y="1515670"/>
            <a:ext cx="6377769" cy="493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produce a unified, evidence-based, and “caribou-first” range planning statement. To be sent to the province and forestry tenure holders as soon as possible.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 txBox="1">
            <a:spLocks noGrp="1"/>
          </p:cNvSpPr>
          <p:nvPr>
            <p:ph type="title"/>
          </p:nvPr>
        </p:nvSpPr>
        <p:spPr>
          <a:xfrm>
            <a:off x="0" y="917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Goal of this PowerPoint </a:t>
            </a:r>
            <a:endParaRPr/>
          </a:p>
        </p:txBody>
      </p:sp>
      <p:sp>
        <p:nvSpPr>
          <p:cNvPr id="119" name="Google Shape;119;p3"/>
          <p:cNvSpPr txBox="1">
            <a:spLocks noGrp="1"/>
          </p:cNvSpPr>
          <p:nvPr>
            <p:ph type="body" idx="1"/>
          </p:nvPr>
        </p:nvSpPr>
        <p:spPr>
          <a:xfrm>
            <a:off x="97461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1. Present evidence-based options to establish habitat protection for caribou recovery in the Revelstoke and Selkirk complex areas </a:t>
            </a:r>
            <a:br>
              <a:rPr lang="en-US"/>
            </a:b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2. Define important terminology and maps </a:t>
            </a:r>
            <a:br>
              <a:rPr lang="en-US"/>
            </a:b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3. To be shared </a:t>
            </a:r>
            <a:br>
              <a:rPr lang="en-US"/>
            </a:b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4. Discuss and provide input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0" name="Google Shape;120;p3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4886" y="299746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228600" y="182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Definitions </a:t>
            </a:r>
            <a:endParaRPr/>
          </a:p>
        </p:txBody>
      </p:sp>
      <p:sp>
        <p:nvSpPr>
          <p:cNvPr id="127" name="Google Shape;127;p4"/>
          <p:cNvSpPr txBox="1">
            <a:spLocks noGrp="1"/>
          </p:cNvSpPr>
          <p:nvPr>
            <p:ph type="body" idx="1"/>
          </p:nvPr>
        </p:nvSpPr>
        <p:spPr>
          <a:xfrm>
            <a:off x="228600" y="1196591"/>
            <a:ext cx="10625328" cy="449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Old/Mature Forest: </a:t>
            </a:r>
            <a:r>
              <a:rPr lang="en-US"/>
              <a:t>&gt; 100 years old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Recruitment Forest</a:t>
            </a:r>
            <a:r>
              <a:rPr lang="en-US"/>
              <a:t>: &gt;80 years old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THLB</a:t>
            </a:r>
            <a:r>
              <a:rPr lang="en-US"/>
              <a:t>: Timber Harvesting Land Base 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Core caribou habita</a:t>
            </a:r>
            <a:r>
              <a:rPr lang="en-US"/>
              <a:t>t</a:t>
            </a:r>
            <a:r>
              <a:rPr lang="en-US" b="1"/>
              <a:t>:</a:t>
            </a:r>
            <a:r>
              <a:rPr lang="en-US" sz="2800" b="1">
                <a:solidFill>
                  <a:srgbClr val="6E2FA0"/>
                </a:solidFill>
              </a:rPr>
              <a:t> </a:t>
            </a:r>
            <a:r>
              <a:rPr lang="en-US" sz="2800"/>
              <a:t>Used directly by caribou – necessary habitat for survival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Matrix caribou habitat:</a:t>
            </a:r>
            <a:r>
              <a:rPr lang="en-US" sz="2800" b="1">
                <a:solidFill>
                  <a:srgbClr val="FFFF00"/>
                </a:solidFill>
              </a:rPr>
              <a:t> </a:t>
            </a:r>
            <a:r>
              <a:rPr lang="en-US" sz="2800"/>
              <a:t>not directly used by caribou, but still very important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Kernel Density</a:t>
            </a:r>
            <a:r>
              <a:rPr lang="en-US"/>
              <a:t>: heat map of animals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Buffer:</a:t>
            </a:r>
            <a:r>
              <a:rPr lang="en-US"/>
              <a:t> added area or distance from point (e.g., 500m)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GAR:</a:t>
            </a:r>
            <a:r>
              <a:rPr lang="en-US"/>
              <a:t> Government Action Regulation – also known as “Ungulate Winter Range” protections </a:t>
            </a:r>
            <a:endParaRPr/>
          </a:p>
        </p:txBody>
      </p:sp>
      <p:pic>
        <p:nvPicPr>
          <p:cNvPr id="128" name="Google Shape;128;p4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6257" y="165482"/>
            <a:ext cx="1867143" cy="1031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126124" y="-1394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Core vs. Ma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tri</a:t>
            </a:r>
            <a:r>
              <a:rPr lang="en-US"/>
              <a:t>x</a:t>
            </a:r>
            <a:endParaRPr/>
          </a:p>
        </p:txBody>
      </p:sp>
      <p:sp>
        <p:nvSpPr>
          <p:cNvPr id="135" name="Google Shape;135;p5"/>
          <p:cNvSpPr txBox="1"/>
          <p:nvPr/>
        </p:nvSpPr>
        <p:spPr>
          <a:xfrm>
            <a:off x="322880" y="1186162"/>
            <a:ext cx="5773120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6E2FA0"/>
                </a:solidFill>
                <a:latin typeface="Calibri"/>
                <a:ea typeface="Calibri"/>
                <a:cs typeface="Calibri"/>
                <a:sym typeface="Calibri"/>
              </a:rPr>
              <a:t>Core: </a:t>
            </a:r>
            <a:r>
              <a:rPr lang="en-US" sz="2400" b="0" i="0" u="none" strike="noStrike" cap="none">
                <a:solidFill>
                  <a:srgbClr val="6E2FA0"/>
                </a:solidFill>
                <a:latin typeface="Calibri"/>
                <a:ea typeface="Calibri"/>
                <a:cs typeface="Calibri"/>
                <a:sym typeface="Calibri"/>
              </a:rPr>
              <a:t>Used directly by caribou – necessary habitat for survival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6E2F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6E2F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Matrix: </a:t>
            </a:r>
            <a:r>
              <a:rPr lang="en-US" sz="2400" b="0" i="0" u="none" strike="noStrike" cap="none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not directly used by caribou, but still very important. The concern is disturbing matrix habitat will produce more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moose and wolves. Thus, Matrix habitat is still very important to recovering caribou.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5" descr="Map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47295" y="100964"/>
            <a:ext cx="5618581" cy="6677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15e0ff9c6b4_0_2" descr="Map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85537" y="143300"/>
            <a:ext cx="5417641" cy="62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15e0ff9c6b4_0_2" descr="Ch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2951" y="69628"/>
            <a:ext cx="2670481" cy="183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15e0ff9c6b4_0_2" descr="Chart, line ch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2950" y="2045878"/>
            <a:ext cx="2670481" cy="1844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5e0ff9c6b4_0_2" descr="Chart, line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08077" y="4276475"/>
            <a:ext cx="2670481" cy="186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5e0ff9c6b4_0_2" descr="Chart, line char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056" y="4546173"/>
            <a:ext cx="2591840" cy="177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5e0ff9c6b4_0_2" descr="Chart, line char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146" y="143300"/>
            <a:ext cx="2555750" cy="1698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5e0ff9c6b4_0_2" descr="Chart, line ch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91271" y="2083914"/>
            <a:ext cx="2776808" cy="17686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g15e0ff9c6b4_0_2"/>
          <p:cNvCxnSpPr/>
          <p:nvPr/>
        </p:nvCxnSpPr>
        <p:spPr>
          <a:xfrm rot="10800000" flipH="1">
            <a:off x="2606896" y="3429028"/>
            <a:ext cx="2787461" cy="187086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0" name="Google Shape;150;g15e0ff9c6b4_0_2"/>
          <p:cNvCxnSpPr/>
          <p:nvPr/>
        </p:nvCxnSpPr>
        <p:spPr>
          <a:xfrm rot="10800000">
            <a:off x="7584863" y="5028090"/>
            <a:ext cx="1623214" cy="27179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1" name="Google Shape;151;g15e0ff9c6b4_0_2"/>
          <p:cNvCxnSpPr>
            <a:stCxn id="144" idx="1"/>
          </p:cNvCxnSpPr>
          <p:nvPr/>
        </p:nvCxnSpPr>
        <p:spPr>
          <a:xfrm flipH="1">
            <a:off x="7066650" y="2968248"/>
            <a:ext cx="1476300" cy="429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2" name="Google Shape;152;g15e0ff9c6b4_0_2"/>
          <p:cNvCxnSpPr/>
          <p:nvPr/>
        </p:nvCxnSpPr>
        <p:spPr>
          <a:xfrm flipH="1">
            <a:off x="6753726" y="1071479"/>
            <a:ext cx="1789225" cy="48663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3" name="Google Shape;153;g15e0ff9c6b4_0_2"/>
          <p:cNvCxnSpPr/>
          <p:nvPr/>
        </p:nvCxnSpPr>
        <p:spPr>
          <a:xfrm>
            <a:off x="2685537" y="1071479"/>
            <a:ext cx="2752738" cy="48663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4" name="Google Shape;154;g15e0ff9c6b4_0_2"/>
          <p:cNvCxnSpPr/>
          <p:nvPr/>
        </p:nvCxnSpPr>
        <p:spPr>
          <a:xfrm rot="10800000" flipH="1">
            <a:off x="2674039" y="2213811"/>
            <a:ext cx="1849835" cy="13843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EA0EC19-6DE2-499E-9EF2-8CF80A2926F1}"/>
              </a:ext>
            </a:extLst>
          </p:cNvPr>
          <p:cNvSpPr txBox="1"/>
          <p:nvPr/>
        </p:nvSpPr>
        <p:spPr>
          <a:xfrm>
            <a:off x="3729475" y="6452099"/>
            <a:ext cx="34176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800" dirty="0"/>
              <a:t>Caribou Population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>
            <a:spLocks noGrp="1"/>
          </p:cNvSpPr>
          <p:nvPr>
            <p:ph type="title"/>
          </p:nvPr>
        </p:nvSpPr>
        <p:spPr>
          <a:xfrm>
            <a:off x="0" y="-979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Current Caribou Populations Trends</a:t>
            </a:r>
            <a:endParaRPr/>
          </a:p>
        </p:txBody>
      </p:sp>
      <p:pic>
        <p:nvPicPr>
          <p:cNvPr id="160" name="Google Shape;160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829057"/>
            <a:ext cx="7714571" cy="5922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 txBox="1">
            <a:spLocks noGrp="1"/>
          </p:cNvSpPr>
          <p:nvPr>
            <p:ph type="title"/>
          </p:nvPr>
        </p:nvSpPr>
        <p:spPr>
          <a:xfrm>
            <a:off x="0" y="1266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Breakdown of Core vs. Matrix</a:t>
            </a:r>
            <a:endParaRPr/>
          </a:p>
        </p:txBody>
      </p:sp>
      <p:pic>
        <p:nvPicPr>
          <p:cNvPr id="166" name="Google Shape;166;p6" descr="Figure 2: Core and matrix caribou habita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1845" y="1446848"/>
            <a:ext cx="8249603" cy="437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448" y="198498"/>
            <a:ext cx="1867143" cy="1031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>
            <a:spLocks noGrp="1"/>
          </p:cNvSpPr>
          <p:nvPr>
            <p:ph type="title"/>
          </p:nvPr>
        </p:nvSpPr>
        <p:spPr>
          <a:xfrm>
            <a:off x="0" y="0"/>
            <a:ext cx="6315075" cy="107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Existing Habitat Protections </a:t>
            </a:r>
            <a:endParaRPr/>
          </a:p>
        </p:txBody>
      </p:sp>
      <p:pic>
        <p:nvPicPr>
          <p:cNvPr id="174" name="Google Shape;174;p7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5075" y="128953"/>
            <a:ext cx="5737381" cy="688713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 txBox="1"/>
          <p:nvPr/>
        </p:nvSpPr>
        <p:spPr>
          <a:xfrm>
            <a:off x="268497" y="1396783"/>
            <a:ext cx="5383161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Parks and Protected Areas</a:t>
            </a:r>
            <a:r>
              <a:rPr lang="en-US" sz="2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Park, Provincial Park, highest level of protection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Full: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forestry permitted, for example Ungulate Winter Range (GAR)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High: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98% protection, tiny bit of harvest may bleed into these areas but only 2% incursion. Example: Old Growth Management Areas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>
            <a:spLocks noGrp="1"/>
          </p:cNvSpPr>
          <p:nvPr>
            <p:ph type="title"/>
          </p:nvPr>
        </p:nvSpPr>
        <p:spPr>
          <a:xfrm>
            <a:off x="0" y="-2036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Current Disturbances </a:t>
            </a:r>
            <a:endParaRPr/>
          </a:p>
        </p:txBody>
      </p:sp>
      <p:pic>
        <p:nvPicPr>
          <p:cNvPr id="182" name="Google Shape;182;p8" descr="Figure 12: Habitat disturbances in Revelstoke Complex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00335" y="119921"/>
            <a:ext cx="6254682" cy="6738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36983" y="1082611"/>
            <a:ext cx="5826369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D97DD8"/>
                </a:solidFill>
                <a:latin typeface="Calibri"/>
                <a:ea typeface="Calibri"/>
                <a:cs typeface="Calibri"/>
                <a:sym typeface="Calibri"/>
              </a:rPr>
              <a:t>Road: All roads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Static: Permanent disturbance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B18501"/>
                </a:solidFill>
                <a:latin typeface="Calibri"/>
                <a:ea typeface="Calibri"/>
                <a:cs typeface="Calibri"/>
                <a:sym typeface="Calibri"/>
              </a:rPr>
              <a:t>Cutblock: logged area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Fire: burned area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Pest: e.g., pine beetle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3F7D82"/>
                </a:solidFill>
                <a:latin typeface="Calibri"/>
                <a:ea typeface="Calibri"/>
                <a:cs typeface="Calibri"/>
                <a:sym typeface="Calibri"/>
              </a:rPr>
              <a:t>Cutblock Buffer: 500m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Road Buffer: 25 meters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4B081"/>
                </a:solidFill>
                <a:latin typeface="Calibri"/>
                <a:ea typeface="Calibri"/>
                <a:cs typeface="Calibri"/>
                <a:sym typeface="Calibri"/>
              </a:rPr>
              <a:t>Other Disturbance Buffer: 500 meters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Undisturbed: not affected by any of the above disturbances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"/>
          <p:cNvSpPr txBox="1">
            <a:spLocks noGrp="1"/>
          </p:cNvSpPr>
          <p:nvPr>
            <p:ph type="title"/>
          </p:nvPr>
        </p:nvSpPr>
        <p:spPr>
          <a:xfrm>
            <a:off x="0" y="-1356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Proposed Protection Class</a:t>
            </a:r>
            <a:endParaRPr/>
          </a:p>
        </p:txBody>
      </p:sp>
      <p:pic>
        <p:nvPicPr>
          <p:cNvPr id="189" name="Google Shape;189;p9" descr="Figure 6: Proposed habitat protection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48773" y="123987"/>
            <a:ext cx="5375477" cy="653386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9"/>
          <p:cNvSpPr txBox="1"/>
          <p:nvPr/>
        </p:nvSpPr>
        <p:spPr>
          <a:xfrm>
            <a:off x="167750" y="1189924"/>
            <a:ext cx="5580185" cy="510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D97DD8"/>
                </a:solidFill>
                <a:latin typeface="Calibri"/>
                <a:ea typeface="Calibri"/>
                <a:cs typeface="Calibri"/>
                <a:sym typeface="Calibri"/>
              </a:rPr>
              <a:t>Buffer: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500 meters from old and recruitment forest stands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D97D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Matrix Management: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17% cap (of early seral)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D97D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B18501"/>
                </a:solidFill>
                <a:latin typeface="Calibri"/>
                <a:ea typeface="Calibri"/>
                <a:cs typeface="Calibri"/>
                <a:sym typeface="Calibri"/>
              </a:rPr>
              <a:t>Older Forest: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 growth forest, greater than 100 years old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D97D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Recruitment: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forest 80 years old or greater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0" descr="Figure 7: Total amount of old forest, recruimtent forest, and forest buffer eligible for protection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78834" y="1062740"/>
            <a:ext cx="8846752" cy="509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0" y="-10379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Proposed Protection Class – Core vs. Matrix </a:t>
            </a:r>
            <a:endParaRPr/>
          </a:p>
        </p:txBody>
      </p:sp>
      <p:pic>
        <p:nvPicPr>
          <p:cNvPr id="198" name="Google Shape;198;p10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5616" y="178863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1" descr="Demographic Responses of Nearly Extirpated Endangered Mountain Caribou to  Recovery Actions in Central British Columbia | Canadian Conservation and  Land Management (CCLM) Knowledge Network"/>
          <p:cNvPicPr preferRelativeResize="0"/>
          <p:nvPr/>
        </p:nvPicPr>
        <p:blipFill rotWithShape="1">
          <a:blip r:embed="rId3">
            <a:alphaModFix amt="50000"/>
          </a:blip>
          <a:srcRect t="4553" b="1696"/>
          <a:stretch/>
        </p:blipFill>
        <p:spPr>
          <a:xfrm>
            <a:off x="20" y="-22"/>
            <a:ext cx="12191977" cy="685802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Options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04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Caribou Locations (Columbia 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North</a:t>
            </a:r>
            <a:r>
              <a:rPr lang="en-US"/>
              <a:t>, Columbia South, Firsby Boulder Queest) </a:t>
            </a:r>
            <a:endParaRPr/>
          </a:p>
        </p:txBody>
      </p:sp>
      <p:pic>
        <p:nvPicPr>
          <p:cNvPr id="211" name="Google Shape;211;p14" descr="Diagram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9063" y="1325700"/>
            <a:ext cx="7373874" cy="548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4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11835" y="212150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>
            <a:spLocks noGrp="1"/>
          </p:cNvSpPr>
          <p:nvPr>
            <p:ph type="title"/>
          </p:nvPr>
        </p:nvSpPr>
        <p:spPr>
          <a:xfrm>
            <a:off x="119921" y="-33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Kernel Density </a:t>
            </a:r>
            <a:endParaRPr/>
          </a:p>
        </p:txBody>
      </p:sp>
      <p:pic>
        <p:nvPicPr>
          <p:cNvPr id="219" name="Google Shape;219;p15" descr="Chart, surface char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9921" y="1051679"/>
            <a:ext cx="7552833" cy="405324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5"/>
          <p:cNvSpPr txBox="1"/>
          <p:nvPr/>
        </p:nvSpPr>
        <p:spPr>
          <a:xfrm>
            <a:off x="119921" y="5275410"/>
            <a:ext cx="671483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Kernel Density: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tool used to define what areas animals spend the most amount of time in</a:t>
            </a:r>
            <a:endParaRPr sz="2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15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5616" y="178863"/>
            <a:ext cx="1632265" cy="9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5"/>
          <p:cNvSpPr txBox="1"/>
          <p:nvPr/>
        </p:nvSpPr>
        <p:spPr>
          <a:xfrm>
            <a:off x="10255616" y="6506516"/>
            <a:ext cx="19892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Willems and Hill 2009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 txBox="1">
            <a:spLocks noGrp="1"/>
          </p:cNvSpPr>
          <p:nvPr>
            <p:ph type="title"/>
          </p:nvPr>
        </p:nvSpPr>
        <p:spPr>
          <a:xfrm>
            <a:off x="0" y="-3001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How options are de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fine</a:t>
            </a:r>
            <a:r>
              <a:rPr lang="en-US"/>
              <a:t>d </a:t>
            </a:r>
            <a:endParaRPr/>
          </a:p>
        </p:txBody>
      </p:sp>
      <p:sp>
        <p:nvSpPr>
          <p:cNvPr id="229" name="Google Shape;229;p16"/>
          <p:cNvSpPr txBox="1"/>
          <p:nvPr/>
        </p:nvSpPr>
        <p:spPr>
          <a:xfrm>
            <a:off x="184849" y="904600"/>
            <a:ext cx="8210366" cy="8648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disturbed habitat (&lt;80 years old)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Include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older forest (&gt;100 years) &amp; recruitment forest (&gt;80-100 years old)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steep slopes (&gt;70%)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Buffer 500 meters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what the old &amp; recruitment 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 priority classes (3 options) – either Kernel density or subject matter experts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50, 75, 90 (high, medium, low)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6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4886" y="124029"/>
            <a:ext cx="1632265" cy="9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 txBox="1"/>
          <p:nvPr/>
        </p:nvSpPr>
        <p:spPr>
          <a:xfrm>
            <a:off x="0" y="719934"/>
            <a:ext cx="65392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*Options are IN ADDITION to existing protections 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>
            <a:spLocks noGrp="1"/>
          </p:cNvSpPr>
          <p:nvPr>
            <p:ph type="title"/>
          </p:nvPr>
        </p:nvSpPr>
        <p:spPr>
          <a:xfrm>
            <a:off x="0" y="-164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How options are defined – flow chart  </a:t>
            </a:r>
            <a:endParaRPr/>
          </a:p>
        </p:txBody>
      </p:sp>
      <p:sp>
        <p:nvSpPr>
          <p:cNvPr id="237" name="Google Shape;237;p17"/>
          <p:cNvSpPr txBox="1"/>
          <p:nvPr/>
        </p:nvSpPr>
        <p:spPr>
          <a:xfrm>
            <a:off x="186203" y="1995038"/>
            <a:ext cx="3378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Core and Matrix Habitat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7"/>
          <p:cNvSpPr txBox="1"/>
          <p:nvPr/>
        </p:nvSpPr>
        <p:spPr>
          <a:xfrm>
            <a:off x="241962" y="2724082"/>
            <a:ext cx="3378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 Existing Disturbances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270264" y="3352432"/>
            <a:ext cx="33786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Include Areas with Stand Age </a:t>
            </a:r>
            <a:r>
              <a:rPr lang="en-US" sz="1800" b="0" i="0" u="sng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 80 years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7"/>
          <p:cNvSpPr txBox="1"/>
          <p:nvPr/>
        </p:nvSpPr>
        <p:spPr>
          <a:xfrm>
            <a:off x="276629" y="4374839"/>
            <a:ext cx="27245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 Areas </a:t>
            </a:r>
            <a:r>
              <a:rPr lang="en-US" sz="1800" b="0" i="0" u="sng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lang="en-US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70% slope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276629" y="5153195"/>
            <a:ext cx="3378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 Priority (SME or Kernel)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285594" y="5818482"/>
            <a:ext cx="33786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Calculate Resulting Protection and THLB Impact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/>
          <p:cNvSpPr/>
          <p:nvPr/>
        </p:nvSpPr>
        <p:spPr>
          <a:xfrm>
            <a:off x="183763" y="1960943"/>
            <a:ext cx="3348982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273407" y="2720710"/>
            <a:ext cx="3008244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7"/>
          <p:cNvSpPr/>
          <p:nvPr/>
        </p:nvSpPr>
        <p:spPr>
          <a:xfrm>
            <a:off x="270264" y="5811467"/>
            <a:ext cx="3689720" cy="60864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270264" y="3334136"/>
            <a:ext cx="3531033" cy="61415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7"/>
          <p:cNvSpPr/>
          <p:nvPr/>
        </p:nvSpPr>
        <p:spPr>
          <a:xfrm>
            <a:off x="285594" y="4361194"/>
            <a:ext cx="3115274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7"/>
          <p:cNvSpPr/>
          <p:nvPr/>
        </p:nvSpPr>
        <p:spPr>
          <a:xfrm>
            <a:off x="285594" y="5132224"/>
            <a:ext cx="3348982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9" name="Google Shape;249;p17"/>
          <p:cNvCxnSpPr/>
          <p:nvPr/>
        </p:nvCxnSpPr>
        <p:spPr>
          <a:xfrm>
            <a:off x="1638908" y="2330275"/>
            <a:ext cx="0" cy="39043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0" name="Google Shape;250;p17"/>
          <p:cNvCxnSpPr/>
          <p:nvPr/>
        </p:nvCxnSpPr>
        <p:spPr>
          <a:xfrm>
            <a:off x="1638908" y="3100740"/>
            <a:ext cx="0" cy="25169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1" name="Google Shape;251;p17"/>
          <p:cNvCxnSpPr/>
          <p:nvPr/>
        </p:nvCxnSpPr>
        <p:spPr>
          <a:xfrm>
            <a:off x="1654425" y="3998763"/>
            <a:ext cx="0" cy="36243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2" name="Google Shape;252;p17"/>
          <p:cNvCxnSpPr/>
          <p:nvPr/>
        </p:nvCxnSpPr>
        <p:spPr>
          <a:xfrm>
            <a:off x="1638908" y="4744171"/>
            <a:ext cx="0" cy="38805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3" name="Google Shape;253;p17"/>
          <p:cNvCxnSpPr/>
          <p:nvPr/>
        </p:nvCxnSpPr>
        <p:spPr>
          <a:xfrm>
            <a:off x="1654425" y="5522527"/>
            <a:ext cx="0" cy="25169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4" name="Google Shape;254;p17"/>
          <p:cNvCxnSpPr/>
          <p:nvPr/>
        </p:nvCxnSpPr>
        <p:spPr>
          <a:xfrm>
            <a:off x="3648896" y="2160873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5" name="Google Shape;255;p17"/>
          <p:cNvCxnSpPr/>
          <p:nvPr/>
        </p:nvCxnSpPr>
        <p:spPr>
          <a:xfrm>
            <a:off x="3444553" y="2915480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6" name="Google Shape;256;p17"/>
          <p:cNvCxnSpPr/>
          <p:nvPr/>
        </p:nvCxnSpPr>
        <p:spPr>
          <a:xfrm>
            <a:off x="3871233" y="3631097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7" name="Google Shape;257;p17"/>
          <p:cNvCxnSpPr/>
          <p:nvPr/>
        </p:nvCxnSpPr>
        <p:spPr>
          <a:xfrm>
            <a:off x="3537319" y="4532245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8" name="Google Shape;258;p17"/>
          <p:cNvCxnSpPr/>
          <p:nvPr/>
        </p:nvCxnSpPr>
        <p:spPr>
          <a:xfrm>
            <a:off x="3801297" y="5300871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9" name="Google Shape;259;p17"/>
          <p:cNvCxnSpPr/>
          <p:nvPr/>
        </p:nvCxnSpPr>
        <p:spPr>
          <a:xfrm>
            <a:off x="4090906" y="6149010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60" name="Google Shape;260;p17" descr="Map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30575" y="1061089"/>
            <a:ext cx="4677961" cy="555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7" descr="Map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2657" y="888787"/>
            <a:ext cx="5014874" cy="601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7" descr="Figure 12: Habitat disturbances in Revelstoke Complex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98415" y="888787"/>
            <a:ext cx="5356601" cy="596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" descr="Figure 6: Proposed habitat protection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94163" y="237191"/>
            <a:ext cx="5375477" cy="653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7" descr="Map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4897" y="86942"/>
            <a:ext cx="5697183" cy="677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7" descr="Chart, bar char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8108" y="86941"/>
            <a:ext cx="5210946" cy="669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7" descr="Chart, bar ch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08862" y="304772"/>
            <a:ext cx="5116643" cy="657854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7"/>
          <p:cNvSpPr txBox="1"/>
          <p:nvPr/>
        </p:nvSpPr>
        <p:spPr>
          <a:xfrm>
            <a:off x="0" y="1090509"/>
            <a:ext cx="65392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Options are IN ADDITION to existing protections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8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4889" y="15624"/>
            <a:ext cx="5757191" cy="684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>
            <a:spLocks noGrp="1"/>
          </p:cNvSpPr>
          <p:nvPr>
            <p:ph type="title"/>
          </p:nvPr>
        </p:nvSpPr>
        <p:spPr>
          <a:xfrm>
            <a:off x="55408" y="-1470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Options Summary  </a:t>
            </a:r>
            <a:endParaRPr/>
          </a:p>
        </p:txBody>
      </p:sp>
      <p:sp>
        <p:nvSpPr>
          <p:cNvPr id="275" name="Google Shape;275;p18"/>
          <p:cNvSpPr txBox="1"/>
          <p:nvPr/>
        </p:nvSpPr>
        <p:spPr>
          <a:xfrm>
            <a:off x="119920" y="1454844"/>
            <a:ext cx="553137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1: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*Best for caribou – 95%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2: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3: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119920" y="4146548"/>
            <a:ext cx="553137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1: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*Best for caribou – low, medium, and high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2: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 and high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3: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119920" y="3624668"/>
            <a:ext cx="17897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Priority Zone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0" y="947631"/>
            <a:ext cx="24947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Kernel Percentiles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/>
          <p:cNvSpPr txBox="1">
            <a:spLocks noGrp="1"/>
          </p:cNvSpPr>
          <p:nvPr>
            <p:ph type="title"/>
          </p:nvPr>
        </p:nvSpPr>
        <p:spPr>
          <a:xfrm>
            <a:off x="233766" y="18759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not Columbia South, Frisby Boulder, Central Rockies? </a:t>
            </a:r>
            <a:endParaRPr/>
          </a:p>
        </p:txBody>
      </p:sp>
      <p:pic>
        <p:nvPicPr>
          <p:cNvPr id="284" name="Google Shape;284;p19" descr="Science Source Stock Photo - Woodland Caribou Hoo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512465" y="1581864"/>
            <a:ext cx="5493555" cy="36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9"/>
          <p:cNvSpPr txBox="1"/>
          <p:nvPr/>
        </p:nvSpPr>
        <p:spPr>
          <a:xfrm>
            <a:off x="433953" y="2167116"/>
            <a:ext cx="5662047" cy="252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Prioritize habitat protection in areas where caribou currently are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Maximize conservation capital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19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74886" y="72463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20" descr="A group of people sitting around a table&#10;&#10;Description automatically generated"/>
          <p:cNvPicPr preferRelativeResize="0"/>
          <p:nvPr/>
        </p:nvPicPr>
        <p:blipFill rotWithShape="1">
          <a:blip r:embed="rId3">
            <a:alphaModFix amt="50000"/>
          </a:blip>
          <a:srcRect t="5857" r="-1" b="9849"/>
          <a:stretch/>
        </p:blipFill>
        <p:spPr>
          <a:xfrm>
            <a:off x="20" y="10"/>
            <a:ext cx="1218893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0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Calibri"/>
              <a:buNone/>
            </a:pPr>
            <a:r>
              <a:rPr lang="en-US" sz="6600">
                <a:solidFill>
                  <a:srgbClr val="FFFFFF"/>
                </a:solidFill>
              </a:rPr>
              <a:t>How can these options be improved? </a:t>
            </a:r>
            <a:endParaRPr/>
          </a:p>
        </p:txBody>
      </p:sp>
      <p:sp>
        <p:nvSpPr>
          <p:cNvPr id="295" name="Google Shape;295;p20"/>
          <p:cNvSpPr/>
          <p:nvPr/>
        </p:nvSpPr>
        <p:spPr>
          <a:xfrm>
            <a:off x="3974206" y="4368623"/>
            <a:ext cx="4243589" cy="18288"/>
          </a:xfrm>
          <a:custGeom>
            <a:avLst/>
            <a:gdLst/>
            <a:ahLst/>
            <a:cxnLst/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4509"/>
            </a:srgbClr>
          </a:solidFill>
          <a:ln w="44450" cap="rnd" cmpd="sng">
            <a:solidFill>
              <a:srgbClr val="FFFFFF">
                <a:alpha val="74509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1" descr="250+ Not-Boring Questions To Connect And Get To Know Someone"/>
          <p:cNvPicPr preferRelativeResize="0"/>
          <p:nvPr/>
        </p:nvPicPr>
        <p:blipFill rotWithShape="1">
          <a:blip r:embed="rId3">
            <a:alphaModFix amt="50000"/>
          </a:blip>
          <a:srcRect l="7159" r="3952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Questions/Discussion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 txBox="1">
            <a:spLocks noGrp="1"/>
          </p:cNvSpPr>
          <p:nvPr>
            <p:ph type="title"/>
          </p:nvPr>
        </p:nvSpPr>
        <p:spPr>
          <a:xfrm>
            <a:off x="215348" y="182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308" name="Google Shape;308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-7540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BC Forest Analysis and Inventory Branch. 2021. “VRI - 2021 - Forest Vegetation Composite Polygons - Datasets - Data Catalogue.”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3"/>
              </a:rPr>
              <a:t>https://catalogue.data.gov.bc.ca/dataset/vri-2021-forest-vegetation-composite-polygons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Bergerud, A. T., and J. P. Elliott. 1998. “Wolf Predation in a Multiple-Ungulate System in Northern British Columbia.”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Canadian Journal of Zoology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76 (8): 15511569.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Dickie, Melanie, Robert Serrouya, R. Scott McNay, and Stan Boutin. 2017. “Faster and Farther: Wolf Movement on Linear Features and Implications for Hunting Behaviour.”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Journal of Applied Ecology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54 (1): 253–63.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4"/>
              </a:rPr>
              <a:t>https://doi.org/10.1111/1365-2664.12732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Dyer, S. J., J. P. O’Neill, S. M. Wasel, and S. Boutin. 2002. “Quantifying Barrier Effects of Roads and Seismic Lines on Movements of Female Woodland Caribou in Northeastern Alberta.”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Canadian Journal of Zoology-Revue Canadienne De Zoologie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80 (May): 839–45.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5"/>
              </a:rPr>
              <a:t>https://doi.org/10.1139/z02-060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Dyer, Simon J., Jack P. O’Neill, Shawn M. Wasel, and Stan Boutin. 2001. “Avoidance of Industrial Development by Woodland Caribou.”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The Journal of Wildlife Management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, 531542.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Environment Canada. 2014. “Species at Risk Public Registry - Recovery Strategy for the Woodland Caribou, Southern Mountain population (Rangifer tarandus caribou) in Canada - 2014.”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6"/>
              </a:rPr>
              <a:t>https://www.sararegistry.gc.ca/default.asp?lang=En&amp;n=26702D59-1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Johnson, Chris J, Katherine L Parker, Douglas C Heard, and Michael P Gillingham. 2002. “A Multiscale Behavioral Approach to Understanding the Movements of Woodland Caribou.”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Gillingham Source: Ecological Applications Ecological Applications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12 (126): 18401860.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7"/>
              </a:rPr>
              <a:t>http://www.jstor.org/stable/3099941 http://www.jstor.org/stable/3099941?seq=1&amp;cid=pdf-reference#references_tab_contents http://about.jstor.org/terms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Seip, Dale R. 1991. “Predation and Caribou Populations.”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Rangifer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, October, 46–52.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8"/>
              </a:rPr>
              <a:t>https://doi.org/10.7557/2.11.4.993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Teucher, Andy. 2018. “Land Designations That Contribute to Conservation in BC - Spatial Data - Spatial Data (Geopackage): Land Designations That Contribute to Conservation - Data Catalogue.”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9"/>
              </a:rPr>
              <a:t>https://catalogue.data.gov.bc.ca/dataset/land-designations-that-contribute-to-conservation-in-bc-spatial-data/resource/5f2382cc-58c5-4063-84cd-a5938ca28def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Weckworth, Byron V., Mark Hebblewhite, Stefano Mariani, and Marco Musiani. 2018. “Lines on a Map: Conservation Units, Meta-Population Dynamics, and Recovery of Woodland Caribou in Canada.”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Ecosphere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9 (7): e02323.</a:t>
            </a:r>
            <a:endParaRPr/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 b="0" i="0">
                <a:solidFill>
                  <a:srgbClr val="222222"/>
                </a:solidFill>
                <a:latin typeface="Times"/>
                <a:ea typeface="Times"/>
                <a:cs typeface="Times"/>
                <a:sym typeface="Times"/>
              </a:rPr>
              <a:t>Willems EP, Hill RA. Predator‐specific landscapes of fear and resource distribution: effects on spatial range use. Ecology. 2009 Feb;90(2):546-55.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228600" lvl="0" indent="-14414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3" descr="Chart, line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9019" y="1206608"/>
            <a:ext cx="8393961" cy="5160909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3"/>
          <p:cNvSpPr txBox="1">
            <a:spLocks noGrp="1"/>
          </p:cNvSpPr>
          <p:nvPr>
            <p:ph type="title"/>
          </p:nvPr>
        </p:nvSpPr>
        <p:spPr>
          <a:xfrm>
            <a:off x="0" y="-11829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000"/>
              <a:t>Appendix: Future scenarios of moose density (Columbia North herd boundary) </a:t>
            </a:r>
            <a:endParaRPr sz="4000"/>
          </a:p>
        </p:txBody>
      </p:sp>
      <p:cxnSp>
        <p:nvCxnSpPr>
          <p:cNvPr id="316" name="Google Shape;316;p23"/>
          <p:cNvCxnSpPr/>
          <p:nvPr/>
        </p:nvCxnSpPr>
        <p:spPr>
          <a:xfrm>
            <a:off x="300031" y="4921584"/>
            <a:ext cx="2752738" cy="48663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17" name="Google Shape;317;p23"/>
          <p:cNvSpPr txBox="1"/>
          <p:nvPr/>
        </p:nvSpPr>
        <p:spPr>
          <a:xfrm>
            <a:off x="-76096" y="4182803"/>
            <a:ext cx="174858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Threshold of moose density adequate for caribou recovery </a:t>
            </a:r>
            <a:endParaRPr/>
          </a:p>
        </p:txBody>
      </p:sp>
      <p:cxnSp>
        <p:nvCxnSpPr>
          <p:cNvPr id="318" name="Google Shape;318;p23"/>
          <p:cNvCxnSpPr/>
          <p:nvPr/>
        </p:nvCxnSpPr>
        <p:spPr>
          <a:xfrm rot="10800000">
            <a:off x="8983579" y="4523874"/>
            <a:ext cx="1459831" cy="492685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19" name="Google Shape;319;p23"/>
          <p:cNvSpPr txBox="1"/>
          <p:nvPr/>
        </p:nvSpPr>
        <p:spPr>
          <a:xfrm>
            <a:off x="10575687" y="4754949"/>
            <a:ext cx="1748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610 hectares logged per year </a:t>
            </a:r>
            <a:endParaRPr/>
          </a:p>
        </p:txBody>
      </p:sp>
      <p:pic>
        <p:nvPicPr>
          <p:cNvPr id="320" name="Google Shape;32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7443" y="2711240"/>
            <a:ext cx="215900" cy="15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3"/>
          <p:cNvSpPr txBox="1"/>
          <p:nvPr/>
        </p:nvSpPr>
        <p:spPr>
          <a:xfrm rot="-5400000">
            <a:off x="1113637" y="3275111"/>
            <a:ext cx="19571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 of moose per km2</a:t>
            </a:r>
            <a:endParaRPr/>
          </a:p>
        </p:txBody>
      </p:sp>
      <p:pic>
        <p:nvPicPr>
          <p:cNvPr id="322" name="Google Shape;322;p23" descr="A picture containing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43410" y="93784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4" descr="Chart, line char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49951" y="1331495"/>
            <a:ext cx="8565039" cy="52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4"/>
          <p:cNvSpPr txBox="1">
            <a:spLocks noGrp="1"/>
          </p:cNvSpPr>
          <p:nvPr>
            <p:ph type="title"/>
          </p:nvPr>
        </p:nvSpPr>
        <p:spPr>
          <a:xfrm>
            <a:off x="99391" y="-12801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Future scenarios of wolf density (Columbia North herd boundary)   </a:t>
            </a:r>
            <a:endParaRPr/>
          </a:p>
        </p:txBody>
      </p:sp>
      <p:sp>
        <p:nvSpPr>
          <p:cNvPr id="330" name="Google Shape;330;p24"/>
          <p:cNvSpPr txBox="1"/>
          <p:nvPr/>
        </p:nvSpPr>
        <p:spPr>
          <a:xfrm>
            <a:off x="0" y="4535730"/>
            <a:ext cx="174858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Threshold of wolf density adequate for caribou recovery </a:t>
            </a:r>
            <a:endParaRPr/>
          </a:p>
        </p:txBody>
      </p:sp>
      <p:cxnSp>
        <p:nvCxnSpPr>
          <p:cNvPr id="331" name="Google Shape;331;p24"/>
          <p:cNvCxnSpPr/>
          <p:nvPr/>
        </p:nvCxnSpPr>
        <p:spPr>
          <a:xfrm>
            <a:off x="1748589" y="5149516"/>
            <a:ext cx="1283369" cy="37698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2" name="Google Shape;332;p24"/>
          <p:cNvSpPr txBox="1"/>
          <p:nvPr/>
        </p:nvSpPr>
        <p:spPr>
          <a:xfrm>
            <a:off x="10861086" y="4381842"/>
            <a:ext cx="1748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610 hectares logged per year </a:t>
            </a:r>
            <a:endParaRPr/>
          </a:p>
        </p:txBody>
      </p:sp>
      <p:cxnSp>
        <p:nvCxnSpPr>
          <p:cNvPr id="333" name="Google Shape;333;p24"/>
          <p:cNvCxnSpPr/>
          <p:nvPr/>
        </p:nvCxnSpPr>
        <p:spPr>
          <a:xfrm rot="10800000">
            <a:off x="9339072" y="4643452"/>
            <a:ext cx="1522014" cy="121053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4" name="Google Shape;334;p24"/>
          <p:cNvSpPr/>
          <p:nvPr/>
        </p:nvSpPr>
        <p:spPr>
          <a:xfrm>
            <a:off x="7985760" y="5257229"/>
            <a:ext cx="548640" cy="573505"/>
          </a:xfrm>
          <a:prstGeom prst="ellipse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5" name="Google Shape;335;p24"/>
          <p:cNvCxnSpPr/>
          <p:nvPr/>
        </p:nvCxnSpPr>
        <p:spPr>
          <a:xfrm rot="10800000">
            <a:off x="8455017" y="5664919"/>
            <a:ext cx="2159973" cy="17219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6" name="Google Shape;336;p24"/>
          <p:cNvSpPr txBox="1"/>
          <p:nvPr/>
        </p:nvSpPr>
        <p:spPr>
          <a:xfrm>
            <a:off x="10614990" y="5112208"/>
            <a:ext cx="1748589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Predicted year (2038) where wolf removals will no longer be needed due to an aging forest (and a “halt logging” scenario)</a:t>
            </a:r>
            <a:endParaRPr/>
          </a:p>
        </p:txBody>
      </p:sp>
      <p:pic>
        <p:nvPicPr>
          <p:cNvPr id="337" name="Google Shape;337;p24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75689" y="153982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1852</Words>
  <Application>Microsoft Office PowerPoint</Application>
  <PresentationFormat>Widescreen</PresentationFormat>
  <Paragraphs>180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</vt:lpstr>
      <vt:lpstr>Times New Roman</vt:lpstr>
      <vt:lpstr>Office Theme</vt:lpstr>
      <vt:lpstr>Office Theme</vt:lpstr>
      <vt:lpstr>Revelstoke Complex and Central Selkirks  Caribou Range Planning Options    September 26th, 2022 </vt:lpstr>
      <vt:lpstr>The Ultimate Goal </vt:lpstr>
      <vt:lpstr>Goal of this PowerPoint </vt:lpstr>
      <vt:lpstr>Definitions </vt:lpstr>
      <vt:lpstr>Core vs. Matrix</vt:lpstr>
      <vt:lpstr>PowerPoint Presentation</vt:lpstr>
      <vt:lpstr>Current Caribou Populations Trends</vt:lpstr>
      <vt:lpstr>Breakdown of Core vs. Matrix</vt:lpstr>
      <vt:lpstr>Existing Habitat Protections </vt:lpstr>
      <vt:lpstr>Current Disturbances </vt:lpstr>
      <vt:lpstr>Proposed Protection Class</vt:lpstr>
      <vt:lpstr>Proposed Protection Class – Core vs. Matrix </vt:lpstr>
      <vt:lpstr>Options </vt:lpstr>
      <vt:lpstr>Caribou Locations (Columbia North, Columbia South, Firsby Boulder Queest) </vt:lpstr>
      <vt:lpstr>Kernel Density </vt:lpstr>
      <vt:lpstr>How options are defined </vt:lpstr>
      <vt:lpstr>How options are defined – flow chart  </vt:lpstr>
      <vt:lpstr>Options Summary  </vt:lpstr>
      <vt:lpstr>Why not Columbia South, Frisby Boulder, Central Rockies? </vt:lpstr>
      <vt:lpstr>How can these options be improved? </vt:lpstr>
      <vt:lpstr>Questions/Discussion </vt:lpstr>
      <vt:lpstr>References</vt:lpstr>
      <vt:lpstr>Appendix: Future scenarios of moose density (Columbia North herd boundary) </vt:lpstr>
      <vt:lpstr>Future scenarios of wolf density (Columbia North herd boundary)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Revelstoke Complex and Central Selkirks  Caribou Range Planning Options    September 26th, 2022 </dc:title>
  <dc:creator>mhessami@student.ubc.ca</dc:creator>
  <cp:lastModifiedBy>Lachance, Genevieve E LWRS:EX</cp:lastModifiedBy>
  <cp:revision>2</cp:revision>
  <dcterms:created xsi:type="dcterms:W3CDTF">2022-09-21T19:03:08Z</dcterms:created>
  <dcterms:modified xsi:type="dcterms:W3CDTF">2022-10-14T15:57:41Z</dcterms:modified>
</cp:coreProperties>
</file>