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1" r:id="rId2"/>
    <p:sldId id="270" r:id="rId3"/>
    <p:sldId id="273" r:id="rId4"/>
    <p:sldId id="287" r:id="rId5"/>
    <p:sldId id="261" r:id="rId6"/>
    <p:sldId id="272" r:id="rId7"/>
    <p:sldId id="288" r:id="rId8"/>
    <p:sldId id="274" r:id="rId9"/>
    <p:sldId id="277" r:id="rId10"/>
    <p:sldId id="275" r:id="rId11"/>
    <p:sldId id="280" r:id="rId12"/>
    <p:sldId id="278" r:id="rId13"/>
    <p:sldId id="283" r:id="rId14"/>
    <p:sldId id="294" r:id="rId15"/>
    <p:sldId id="281" r:id="rId16"/>
    <p:sldId id="282" r:id="rId17"/>
    <p:sldId id="297" r:id="rId18"/>
    <p:sldId id="285" r:id="rId19"/>
    <p:sldId id="286" r:id="rId20"/>
    <p:sldId id="293" r:id="rId21"/>
    <p:sldId id="284" r:id="rId22"/>
    <p:sldId id="26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216" autoAdjust="0"/>
  </p:normalViewPr>
  <p:slideViewPr>
    <p:cSldViewPr snapToGrid="0">
      <p:cViewPr varScale="1">
        <p:scale>
          <a:sx n="80" d="100"/>
          <a:sy n="80" d="100"/>
        </p:scale>
        <p:origin x="78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SFP.IDIR.BCGOV\U164\DJMACKIL$\OGMAs\Caribou\THLB_all_March2023.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Annual</a:t>
            </a:r>
            <a:r>
              <a:rPr lang="en-US" baseline="0"/>
              <a:t> Carbon Offset Value @ $15/tonne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'$Biomass-tCO2e'!$A$30</c:f>
              <c:strCache>
                <c:ptCount val="1"/>
                <c:pt idx="0">
                  <c:v>Grand Total</c:v>
                </c:pt>
              </c:strCache>
            </c:strRef>
          </c:tx>
          <c:spPr>
            <a:solidFill>
              <a:schemeClr val="accent1"/>
            </a:solidFill>
            <a:ln>
              <a:noFill/>
            </a:ln>
            <a:effectLst/>
          </c:spPr>
          <c:invertIfNegative val="0"/>
          <c:cat>
            <c:strRef>
              <c:f>'$Biomass-tCO2e'!$B$29:$D$29</c:f>
              <c:strCache>
                <c:ptCount val="3"/>
                <c:pt idx="0">
                  <c:v>Tier 1</c:v>
                </c:pt>
                <c:pt idx="1">
                  <c:v>Tier 2</c:v>
                </c:pt>
                <c:pt idx="2">
                  <c:v>Tier 3</c:v>
                </c:pt>
              </c:strCache>
            </c:strRef>
          </c:cat>
          <c:val>
            <c:numRef>
              <c:f>'$Biomass-tCO2e'!$B$30:$D$30</c:f>
              <c:numCache>
                <c:formatCode>_-"$"* #,##0_-;\-"$"* #,##0_-;_-"$"* "-"??_-;_-@_-</c:formatCode>
                <c:ptCount val="3"/>
                <c:pt idx="0">
                  <c:v>3175890.7661928101</c:v>
                </c:pt>
                <c:pt idx="1">
                  <c:v>2093071.116222403</c:v>
                </c:pt>
                <c:pt idx="2">
                  <c:v>1427244.4783191218</c:v>
                </c:pt>
              </c:numCache>
            </c:numRef>
          </c:val>
          <c:extLst>
            <c:ext xmlns:c16="http://schemas.microsoft.com/office/drawing/2014/chart" uri="{C3380CC4-5D6E-409C-BE32-E72D297353CC}">
              <c16:uniqueId val="{00000000-A871-43A1-99A4-906825116075}"/>
            </c:ext>
          </c:extLst>
        </c:ser>
        <c:dLbls>
          <c:showLegendKey val="0"/>
          <c:showVal val="0"/>
          <c:showCatName val="0"/>
          <c:showSerName val="0"/>
          <c:showPercent val="0"/>
          <c:showBubbleSize val="0"/>
        </c:dLbls>
        <c:gapWidth val="219"/>
        <c:overlap val="-27"/>
        <c:axId val="1470042728"/>
        <c:axId val="1470036608"/>
      </c:barChart>
      <c:catAx>
        <c:axId val="1470042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0036608"/>
        <c:crosses val="autoZero"/>
        <c:auto val="1"/>
        <c:lblAlgn val="ctr"/>
        <c:lblOffset val="100"/>
        <c:noMultiLvlLbl val="0"/>
      </c:catAx>
      <c:valAx>
        <c:axId val="147003660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00427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F20F98-141C-445E-BDD3-ACD985AE6E59}" type="datetimeFigureOut">
              <a:rPr lang="en-CA" smtClean="0"/>
              <a:t>2023-04-03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0F4C97-1F9D-4E4D-998A-E51AEF1D9AB6}" type="slidenum">
              <a:rPr lang="en-CA" smtClean="0"/>
              <a:t>‹#›</a:t>
            </a:fld>
            <a:endParaRPr lang="en-CA"/>
          </a:p>
        </p:txBody>
      </p:sp>
    </p:spTree>
    <p:extLst>
      <p:ext uri="{BB962C8B-B14F-4D97-AF65-F5344CB8AC3E}">
        <p14:creationId xmlns:p14="http://schemas.microsoft.com/office/powerpoint/2010/main" val="3341340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There are a number of recent initiatives announced by government that could support different approaches to addressing climate change and biodiversity conservation.</a:t>
            </a:r>
          </a:p>
        </p:txBody>
      </p:sp>
      <p:sp>
        <p:nvSpPr>
          <p:cNvPr id="4" name="Slide Number Placeholder 3"/>
          <p:cNvSpPr>
            <a:spLocks noGrp="1"/>
          </p:cNvSpPr>
          <p:nvPr>
            <p:ph type="sldNum" sz="quarter" idx="5"/>
          </p:nvPr>
        </p:nvSpPr>
        <p:spPr/>
        <p:txBody>
          <a:bodyPr/>
          <a:lstStyle/>
          <a:p>
            <a:fld id="{B40F4C97-1F9D-4E4D-998A-E51AEF1D9AB6}" type="slidenum">
              <a:rPr lang="en-CA" smtClean="0"/>
              <a:t>2</a:t>
            </a:fld>
            <a:endParaRPr lang="en-CA"/>
          </a:p>
        </p:txBody>
      </p:sp>
    </p:spTree>
    <p:extLst>
      <p:ext uri="{BB962C8B-B14F-4D97-AF65-F5344CB8AC3E}">
        <p14:creationId xmlns:p14="http://schemas.microsoft.com/office/powerpoint/2010/main" val="4291373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BC government currently has two types of resource benefit sharing agreements for Indigenous Nations. Forestry Revenue Sharing agreements have been signed by many Nations in BC and provide funds for each cubic metre (m3) of wood harvested within a Nation’s area. The percentage of stumpage revenue shared with Indigenous Nations increased last year (doubled) to between 8-10%. Atmospheric Benefit Sharing Agreements are less common and have mostly been signed by coastal Nations within the Great Bear Rainforest. In these agreements, Indigenous Nations are able to sell 80% of the carbon that is conserved (either through avoided harvest or increased sequestration) each year. These are similar in nature, although with Atmospheric Benefit Sharing, Indigenous Nations are responsible for marketing and sales of carbon while Forestry Revenue Sharing is a more passive income.</a:t>
            </a:r>
          </a:p>
          <a:p>
            <a:r>
              <a:rPr lang="en-CA" dirty="0"/>
              <a:t>In general, total income could be similar across both resource benefit sharing approaches: there is less total dollar value for carbon than stumpage, but a much higher proportion of carbon $ goes to Indigenous Nations, so total dollar value to Nations could be similar.</a:t>
            </a:r>
          </a:p>
        </p:txBody>
      </p:sp>
      <p:sp>
        <p:nvSpPr>
          <p:cNvPr id="4" name="Slide Number Placeholder 3"/>
          <p:cNvSpPr>
            <a:spLocks noGrp="1"/>
          </p:cNvSpPr>
          <p:nvPr>
            <p:ph type="sldNum" sz="quarter" idx="5"/>
          </p:nvPr>
        </p:nvSpPr>
        <p:spPr/>
        <p:txBody>
          <a:bodyPr/>
          <a:lstStyle/>
          <a:p>
            <a:fld id="{B40F4C97-1F9D-4E4D-998A-E51AEF1D9AB6}" type="slidenum">
              <a:rPr lang="en-CA" smtClean="0"/>
              <a:t>3</a:t>
            </a:fld>
            <a:endParaRPr lang="en-CA"/>
          </a:p>
        </p:txBody>
      </p:sp>
    </p:spTree>
    <p:extLst>
      <p:ext uri="{BB962C8B-B14F-4D97-AF65-F5344CB8AC3E}">
        <p14:creationId xmlns:p14="http://schemas.microsoft.com/office/powerpoint/2010/main" val="2401239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B40F4C97-1F9D-4E4D-998A-E51AEF1D9AB6}" type="slidenum">
              <a:rPr lang="en-CA" smtClean="0"/>
              <a:t>5</a:t>
            </a:fld>
            <a:endParaRPr lang="en-CA"/>
          </a:p>
        </p:txBody>
      </p:sp>
    </p:spTree>
    <p:extLst>
      <p:ext uri="{BB962C8B-B14F-4D97-AF65-F5344CB8AC3E}">
        <p14:creationId xmlns:p14="http://schemas.microsoft.com/office/powerpoint/2010/main" val="103617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Focus of this analysis is Avoided Harvest; other improved forest management offset projects are not considered at this time. </a:t>
            </a:r>
          </a:p>
        </p:txBody>
      </p:sp>
      <p:sp>
        <p:nvSpPr>
          <p:cNvPr id="4" name="Slide Number Placeholder 3"/>
          <p:cNvSpPr>
            <a:spLocks noGrp="1"/>
          </p:cNvSpPr>
          <p:nvPr>
            <p:ph type="sldNum" sz="quarter" idx="5"/>
          </p:nvPr>
        </p:nvSpPr>
        <p:spPr/>
        <p:txBody>
          <a:bodyPr/>
          <a:lstStyle/>
          <a:p>
            <a:fld id="{B40F4C97-1F9D-4E4D-998A-E51AEF1D9AB6}" type="slidenum">
              <a:rPr lang="en-CA" smtClean="0"/>
              <a:t>6</a:t>
            </a:fld>
            <a:endParaRPr lang="en-CA"/>
          </a:p>
        </p:txBody>
      </p:sp>
    </p:spTree>
    <p:extLst>
      <p:ext uri="{BB962C8B-B14F-4D97-AF65-F5344CB8AC3E}">
        <p14:creationId xmlns:p14="http://schemas.microsoft.com/office/powerpoint/2010/main" val="112065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Process for identifying “avoided harvest”. This is difficult to do in a Timber Supply Model because the caribou herd boundaries cross so many TSAs. However, based on existing timber supply review documents and assumptions, it is clear that most of the remaining old and mature forest (e.g., caribou habitat) in THLB is planned for harvest over the next 20-30 years. Thus, remaining forest &gt; 60 years old (min harvestable age in TSRs) is considered the harvestable THLB and is the area where harvest would be avoided (and carbon sold).</a:t>
            </a:r>
          </a:p>
        </p:txBody>
      </p:sp>
      <p:sp>
        <p:nvSpPr>
          <p:cNvPr id="4" name="Slide Number Placeholder 3"/>
          <p:cNvSpPr>
            <a:spLocks noGrp="1"/>
          </p:cNvSpPr>
          <p:nvPr>
            <p:ph type="sldNum" sz="quarter" idx="5"/>
          </p:nvPr>
        </p:nvSpPr>
        <p:spPr/>
        <p:txBody>
          <a:bodyPr/>
          <a:lstStyle/>
          <a:p>
            <a:fld id="{B40F4C97-1F9D-4E4D-998A-E51AEF1D9AB6}" type="slidenum">
              <a:rPr lang="en-CA" smtClean="0"/>
              <a:t>7</a:t>
            </a:fld>
            <a:endParaRPr lang="en-CA"/>
          </a:p>
        </p:txBody>
      </p:sp>
    </p:spTree>
    <p:extLst>
      <p:ext uri="{BB962C8B-B14F-4D97-AF65-F5344CB8AC3E}">
        <p14:creationId xmlns:p14="http://schemas.microsoft.com/office/powerpoint/2010/main" val="3411450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Revy: Harvestable THLB is 35% of tier 2 and 32% of tier 3.</a:t>
            </a:r>
          </a:p>
          <a:p>
            <a:r>
              <a:rPr lang="en-CA" dirty="0"/>
              <a:t>In Columbia North 60% of the THLB in Tier 1 protection scenario is &lt; 60 </a:t>
            </a:r>
            <a:r>
              <a:rPr lang="en-CA" dirty="0" err="1"/>
              <a:t>yrs</a:t>
            </a:r>
            <a:r>
              <a:rPr lang="en-CA" dirty="0"/>
              <a:t> old (harvested) (65% in Tier 3)</a:t>
            </a:r>
          </a:p>
          <a:p>
            <a:r>
              <a:rPr lang="en-CA" dirty="0"/>
              <a:t>These numbers suggest that dropping from Tier 1 to Tier 3 not only reduces total area, total THLB, but also protects a higher proportion of young forest.</a:t>
            </a:r>
          </a:p>
        </p:txBody>
      </p:sp>
      <p:sp>
        <p:nvSpPr>
          <p:cNvPr id="4" name="Slide Number Placeholder 3"/>
          <p:cNvSpPr>
            <a:spLocks noGrp="1"/>
          </p:cNvSpPr>
          <p:nvPr>
            <p:ph type="sldNum" sz="quarter" idx="5"/>
          </p:nvPr>
        </p:nvSpPr>
        <p:spPr/>
        <p:txBody>
          <a:bodyPr/>
          <a:lstStyle/>
          <a:p>
            <a:fld id="{B40F4C97-1F9D-4E4D-998A-E51AEF1D9AB6}" type="slidenum">
              <a:rPr lang="en-CA" smtClean="0"/>
              <a:t>8</a:t>
            </a:fld>
            <a:endParaRPr lang="en-CA"/>
          </a:p>
        </p:txBody>
      </p:sp>
    </p:spTree>
    <p:extLst>
      <p:ext uri="{BB962C8B-B14F-4D97-AF65-F5344CB8AC3E}">
        <p14:creationId xmlns:p14="http://schemas.microsoft.com/office/powerpoint/2010/main" val="371597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will get to the lowered AAC, either through the planned stepdown from TSR or through caribou protection. The difficult dilemmas are around when and by prioritizing/maintaining which values? Timber (as per timber supply graphs) or habitat conservation (with carbon offset opportunities)?</a:t>
            </a:r>
          </a:p>
        </p:txBody>
      </p:sp>
      <p:sp>
        <p:nvSpPr>
          <p:cNvPr id="4" name="Slide Number Placeholder 3"/>
          <p:cNvSpPr>
            <a:spLocks noGrp="1"/>
          </p:cNvSpPr>
          <p:nvPr>
            <p:ph type="sldNum" sz="quarter" idx="5"/>
          </p:nvPr>
        </p:nvSpPr>
        <p:spPr/>
        <p:txBody>
          <a:bodyPr/>
          <a:lstStyle/>
          <a:p>
            <a:fld id="{B40F4C97-1F9D-4E4D-998A-E51AEF1D9AB6}" type="slidenum">
              <a:rPr lang="en-CA" smtClean="0"/>
              <a:t>9</a:t>
            </a:fld>
            <a:endParaRPr lang="en-CA"/>
          </a:p>
        </p:txBody>
      </p:sp>
    </p:spTree>
    <p:extLst>
      <p:ext uri="{BB962C8B-B14F-4D97-AF65-F5344CB8AC3E}">
        <p14:creationId xmlns:p14="http://schemas.microsoft.com/office/powerpoint/2010/main" val="3514963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Used VRI Biomass and BC’s draft FCOP 2 process. Made assumptions to approximate </a:t>
            </a:r>
            <a:r>
              <a:rPr lang="en-CA" dirty="0" err="1"/>
              <a:t>netdowns</a:t>
            </a:r>
            <a:r>
              <a:rPr lang="en-CA" dirty="0"/>
              <a:t> for this feasibility level assessment. Of the total carbon dioxide equivalent (tCO2e) in the forest, 29% could be available for sale. The remainder is not either because it is not an avoidance (Harvested wood product storage = 6%) or Market leakage = other forest will be harvested instead in other areas = 58%) or because some is needed as an insurance policy against fire.</a:t>
            </a:r>
          </a:p>
        </p:txBody>
      </p:sp>
      <p:sp>
        <p:nvSpPr>
          <p:cNvPr id="4" name="Slide Number Placeholder 3"/>
          <p:cNvSpPr>
            <a:spLocks noGrp="1"/>
          </p:cNvSpPr>
          <p:nvPr>
            <p:ph type="sldNum" sz="quarter" idx="5"/>
          </p:nvPr>
        </p:nvSpPr>
        <p:spPr/>
        <p:txBody>
          <a:bodyPr/>
          <a:lstStyle/>
          <a:p>
            <a:fld id="{B40F4C97-1F9D-4E4D-998A-E51AEF1D9AB6}" type="slidenum">
              <a:rPr lang="en-CA" smtClean="0"/>
              <a:t>10</a:t>
            </a:fld>
            <a:endParaRPr lang="en-CA"/>
          </a:p>
        </p:txBody>
      </p:sp>
    </p:spTree>
    <p:extLst>
      <p:ext uri="{BB962C8B-B14F-4D97-AF65-F5344CB8AC3E}">
        <p14:creationId xmlns:p14="http://schemas.microsoft.com/office/powerpoint/2010/main" val="757673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is a feasibility assessment, not a final answer. A more robust approach would include other carbon pools, and it could include other restoration opportunities like longer rotations, partial cutting, etc.  Excluding these other values ensures that the estimates provided here are on the low side and are not overly optimistic.</a:t>
            </a:r>
          </a:p>
        </p:txBody>
      </p:sp>
      <p:sp>
        <p:nvSpPr>
          <p:cNvPr id="4" name="Slide Number Placeholder 3"/>
          <p:cNvSpPr>
            <a:spLocks noGrp="1"/>
          </p:cNvSpPr>
          <p:nvPr>
            <p:ph type="sldNum" sz="quarter" idx="5"/>
          </p:nvPr>
        </p:nvSpPr>
        <p:spPr/>
        <p:txBody>
          <a:bodyPr/>
          <a:lstStyle/>
          <a:p>
            <a:fld id="{B40F4C97-1F9D-4E4D-998A-E51AEF1D9AB6}" type="slidenum">
              <a:rPr lang="en-CA" smtClean="0"/>
              <a:t>11</a:t>
            </a:fld>
            <a:endParaRPr lang="en-CA"/>
          </a:p>
        </p:txBody>
      </p:sp>
    </p:spTree>
    <p:extLst>
      <p:ext uri="{BB962C8B-B14F-4D97-AF65-F5344CB8AC3E}">
        <p14:creationId xmlns:p14="http://schemas.microsoft.com/office/powerpoint/2010/main" val="11889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shows how much money could be made from carbon offset sales, with different prices for carbon ranging from $12/t (BC price paid in last decade) to $15/t (average value on the voluntary market) to $25/t (anticipated increase in carbon value on the voluntary market), to the “social cost”, which is planned to increase from $65/t in 2023 to $170/t in 2030. The annual value is the average value over 25 years, assuming pricing starts at $65/t and stays steady at $170/t after 2030. Note that at this time, the social cost reflects the value of avoided harvest carbon storage, but it is not anticipated that buyers will pay that price.</a:t>
            </a:r>
          </a:p>
        </p:txBody>
      </p:sp>
      <p:sp>
        <p:nvSpPr>
          <p:cNvPr id="4" name="Slide Number Placeholder 3"/>
          <p:cNvSpPr>
            <a:spLocks noGrp="1"/>
          </p:cNvSpPr>
          <p:nvPr>
            <p:ph type="sldNum" sz="quarter" idx="5"/>
          </p:nvPr>
        </p:nvSpPr>
        <p:spPr/>
        <p:txBody>
          <a:bodyPr/>
          <a:lstStyle/>
          <a:p>
            <a:fld id="{B40F4C97-1F9D-4E4D-998A-E51AEF1D9AB6}" type="slidenum">
              <a:rPr lang="en-CA" smtClean="0"/>
              <a:t>12</a:t>
            </a:fld>
            <a:endParaRPr lang="en-CA"/>
          </a:p>
        </p:txBody>
      </p:sp>
    </p:spTree>
    <p:extLst>
      <p:ext uri="{BB962C8B-B14F-4D97-AF65-F5344CB8AC3E}">
        <p14:creationId xmlns:p14="http://schemas.microsoft.com/office/powerpoint/2010/main" val="4078344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While there could be millions of dollars worth of offsets from carbon storage, conservation would have a substantial impact on timber availability. Most of the THLB area, across all three caribou scenarios, is young (e.g., harvested). These </a:t>
            </a:r>
            <a:r>
              <a:rPr lang="en-CA" dirty="0" err="1"/>
              <a:t>cutblocks</a:t>
            </a:r>
            <a:r>
              <a:rPr lang="en-CA" dirty="0"/>
              <a:t> (and some burns) are not available for harvest or carbon offset over the next 25 years. Only the older stands are. The figures on the right show that the largest area of THLB loss is in the Kamloops TSA, followed by the Revelstoke TSA (although Tier 3 has highest area in Revelstoke). However, when the volume in the caribou protection scenarios is compared to the total AAC for each TSA (based on the most current AAC level), the impact in Kamloops is small (&lt; 5%). The impact in Revelstoke is large, ranging from low 20% to &gt; 35% of the total AAC for the TSA. This suggests that TSA level impacts are not reflective of local impacts (e.g., licensee chart areas) except in Revelstoke where the impact is large by area and by proportion of total AAC affected.</a:t>
            </a:r>
          </a:p>
        </p:txBody>
      </p:sp>
      <p:sp>
        <p:nvSpPr>
          <p:cNvPr id="4" name="Slide Number Placeholder 3"/>
          <p:cNvSpPr>
            <a:spLocks noGrp="1"/>
          </p:cNvSpPr>
          <p:nvPr>
            <p:ph type="sldNum" sz="quarter" idx="5"/>
          </p:nvPr>
        </p:nvSpPr>
        <p:spPr/>
        <p:txBody>
          <a:bodyPr/>
          <a:lstStyle/>
          <a:p>
            <a:fld id="{B40F4C97-1F9D-4E4D-998A-E51AEF1D9AB6}" type="slidenum">
              <a:rPr lang="en-CA" smtClean="0"/>
              <a:t>13</a:t>
            </a:fld>
            <a:endParaRPr lang="en-CA"/>
          </a:p>
        </p:txBody>
      </p:sp>
    </p:spTree>
    <p:extLst>
      <p:ext uri="{BB962C8B-B14F-4D97-AF65-F5344CB8AC3E}">
        <p14:creationId xmlns:p14="http://schemas.microsoft.com/office/powerpoint/2010/main" val="2433507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Carbon opportunity is the mirror image of harvest impacts: the more carbon that is stored and available for sale, the greater the reduction in timber supply. </a:t>
            </a:r>
          </a:p>
        </p:txBody>
      </p:sp>
      <p:sp>
        <p:nvSpPr>
          <p:cNvPr id="4" name="Slide Number Placeholder 3"/>
          <p:cNvSpPr>
            <a:spLocks noGrp="1"/>
          </p:cNvSpPr>
          <p:nvPr>
            <p:ph type="sldNum" sz="quarter" idx="5"/>
          </p:nvPr>
        </p:nvSpPr>
        <p:spPr/>
        <p:txBody>
          <a:bodyPr/>
          <a:lstStyle/>
          <a:p>
            <a:fld id="{B40F4C97-1F9D-4E4D-998A-E51AEF1D9AB6}" type="slidenum">
              <a:rPr lang="en-CA" smtClean="0"/>
              <a:t>14</a:t>
            </a:fld>
            <a:endParaRPr lang="en-CA"/>
          </a:p>
        </p:txBody>
      </p:sp>
    </p:spTree>
    <p:extLst>
      <p:ext uri="{BB962C8B-B14F-4D97-AF65-F5344CB8AC3E}">
        <p14:creationId xmlns:p14="http://schemas.microsoft.com/office/powerpoint/2010/main" val="4264040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province is currently engaged in several land use discussions. Caribou recovery and old growth conservation have considerable overlap and have both been expressed as priorities for provincial, federal, and indigenous governments. This figure shows the overlap between old growth deferrals (e.g., Technical Advisory Panel priority old growth) and caribou protection scenarios. It includes matrix areas in the priority herds (Groundhog, Columbia North, Central Selkirk) as well as all old growth deferral areas within non-priority herd boundaries (Frisby-Boulder, Central Rockies, Columbia South). Old growth deferrals in non-priority herds are included to reflect the expressed desire (by all governments) to eventually recover caribou in these areas. Maintaining old forests will be key to meeting that objective. Adding old growth deferrals from the matrix to the carbon offsets / protections substantially increases the conservation area, above core caribou habitat. Old growth deferrals are just one possible scenario for long term old forest protection. Other scenarios could be explored.</a:t>
            </a:r>
          </a:p>
          <a:p>
            <a:endParaRPr lang="en-CA" dirty="0"/>
          </a:p>
          <a:p>
            <a:endParaRPr lang="en-CA" dirty="0"/>
          </a:p>
          <a:p>
            <a:r>
              <a:rPr lang="en-CA" dirty="0"/>
              <a:t>45% of the identified deferral polygons are within areas that currently have protection (OGMAs, parks, caribou no-harvest, </a:t>
            </a:r>
            <a:r>
              <a:rPr lang="en-CA" dirty="0" err="1"/>
              <a:t>etc</a:t>
            </a:r>
            <a:r>
              <a:rPr lang="en-CA" dirty="0"/>
              <a:t>). Of the remainder, most of the old growth within herd boundaries is in the matrix, not in proposed caribou core habitat areas. As shown above, 63% of the old growth deferral areas are in the matrix for Tier 1. Because areas that are proposed for protection in Tier 1, but not Tier 2 or Tier 3 were added into the matrix, the proportion of deferrals in matrix increases as caribou protection tiers decrease. Caribou biologists say that protecting the matrix is critical for caribou survival, but matrix protection requirements from the federal government are temporary. Identifying old growth deferrals in the matrix as long term protection and carbon offsets is one way to manage the matrix.</a:t>
            </a:r>
          </a:p>
        </p:txBody>
      </p:sp>
      <p:sp>
        <p:nvSpPr>
          <p:cNvPr id="4" name="Slide Number Placeholder 3"/>
          <p:cNvSpPr>
            <a:spLocks noGrp="1"/>
          </p:cNvSpPr>
          <p:nvPr>
            <p:ph type="sldNum" sz="quarter" idx="5"/>
          </p:nvPr>
        </p:nvSpPr>
        <p:spPr/>
        <p:txBody>
          <a:bodyPr/>
          <a:lstStyle/>
          <a:p>
            <a:fld id="{B40F4C97-1F9D-4E4D-998A-E51AEF1D9AB6}" type="slidenum">
              <a:rPr lang="en-CA" smtClean="0"/>
              <a:t>15</a:t>
            </a:fld>
            <a:endParaRPr lang="en-CA"/>
          </a:p>
        </p:txBody>
      </p:sp>
    </p:spTree>
    <p:extLst>
      <p:ext uri="{BB962C8B-B14F-4D97-AF65-F5344CB8AC3E}">
        <p14:creationId xmlns:p14="http://schemas.microsoft.com/office/powerpoint/2010/main" val="1962424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There is a lot of potential revenue from carbon for caribou and old growth. Based on the average carbon offset value of $15/t, combined caribou and old growth protection could generate between $4.7 million (in Tier 3) and $6.7 million (in Tier 1) annually. At the “social cost of carbon”, where pricing increases from $65/t to $170/t, over 25 years, this value could be between $1.2 billion (in Tier 3) and $1.6 billion (in Tier 1). This would coincide with substantial decreases in timber supply. As before, carbon offset opportunity is the inverse (mirror image) of timber impacts; as area for carbon offset increases (and more carbon is stored through harvest avoidance) less area is available for harvest. As per the last slide, this analysis includes old growth deferrals within non-priority herds. </a:t>
            </a:r>
          </a:p>
        </p:txBody>
      </p:sp>
      <p:sp>
        <p:nvSpPr>
          <p:cNvPr id="4" name="Slide Number Placeholder 3"/>
          <p:cNvSpPr>
            <a:spLocks noGrp="1"/>
          </p:cNvSpPr>
          <p:nvPr>
            <p:ph type="sldNum" sz="quarter" idx="5"/>
          </p:nvPr>
        </p:nvSpPr>
        <p:spPr/>
        <p:txBody>
          <a:bodyPr/>
          <a:lstStyle/>
          <a:p>
            <a:fld id="{B40F4C97-1F9D-4E4D-998A-E51AEF1D9AB6}" type="slidenum">
              <a:rPr lang="en-CA" smtClean="0"/>
              <a:t>16</a:t>
            </a:fld>
            <a:endParaRPr lang="en-CA"/>
          </a:p>
        </p:txBody>
      </p:sp>
    </p:spTree>
    <p:extLst>
      <p:ext uri="{BB962C8B-B14F-4D97-AF65-F5344CB8AC3E}">
        <p14:creationId xmlns:p14="http://schemas.microsoft.com/office/powerpoint/2010/main" val="796901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has been a course scale analysis focused on understanding the feasibility of carbon offsets for caribou habitat and old forest conservation. Potential next steps include a full socio-economic and environmental cost-benefit analysis that includes carbon, timber, and other economic sectors, including recreation (with it’s positive and negative impacts on caribou), and other industries. </a:t>
            </a:r>
          </a:p>
          <a:p>
            <a:endParaRPr lang="en-CA" dirty="0"/>
          </a:p>
          <a:p>
            <a:r>
              <a:rPr lang="en-CA" dirty="0"/>
              <a:t>If a decision to proceed with carbon offsets is made, detailed modelling and assessments will be required to more accurately quantify available carbon. This would likely include assessments of other carbon pools, such as soil carbon and carbon in deadwood (especially large snags and logs).</a:t>
            </a:r>
          </a:p>
          <a:p>
            <a:endParaRPr lang="en-CA" dirty="0"/>
          </a:p>
          <a:p>
            <a:r>
              <a:rPr lang="en-CA" dirty="0"/>
              <a:t>Carbon funding could provide substantial revenue, but pursuing a transition to a conservation and restoration economy is likely to be more successful if additional conservation mechanisms are explored. This could include provincial and federal government funding as well as the potential for conservation donations.</a:t>
            </a:r>
          </a:p>
        </p:txBody>
      </p:sp>
      <p:sp>
        <p:nvSpPr>
          <p:cNvPr id="4" name="Slide Number Placeholder 3"/>
          <p:cNvSpPr>
            <a:spLocks noGrp="1"/>
          </p:cNvSpPr>
          <p:nvPr>
            <p:ph type="sldNum" sz="quarter" idx="5"/>
          </p:nvPr>
        </p:nvSpPr>
        <p:spPr/>
        <p:txBody>
          <a:bodyPr/>
          <a:lstStyle/>
          <a:p>
            <a:fld id="{B40F4C97-1F9D-4E4D-998A-E51AEF1D9AB6}" type="slidenum">
              <a:rPr lang="en-CA" smtClean="0"/>
              <a:t>17</a:t>
            </a:fld>
            <a:endParaRPr lang="en-CA"/>
          </a:p>
        </p:txBody>
      </p:sp>
    </p:spTree>
    <p:extLst>
      <p:ext uri="{BB962C8B-B14F-4D97-AF65-F5344CB8AC3E}">
        <p14:creationId xmlns:p14="http://schemas.microsoft.com/office/powerpoint/2010/main" val="2429646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Carbon has been an important part of other indigenous conservation and management approaches. The links provided here give more information on the Great Bear Rainforest, which was initiated in 2008 with funding from the provincial and federal governments ($30mil each) and philanthropic conservation donations ($60 mil). It is an important source of funds for Nations with Atmospheric Benefit Agreements. However, the BC government is the primary purchaser of carbon and there is still more carbon available than being purchased. </a:t>
            </a:r>
          </a:p>
          <a:p>
            <a:endParaRPr lang="en-CA" dirty="0"/>
          </a:p>
          <a:p>
            <a:r>
              <a:rPr lang="en-CA" dirty="0"/>
              <a:t>At a smaller scale, the Cheakamus Community Forest is a partnership between Squamish Nation, </a:t>
            </a:r>
            <a:r>
              <a:rPr lang="en-CA" dirty="0" err="1"/>
              <a:t>Lilwat</a:t>
            </a:r>
            <a:r>
              <a:rPr lang="en-CA" dirty="0"/>
              <a:t> Nation and Whistler. Whistler is the primary purchaser of carbon offsets, but private companies have also purchased offsets. There are links to both projects here.</a:t>
            </a:r>
          </a:p>
        </p:txBody>
      </p:sp>
      <p:sp>
        <p:nvSpPr>
          <p:cNvPr id="4" name="Slide Number Placeholder 3"/>
          <p:cNvSpPr>
            <a:spLocks noGrp="1"/>
          </p:cNvSpPr>
          <p:nvPr>
            <p:ph type="sldNum" sz="quarter" idx="5"/>
          </p:nvPr>
        </p:nvSpPr>
        <p:spPr/>
        <p:txBody>
          <a:bodyPr/>
          <a:lstStyle/>
          <a:p>
            <a:fld id="{B40F4C97-1F9D-4E4D-998A-E51AEF1D9AB6}" type="slidenum">
              <a:rPr lang="en-CA" smtClean="0"/>
              <a:t>18</a:t>
            </a:fld>
            <a:endParaRPr lang="en-CA"/>
          </a:p>
        </p:txBody>
      </p:sp>
    </p:spTree>
    <p:extLst>
      <p:ext uri="{BB962C8B-B14F-4D97-AF65-F5344CB8AC3E}">
        <p14:creationId xmlns:p14="http://schemas.microsoft.com/office/powerpoint/2010/main" val="4191075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2022, the Assembly of First Nations produced a Discussion Paper on carbon. There are also some interesting presentations on the website.</a:t>
            </a:r>
          </a:p>
        </p:txBody>
      </p:sp>
      <p:sp>
        <p:nvSpPr>
          <p:cNvPr id="4" name="Slide Number Placeholder 3"/>
          <p:cNvSpPr>
            <a:spLocks noGrp="1"/>
          </p:cNvSpPr>
          <p:nvPr>
            <p:ph type="sldNum" sz="quarter" idx="5"/>
          </p:nvPr>
        </p:nvSpPr>
        <p:spPr/>
        <p:txBody>
          <a:bodyPr/>
          <a:lstStyle/>
          <a:p>
            <a:fld id="{B40F4C97-1F9D-4E4D-998A-E51AEF1D9AB6}" type="slidenum">
              <a:rPr lang="en-CA" smtClean="0"/>
              <a:t>19</a:t>
            </a:fld>
            <a:endParaRPr lang="en-CA"/>
          </a:p>
        </p:txBody>
      </p:sp>
    </p:spTree>
    <p:extLst>
      <p:ext uri="{BB962C8B-B14F-4D97-AF65-F5344CB8AC3E}">
        <p14:creationId xmlns:p14="http://schemas.microsoft.com/office/powerpoint/2010/main" val="242449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 Some take home messages and conclusions. More protection leads to less risk for caribou, more old growth, more carbon offset potential, and greater timber supply impacts. However, much of the proposed conservation area would be harvested over the next 25 years, resulting in loss of most of the remaining caribou habitat and a substantial (planned) decline in timber within 20 to 30 years (as described above using timber supply graphs).</a:t>
            </a:r>
          </a:p>
        </p:txBody>
      </p:sp>
      <p:sp>
        <p:nvSpPr>
          <p:cNvPr id="4" name="Slide Number Placeholder 3"/>
          <p:cNvSpPr>
            <a:spLocks noGrp="1"/>
          </p:cNvSpPr>
          <p:nvPr>
            <p:ph type="sldNum" sz="quarter" idx="5"/>
          </p:nvPr>
        </p:nvSpPr>
        <p:spPr/>
        <p:txBody>
          <a:bodyPr/>
          <a:lstStyle/>
          <a:p>
            <a:fld id="{B40F4C97-1F9D-4E4D-998A-E51AEF1D9AB6}" type="slidenum">
              <a:rPr lang="en-CA" smtClean="0"/>
              <a:t>20</a:t>
            </a:fld>
            <a:endParaRPr lang="en-CA"/>
          </a:p>
        </p:txBody>
      </p:sp>
    </p:spTree>
    <p:extLst>
      <p:ext uri="{BB962C8B-B14F-4D97-AF65-F5344CB8AC3E}">
        <p14:creationId xmlns:p14="http://schemas.microsoft.com/office/powerpoint/2010/main" val="872546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Both carbon offset revenue and Forestry Revenue Sharing have uncertainties around pricing. Forestry revenue sharing fluctuates with stumpage rates and annual harvest levels, which vary widely. The figure above shows a comparison of the stumpage pricing required to match carbon pricing. Because Indigenous Nations can sell 80% of the carbon offset potential, revenue could be similar to current forest revenue sharing because, although total stumpage value is much higher, Indigenous Nations receive a much lower proportion of revenue: 8-10% of the stumpage revenue harvested from within their area. The figure shows that stumpage rates of $80/m3 are equivalent (to a Nation’s revenue) to selling carbon from the same area at $15/tonne. To achieve the “social cost of carbon”, stumpage would have to rise to $816/m3. Forestry revenue sharing varies from 8-10% of stumpage. The table here uses 8%, based on review of some agreements within the study area, and changing revenue sharing proportion (e.g., increasing to 10%) has a substantial impact on total revenue to Indigenous Nations (not shown here.</a:t>
            </a:r>
          </a:p>
          <a:p>
            <a:r>
              <a:rPr lang="en-CA" dirty="0"/>
              <a:t>These values suggest that carbon could provide similar income to forestry revenue sharing, depending on fluctuations in stumpage rates and volume harvested. When stumpage is high and the full AAC is harvested, Nations may make more funds from forestry revenue sharing. However, when stumpage drops or less AAC is harvested, atmospheric (carbon) benefit sharing could out-pace revenue from harvesting. And, after 25 years, funding from atmospheric (carbon) benefit sharing will result in habitat protection for caribou and old forests that would otherwise be lost under a forestry revenue sharing approach. </a:t>
            </a:r>
          </a:p>
        </p:txBody>
      </p:sp>
      <p:sp>
        <p:nvSpPr>
          <p:cNvPr id="4" name="Slide Number Placeholder 3"/>
          <p:cNvSpPr>
            <a:spLocks noGrp="1"/>
          </p:cNvSpPr>
          <p:nvPr>
            <p:ph type="sldNum" sz="quarter" idx="5"/>
          </p:nvPr>
        </p:nvSpPr>
        <p:spPr/>
        <p:txBody>
          <a:bodyPr/>
          <a:lstStyle/>
          <a:p>
            <a:fld id="{B40F4C97-1F9D-4E4D-998A-E51AEF1D9AB6}" type="slidenum">
              <a:rPr lang="en-CA" smtClean="0"/>
              <a:t>21</a:t>
            </a:fld>
            <a:endParaRPr lang="en-CA"/>
          </a:p>
        </p:txBody>
      </p:sp>
    </p:spTree>
    <p:extLst>
      <p:ext uri="{BB962C8B-B14F-4D97-AF65-F5344CB8AC3E}">
        <p14:creationId xmlns:p14="http://schemas.microsoft.com/office/powerpoint/2010/main" val="2640230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Deb MacKillop and Caren Dymond from the FOR Research Program have initiated a project with funding from FOR to study carbon dynamics in old growth forests in the wet ICH (ICHvk1 and ICHwk1). Funds were allocated to UBC to measure carbon across ancient, old, mature, and potentially in harvested stands to improve model calibration and develop decision support tools for understanding trade-offs. Many of the Indigenous Nations within the TWG have indicated an interest in this work. Once job descriptions are developed by UBC, information will be shared to see if there are any people interested in working on this project. Deb will also continue to provide updates and seek feedback on this project from the TWG. This information will help to improve estimates of carbon in old forests to better reflect climate change mitigation and offset opportunities. Please contact deb.mackillop@gov.bc.ca for more information or to provide input. Thanks!</a:t>
            </a:r>
          </a:p>
        </p:txBody>
      </p:sp>
      <p:sp>
        <p:nvSpPr>
          <p:cNvPr id="4" name="Slide Number Placeholder 3"/>
          <p:cNvSpPr>
            <a:spLocks noGrp="1"/>
          </p:cNvSpPr>
          <p:nvPr>
            <p:ph type="sldNum" sz="quarter" idx="5"/>
          </p:nvPr>
        </p:nvSpPr>
        <p:spPr/>
        <p:txBody>
          <a:bodyPr/>
          <a:lstStyle/>
          <a:p>
            <a:fld id="{B40F4C97-1F9D-4E4D-998A-E51AEF1D9AB6}" type="slidenum">
              <a:rPr lang="en-CA" smtClean="0"/>
              <a:t>22</a:t>
            </a:fld>
            <a:endParaRPr lang="en-CA"/>
          </a:p>
        </p:txBody>
      </p:sp>
    </p:spTree>
    <p:extLst>
      <p:ext uri="{BB962C8B-B14F-4D97-AF65-F5344CB8AC3E}">
        <p14:creationId xmlns:p14="http://schemas.microsoft.com/office/powerpoint/2010/main" val="845332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9866B-334D-6BF9-1782-372F10204E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B2DF9F8-4CC0-8BF8-FA8F-596358F29C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1AF500AF-F798-2F93-C6C8-3AE2EADFE8A7}"/>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5" name="Footer Placeholder 4">
            <a:extLst>
              <a:ext uri="{FF2B5EF4-FFF2-40B4-BE49-F238E27FC236}">
                <a16:creationId xmlns:a16="http://schemas.microsoft.com/office/drawing/2014/main" id="{7E3286C4-0801-D62E-FF66-87DB98128BE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D863F87-197E-ED82-576D-E7D7A0721A94}"/>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3089341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7F6DB-59E8-5798-9E3C-9E1B68E6F28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3CF0F31-213B-355E-1396-D49D97568B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1AF4535-CDF8-4469-EB5C-118ADB9948DE}"/>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5" name="Footer Placeholder 4">
            <a:extLst>
              <a:ext uri="{FF2B5EF4-FFF2-40B4-BE49-F238E27FC236}">
                <a16:creationId xmlns:a16="http://schemas.microsoft.com/office/drawing/2014/main" id="{DFB4DB3D-018D-C999-E836-9ACBAF9960F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F3BECF1-9FD9-DFE0-3F48-C22585F1BF92}"/>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683743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80E23-C2C6-8701-608A-546EACE431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B3B88BE-6C52-4222-74AE-50F78F1BF7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307983-6082-277A-5A85-496DC964AF1F}"/>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5" name="Footer Placeholder 4">
            <a:extLst>
              <a:ext uri="{FF2B5EF4-FFF2-40B4-BE49-F238E27FC236}">
                <a16:creationId xmlns:a16="http://schemas.microsoft.com/office/drawing/2014/main" id="{E623A1C1-0652-FF66-D54C-F983FA761D1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863AEBE-470B-F6F7-B5D9-6CBD897E9C77}"/>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3316892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923CA-7E8E-6FDB-C076-6CD8BBBACCF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9FB27F8-5104-113A-2E91-1B0491DBFE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79C9D7A0-A9E7-1242-64AF-84E3B88C74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9216B36-1925-7B45-006E-75430019A6D9}"/>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6" name="Footer Placeholder 5">
            <a:extLst>
              <a:ext uri="{FF2B5EF4-FFF2-40B4-BE49-F238E27FC236}">
                <a16:creationId xmlns:a16="http://schemas.microsoft.com/office/drawing/2014/main" id="{CCCBB245-2374-B3DD-F6B1-E8C6974156B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64E0BBF-DF24-1753-78F9-62259E20504C}"/>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2024676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B350-CB52-B3FB-573C-D81B9CF3AE52}"/>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8B675C4-1199-6F17-F3B7-D62756EBB0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326F93-A5C0-6541-7145-17740C5B85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B2BAEE5C-76EE-BBF4-8D45-A018A264F3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6BAC65-9F7B-A28F-D1DB-32A6CC423A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6C7F85F7-68D1-086F-4048-6682EDCE9C57}"/>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8" name="Footer Placeholder 7">
            <a:extLst>
              <a:ext uri="{FF2B5EF4-FFF2-40B4-BE49-F238E27FC236}">
                <a16:creationId xmlns:a16="http://schemas.microsoft.com/office/drawing/2014/main" id="{B8DC173C-99CF-5524-DB5D-DD87941B2A7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267DDDC4-A6BF-00C6-59BB-BAF76249272C}"/>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625441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90FA3-FAEA-D320-79B3-B1B9B71ABBF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EC263B-870D-EA97-CD05-1680D196F78E}"/>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4" name="Footer Placeholder 3">
            <a:extLst>
              <a:ext uri="{FF2B5EF4-FFF2-40B4-BE49-F238E27FC236}">
                <a16:creationId xmlns:a16="http://schemas.microsoft.com/office/drawing/2014/main" id="{01561947-A91B-27CA-205D-1BED2C8F6204}"/>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AA0137D-ECCD-ECC0-47B0-611850CCB62A}"/>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2977984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2301D1-1EEF-BBFD-21F0-7AC290045DB9}"/>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3" name="Footer Placeholder 2">
            <a:extLst>
              <a:ext uri="{FF2B5EF4-FFF2-40B4-BE49-F238E27FC236}">
                <a16:creationId xmlns:a16="http://schemas.microsoft.com/office/drawing/2014/main" id="{00BB45C1-8644-FA7B-3D84-F1C1AF3F1635}"/>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E2E800E5-915C-0FF9-745A-E4D007335C95}"/>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2976234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5A935-CF5E-4DA4-4D61-D67B2CAD04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031D168-90FC-9D1F-6AD4-930667B243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69EB41D-2B89-04DA-1A04-28C407B0BD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099C01-8F7D-8F80-1720-3441A3BB89C0}"/>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6" name="Footer Placeholder 5">
            <a:extLst>
              <a:ext uri="{FF2B5EF4-FFF2-40B4-BE49-F238E27FC236}">
                <a16:creationId xmlns:a16="http://schemas.microsoft.com/office/drawing/2014/main" id="{855F71AD-010A-BA24-47BC-B68896C512F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56C268B-5DCB-4327-E397-025A39C1EBD2}"/>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2718821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B85EC-C05D-597A-E1F3-BA849A5100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908FA3DA-3F3F-A409-FC63-32B0D31070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049E9240-1717-6E92-B32F-972296F541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3A0BDE-A97B-040E-A4BB-D0D1B5639BB6}"/>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6" name="Footer Placeholder 5">
            <a:extLst>
              <a:ext uri="{FF2B5EF4-FFF2-40B4-BE49-F238E27FC236}">
                <a16:creationId xmlns:a16="http://schemas.microsoft.com/office/drawing/2014/main" id="{66EFAC95-6504-933A-8651-275C7714A8B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71CE157-450D-88BD-6819-0175C8B84DA8}"/>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1475729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804D-3D8A-5F22-A7CB-859E3D998572}"/>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A52E55A-52FA-11D7-7839-5393B903D1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EE9AFCA-F764-C6AA-9201-CDBD88ADFB40}"/>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5" name="Footer Placeholder 4">
            <a:extLst>
              <a:ext uri="{FF2B5EF4-FFF2-40B4-BE49-F238E27FC236}">
                <a16:creationId xmlns:a16="http://schemas.microsoft.com/office/drawing/2014/main" id="{EE52DD01-F54D-3B04-02B2-15B6F46C2AC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DD69A1C-386C-F39E-FA19-6118079130FD}"/>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3875384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77BDE5-B87B-92AD-2AEC-D1321FDAF4A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D29E46E-CA96-F950-9D4A-A393C823CA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41E011C-8E2F-5398-A38C-907C74A8D4C8}"/>
              </a:ext>
            </a:extLst>
          </p:cNvPr>
          <p:cNvSpPr>
            <a:spLocks noGrp="1"/>
          </p:cNvSpPr>
          <p:nvPr>
            <p:ph type="dt" sz="half" idx="10"/>
          </p:nvPr>
        </p:nvSpPr>
        <p:spPr/>
        <p:txBody>
          <a:bodyPr/>
          <a:lstStyle/>
          <a:p>
            <a:fld id="{C273637D-0BEA-4B62-98CB-53A305620E58}" type="datetimeFigureOut">
              <a:rPr lang="en-CA" smtClean="0"/>
              <a:t>2023-04-03</a:t>
            </a:fld>
            <a:endParaRPr lang="en-CA"/>
          </a:p>
        </p:txBody>
      </p:sp>
      <p:sp>
        <p:nvSpPr>
          <p:cNvPr id="5" name="Footer Placeholder 4">
            <a:extLst>
              <a:ext uri="{FF2B5EF4-FFF2-40B4-BE49-F238E27FC236}">
                <a16:creationId xmlns:a16="http://schemas.microsoft.com/office/drawing/2014/main" id="{46796D75-58D3-C750-6F6C-20F514F0C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2CFEA02-BADD-B57B-452C-D3B1224FE98A}"/>
              </a:ext>
            </a:extLst>
          </p:cNvPr>
          <p:cNvSpPr>
            <a:spLocks noGrp="1"/>
          </p:cNvSpPr>
          <p:nvPr>
            <p:ph type="sldNum" sz="quarter" idx="12"/>
          </p:nvPr>
        </p:nvSpPr>
        <p:spPr/>
        <p:txBody>
          <a:bodyPr/>
          <a:lstStyle/>
          <a:p>
            <a:fld id="{9D0B1650-59D5-45AA-9008-C7D26B5775F7}" type="slidenum">
              <a:rPr lang="en-CA" smtClean="0"/>
              <a:t>‹#›</a:t>
            </a:fld>
            <a:endParaRPr lang="en-CA"/>
          </a:p>
        </p:txBody>
      </p:sp>
    </p:spTree>
    <p:extLst>
      <p:ext uri="{BB962C8B-B14F-4D97-AF65-F5344CB8AC3E}">
        <p14:creationId xmlns:p14="http://schemas.microsoft.com/office/powerpoint/2010/main" val="752904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6E8D17-9775-DE40-6D27-81F27D7933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052860A-4CCC-DD43-15E3-C4553C7C20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57F0E6E-271C-A770-7E13-44B8E34434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73637D-0BEA-4B62-98CB-53A305620E58}" type="datetimeFigureOut">
              <a:rPr lang="en-CA" smtClean="0"/>
              <a:t>2023-04-03</a:t>
            </a:fld>
            <a:endParaRPr lang="en-CA"/>
          </a:p>
        </p:txBody>
      </p:sp>
      <p:sp>
        <p:nvSpPr>
          <p:cNvPr id="5" name="Footer Placeholder 4">
            <a:extLst>
              <a:ext uri="{FF2B5EF4-FFF2-40B4-BE49-F238E27FC236}">
                <a16:creationId xmlns:a16="http://schemas.microsoft.com/office/drawing/2014/main" id="{2606DF71-814E-E53D-CE07-AFA34844AC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CA1970CC-60A2-0A6B-8395-B0F81537D8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B1650-59D5-45AA-9008-C7D26B5775F7}" type="slidenum">
              <a:rPr lang="en-CA" smtClean="0"/>
              <a:t>‹#›</a:t>
            </a:fld>
            <a:endParaRPr lang="en-CA"/>
          </a:p>
        </p:txBody>
      </p:sp>
    </p:spTree>
    <p:extLst>
      <p:ext uri="{BB962C8B-B14F-4D97-AF65-F5344CB8AC3E}">
        <p14:creationId xmlns:p14="http://schemas.microsoft.com/office/powerpoint/2010/main" val="2468399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hyperlink" Target="https://www2.gov.bc.ca/gov/content/environment/natural-resource-stewardship/consulting-with-first-nations/first-nations-negotiations/atmospheric-benefit-sharing-agreements"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www2.gov.bc.ca/gov/content/environment/natural-resource-stewardship/consulting-with-first-nations/first-nations-negotiations/forest-consultation-and-revenue-sharing-agreement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3.emf"/></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jp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4.emf"/><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hyperlink" Target="https://www.bcafn.ca/priority-areas/environment/climate-emergency/first-nations-carbon-offsets" TargetMode="External"/><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hyperlink" Target="https://www.cheakamuscommunityforest.com/carbon-project/" TargetMode="External"/><Relationship Id="rId5" Type="http://schemas.openxmlformats.org/officeDocument/2006/relationships/hyperlink" Target="https://www2.gov.bc.ca/assets/gov/environment/natural-resource-stewardship/consulting-with-first-nations/agreements/2016_05_02_nanwakolas_absa_signed.pdf" TargetMode="External"/><Relationship Id="rId4" Type="http://schemas.openxmlformats.org/officeDocument/2006/relationships/hyperlink" Target="https://greatbearcorp.ca/great-bear-carbon-credit-corporation/"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bcafn.ca/priority-areas/environment/climate-emergency/first-nations-carbon-offsets"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50.emf"/><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51.JPG"/><Relationship Id="rId4" Type="http://schemas.openxmlformats.org/officeDocument/2006/relationships/image" Target="../media/image4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7E4B9-35EB-A4B1-2756-FE6DD728866E}"/>
              </a:ext>
            </a:extLst>
          </p:cNvPr>
          <p:cNvSpPr>
            <a:spLocks noGrp="1"/>
          </p:cNvSpPr>
          <p:nvPr>
            <p:ph type="ctrTitle"/>
          </p:nvPr>
        </p:nvSpPr>
        <p:spPr>
          <a:xfrm>
            <a:off x="124287" y="38584"/>
            <a:ext cx="11991513" cy="2387600"/>
          </a:xfrm>
        </p:spPr>
        <p:txBody>
          <a:bodyPr>
            <a:normAutofit fontScale="90000"/>
          </a:bodyPr>
          <a:lstStyle/>
          <a:p>
            <a:r>
              <a:rPr lang="en-CA" dirty="0"/>
              <a:t>Carbon in Caribou Habitat and Old Growth</a:t>
            </a:r>
            <a:br>
              <a:rPr lang="en-CA" dirty="0"/>
            </a:br>
            <a:r>
              <a:rPr lang="en-CA" dirty="0"/>
              <a:t>Revy Complex and Central Selkirk Herds:</a:t>
            </a:r>
            <a:br>
              <a:rPr lang="en-CA" dirty="0"/>
            </a:br>
            <a:r>
              <a:rPr lang="en-CA" sz="4400" dirty="0"/>
              <a:t>an assessment of offset potential</a:t>
            </a:r>
          </a:p>
        </p:txBody>
      </p:sp>
      <p:sp>
        <p:nvSpPr>
          <p:cNvPr id="3" name="Subtitle 2">
            <a:extLst>
              <a:ext uri="{FF2B5EF4-FFF2-40B4-BE49-F238E27FC236}">
                <a16:creationId xmlns:a16="http://schemas.microsoft.com/office/drawing/2014/main" id="{77B1311C-304D-5FC8-69BA-B2B5AA21CABD}"/>
              </a:ext>
            </a:extLst>
          </p:cNvPr>
          <p:cNvSpPr>
            <a:spLocks noGrp="1"/>
          </p:cNvSpPr>
          <p:nvPr>
            <p:ph type="subTitle" idx="1"/>
          </p:nvPr>
        </p:nvSpPr>
        <p:spPr>
          <a:xfrm>
            <a:off x="1524000" y="2518259"/>
            <a:ext cx="9144000" cy="1655762"/>
          </a:xfrm>
        </p:spPr>
        <p:txBody>
          <a:bodyPr/>
          <a:lstStyle/>
          <a:p>
            <a:r>
              <a:rPr lang="en-CA" dirty="0"/>
              <a:t>Deb MacKillop</a:t>
            </a:r>
          </a:p>
          <a:p>
            <a:r>
              <a:rPr lang="en-CA" dirty="0"/>
              <a:t>Research Ecologist, FOR</a:t>
            </a:r>
          </a:p>
          <a:p>
            <a:r>
              <a:rPr lang="en-CA" dirty="0"/>
              <a:t>April 3, 2023</a:t>
            </a:r>
          </a:p>
        </p:txBody>
      </p:sp>
      <p:pic>
        <p:nvPicPr>
          <p:cNvPr id="4" name="Content Placeholder 5">
            <a:extLst>
              <a:ext uri="{FF2B5EF4-FFF2-40B4-BE49-F238E27FC236}">
                <a16:creationId xmlns:a16="http://schemas.microsoft.com/office/drawing/2014/main" id="{24062724-ADA7-FD29-657C-AA089D2F685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675" b="26764"/>
          <a:stretch/>
        </p:blipFill>
        <p:spPr>
          <a:xfrm>
            <a:off x="9939" y="4129600"/>
            <a:ext cx="4647936" cy="2706597"/>
          </a:xfrm>
          <a:prstGeom prst="rect">
            <a:avLst/>
          </a:prstGeom>
        </p:spPr>
      </p:pic>
      <p:pic>
        <p:nvPicPr>
          <p:cNvPr id="6" name="Content Placeholder 3" descr="A person standing next to a tree&#10;&#10;Description automatically generated with medium confidence">
            <a:extLst>
              <a:ext uri="{FF2B5EF4-FFF2-40B4-BE49-F238E27FC236}">
                <a16:creationId xmlns:a16="http://schemas.microsoft.com/office/drawing/2014/main" id="{187CB198-4297-AFFD-B72C-44E8149B6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7853" y="4123503"/>
            <a:ext cx="2044148" cy="2725532"/>
          </a:xfrm>
          <a:prstGeom prst="rect">
            <a:avLst/>
          </a:prstGeom>
        </p:spPr>
      </p:pic>
      <p:pic>
        <p:nvPicPr>
          <p:cNvPr id="8" name="Picture 7">
            <a:extLst>
              <a:ext uri="{FF2B5EF4-FFF2-40B4-BE49-F238E27FC236}">
                <a16:creationId xmlns:a16="http://schemas.microsoft.com/office/drawing/2014/main" id="{712F8660-5F3E-FA78-F4FA-C2B13ACB7597}"/>
              </a:ext>
            </a:extLst>
          </p:cNvPr>
          <p:cNvPicPr>
            <a:picLocks noChangeAspect="1"/>
          </p:cNvPicPr>
          <p:nvPr/>
        </p:nvPicPr>
        <p:blipFill rotWithShape="1">
          <a:blip r:embed="rId4"/>
          <a:srcRect l="15703" t="22223" r="20859" b="21893"/>
          <a:stretch/>
        </p:blipFill>
        <p:spPr>
          <a:xfrm>
            <a:off x="4711898" y="4144619"/>
            <a:ext cx="5397963" cy="2713381"/>
          </a:xfrm>
          <a:prstGeom prst="rect">
            <a:avLst/>
          </a:prstGeom>
        </p:spPr>
      </p:pic>
    </p:spTree>
    <p:extLst>
      <p:ext uri="{BB962C8B-B14F-4D97-AF65-F5344CB8AC3E}">
        <p14:creationId xmlns:p14="http://schemas.microsoft.com/office/powerpoint/2010/main" val="3710917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966DB-BA02-EC7C-82DE-6DA8FA5748B0}"/>
              </a:ext>
            </a:extLst>
          </p:cNvPr>
          <p:cNvSpPr>
            <a:spLocks noGrp="1"/>
          </p:cNvSpPr>
          <p:nvPr>
            <p:ph type="title"/>
          </p:nvPr>
        </p:nvSpPr>
        <p:spPr>
          <a:xfrm>
            <a:off x="838199" y="22225"/>
            <a:ext cx="11439617" cy="1325563"/>
          </a:xfrm>
        </p:spPr>
        <p:txBody>
          <a:bodyPr>
            <a:noAutofit/>
          </a:bodyPr>
          <a:lstStyle/>
          <a:p>
            <a:r>
              <a:rPr lang="en-CA" sz="3600" dirty="0"/>
              <a:t>Can we help to address the climate and biodiversity crises through caribou recovery and old growth conservation?</a:t>
            </a:r>
          </a:p>
        </p:txBody>
      </p:sp>
      <p:sp>
        <p:nvSpPr>
          <p:cNvPr id="11" name="Content Placeholder 10">
            <a:extLst>
              <a:ext uri="{FF2B5EF4-FFF2-40B4-BE49-F238E27FC236}">
                <a16:creationId xmlns:a16="http://schemas.microsoft.com/office/drawing/2014/main" id="{9CDF9FA1-4F59-AE3B-BF58-80762EF0BA83}"/>
              </a:ext>
            </a:extLst>
          </p:cNvPr>
          <p:cNvSpPr>
            <a:spLocks noGrp="1"/>
          </p:cNvSpPr>
          <p:nvPr>
            <p:ph idx="1"/>
          </p:nvPr>
        </p:nvSpPr>
        <p:spPr>
          <a:xfrm>
            <a:off x="213063" y="1276351"/>
            <a:ext cx="4643909" cy="5834666"/>
          </a:xfrm>
        </p:spPr>
        <p:txBody>
          <a:bodyPr>
            <a:normAutofit fontScale="62500" lnSpcReduction="20000"/>
          </a:bodyPr>
          <a:lstStyle/>
          <a:p>
            <a:pPr marL="0" indent="0">
              <a:buNone/>
            </a:pPr>
            <a:r>
              <a:rPr lang="en-CA" dirty="0"/>
              <a:t>Ongoing:</a:t>
            </a:r>
          </a:p>
          <a:p>
            <a:pPr>
              <a:spcAft>
                <a:spcPts val="600"/>
              </a:spcAft>
            </a:pPr>
            <a:r>
              <a:rPr lang="en-CA" dirty="0"/>
              <a:t>Canada has international commitments to carbon management</a:t>
            </a:r>
          </a:p>
          <a:p>
            <a:pPr>
              <a:spcAft>
                <a:spcPts val="600"/>
              </a:spcAft>
            </a:pPr>
            <a:r>
              <a:rPr lang="en-CA" dirty="0"/>
              <a:t>Federal Caribou Recovery Expectations (Section 80)</a:t>
            </a:r>
          </a:p>
          <a:p>
            <a:pPr marL="0" indent="0">
              <a:buNone/>
            </a:pPr>
            <a:r>
              <a:rPr lang="en-CA" dirty="0"/>
              <a:t>November 2022:</a:t>
            </a:r>
          </a:p>
          <a:p>
            <a:r>
              <a:rPr lang="en-CA" dirty="0"/>
              <a:t>COP 15 Biodiversity Convention (2022)</a:t>
            </a:r>
          </a:p>
          <a:p>
            <a:pPr lvl="1"/>
            <a:r>
              <a:rPr lang="en-CA" dirty="0"/>
              <a:t>Canada Nature Agreement</a:t>
            </a:r>
          </a:p>
          <a:p>
            <a:pPr lvl="2"/>
            <a:r>
              <a:rPr lang="en-CA" dirty="0"/>
              <a:t>25% by 2025; 30% by 2030</a:t>
            </a:r>
          </a:p>
          <a:p>
            <a:pPr lvl="1"/>
            <a:r>
              <a:rPr lang="en-CA" dirty="0"/>
              <a:t>WLRS Mandate Letter</a:t>
            </a:r>
          </a:p>
          <a:p>
            <a:pPr lvl="1"/>
            <a:endParaRPr lang="en-CA" dirty="0"/>
          </a:p>
          <a:p>
            <a:pPr marL="0" indent="0">
              <a:buNone/>
            </a:pPr>
            <a:r>
              <a:rPr lang="en-CA" dirty="0"/>
              <a:t>February 2023:</a:t>
            </a:r>
          </a:p>
          <a:p>
            <a:r>
              <a:rPr lang="en-CA" dirty="0"/>
              <a:t>Carbon offset sales</a:t>
            </a:r>
          </a:p>
          <a:p>
            <a:pPr lvl="1"/>
            <a:r>
              <a:rPr lang="en-CA" dirty="0"/>
              <a:t>BC announced development of mechanisms for Nations, Community Forests, and Woodlots to sell carbon</a:t>
            </a:r>
          </a:p>
          <a:p>
            <a:r>
              <a:rPr lang="en-CA" dirty="0"/>
              <a:t>Philanthropic conservation funding</a:t>
            </a:r>
          </a:p>
          <a:p>
            <a:pPr lvl="1"/>
            <a:r>
              <a:rPr lang="en-CA" dirty="0"/>
              <a:t>BC is developing new mechanisms</a:t>
            </a:r>
          </a:p>
          <a:p>
            <a:pPr lvl="1"/>
            <a:r>
              <a:rPr lang="en-CA" dirty="0"/>
              <a:t>Rich people/foundations</a:t>
            </a:r>
          </a:p>
          <a:p>
            <a:pPr marL="0" indent="0">
              <a:buNone/>
            </a:pPr>
            <a:r>
              <a:rPr lang="en-CA" dirty="0"/>
              <a:t>April 2022</a:t>
            </a:r>
          </a:p>
          <a:p>
            <a:r>
              <a:rPr lang="en-CA" dirty="0"/>
              <a:t>$131mil provincial forestry revenue sharing</a:t>
            </a:r>
          </a:p>
        </p:txBody>
      </p:sp>
      <p:pic>
        <p:nvPicPr>
          <p:cNvPr id="9" name="Content Placeholder 5">
            <a:extLst>
              <a:ext uri="{FF2B5EF4-FFF2-40B4-BE49-F238E27FC236}">
                <a16:creationId xmlns:a16="http://schemas.microsoft.com/office/drawing/2014/main" id="{C2752441-F6F5-D913-3C66-F4498C5FB6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675" b="26764"/>
          <a:stretch/>
        </p:blipFill>
        <p:spPr>
          <a:xfrm>
            <a:off x="4950449" y="1587362"/>
            <a:ext cx="4880048" cy="2841763"/>
          </a:xfrm>
          <a:prstGeom prst="rect">
            <a:avLst/>
          </a:prstGeom>
        </p:spPr>
      </p:pic>
      <p:pic>
        <p:nvPicPr>
          <p:cNvPr id="10" name="Content Placeholder 3" descr="A person standing next to a tree&#10;&#10;Description automatically generated with medium confidence">
            <a:extLst>
              <a:ext uri="{FF2B5EF4-FFF2-40B4-BE49-F238E27FC236}">
                <a16:creationId xmlns:a16="http://schemas.microsoft.com/office/drawing/2014/main" id="{193B0A72-CA44-BB53-66FB-870E2E398A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8600" y="1501223"/>
            <a:ext cx="2217356" cy="2956477"/>
          </a:xfrm>
          <a:prstGeom prst="rect">
            <a:avLst/>
          </a:prstGeom>
        </p:spPr>
      </p:pic>
      <p:sp>
        <p:nvSpPr>
          <p:cNvPr id="4" name="Cloud 3">
            <a:extLst>
              <a:ext uri="{FF2B5EF4-FFF2-40B4-BE49-F238E27FC236}">
                <a16:creationId xmlns:a16="http://schemas.microsoft.com/office/drawing/2014/main" id="{A9BFFD33-0AB4-6D38-973F-3B4A8E4ACD15}"/>
              </a:ext>
            </a:extLst>
          </p:cNvPr>
          <p:cNvSpPr/>
          <p:nvPr/>
        </p:nvSpPr>
        <p:spPr>
          <a:xfrm>
            <a:off x="4391026" y="4610100"/>
            <a:ext cx="7744930" cy="2191704"/>
          </a:xfrm>
          <a:prstGeom prst="cloud">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8A06FA62-4FA1-13C6-5D0C-612F1B555673}"/>
              </a:ext>
            </a:extLst>
          </p:cNvPr>
          <p:cNvSpPr txBox="1"/>
          <p:nvPr/>
        </p:nvSpPr>
        <p:spPr>
          <a:xfrm>
            <a:off x="5248275" y="5238750"/>
            <a:ext cx="6730662" cy="1477328"/>
          </a:xfrm>
          <a:prstGeom prst="rect">
            <a:avLst/>
          </a:prstGeom>
          <a:noFill/>
        </p:spPr>
        <p:txBody>
          <a:bodyPr wrap="square" rtlCol="0">
            <a:spAutoFit/>
          </a:bodyPr>
          <a:lstStyle/>
          <a:p>
            <a:r>
              <a:rPr lang="en-CA" dirty="0"/>
              <a:t>How do conservation options compare to timber impacts?</a:t>
            </a:r>
          </a:p>
          <a:p>
            <a:endParaRPr lang="en-CA" dirty="0"/>
          </a:p>
          <a:p>
            <a:r>
              <a:rPr lang="en-CA" dirty="0"/>
              <a:t>What is the feasibility for carbon offsets to provide economic benefit?</a:t>
            </a:r>
          </a:p>
          <a:p>
            <a:pPr marL="742950" lvl="1" indent="-285750">
              <a:buFont typeface="Arial" panose="020B0604020202020204" pitchFamily="34" charset="0"/>
              <a:buChar char="•"/>
            </a:pPr>
            <a:r>
              <a:rPr lang="en-CA" dirty="0"/>
              <a:t>Establishing “additionality” in decision making</a:t>
            </a:r>
          </a:p>
          <a:p>
            <a:endParaRPr lang="en-CA" dirty="0"/>
          </a:p>
        </p:txBody>
      </p:sp>
    </p:spTree>
    <p:extLst>
      <p:ext uri="{BB962C8B-B14F-4D97-AF65-F5344CB8AC3E}">
        <p14:creationId xmlns:p14="http://schemas.microsoft.com/office/powerpoint/2010/main" val="2484709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44B36-C068-9C5D-CBF5-246552EC6521}"/>
              </a:ext>
            </a:extLst>
          </p:cNvPr>
          <p:cNvSpPr>
            <a:spLocks noGrp="1"/>
          </p:cNvSpPr>
          <p:nvPr>
            <p:ph type="title"/>
          </p:nvPr>
        </p:nvSpPr>
        <p:spPr>
          <a:xfrm>
            <a:off x="838200" y="-25400"/>
            <a:ext cx="10515600" cy="1325563"/>
          </a:xfrm>
        </p:spPr>
        <p:txBody>
          <a:bodyPr/>
          <a:lstStyle/>
          <a:p>
            <a:r>
              <a:rPr lang="en-CA" dirty="0"/>
              <a:t>Resource Benefit Sharing Agreements</a:t>
            </a:r>
          </a:p>
        </p:txBody>
      </p:sp>
      <p:sp>
        <p:nvSpPr>
          <p:cNvPr id="3" name="Content Placeholder 2">
            <a:extLst>
              <a:ext uri="{FF2B5EF4-FFF2-40B4-BE49-F238E27FC236}">
                <a16:creationId xmlns:a16="http://schemas.microsoft.com/office/drawing/2014/main" id="{FEBA70F4-8B0C-3AAA-A2D6-5CFCF52DB971}"/>
              </a:ext>
            </a:extLst>
          </p:cNvPr>
          <p:cNvSpPr>
            <a:spLocks noGrp="1"/>
          </p:cNvSpPr>
          <p:nvPr>
            <p:ph sz="half" idx="1"/>
          </p:nvPr>
        </p:nvSpPr>
        <p:spPr>
          <a:xfrm>
            <a:off x="838200" y="1263650"/>
            <a:ext cx="5181600" cy="4351338"/>
          </a:xfrm>
        </p:spPr>
        <p:txBody>
          <a:bodyPr/>
          <a:lstStyle/>
          <a:p>
            <a:pPr marL="0" indent="0">
              <a:buNone/>
            </a:pPr>
            <a:r>
              <a:rPr lang="en-CA" dirty="0"/>
              <a:t>Atmospheric Benefit Sharing</a:t>
            </a:r>
          </a:p>
          <a:p>
            <a:pPr lvl="1"/>
            <a:r>
              <a:rPr lang="en-CA" dirty="0"/>
              <a:t>Cash for Carbon</a:t>
            </a:r>
          </a:p>
          <a:p>
            <a:pPr lvl="2">
              <a:spcBef>
                <a:spcPts val="0"/>
              </a:spcBef>
            </a:pPr>
            <a:r>
              <a:rPr lang="en-CA" sz="1800" dirty="0"/>
              <a:t>80% of the annually calculated atmospheric benefits produced in the previous calendar year goes to Indigenous Nations </a:t>
            </a:r>
          </a:p>
          <a:p>
            <a:pPr marL="0" indent="0">
              <a:buNone/>
            </a:pPr>
            <a:r>
              <a:rPr lang="en-CA" sz="1100" dirty="0">
                <a:hlinkClick r:id="rId3"/>
              </a:rPr>
              <a:t>https://www2.gov.bc.ca/gov/content/environment/natural-resource-stewardship/consulting-with-first-nations/first-nations-negotiations/atmospheric-benefit-sharing-agreements</a:t>
            </a:r>
            <a:r>
              <a:rPr lang="en-CA" sz="1100" dirty="0"/>
              <a:t> </a:t>
            </a:r>
          </a:p>
          <a:p>
            <a:pPr lvl="1"/>
            <a:endParaRPr lang="en-CA" dirty="0"/>
          </a:p>
        </p:txBody>
      </p:sp>
      <p:sp>
        <p:nvSpPr>
          <p:cNvPr id="4" name="Content Placeholder 3">
            <a:extLst>
              <a:ext uri="{FF2B5EF4-FFF2-40B4-BE49-F238E27FC236}">
                <a16:creationId xmlns:a16="http://schemas.microsoft.com/office/drawing/2014/main" id="{E1DD7739-B485-6D55-CDF2-9EEF0A5AB16B}"/>
              </a:ext>
            </a:extLst>
          </p:cNvPr>
          <p:cNvSpPr>
            <a:spLocks noGrp="1"/>
          </p:cNvSpPr>
          <p:nvPr>
            <p:ph sz="half" idx="2"/>
          </p:nvPr>
        </p:nvSpPr>
        <p:spPr>
          <a:xfrm>
            <a:off x="6172200" y="1263650"/>
            <a:ext cx="5181600" cy="4351338"/>
          </a:xfrm>
        </p:spPr>
        <p:txBody>
          <a:bodyPr/>
          <a:lstStyle/>
          <a:p>
            <a:pPr marL="0" indent="0">
              <a:buNone/>
            </a:pPr>
            <a:r>
              <a:rPr lang="en-CA" dirty="0"/>
              <a:t>Forestry Revenue Sharing</a:t>
            </a:r>
          </a:p>
          <a:p>
            <a:pPr lvl="1"/>
            <a:r>
              <a:rPr lang="en-CA" dirty="0"/>
              <a:t>Cash for Logging</a:t>
            </a:r>
          </a:p>
          <a:p>
            <a:pPr lvl="2"/>
            <a:r>
              <a:rPr lang="en-CA" dirty="0"/>
              <a:t>8% - 10% of stumpage revenue goes to Indigenous Nations</a:t>
            </a:r>
          </a:p>
          <a:p>
            <a:pPr lvl="3"/>
            <a:r>
              <a:rPr lang="en-CA" dirty="0"/>
              <a:t>This value was doubled in April 2022</a:t>
            </a:r>
          </a:p>
          <a:p>
            <a:pPr marL="0" indent="0">
              <a:spcBef>
                <a:spcPts val="0"/>
              </a:spcBef>
              <a:buNone/>
            </a:pPr>
            <a:endParaRPr lang="en-CA" sz="100" dirty="0">
              <a:hlinkClick r:id="rId4"/>
            </a:endParaRPr>
          </a:p>
          <a:p>
            <a:pPr marL="0" indent="0">
              <a:buNone/>
            </a:pPr>
            <a:r>
              <a:rPr lang="en-CA" sz="1200" dirty="0">
                <a:hlinkClick r:id="rId4"/>
              </a:rPr>
              <a:t>https://www2.gov.bc.ca/gov/content/environment/natural-resource-stewardship/consulting-with-first-nations/first-nations-negotiations/forest-consultation-and-revenue-sharing-agreements</a:t>
            </a:r>
            <a:r>
              <a:rPr lang="en-CA" sz="1200" dirty="0"/>
              <a:t> </a:t>
            </a:r>
          </a:p>
        </p:txBody>
      </p:sp>
      <p:pic>
        <p:nvPicPr>
          <p:cNvPr id="6" name="Picture 5">
            <a:extLst>
              <a:ext uri="{FF2B5EF4-FFF2-40B4-BE49-F238E27FC236}">
                <a16:creationId xmlns:a16="http://schemas.microsoft.com/office/drawing/2014/main" id="{E161F11E-2E53-5BD9-BD17-3557D182F5D3}"/>
              </a:ext>
            </a:extLst>
          </p:cNvPr>
          <p:cNvPicPr>
            <a:picLocks noChangeAspect="1"/>
          </p:cNvPicPr>
          <p:nvPr/>
        </p:nvPicPr>
        <p:blipFill rotWithShape="1">
          <a:blip r:embed="rId5"/>
          <a:srcRect l="13107" t="9931" r="12621" b="4336"/>
          <a:stretch/>
        </p:blipFill>
        <p:spPr>
          <a:xfrm>
            <a:off x="550416" y="3676002"/>
            <a:ext cx="4823034" cy="3131599"/>
          </a:xfrm>
          <a:prstGeom prst="rect">
            <a:avLst/>
          </a:prstGeom>
        </p:spPr>
      </p:pic>
      <p:pic>
        <p:nvPicPr>
          <p:cNvPr id="10" name="Picture 9">
            <a:extLst>
              <a:ext uri="{FF2B5EF4-FFF2-40B4-BE49-F238E27FC236}">
                <a16:creationId xmlns:a16="http://schemas.microsoft.com/office/drawing/2014/main" id="{9430FEB4-50E4-DB27-C357-E8F6F8848ED4}"/>
              </a:ext>
            </a:extLst>
          </p:cNvPr>
          <p:cNvPicPr>
            <a:picLocks noChangeAspect="1"/>
          </p:cNvPicPr>
          <p:nvPr/>
        </p:nvPicPr>
        <p:blipFill rotWithShape="1">
          <a:blip r:embed="rId6"/>
          <a:srcRect l="12233" t="12492" r="12549" b="5324"/>
          <a:stretch/>
        </p:blipFill>
        <p:spPr>
          <a:xfrm>
            <a:off x="6019800" y="3692108"/>
            <a:ext cx="5096079" cy="3132000"/>
          </a:xfrm>
          <a:prstGeom prst="rect">
            <a:avLst/>
          </a:prstGeom>
        </p:spPr>
      </p:pic>
    </p:spTree>
    <p:extLst>
      <p:ext uri="{BB962C8B-B14F-4D97-AF65-F5344CB8AC3E}">
        <p14:creationId xmlns:p14="http://schemas.microsoft.com/office/powerpoint/2010/main" val="2361230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6EEC7-CFB7-B204-A73E-E0EF0650ED4B}"/>
              </a:ext>
            </a:extLst>
          </p:cNvPr>
          <p:cNvSpPr>
            <a:spLocks noGrp="1"/>
          </p:cNvSpPr>
          <p:nvPr>
            <p:ph type="title"/>
          </p:nvPr>
        </p:nvSpPr>
        <p:spPr/>
        <p:txBody>
          <a:bodyPr/>
          <a:lstStyle/>
          <a:p>
            <a:r>
              <a:rPr lang="en-CA" dirty="0"/>
              <a:t>How Carbon Offset Credits Work</a:t>
            </a:r>
          </a:p>
        </p:txBody>
      </p:sp>
      <p:sp>
        <p:nvSpPr>
          <p:cNvPr id="3" name="Content Placeholder 2">
            <a:extLst>
              <a:ext uri="{FF2B5EF4-FFF2-40B4-BE49-F238E27FC236}">
                <a16:creationId xmlns:a16="http://schemas.microsoft.com/office/drawing/2014/main" id="{78FF8EA1-A7AF-3FBE-6469-1ACB3052B597}"/>
              </a:ext>
            </a:extLst>
          </p:cNvPr>
          <p:cNvSpPr>
            <a:spLocks noGrp="1"/>
          </p:cNvSpPr>
          <p:nvPr>
            <p:ph idx="1"/>
          </p:nvPr>
        </p:nvSpPr>
        <p:spPr>
          <a:xfrm>
            <a:off x="213249" y="1562100"/>
            <a:ext cx="8464026" cy="5153025"/>
          </a:xfrm>
        </p:spPr>
        <p:txBody>
          <a:bodyPr>
            <a:normAutofit fontScale="70000" lnSpcReduction="20000"/>
          </a:bodyPr>
          <a:lstStyle/>
          <a:p>
            <a:pPr marL="0" indent="0">
              <a:buNone/>
            </a:pPr>
            <a:r>
              <a:rPr lang="en-US" sz="3100" dirty="0">
                <a:solidFill>
                  <a:srgbClr val="052631"/>
                </a:solidFill>
              </a:rPr>
              <a:t>Carbon offset credits are a way to balance carbon emissions with carbon storage/sequestration during the transition to a low-carbon economy</a:t>
            </a:r>
          </a:p>
          <a:p>
            <a:endParaRPr lang="en-US" sz="1800" dirty="0">
              <a:solidFill>
                <a:srgbClr val="052631"/>
              </a:solidFill>
            </a:endParaRPr>
          </a:p>
          <a:p>
            <a:r>
              <a:rPr lang="en-US" sz="1800" dirty="0">
                <a:solidFill>
                  <a:srgbClr val="052631"/>
                </a:solidFill>
              </a:rPr>
              <a:t>When an activity has a positive effect on reducing carbon dioxide emissions that is in addition to regulated requirements, it can be a carbon credit</a:t>
            </a:r>
          </a:p>
          <a:p>
            <a:r>
              <a:rPr lang="en-US" sz="1800" dirty="0">
                <a:solidFill>
                  <a:srgbClr val="052631"/>
                </a:solidFill>
              </a:rPr>
              <a:t>Carbon emitters can purchase credits to offset, or balance, their own carbon emissions (net-zero or net-positive)</a:t>
            </a:r>
          </a:p>
          <a:p>
            <a:endParaRPr lang="en-US" sz="1800" dirty="0">
              <a:solidFill>
                <a:srgbClr val="052631"/>
              </a:solidFill>
            </a:endParaRPr>
          </a:p>
          <a:p>
            <a:r>
              <a:rPr lang="en-US" sz="1800" b="0" i="0" u="none" strike="noStrike" baseline="0" dirty="0">
                <a:solidFill>
                  <a:srgbClr val="052631"/>
                </a:solidFill>
              </a:rPr>
              <a:t>Carbon trading is considered an interim/transitional approach to reduce carbon emissions. As the cost of emitting carbon (e.g., carbon tax) rises, carbon emissions are expected to drop.</a:t>
            </a:r>
          </a:p>
          <a:p>
            <a:r>
              <a:rPr lang="en-US" sz="1800" dirty="0">
                <a:solidFill>
                  <a:srgbClr val="052631"/>
                </a:solidFill>
              </a:rPr>
              <a:t>In the interim, while governments, companies, and individuals are transitioning to activities with lower carbon emissions, offsets can balance ongoing carbon emissions. </a:t>
            </a:r>
            <a:endParaRPr lang="en-US" sz="1800" b="0" i="0" u="none" strike="noStrike" baseline="0" dirty="0">
              <a:solidFill>
                <a:srgbClr val="052631"/>
              </a:solidFill>
            </a:endParaRPr>
          </a:p>
          <a:p>
            <a:pPr algn="l"/>
            <a:endParaRPr lang="en-CA" sz="1800" b="0" i="0" u="none" strike="noStrike" baseline="0" dirty="0">
              <a:solidFill>
                <a:srgbClr val="000000"/>
              </a:solidFill>
            </a:endParaRPr>
          </a:p>
          <a:p>
            <a:pPr marL="0" indent="0">
              <a:buNone/>
            </a:pPr>
            <a:r>
              <a:rPr lang="en-US" sz="1800" b="0" i="0" u="none" strike="noStrike" baseline="0" dirty="0">
                <a:solidFill>
                  <a:srgbClr val="052631"/>
                </a:solidFill>
              </a:rPr>
              <a:t>There are two broad types of carbon markets. </a:t>
            </a:r>
          </a:p>
          <a:p>
            <a:r>
              <a:rPr lang="en-US" sz="2900" b="1" i="0" u="none" strike="noStrike" baseline="0" dirty="0">
                <a:solidFill>
                  <a:srgbClr val="052631"/>
                </a:solidFill>
              </a:rPr>
              <a:t>Compliance markets</a:t>
            </a:r>
            <a:r>
              <a:rPr lang="en-US" sz="1800" b="0" i="0" u="none" strike="noStrike" baseline="0" dirty="0">
                <a:solidFill>
                  <a:srgbClr val="052631"/>
                </a:solidFill>
              </a:rPr>
              <a:t>: are regulated by regional, national or international regimes of emission reductions.</a:t>
            </a:r>
          </a:p>
          <a:p>
            <a:pPr lvl="1"/>
            <a:r>
              <a:rPr lang="en-US" sz="1900" dirty="0">
                <a:solidFill>
                  <a:srgbClr val="052631"/>
                </a:solidFill>
              </a:rPr>
              <a:t>greenhouse gas emitters are required by government regulations to reduce their emissions; carbon credits can offset any carbon emissions in excess of the allowable threshold.</a:t>
            </a:r>
          </a:p>
          <a:p>
            <a:pPr lvl="1"/>
            <a:r>
              <a:rPr lang="en-US" sz="1800" b="0" i="0" u="none" strike="noStrike" baseline="0" dirty="0">
                <a:solidFill>
                  <a:srgbClr val="052631"/>
                </a:solidFill>
              </a:rPr>
              <a:t>Compliance markets lead to emission reductions by gradually reducing the available emission allowances over time.</a:t>
            </a:r>
            <a:endParaRPr lang="en-US" sz="1400" b="1" i="0" u="none" strike="noStrike" baseline="0" dirty="0">
              <a:solidFill>
                <a:srgbClr val="2F2E7B"/>
              </a:solidFill>
            </a:endParaRPr>
          </a:p>
          <a:p>
            <a:r>
              <a:rPr lang="en-US" sz="2900" b="1" u="none" strike="noStrike" baseline="0" dirty="0">
                <a:solidFill>
                  <a:srgbClr val="052631"/>
                </a:solidFill>
              </a:rPr>
              <a:t>Voluntary markets</a:t>
            </a:r>
            <a:r>
              <a:rPr lang="en-US" sz="1800" b="0" i="0" u="none" strike="noStrike" baseline="0" dirty="0">
                <a:solidFill>
                  <a:srgbClr val="052631"/>
                </a:solidFill>
              </a:rPr>
              <a:t>: exist outside of government-mandated compliance programs.</a:t>
            </a:r>
          </a:p>
          <a:p>
            <a:pPr lvl="1"/>
            <a:r>
              <a:rPr lang="en-US" sz="1800" b="0" i="0" u="none" strike="noStrike" baseline="0" dirty="0">
                <a:solidFill>
                  <a:srgbClr val="052631"/>
                </a:solidFill>
              </a:rPr>
              <a:t>businesses, governments and nongovernmental organizations to voluntarily purchase carbon credits. </a:t>
            </a:r>
          </a:p>
          <a:p>
            <a:pPr lvl="1"/>
            <a:r>
              <a:rPr lang="en-US" sz="1800" b="0" i="0" u="none" strike="noStrike" baseline="0" dirty="0">
                <a:solidFill>
                  <a:srgbClr val="052631"/>
                </a:solidFill>
              </a:rPr>
              <a:t>Pricing has traditionally been lower in voluntary markets than compliance markets</a:t>
            </a:r>
          </a:p>
        </p:txBody>
      </p:sp>
      <p:pic>
        <p:nvPicPr>
          <p:cNvPr id="4" name="Picture 3">
            <a:extLst>
              <a:ext uri="{FF2B5EF4-FFF2-40B4-BE49-F238E27FC236}">
                <a16:creationId xmlns:a16="http://schemas.microsoft.com/office/drawing/2014/main" id="{EA207D99-8907-BE8A-902A-9331ADDDAFD0}"/>
              </a:ext>
            </a:extLst>
          </p:cNvPr>
          <p:cNvPicPr>
            <a:picLocks noChangeAspect="1"/>
          </p:cNvPicPr>
          <p:nvPr/>
        </p:nvPicPr>
        <p:blipFill rotWithShape="1">
          <a:blip r:embed="rId2"/>
          <a:srcRect l="8603" t="3791" r="5956" b="6928"/>
          <a:stretch/>
        </p:blipFill>
        <p:spPr>
          <a:xfrm>
            <a:off x="9294440" y="3309097"/>
            <a:ext cx="2684311" cy="1577784"/>
          </a:xfrm>
          <a:prstGeom prst="rect">
            <a:avLst/>
          </a:prstGeom>
        </p:spPr>
      </p:pic>
      <p:pic>
        <p:nvPicPr>
          <p:cNvPr id="5" name="Picture 2" descr="See the source image">
            <a:extLst>
              <a:ext uri="{FF2B5EF4-FFF2-40B4-BE49-F238E27FC236}">
                <a16:creationId xmlns:a16="http://schemas.microsoft.com/office/drawing/2014/main" id="{64630644-4EF7-96B9-E430-E317440B08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571"/>
          <a:stretch/>
        </p:blipFill>
        <p:spPr bwMode="auto">
          <a:xfrm>
            <a:off x="9382125" y="1285578"/>
            <a:ext cx="2508940" cy="179944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FA3BD51-19A7-D81B-7E8E-886E7C53FB5D}"/>
              </a:ext>
            </a:extLst>
          </p:cNvPr>
          <p:cNvSpPr txBox="1"/>
          <p:nvPr/>
        </p:nvSpPr>
        <p:spPr>
          <a:xfrm>
            <a:off x="9294440" y="5076825"/>
            <a:ext cx="2684311" cy="1169551"/>
          </a:xfrm>
          <a:prstGeom prst="rect">
            <a:avLst/>
          </a:prstGeom>
          <a:noFill/>
        </p:spPr>
        <p:txBody>
          <a:bodyPr wrap="square" rtlCol="0">
            <a:spAutoFit/>
          </a:bodyPr>
          <a:lstStyle/>
          <a:p>
            <a:pPr marL="171450" indent="-171450">
              <a:buFont typeface="Arial" panose="020B0604020202020204" pitchFamily="34" charset="0"/>
              <a:buChar char="•"/>
            </a:pPr>
            <a:r>
              <a:rPr lang="en-US" sz="1000" b="0" i="0" dirty="0">
                <a:solidFill>
                  <a:srgbClr val="202122"/>
                </a:solidFill>
                <a:effectLst/>
                <a:latin typeface="Arial" panose="020B0604020202020204" pitchFamily="34" charset="0"/>
              </a:rPr>
              <a:t>In 2020, carbon pricing generated $53bn in revenue and $3.4bn in Canada (source: Wikipedia)</a:t>
            </a:r>
          </a:p>
          <a:p>
            <a:pPr marL="171450" indent="-171450">
              <a:buFont typeface="Arial" panose="020B0604020202020204" pitchFamily="34" charset="0"/>
              <a:buChar char="•"/>
            </a:pPr>
            <a:endParaRPr lang="en-US" sz="1000" b="0" i="0" dirty="0">
              <a:solidFill>
                <a:srgbClr val="202122"/>
              </a:solidFill>
              <a:effectLst/>
              <a:latin typeface="Arial" panose="020B0604020202020204" pitchFamily="34" charset="0"/>
            </a:endParaRPr>
          </a:p>
          <a:p>
            <a:pPr marL="171450" indent="-171450">
              <a:buFont typeface="Arial" panose="020B0604020202020204" pitchFamily="34" charset="0"/>
              <a:buChar char="•"/>
            </a:pPr>
            <a:r>
              <a:rPr lang="en-US" sz="1000" dirty="0">
                <a:solidFill>
                  <a:srgbClr val="202122"/>
                </a:solidFill>
                <a:latin typeface="Arial" panose="020B0604020202020204" pitchFamily="34" charset="0"/>
              </a:rPr>
              <a:t>In 2015, the BC government purchased 499,537 </a:t>
            </a:r>
            <a:r>
              <a:rPr lang="en-US" sz="1000" dirty="0" err="1">
                <a:solidFill>
                  <a:srgbClr val="202122"/>
                </a:solidFill>
                <a:latin typeface="Arial" panose="020B0604020202020204" pitchFamily="34" charset="0"/>
              </a:rPr>
              <a:t>tonnes</a:t>
            </a:r>
            <a:r>
              <a:rPr lang="en-US" sz="1000" dirty="0">
                <a:solidFill>
                  <a:srgbClr val="202122"/>
                </a:solidFill>
                <a:latin typeface="Arial" panose="020B0604020202020204" pitchFamily="34" charset="0"/>
              </a:rPr>
              <a:t> of carbon offset for a price of $5,826,480 ($11.66/</a:t>
            </a:r>
            <a:r>
              <a:rPr lang="en-US" sz="1000" dirty="0" err="1">
                <a:solidFill>
                  <a:srgbClr val="202122"/>
                </a:solidFill>
                <a:latin typeface="Arial" panose="020B0604020202020204" pitchFamily="34" charset="0"/>
              </a:rPr>
              <a:t>tonne</a:t>
            </a:r>
            <a:r>
              <a:rPr lang="en-US" sz="1000" dirty="0">
                <a:solidFill>
                  <a:srgbClr val="202122"/>
                </a:solidFill>
                <a:latin typeface="Arial" panose="020B0604020202020204" pitchFamily="34" charset="0"/>
              </a:rPr>
              <a:t>)</a:t>
            </a:r>
            <a:endParaRPr lang="en-US" sz="1000" b="0" i="0" dirty="0">
              <a:solidFill>
                <a:srgbClr val="202122"/>
              </a:solidFill>
              <a:effectLst/>
              <a:latin typeface="Arial" panose="020B0604020202020204" pitchFamily="34" charset="0"/>
            </a:endParaRPr>
          </a:p>
        </p:txBody>
      </p:sp>
    </p:spTree>
    <p:extLst>
      <p:ext uri="{BB962C8B-B14F-4D97-AF65-F5344CB8AC3E}">
        <p14:creationId xmlns:p14="http://schemas.microsoft.com/office/powerpoint/2010/main" val="3505997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A118E-3A32-AA0A-3BE2-1870EEFC3FEC}"/>
              </a:ext>
            </a:extLst>
          </p:cNvPr>
          <p:cNvSpPr>
            <a:spLocks noGrp="1"/>
          </p:cNvSpPr>
          <p:nvPr>
            <p:ph type="title"/>
          </p:nvPr>
        </p:nvSpPr>
        <p:spPr>
          <a:xfrm>
            <a:off x="171449" y="60325"/>
            <a:ext cx="11858625" cy="1325563"/>
          </a:xfrm>
        </p:spPr>
        <p:txBody>
          <a:bodyPr/>
          <a:lstStyle/>
          <a:p>
            <a:pPr marL="0" indent="0">
              <a:buNone/>
            </a:pPr>
            <a:r>
              <a:rPr lang="en-CA" dirty="0"/>
              <a:t>The value and cost of Carbon in a Changing Climate </a:t>
            </a:r>
          </a:p>
        </p:txBody>
      </p:sp>
      <p:pic>
        <p:nvPicPr>
          <p:cNvPr id="11" name="Content Placeholder 10">
            <a:extLst>
              <a:ext uri="{FF2B5EF4-FFF2-40B4-BE49-F238E27FC236}">
                <a16:creationId xmlns:a16="http://schemas.microsoft.com/office/drawing/2014/main" id="{07E20E0A-BE6E-0CE0-6E26-66BE45BCFFCF}"/>
              </a:ext>
            </a:extLst>
          </p:cNvPr>
          <p:cNvPicPr>
            <a:picLocks noGrp="1" noChangeAspect="1"/>
          </p:cNvPicPr>
          <p:nvPr>
            <p:ph sz="half" idx="2"/>
          </p:nvPr>
        </p:nvPicPr>
        <p:blipFill rotWithShape="1">
          <a:blip r:embed="rId3"/>
          <a:srcRect l="35110" t="18682" r="22794" b="9749"/>
          <a:stretch/>
        </p:blipFill>
        <p:spPr>
          <a:xfrm>
            <a:off x="6792585" y="1223964"/>
            <a:ext cx="3543299" cy="3388572"/>
          </a:xfrm>
        </p:spPr>
      </p:pic>
      <p:sp>
        <p:nvSpPr>
          <p:cNvPr id="6" name="Content Placeholder 5">
            <a:extLst>
              <a:ext uri="{FF2B5EF4-FFF2-40B4-BE49-F238E27FC236}">
                <a16:creationId xmlns:a16="http://schemas.microsoft.com/office/drawing/2014/main" id="{6D3CB5FA-5F18-7BAC-DABA-A37321B6EDAC}"/>
              </a:ext>
            </a:extLst>
          </p:cNvPr>
          <p:cNvSpPr>
            <a:spLocks noGrp="1"/>
          </p:cNvSpPr>
          <p:nvPr>
            <p:ph sz="half" idx="1"/>
          </p:nvPr>
        </p:nvSpPr>
        <p:spPr>
          <a:xfrm>
            <a:off x="571500" y="1752600"/>
            <a:ext cx="5181600" cy="4719637"/>
          </a:xfrm>
        </p:spPr>
        <p:txBody>
          <a:bodyPr>
            <a:normAutofit fontScale="85000" lnSpcReduction="10000"/>
          </a:bodyPr>
          <a:lstStyle/>
          <a:p>
            <a:pPr marL="0" indent="0">
              <a:buNone/>
            </a:pPr>
            <a:r>
              <a:rPr lang="en-CA" dirty="0"/>
              <a:t>Two different ways to value Carbon</a:t>
            </a:r>
          </a:p>
          <a:p>
            <a:pPr marL="0" indent="0">
              <a:buNone/>
            </a:pPr>
            <a:endParaRPr lang="en-CA" dirty="0"/>
          </a:p>
          <a:p>
            <a:r>
              <a:rPr lang="en-CA" dirty="0"/>
              <a:t>Carbon Gas Tax “pollution price”</a:t>
            </a:r>
          </a:p>
          <a:p>
            <a:pPr lvl="1">
              <a:spcAft>
                <a:spcPts val="600"/>
              </a:spcAft>
            </a:pPr>
            <a:r>
              <a:rPr lang="en-US" sz="1800" b="0" i="0" dirty="0">
                <a:solidFill>
                  <a:srgbClr val="202122"/>
                </a:solidFill>
                <a:effectLst/>
                <a:latin typeface="Arial" panose="020B0604020202020204" pitchFamily="34" charset="0"/>
              </a:rPr>
              <a:t>Social cost of carbon: cost of monetary damage caused by a </a:t>
            </a:r>
            <a:r>
              <a:rPr lang="en-US" sz="1800" b="0" i="0" dirty="0" err="1">
                <a:solidFill>
                  <a:srgbClr val="202122"/>
                </a:solidFill>
                <a:effectLst/>
                <a:latin typeface="Arial" panose="020B0604020202020204" pitchFamily="34" charset="0"/>
              </a:rPr>
              <a:t>tonne</a:t>
            </a:r>
            <a:r>
              <a:rPr lang="en-US" sz="1800" b="0" i="0" dirty="0">
                <a:solidFill>
                  <a:srgbClr val="202122"/>
                </a:solidFill>
                <a:effectLst/>
                <a:latin typeface="Arial" panose="020B0604020202020204" pitchFamily="34" charset="0"/>
              </a:rPr>
              <a:t> of CO</a:t>
            </a:r>
            <a:r>
              <a:rPr lang="en-US" sz="1800" b="0" i="0" baseline="-25000" dirty="0">
                <a:solidFill>
                  <a:srgbClr val="202122"/>
                </a:solidFill>
                <a:effectLst/>
                <a:latin typeface="Arial" panose="020B0604020202020204" pitchFamily="34" charset="0"/>
              </a:rPr>
              <a:t>2 </a:t>
            </a:r>
            <a:r>
              <a:rPr lang="en-US" sz="1800" b="0" i="0" dirty="0">
                <a:solidFill>
                  <a:srgbClr val="202122"/>
                </a:solidFill>
                <a:effectLst/>
                <a:latin typeface="Arial" panose="020B0604020202020204" pitchFamily="34" charset="0"/>
              </a:rPr>
              <a:t> from landslides, fires, and social impacts of climate change</a:t>
            </a:r>
            <a:endParaRPr lang="en-CA" sz="1800" dirty="0"/>
          </a:p>
          <a:p>
            <a:pPr lvl="1">
              <a:spcAft>
                <a:spcPts val="600"/>
              </a:spcAft>
            </a:pPr>
            <a:r>
              <a:rPr lang="en-CA" sz="1800" dirty="0"/>
              <a:t>$65/tonne as of April 2023</a:t>
            </a:r>
          </a:p>
          <a:p>
            <a:pPr lvl="1">
              <a:spcAft>
                <a:spcPts val="600"/>
              </a:spcAft>
            </a:pPr>
            <a:r>
              <a:rPr lang="en-CA" sz="1800" dirty="0"/>
              <a:t>will increase by $15/year up to $170/tonne in 2030</a:t>
            </a:r>
          </a:p>
          <a:p>
            <a:pPr marL="0" indent="0">
              <a:buNone/>
            </a:pPr>
            <a:endParaRPr lang="en-CA" dirty="0"/>
          </a:p>
          <a:p>
            <a:r>
              <a:rPr lang="en-CA" dirty="0"/>
              <a:t>Carbon offset voluntary market</a:t>
            </a:r>
          </a:p>
          <a:p>
            <a:pPr lvl="1"/>
            <a:r>
              <a:rPr lang="en-CA" dirty="0"/>
              <a:t>Price buyers are willing to pay</a:t>
            </a:r>
          </a:p>
          <a:p>
            <a:pPr lvl="1"/>
            <a:r>
              <a:rPr lang="en-CA" dirty="0"/>
              <a:t>Average $15/tonne </a:t>
            </a:r>
          </a:p>
          <a:p>
            <a:pPr lvl="2">
              <a:spcAft>
                <a:spcPts val="600"/>
              </a:spcAft>
            </a:pPr>
            <a:r>
              <a:rPr lang="en-CA" dirty="0"/>
              <a:t>Ranges from $12-$16.50/t</a:t>
            </a:r>
          </a:p>
          <a:p>
            <a:pPr lvl="2">
              <a:spcAft>
                <a:spcPts val="600"/>
              </a:spcAft>
            </a:pPr>
            <a:r>
              <a:rPr lang="en-CA" dirty="0"/>
              <a:t>BC government average is $12-13/t</a:t>
            </a:r>
          </a:p>
        </p:txBody>
      </p:sp>
      <p:pic>
        <p:nvPicPr>
          <p:cNvPr id="4" name="Picture 3">
            <a:extLst>
              <a:ext uri="{FF2B5EF4-FFF2-40B4-BE49-F238E27FC236}">
                <a16:creationId xmlns:a16="http://schemas.microsoft.com/office/drawing/2014/main" id="{400DC710-7AD7-B3C2-0787-9AABA7D5C296}"/>
              </a:ext>
            </a:extLst>
          </p:cNvPr>
          <p:cNvPicPr>
            <a:picLocks noChangeAspect="1"/>
          </p:cNvPicPr>
          <p:nvPr/>
        </p:nvPicPr>
        <p:blipFill rotWithShape="1">
          <a:blip r:embed="rId4"/>
          <a:srcRect l="14297" t="33472" r="37812" b="11019"/>
          <a:stretch/>
        </p:blipFill>
        <p:spPr>
          <a:xfrm>
            <a:off x="6988871" y="4714875"/>
            <a:ext cx="3150728" cy="2054228"/>
          </a:xfrm>
          <a:prstGeom prst="rect">
            <a:avLst/>
          </a:prstGeom>
        </p:spPr>
      </p:pic>
    </p:spTree>
    <p:extLst>
      <p:ext uri="{BB962C8B-B14F-4D97-AF65-F5344CB8AC3E}">
        <p14:creationId xmlns:p14="http://schemas.microsoft.com/office/powerpoint/2010/main" val="675408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9A577-B6AC-BE41-1E74-58EC00B98AEC}"/>
              </a:ext>
            </a:extLst>
          </p:cNvPr>
          <p:cNvSpPr>
            <a:spLocks noGrp="1"/>
          </p:cNvSpPr>
          <p:nvPr>
            <p:ph type="title"/>
          </p:nvPr>
        </p:nvSpPr>
        <p:spPr/>
        <p:txBody>
          <a:bodyPr/>
          <a:lstStyle/>
          <a:p>
            <a:r>
              <a:rPr lang="en-CA" b="1" dirty="0"/>
              <a:t>BC’s Forest Carbon Offset Protocol 2.0</a:t>
            </a:r>
            <a:endParaRPr lang="en-CA" dirty="0"/>
          </a:p>
        </p:txBody>
      </p:sp>
      <p:sp>
        <p:nvSpPr>
          <p:cNvPr id="3" name="Content Placeholder 2">
            <a:extLst>
              <a:ext uri="{FF2B5EF4-FFF2-40B4-BE49-F238E27FC236}">
                <a16:creationId xmlns:a16="http://schemas.microsoft.com/office/drawing/2014/main" id="{2B518DEA-444D-9874-8FB3-58802E38EF3A}"/>
              </a:ext>
            </a:extLst>
          </p:cNvPr>
          <p:cNvSpPr>
            <a:spLocks noGrp="1"/>
          </p:cNvSpPr>
          <p:nvPr>
            <p:ph sz="half" idx="1"/>
          </p:nvPr>
        </p:nvSpPr>
        <p:spPr/>
        <p:txBody>
          <a:bodyPr>
            <a:normAutofit/>
          </a:bodyPr>
          <a:lstStyle/>
          <a:p>
            <a:r>
              <a:rPr lang="en-CA" dirty="0"/>
              <a:t>3 types of projects</a:t>
            </a:r>
          </a:p>
          <a:p>
            <a:pPr lvl="1"/>
            <a:r>
              <a:rPr lang="en-CA" dirty="0"/>
              <a:t>Afforestation/Reforestation</a:t>
            </a:r>
          </a:p>
          <a:p>
            <a:pPr lvl="2"/>
            <a:r>
              <a:rPr lang="en-CA" dirty="0"/>
              <a:t>Planting trees</a:t>
            </a:r>
          </a:p>
          <a:p>
            <a:pPr lvl="1"/>
            <a:r>
              <a:rPr lang="en-CA" b="1" u="sng" dirty="0">
                <a:solidFill>
                  <a:srgbClr val="00B0F0"/>
                </a:solidFill>
              </a:rPr>
              <a:t>Avoided harvest </a:t>
            </a:r>
            <a:r>
              <a:rPr lang="en-CA" dirty="0"/>
              <a:t>and Improved Forest Management</a:t>
            </a:r>
          </a:p>
          <a:p>
            <a:pPr lvl="2"/>
            <a:r>
              <a:rPr lang="en-CA" dirty="0"/>
              <a:t>Conservation</a:t>
            </a:r>
          </a:p>
          <a:p>
            <a:pPr lvl="2"/>
            <a:r>
              <a:rPr lang="en-CA" dirty="0"/>
              <a:t>Longer rotation ages</a:t>
            </a:r>
          </a:p>
          <a:p>
            <a:pPr lvl="2"/>
            <a:r>
              <a:rPr lang="en-CA" dirty="0"/>
              <a:t>Faster carbon sequestration</a:t>
            </a:r>
          </a:p>
          <a:p>
            <a:pPr lvl="2"/>
            <a:r>
              <a:rPr lang="en-CA" dirty="0"/>
              <a:t>Partial cutting?</a:t>
            </a:r>
          </a:p>
          <a:p>
            <a:pPr lvl="1"/>
            <a:r>
              <a:rPr lang="en-CA" dirty="0"/>
              <a:t>Avoidance of Conversion</a:t>
            </a:r>
          </a:p>
          <a:p>
            <a:pPr lvl="2"/>
            <a:r>
              <a:rPr lang="en-CA" dirty="0"/>
              <a:t>Urbanization or industrial development</a:t>
            </a:r>
          </a:p>
          <a:p>
            <a:pPr marL="914400" lvl="2" indent="0">
              <a:buNone/>
            </a:pPr>
            <a:endParaRPr lang="en-CA" dirty="0"/>
          </a:p>
        </p:txBody>
      </p:sp>
      <p:pic>
        <p:nvPicPr>
          <p:cNvPr id="5" name="Picture 4">
            <a:extLst>
              <a:ext uri="{FF2B5EF4-FFF2-40B4-BE49-F238E27FC236}">
                <a16:creationId xmlns:a16="http://schemas.microsoft.com/office/drawing/2014/main" id="{9E99B349-A743-2222-9FEF-412D8455BACF}"/>
              </a:ext>
            </a:extLst>
          </p:cNvPr>
          <p:cNvPicPr>
            <a:picLocks noChangeAspect="1"/>
          </p:cNvPicPr>
          <p:nvPr/>
        </p:nvPicPr>
        <p:blipFill rotWithShape="1">
          <a:blip r:embed="rId3"/>
          <a:srcRect l="28516" t="30833" r="14374" b="10694"/>
          <a:stretch/>
        </p:blipFill>
        <p:spPr>
          <a:xfrm>
            <a:off x="6593607" y="1781175"/>
            <a:ext cx="4531592" cy="2609850"/>
          </a:xfrm>
          <a:prstGeom prst="rect">
            <a:avLst/>
          </a:prstGeom>
        </p:spPr>
      </p:pic>
      <p:sp>
        <p:nvSpPr>
          <p:cNvPr id="6" name="TextBox 5">
            <a:extLst>
              <a:ext uri="{FF2B5EF4-FFF2-40B4-BE49-F238E27FC236}">
                <a16:creationId xmlns:a16="http://schemas.microsoft.com/office/drawing/2014/main" id="{60D735CA-A1BE-5364-924D-1A48F575D1F9}"/>
              </a:ext>
            </a:extLst>
          </p:cNvPr>
          <p:cNvSpPr txBox="1"/>
          <p:nvPr/>
        </p:nvSpPr>
        <p:spPr>
          <a:xfrm>
            <a:off x="6651911" y="4377421"/>
            <a:ext cx="4473288" cy="369332"/>
          </a:xfrm>
          <a:prstGeom prst="rect">
            <a:avLst/>
          </a:prstGeom>
          <a:noFill/>
        </p:spPr>
        <p:txBody>
          <a:bodyPr wrap="square" rtlCol="0">
            <a:spAutoFit/>
          </a:bodyPr>
          <a:lstStyle/>
          <a:p>
            <a:r>
              <a:rPr lang="en-CA" sz="1200" dirty="0"/>
              <a:t>Outdated process flowchart for a Carbon Offset Project</a:t>
            </a:r>
            <a:r>
              <a:rPr lang="en-CA" dirty="0"/>
              <a:t> </a:t>
            </a:r>
            <a:r>
              <a:rPr lang="en-CA" sz="1200" dirty="0"/>
              <a:t>(circa 2021)</a:t>
            </a:r>
          </a:p>
        </p:txBody>
      </p:sp>
      <p:sp>
        <p:nvSpPr>
          <p:cNvPr id="4" name="TextBox 3">
            <a:extLst>
              <a:ext uri="{FF2B5EF4-FFF2-40B4-BE49-F238E27FC236}">
                <a16:creationId xmlns:a16="http://schemas.microsoft.com/office/drawing/2014/main" id="{6950180D-84BF-5683-F0E4-F3CCBC7CFA32}"/>
              </a:ext>
            </a:extLst>
          </p:cNvPr>
          <p:cNvSpPr txBox="1"/>
          <p:nvPr/>
        </p:nvSpPr>
        <p:spPr>
          <a:xfrm>
            <a:off x="6048374" y="4791075"/>
            <a:ext cx="6029325" cy="2031325"/>
          </a:xfrm>
          <a:prstGeom prst="rect">
            <a:avLst/>
          </a:prstGeom>
          <a:noFill/>
        </p:spPr>
        <p:txBody>
          <a:bodyPr wrap="square" rtlCol="0">
            <a:spAutoFit/>
          </a:bodyPr>
          <a:lstStyle/>
          <a:p>
            <a:pPr marL="285750" indent="-285750">
              <a:buFont typeface="Arial" panose="020B0604020202020204" pitchFamily="34" charset="0"/>
              <a:buChar char="•"/>
            </a:pPr>
            <a:r>
              <a:rPr lang="en-CA" dirty="0"/>
              <a:t>Establish carbon offsets as an element of land use decisions to show “additionality”. </a:t>
            </a:r>
          </a:p>
          <a:p>
            <a:pPr marL="285750" indent="-285750">
              <a:buFont typeface="Arial" panose="020B0604020202020204" pitchFamily="34" charset="0"/>
              <a:buChar char="•"/>
            </a:pPr>
            <a:r>
              <a:rPr lang="en-CA" dirty="0"/>
              <a:t>Business as Usual is the continuation of current assumptions in Timber Supply Review. </a:t>
            </a:r>
          </a:p>
          <a:p>
            <a:pPr marL="285750" indent="-285750">
              <a:buFont typeface="Arial" panose="020B0604020202020204" pitchFamily="34" charset="0"/>
              <a:buChar char="•"/>
            </a:pPr>
            <a:r>
              <a:rPr lang="en-CA" dirty="0"/>
              <a:t>Decision to increase conservation could be in part based on opportunities to fund transition using carbon offset credit sales</a:t>
            </a:r>
          </a:p>
        </p:txBody>
      </p:sp>
    </p:spTree>
    <p:extLst>
      <p:ext uri="{BB962C8B-B14F-4D97-AF65-F5344CB8AC3E}">
        <p14:creationId xmlns:p14="http://schemas.microsoft.com/office/powerpoint/2010/main" val="2665560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9A577-B6AC-BE41-1E74-58EC00B98AEC}"/>
              </a:ext>
            </a:extLst>
          </p:cNvPr>
          <p:cNvSpPr>
            <a:spLocks noGrp="1"/>
          </p:cNvSpPr>
          <p:nvPr>
            <p:ph type="title"/>
          </p:nvPr>
        </p:nvSpPr>
        <p:spPr/>
        <p:txBody>
          <a:bodyPr/>
          <a:lstStyle/>
          <a:p>
            <a:r>
              <a:rPr lang="en-CA" b="1" dirty="0"/>
              <a:t>THLB </a:t>
            </a:r>
            <a:r>
              <a:rPr lang="en-CA" dirty="0"/>
              <a:t>within Caribou Protection Scenarios</a:t>
            </a:r>
          </a:p>
        </p:txBody>
      </p:sp>
      <p:sp>
        <p:nvSpPr>
          <p:cNvPr id="3" name="Content Placeholder 2">
            <a:extLst>
              <a:ext uri="{FF2B5EF4-FFF2-40B4-BE49-F238E27FC236}">
                <a16:creationId xmlns:a16="http://schemas.microsoft.com/office/drawing/2014/main" id="{2B518DEA-444D-9874-8FB3-58802E38EF3A}"/>
              </a:ext>
            </a:extLst>
          </p:cNvPr>
          <p:cNvSpPr>
            <a:spLocks noGrp="1"/>
          </p:cNvSpPr>
          <p:nvPr>
            <p:ph sz="half" idx="1"/>
          </p:nvPr>
        </p:nvSpPr>
        <p:spPr/>
        <p:txBody>
          <a:bodyPr>
            <a:normAutofit/>
          </a:bodyPr>
          <a:lstStyle/>
          <a:p>
            <a:r>
              <a:rPr lang="en-CA" dirty="0"/>
              <a:t>Avoided harvest = Areas that would otherwise get logged </a:t>
            </a:r>
          </a:p>
          <a:p>
            <a:pPr lvl="1"/>
            <a:r>
              <a:rPr lang="en-CA" dirty="0"/>
              <a:t>Based on the next ~ 25 years</a:t>
            </a:r>
          </a:p>
          <a:p>
            <a:pPr lvl="1"/>
            <a:r>
              <a:rPr lang="en-CA" dirty="0"/>
              <a:t>Use Timber Supply Review assumptions</a:t>
            </a:r>
          </a:p>
          <a:p>
            <a:pPr lvl="2"/>
            <a:r>
              <a:rPr lang="en-CA" dirty="0"/>
              <a:t>THLB area and AAC projections</a:t>
            </a:r>
          </a:p>
          <a:p>
            <a:pPr lvl="1"/>
            <a:r>
              <a:rPr lang="en-CA" dirty="0"/>
              <a:t>Calculate harvestable THLB for each Tier/Scenario</a:t>
            </a:r>
          </a:p>
          <a:p>
            <a:pPr lvl="2"/>
            <a:r>
              <a:rPr lang="en-CA" dirty="0"/>
              <a:t>Exclude existing </a:t>
            </a:r>
            <a:r>
              <a:rPr lang="en-CA" dirty="0" err="1"/>
              <a:t>cutblocks</a:t>
            </a:r>
            <a:r>
              <a:rPr lang="en-CA" dirty="0"/>
              <a:t> </a:t>
            </a:r>
          </a:p>
          <a:p>
            <a:pPr lvl="2"/>
            <a:r>
              <a:rPr lang="en-CA" dirty="0"/>
              <a:t>Harvestable &gt; 60 years old</a:t>
            </a:r>
          </a:p>
          <a:p>
            <a:pPr marL="0" indent="0">
              <a:buNone/>
            </a:pPr>
            <a:r>
              <a:rPr lang="en-CA" sz="1200" dirty="0"/>
              <a:t>		</a:t>
            </a:r>
          </a:p>
          <a:p>
            <a:pPr marL="0" indent="0">
              <a:buNone/>
            </a:pPr>
            <a:r>
              <a:rPr lang="en-CA" sz="1200" dirty="0"/>
              <a:t>		             Tree Farm License areas are shown in grey</a:t>
            </a:r>
          </a:p>
          <a:p>
            <a:endParaRPr lang="en-CA" dirty="0"/>
          </a:p>
          <a:p>
            <a:endParaRPr lang="en-CA" dirty="0"/>
          </a:p>
          <a:p>
            <a:pPr marL="914400" lvl="2" indent="0">
              <a:buNone/>
            </a:pPr>
            <a:endParaRPr lang="en-CA" dirty="0"/>
          </a:p>
        </p:txBody>
      </p:sp>
      <p:pic>
        <p:nvPicPr>
          <p:cNvPr id="27" name="Picture 26">
            <a:extLst>
              <a:ext uri="{FF2B5EF4-FFF2-40B4-BE49-F238E27FC236}">
                <a16:creationId xmlns:a16="http://schemas.microsoft.com/office/drawing/2014/main" id="{5057F41E-5CE7-54D9-5D7B-9371C1461555}"/>
              </a:ext>
            </a:extLst>
          </p:cNvPr>
          <p:cNvPicPr>
            <a:picLocks noChangeAspect="1"/>
          </p:cNvPicPr>
          <p:nvPr/>
        </p:nvPicPr>
        <p:blipFill rotWithShape="1">
          <a:blip r:embed="rId3"/>
          <a:srcRect l="48598" t="31389" r="19683" b="20555"/>
          <a:stretch/>
        </p:blipFill>
        <p:spPr>
          <a:xfrm>
            <a:off x="6390495" y="1936956"/>
            <a:ext cx="5653397" cy="4817808"/>
          </a:xfrm>
          <a:prstGeom prst="rect">
            <a:avLst/>
          </a:prstGeom>
        </p:spPr>
      </p:pic>
      <p:pic>
        <p:nvPicPr>
          <p:cNvPr id="7" name="Picture 6">
            <a:extLst>
              <a:ext uri="{FF2B5EF4-FFF2-40B4-BE49-F238E27FC236}">
                <a16:creationId xmlns:a16="http://schemas.microsoft.com/office/drawing/2014/main" id="{6FB3A204-0B98-552B-8FBB-52FE3BCF457A}"/>
              </a:ext>
            </a:extLst>
          </p:cNvPr>
          <p:cNvPicPr>
            <a:picLocks noChangeAspect="1"/>
          </p:cNvPicPr>
          <p:nvPr/>
        </p:nvPicPr>
        <p:blipFill>
          <a:blip r:embed="rId4"/>
          <a:stretch>
            <a:fillRect/>
          </a:stretch>
        </p:blipFill>
        <p:spPr>
          <a:xfrm>
            <a:off x="6286067" y="1987710"/>
            <a:ext cx="1201016" cy="1249788"/>
          </a:xfrm>
          <a:prstGeom prst="rect">
            <a:avLst/>
          </a:prstGeom>
        </p:spPr>
      </p:pic>
      <p:sp>
        <p:nvSpPr>
          <p:cNvPr id="8" name="TextBox 7">
            <a:extLst>
              <a:ext uri="{FF2B5EF4-FFF2-40B4-BE49-F238E27FC236}">
                <a16:creationId xmlns:a16="http://schemas.microsoft.com/office/drawing/2014/main" id="{D15ABF83-BC55-97BF-6471-71917A130E4F}"/>
              </a:ext>
            </a:extLst>
          </p:cNvPr>
          <p:cNvSpPr txBox="1"/>
          <p:nvPr/>
        </p:nvSpPr>
        <p:spPr>
          <a:xfrm>
            <a:off x="7877174" y="1567624"/>
            <a:ext cx="1952711" cy="369332"/>
          </a:xfrm>
          <a:prstGeom prst="rect">
            <a:avLst/>
          </a:prstGeom>
          <a:noFill/>
        </p:spPr>
        <p:txBody>
          <a:bodyPr wrap="square" rtlCol="0">
            <a:spAutoFit/>
          </a:bodyPr>
          <a:lstStyle/>
          <a:p>
            <a:r>
              <a:rPr lang="en-CA" b="1" dirty="0"/>
              <a:t>THLB all ages</a:t>
            </a:r>
          </a:p>
        </p:txBody>
      </p:sp>
    </p:spTree>
    <p:extLst>
      <p:ext uri="{BB962C8B-B14F-4D97-AF65-F5344CB8AC3E}">
        <p14:creationId xmlns:p14="http://schemas.microsoft.com/office/powerpoint/2010/main" val="3218010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9A577-B6AC-BE41-1E74-58EC00B98AEC}"/>
              </a:ext>
            </a:extLst>
          </p:cNvPr>
          <p:cNvSpPr>
            <a:spLocks noGrp="1"/>
          </p:cNvSpPr>
          <p:nvPr>
            <p:ph type="title"/>
          </p:nvPr>
        </p:nvSpPr>
        <p:spPr>
          <a:xfrm>
            <a:off x="0" y="22225"/>
            <a:ext cx="12192000" cy="1325563"/>
          </a:xfrm>
        </p:spPr>
        <p:txBody>
          <a:bodyPr/>
          <a:lstStyle/>
          <a:p>
            <a:r>
              <a:rPr lang="en-CA" b="1" dirty="0"/>
              <a:t>Harvestable THLB </a:t>
            </a:r>
            <a:r>
              <a:rPr lang="en-CA" dirty="0"/>
              <a:t>within Caribou Protection Scenarios</a:t>
            </a:r>
          </a:p>
        </p:txBody>
      </p:sp>
      <p:sp>
        <p:nvSpPr>
          <p:cNvPr id="3" name="Content Placeholder 2">
            <a:extLst>
              <a:ext uri="{FF2B5EF4-FFF2-40B4-BE49-F238E27FC236}">
                <a16:creationId xmlns:a16="http://schemas.microsoft.com/office/drawing/2014/main" id="{2B518DEA-444D-9874-8FB3-58802E38EF3A}"/>
              </a:ext>
            </a:extLst>
          </p:cNvPr>
          <p:cNvSpPr>
            <a:spLocks noGrp="1"/>
          </p:cNvSpPr>
          <p:nvPr>
            <p:ph sz="half" idx="1"/>
          </p:nvPr>
        </p:nvSpPr>
        <p:spPr>
          <a:xfrm>
            <a:off x="1" y="1168409"/>
            <a:ext cx="6210300" cy="2148192"/>
          </a:xfrm>
        </p:spPr>
        <p:txBody>
          <a:bodyPr>
            <a:normAutofit fontScale="92500" lnSpcReduction="10000"/>
          </a:bodyPr>
          <a:lstStyle/>
          <a:p>
            <a:r>
              <a:rPr lang="en-CA" dirty="0"/>
              <a:t>Avoided harvest = Areas that would otherwise get logged in the next ~ 25 years</a:t>
            </a:r>
          </a:p>
          <a:p>
            <a:pPr lvl="2"/>
            <a:r>
              <a:rPr lang="en-CA" dirty="0"/>
              <a:t>Harvestable (&gt; 60 </a:t>
            </a:r>
            <a:r>
              <a:rPr lang="en-CA" dirty="0" err="1"/>
              <a:t>yrs</a:t>
            </a:r>
            <a:r>
              <a:rPr lang="en-CA" dirty="0"/>
              <a:t> old) THLB is 43% of total THLB (Tier 1) </a:t>
            </a:r>
          </a:p>
          <a:p>
            <a:pPr lvl="3"/>
            <a:r>
              <a:rPr lang="en-CA" dirty="0"/>
              <a:t>Drops to 38% in Tier 3</a:t>
            </a:r>
          </a:p>
          <a:p>
            <a:pPr lvl="2"/>
            <a:r>
              <a:rPr lang="en-CA" dirty="0"/>
              <a:t>In Revelstoke, 35% of the THLB in Tier 1 is of harvestable age</a:t>
            </a:r>
          </a:p>
          <a:p>
            <a:endParaRPr lang="en-CA" dirty="0"/>
          </a:p>
          <a:p>
            <a:endParaRPr lang="en-CA" dirty="0"/>
          </a:p>
          <a:p>
            <a:pPr marL="914400" lvl="2" indent="0">
              <a:buNone/>
            </a:pPr>
            <a:endParaRPr lang="en-CA" dirty="0"/>
          </a:p>
        </p:txBody>
      </p:sp>
      <p:pic>
        <p:nvPicPr>
          <p:cNvPr id="10" name="Picture 9">
            <a:extLst>
              <a:ext uri="{FF2B5EF4-FFF2-40B4-BE49-F238E27FC236}">
                <a16:creationId xmlns:a16="http://schemas.microsoft.com/office/drawing/2014/main" id="{1CBA9DF4-65E1-F015-14AC-2E79731EBC41}"/>
              </a:ext>
            </a:extLst>
          </p:cNvPr>
          <p:cNvPicPr>
            <a:picLocks noChangeAspect="1"/>
          </p:cNvPicPr>
          <p:nvPr/>
        </p:nvPicPr>
        <p:blipFill rotWithShape="1">
          <a:blip r:embed="rId3"/>
          <a:srcRect l="48437" t="31389" r="20781" b="20972"/>
          <a:stretch/>
        </p:blipFill>
        <p:spPr>
          <a:xfrm>
            <a:off x="6371208" y="1908814"/>
            <a:ext cx="5534117" cy="4817654"/>
          </a:xfrm>
          <a:prstGeom prst="rect">
            <a:avLst/>
          </a:prstGeom>
        </p:spPr>
      </p:pic>
      <p:pic>
        <p:nvPicPr>
          <p:cNvPr id="13" name="Picture 12">
            <a:extLst>
              <a:ext uri="{FF2B5EF4-FFF2-40B4-BE49-F238E27FC236}">
                <a16:creationId xmlns:a16="http://schemas.microsoft.com/office/drawing/2014/main" id="{96399979-DB25-2D22-B85F-CC497B75DF20}"/>
              </a:ext>
            </a:extLst>
          </p:cNvPr>
          <p:cNvPicPr>
            <a:picLocks noChangeAspect="1"/>
          </p:cNvPicPr>
          <p:nvPr/>
        </p:nvPicPr>
        <p:blipFill>
          <a:blip r:embed="rId4"/>
          <a:stretch>
            <a:fillRect/>
          </a:stretch>
        </p:blipFill>
        <p:spPr>
          <a:xfrm>
            <a:off x="6286067" y="1987710"/>
            <a:ext cx="1201016" cy="1249788"/>
          </a:xfrm>
          <a:prstGeom prst="rect">
            <a:avLst/>
          </a:prstGeom>
        </p:spPr>
      </p:pic>
      <p:sp>
        <p:nvSpPr>
          <p:cNvPr id="4" name="TextBox 3">
            <a:extLst>
              <a:ext uri="{FF2B5EF4-FFF2-40B4-BE49-F238E27FC236}">
                <a16:creationId xmlns:a16="http://schemas.microsoft.com/office/drawing/2014/main" id="{DBA9864C-0E29-93B0-8B8A-68297EFCE873}"/>
              </a:ext>
            </a:extLst>
          </p:cNvPr>
          <p:cNvSpPr txBox="1"/>
          <p:nvPr/>
        </p:nvSpPr>
        <p:spPr>
          <a:xfrm>
            <a:off x="7791449" y="1519999"/>
            <a:ext cx="3552826" cy="369332"/>
          </a:xfrm>
          <a:prstGeom prst="rect">
            <a:avLst/>
          </a:prstGeom>
          <a:noFill/>
        </p:spPr>
        <p:txBody>
          <a:bodyPr wrap="square" rtlCol="0">
            <a:spAutoFit/>
          </a:bodyPr>
          <a:lstStyle/>
          <a:p>
            <a:r>
              <a:rPr lang="en-CA" b="1" dirty="0"/>
              <a:t>Harvestable THLB &gt; 60 years old</a:t>
            </a:r>
          </a:p>
        </p:txBody>
      </p:sp>
      <p:pic>
        <p:nvPicPr>
          <p:cNvPr id="9" name="Picture 8">
            <a:extLst>
              <a:ext uri="{FF2B5EF4-FFF2-40B4-BE49-F238E27FC236}">
                <a16:creationId xmlns:a16="http://schemas.microsoft.com/office/drawing/2014/main" id="{4BD2D770-3542-B9E0-3B95-399997589C83}"/>
              </a:ext>
            </a:extLst>
          </p:cNvPr>
          <p:cNvPicPr>
            <a:picLocks noChangeAspect="1"/>
          </p:cNvPicPr>
          <p:nvPr/>
        </p:nvPicPr>
        <p:blipFill>
          <a:blip r:embed="rId5"/>
          <a:stretch>
            <a:fillRect/>
          </a:stretch>
        </p:blipFill>
        <p:spPr>
          <a:xfrm>
            <a:off x="699709" y="3316601"/>
            <a:ext cx="5121084" cy="3432345"/>
          </a:xfrm>
          <a:prstGeom prst="rect">
            <a:avLst/>
          </a:prstGeom>
        </p:spPr>
      </p:pic>
    </p:spTree>
    <p:extLst>
      <p:ext uri="{BB962C8B-B14F-4D97-AF65-F5344CB8AC3E}">
        <p14:creationId xmlns:p14="http://schemas.microsoft.com/office/powerpoint/2010/main" val="2071671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59555-C691-F8B5-9381-7C31A9A8D7EE}"/>
              </a:ext>
            </a:extLst>
          </p:cNvPr>
          <p:cNvSpPr>
            <a:spLocks noGrp="1"/>
          </p:cNvSpPr>
          <p:nvPr>
            <p:ph type="title"/>
          </p:nvPr>
        </p:nvSpPr>
        <p:spPr>
          <a:xfrm>
            <a:off x="600075" y="88900"/>
            <a:ext cx="10515600" cy="1325563"/>
          </a:xfrm>
        </p:spPr>
        <p:txBody>
          <a:bodyPr>
            <a:normAutofit/>
          </a:bodyPr>
          <a:lstStyle/>
          <a:p>
            <a:r>
              <a:rPr lang="en-CA" sz="4000" dirty="0"/>
              <a:t>Declining Timber Supply and the “</a:t>
            </a:r>
            <a:r>
              <a:rPr lang="en-CA" sz="4000" dirty="0" err="1"/>
              <a:t>Falldown</a:t>
            </a:r>
            <a:r>
              <a:rPr lang="en-CA" sz="4000" dirty="0"/>
              <a:t>”: </a:t>
            </a:r>
            <a:br>
              <a:rPr lang="en-CA" sz="4000" dirty="0"/>
            </a:br>
            <a:r>
              <a:rPr lang="en-CA" sz="3300" dirty="0"/>
              <a:t>The basis for identifying “harvestable THLB”</a:t>
            </a:r>
          </a:p>
        </p:txBody>
      </p:sp>
      <p:sp>
        <p:nvSpPr>
          <p:cNvPr id="3" name="Content Placeholder 2">
            <a:extLst>
              <a:ext uri="{FF2B5EF4-FFF2-40B4-BE49-F238E27FC236}">
                <a16:creationId xmlns:a16="http://schemas.microsoft.com/office/drawing/2014/main" id="{A04D9627-D002-A954-ED05-276FBF40B8C1}"/>
              </a:ext>
            </a:extLst>
          </p:cNvPr>
          <p:cNvSpPr>
            <a:spLocks noGrp="1"/>
          </p:cNvSpPr>
          <p:nvPr>
            <p:ph sz="half" idx="1"/>
          </p:nvPr>
        </p:nvSpPr>
        <p:spPr>
          <a:xfrm>
            <a:off x="609600" y="1414463"/>
            <a:ext cx="5772150" cy="5354637"/>
          </a:xfrm>
        </p:spPr>
        <p:txBody>
          <a:bodyPr>
            <a:normAutofit fontScale="77500" lnSpcReduction="20000"/>
          </a:bodyPr>
          <a:lstStyle/>
          <a:p>
            <a:pPr marL="0" indent="0">
              <a:buNone/>
            </a:pPr>
            <a:r>
              <a:rPr lang="en-US" sz="2100" b="1" dirty="0"/>
              <a:t>Revelstoke TSA:</a:t>
            </a:r>
          </a:p>
          <a:p>
            <a:r>
              <a:rPr lang="en-US" sz="1800" dirty="0"/>
              <a:t>Average age of harvested  forests is ~110 years old</a:t>
            </a:r>
          </a:p>
          <a:p>
            <a:pPr lvl="1"/>
            <a:r>
              <a:rPr lang="en-US" sz="1400" dirty="0"/>
              <a:t>Minimum harvestable THLB is &gt; 60 years old</a:t>
            </a:r>
          </a:p>
          <a:p>
            <a:pPr lvl="1"/>
            <a:endParaRPr lang="en-US" sz="1400" dirty="0"/>
          </a:p>
          <a:p>
            <a:r>
              <a:rPr lang="en-US" sz="1800" i="1" dirty="0"/>
              <a:t>“In the first 3 decades, the harvest of timber is almost exclusively from existing natural stands.  In the 5th decade, existing managed stands begin to contribute to the harvest forecast as they become available for harvest.” </a:t>
            </a:r>
            <a:r>
              <a:rPr lang="en-US" sz="1800" dirty="0"/>
              <a:t>(TSR 4, 2011 – see figure)</a:t>
            </a:r>
          </a:p>
          <a:p>
            <a:endParaRPr lang="en-US" sz="1800" dirty="0"/>
          </a:p>
          <a:p>
            <a:r>
              <a:rPr lang="en-US" sz="1800" dirty="0"/>
              <a:t>TSR 5 (in progress) Data Package indicates a min 12% reduction in THLB, mostly from removal of non-merchantable timber profiles </a:t>
            </a:r>
          </a:p>
          <a:p>
            <a:pPr lvl="1"/>
            <a:r>
              <a:rPr lang="en-US" sz="1600" dirty="0"/>
              <a:t>Hemlock (</a:t>
            </a:r>
            <a:r>
              <a:rPr lang="en-US" sz="1600" dirty="0" err="1"/>
              <a:t>Hw</a:t>
            </a:r>
            <a:r>
              <a:rPr lang="en-US" sz="1600" dirty="0"/>
              <a:t> and Hm) and subalpine fir (Bl) forests</a:t>
            </a:r>
          </a:p>
          <a:p>
            <a:pPr lvl="1"/>
            <a:r>
              <a:rPr lang="en-US" sz="1600" dirty="0"/>
              <a:t>Low volume stands (&lt; 273 m3/ha on gentle slopes (&lt;30%) and &lt; 341 m3/ha on steeper slopes (&gt; 30%)</a:t>
            </a:r>
          </a:p>
          <a:p>
            <a:endParaRPr lang="en-US" sz="1000" dirty="0"/>
          </a:p>
          <a:p>
            <a:pPr marL="0" indent="0">
              <a:buNone/>
            </a:pPr>
            <a:r>
              <a:rPr lang="en-US" sz="2000" b="1" dirty="0"/>
              <a:t>Kamloops TSA (2015 Discussion paper):</a:t>
            </a:r>
          </a:p>
          <a:p>
            <a:r>
              <a:rPr lang="en-US" sz="2000" dirty="0"/>
              <a:t>Most old forests (&gt;250) in the THLB will be harvested in the next 20 years and most stands &gt; 140 in the next 30 years (see figure).</a:t>
            </a:r>
          </a:p>
          <a:p>
            <a:pPr marL="0" indent="0">
              <a:buNone/>
            </a:pPr>
            <a:endParaRPr lang="en-US" sz="1100" b="1" dirty="0"/>
          </a:p>
          <a:p>
            <a:pPr marL="0" indent="0">
              <a:buNone/>
            </a:pPr>
            <a:r>
              <a:rPr lang="en-US" sz="2000" b="1" dirty="0"/>
              <a:t>Okanagan TSA (2017 data package):</a:t>
            </a:r>
          </a:p>
          <a:p>
            <a:r>
              <a:rPr lang="en-US" sz="2000" dirty="0"/>
              <a:t>Concentrated harvest in the north of the TSA will be investigated to address a concern about greater harvest in the north of the TSA as identified during discussion with First Nations. </a:t>
            </a:r>
          </a:p>
        </p:txBody>
      </p:sp>
      <p:pic>
        <p:nvPicPr>
          <p:cNvPr id="6" name="Content Placeholder 5">
            <a:extLst>
              <a:ext uri="{FF2B5EF4-FFF2-40B4-BE49-F238E27FC236}">
                <a16:creationId xmlns:a16="http://schemas.microsoft.com/office/drawing/2014/main" id="{3FB52255-83A0-98F9-3A1D-C829B5E91F51}"/>
              </a:ext>
            </a:extLst>
          </p:cNvPr>
          <p:cNvPicPr>
            <a:picLocks noGrp="1" noChangeAspect="1"/>
          </p:cNvPicPr>
          <p:nvPr>
            <p:ph sz="half" idx="2"/>
          </p:nvPr>
        </p:nvPicPr>
        <p:blipFill rotWithShape="1">
          <a:blip r:embed="rId3"/>
          <a:srcRect l="28309" t="36574" r="38603" b="23230"/>
          <a:stretch/>
        </p:blipFill>
        <p:spPr>
          <a:xfrm>
            <a:off x="7036000" y="2025650"/>
            <a:ext cx="4108249" cy="2807303"/>
          </a:xfrm>
        </p:spPr>
      </p:pic>
      <p:sp>
        <p:nvSpPr>
          <p:cNvPr id="8" name="TextBox 7">
            <a:extLst>
              <a:ext uri="{FF2B5EF4-FFF2-40B4-BE49-F238E27FC236}">
                <a16:creationId xmlns:a16="http://schemas.microsoft.com/office/drawing/2014/main" id="{83AFBFD4-7D3B-5797-D71B-AD782C1EFA14}"/>
              </a:ext>
            </a:extLst>
          </p:cNvPr>
          <p:cNvSpPr txBox="1"/>
          <p:nvPr/>
        </p:nvSpPr>
        <p:spPr>
          <a:xfrm>
            <a:off x="8372475" y="1706454"/>
            <a:ext cx="3219450" cy="615553"/>
          </a:xfrm>
          <a:prstGeom prst="rect">
            <a:avLst/>
          </a:prstGeom>
          <a:noFill/>
        </p:spPr>
        <p:txBody>
          <a:bodyPr wrap="square" rtlCol="0">
            <a:spAutoFit/>
          </a:bodyPr>
          <a:lstStyle/>
          <a:p>
            <a:r>
              <a:rPr lang="en-CA" sz="1200" dirty="0"/>
              <a:t>In 2011, timber supply was anticipated / planned to decline by ~ 40% by 2050.</a:t>
            </a:r>
            <a:r>
              <a:rPr lang="en-CA" sz="1000" i="1" dirty="0"/>
              <a:t> Source: Revelstoke TSR Discussion Paper 2011</a:t>
            </a:r>
          </a:p>
        </p:txBody>
      </p:sp>
      <p:sp>
        <p:nvSpPr>
          <p:cNvPr id="11" name="TextBox 10">
            <a:extLst>
              <a:ext uri="{FF2B5EF4-FFF2-40B4-BE49-F238E27FC236}">
                <a16:creationId xmlns:a16="http://schemas.microsoft.com/office/drawing/2014/main" id="{F2C9CA0F-D364-5AD4-1A72-FE37EEC775A3}"/>
              </a:ext>
            </a:extLst>
          </p:cNvPr>
          <p:cNvSpPr txBox="1"/>
          <p:nvPr/>
        </p:nvSpPr>
        <p:spPr>
          <a:xfrm>
            <a:off x="8391524" y="1434274"/>
            <a:ext cx="3552826" cy="369332"/>
          </a:xfrm>
          <a:prstGeom prst="rect">
            <a:avLst/>
          </a:prstGeom>
          <a:noFill/>
        </p:spPr>
        <p:txBody>
          <a:bodyPr wrap="square" rtlCol="0">
            <a:spAutoFit/>
          </a:bodyPr>
          <a:lstStyle/>
          <a:p>
            <a:r>
              <a:rPr lang="en-CA" b="1" dirty="0"/>
              <a:t>Revelstoke TSR</a:t>
            </a:r>
          </a:p>
        </p:txBody>
      </p:sp>
      <p:pic>
        <p:nvPicPr>
          <p:cNvPr id="5" name="Picture 4">
            <a:extLst>
              <a:ext uri="{FF2B5EF4-FFF2-40B4-BE49-F238E27FC236}">
                <a16:creationId xmlns:a16="http://schemas.microsoft.com/office/drawing/2014/main" id="{FB4FD060-9EF6-2EDD-3EEC-CC230BEAB87B}"/>
              </a:ext>
            </a:extLst>
          </p:cNvPr>
          <p:cNvPicPr>
            <a:picLocks noChangeAspect="1"/>
          </p:cNvPicPr>
          <p:nvPr/>
        </p:nvPicPr>
        <p:blipFill rotWithShape="1">
          <a:blip r:embed="rId4"/>
          <a:srcRect l="32813" t="29444" r="19844" b="23472"/>
          <a:stretch/>
        </p:blipFill>
        <p:spPr>
          <a:xfrm>
            <a:off x="7191067" y="4982080"/>
            <a:ext cx="3353415" cy="1875920"/>
          </a:xfrm>
          <a:prstGeom prst="rect">
            <a:avLst/>
          </a:prstGeom>
        </p:spPr>
      </p:pic>
      <p:sp>
        <p:nvSpPr>
          <p:cNvPr id="10" name="TextBox 9">
            <a:extLst>
              <a:ext uri="{FF2B5EF4-FFF2-40B4-BE49-F238E27FC236}">
                <a16:creationId xmlns:a16="http://schemas.microsoft.com/office/drawing/2014/main" id="{61A21A80-F181-FFF8-8C10-F55F47F826AE}"/>
              </a:ext>
            </a:extLst>
          </p:cNvPr>
          <p:cNvSpPr txBox="1"/>
          <p:nvPr/>
        </p:nvSpPr>
        <p:spPr>
          <a:xfrm>
            <a:off x="10544482" y="4879565"/>
            <a:ext cx="1552576" cy="1723549"/>
          </a:xfrm>
          <a:prstGeom prst="rect">
            <a:avLst/>
          </a:prstGeom>
          <a:noFill/>
        </p:spPr>
        <p:txBody>
          <a:bodyPr wrap="square" rtlCol="0">
            <a:spAutoFit/>
          </a:bodyPr>
          <a:lstStyle/>
          <a:p>
            <a:r>
              <a:rPr lang="en-CA" b="1" dirty="0"/>
              <a:t>Kamloops TSR </a:t>
            </a:r>
            <a:r>
              <a:rPr lang="en-CA" sz="1100" dirty="0"/>
              <a:t>From the 2015 discussion paper, </a:t>
            </a:r>
            <a:r>
              <a:rPr lang="en-CA" sz="1100" dirty="0" err="1"/>
              <a:t>basecase</a:t>
            </a:r>
            <a:r>
              <a:rPr lang="en-CA" sz="1100" dirty="0"/>
              <a:t> scenario:</a:t>
            </a:r>
          </a:p>
          <a:p>
            <a:endParaRPr lang="en-CA" sz="1100" dirty="0"/>
          </a:p>
          <a:p>
            <a:r>
              <a:rPr lang="en-CA" sz="1100" dirty="0"/>
              <a:t>Forests &gt; 250 = light purple/grey</a:t>
            </a:r>
          </a:p>
          <a:p>
            <a:r>
              <a:rPr lang="en-CA" sz="1100" dirty="0"/>
              <a:t>Forests &gt; 140 = orange</a:t>
            </a:r>
          </a:p>
          <a:p>
            <a:endParaRPr lang="en-CA" sz="1100" dirty="0"/>
          </a:p>
        </p:txBody>
      </p:sp>
    </p:spTree>
    <p:extLst>
      <p:ext uri="{BB962C8B-B14F-4D97-AF65-F5344CB8AC3E}">
        <p14:creationId xmlns:p14="http://schemas.microsoft.com/office/powerpoint/2010/main" val="3910137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9E63A-7CE5-E88C-5BED-81A6E4EAD8E9}"/>
              </a:ext>
            </a:extLst>
          </p:cNvPr>
          <p:cNvSpPr>
            <a:spLocks noGrp="1"/>
          </p:cNvSpPr>
          <p:nvPr>
            <p:ph type="title"/>
          </p:nvPr>
        </p:nvSpPr>
        <p:spPr/>
        <p:txBody>
          <a:bodyPr/>
          <a:lstStyle/>
          <a:p>
            <a:r>
              <a:rPr lang="en-CA" dirty="0"/>
              <a:t>Carbon Calculations</a:t>
            </a:r>
          </a:p>
        </p:txBody>
      </p:sp>
      <p:sp>
        <p:nvSpPr>
          <p:cNvPr id="4" name="Content Placeholder 3">
            <a:extLst>
              <a:ext uri="{FF2B5EF4-FFF2-40B4-BE49-F238E27FC236}">
                <a16:creationId xmlns:a16="http://schemas.microsoft.com/office/drawing/2014/main" id="{C36E8E1D-EE7C-ED6C-E66F-24A90BD346F1}"/>
              </a:ext>
            </a:extLst>
          </p:cNvPr>
          <p:cNvSpPr>
            <a:spLocks noGrp="1"/>
          </p:cNvSpPr>
          <p:nvPr>
            <p:ph sz="half" idx="1"/>
          </p:nvPr>
        </p:nvSpPr>
        <p:spPr>
          <a:xfrm>
            <a:off x="619126" y="1542256"/>
            <a:ext cx="5507354" cy="5372894"/>
          </a:xfrm>
        </p:spPr>
        <p:txBody>
          <a:bodyPr>
            <a:normAutofit fontScale="62500" lnSpcReduction="20000"/>
          </a:bodyPr>
          <a:lstStyle/>
          <a:p>
            <a:pPr marL="0" indent="0">
              <a:buNone/>
            </a:pPr>
            <a:r>
              <a:rPr lang="en-CA" dirty="0"/>
              <a:t>For Harvestable THLB Area in each Scenario:</a:t>
            </a:r>
          </a:p>
          <a:p>
            <a:r>
              <a:rPr lang="en-CA" dirty="0"/>
              <a:t>Aboveground Biomass (VRI) * 0.5 = Carbon</a:t>
            </a:r>
          </a:p>
          <a:p>
            <a:pPr lvl="1"/>
            <a:r>
              <a:rPr lang="en-CA" dirty="0"/>
              <a:t>Did not use other carbon pools</a:t>
            </a:r>
          </a:p>
          <a:p>
            <a:pPr lvl="2"/>
            <a:r>
              <a:rPr lang="en-CA" dirty="0"/>
              <a:t>Dead wood, soil, litter, belowground biomass</a:t>
            </a:r>
          </a:p>
          <a:p>
            <a:r>
              <a:rPr lang="en-CA" dirty="0"/>
              <a:t>Carbon * 44/12 = tCO2e</a:t>
            </a:r>
          </a:p>
          <a:p>
            <a:endParaRPr lang="en-CA" dirty="0"/>
          </a:p>
          <a:p>
            <a:pPr marL="0" indent="0">
              <a:buNone/>
            </a:pPr>
            <a:r>
              <a:rPr lang="en-CA" dirty="0"/>
              <a:t>Reductions for FCOP 2:</a:t>
            </a:r>
          </a:p>
          <a:p>
            <a:r>
              <a:rPr lang="en-CA" dirty="0"/>
              <a:t>Harvested Wood Products (6%)</a:t>
            </a:r>
          </a:p>
          <a:p>
            <a:r>
              <a:rPr lang="en-CA" dirty="0"/>
              <a:t>Market Leakage (58% - average of coastal and interior default values)</a:t>
            </a:r>
          </a:p>
          <a:p>
            <a:r>
              <a:rPr lang="en-CA" dirty="0"/>
              <a:t>Contingency (27% - average of coastal and interior default values)</a:t>
            </a:r>
          </a:p>
          <a:p>
            <a:pPr lvl="1"/>
            <a:r>
              <a:rPr lang="en-CA" dirty="0"/>
              <a:t>Insurance fund</a:t>
            </a:r>
          </a:p>
          <a:p>
            <a:pPr marL="0" indent="0">
              <a:buNone/>
            </a:pPr>
            <a:endParaRPr lang="en-CA" dirty="0"/>
          </a:p>
          <a:p>
            <a:pPr marL="0" indent="0">
              <a:buNone/>
            </a:pPr>
            <a:r>
              <a:rPr lang="en-CA" b="1" dirty="0">
                <a:solidFill>
                  <a:srgbClr val="00B0F0"/>
                </a:solidFill>
              </a:rPr>
              <a:t>Result is ~ 29% of the tCO2e could be available for sale</a:t>
            </a:r>
          </a:p>
          <a:p>
            <a:pPr marL="0" indent="0">
              <a:buNone/>
            </a:pPr>
            <a:endParaRPr lang="en-CA" dirty="0"/>
          </a:p>
          <a:p>
            <a:pPr marL="0" indent="0">
              <a:buNone/>
            </a:pPr>
            <a:r>
              <a:rPr lang="en-CA" dirty="0"/>
              <a:t>Annual Carbon Offset Value is based on 25 years of carbon available for sale</a:t>
            </a:r>
          </a:p>
          <a:p>
            <a:pPr marL="0" indent="0">
              <a:buNone/>
            </a:pPr>
            <a:endParaRPr lang="en-CA" dirty="0"/>
          </a:p>
          <a:p>
            <a:pPr marL="0" indent="0">
              <a:buNone/>
            </a:pPr>
            <a:endParaRPr lang="en-CA" dirty="0"/>
          </a:p>
        </p:txBody>
      </p:sp>
      <p:graphicFrame>
        <p:nvGraphicFramePr>
          <p:cNvPr id="8" name="Content Placeholder 7">
            <a:extLst>
              <a:ext uri="{FF2B5EF4-FFF2-40B4-BE49-F238E27FC236}">
                <a16:creationId xmlns:a16="http://schemas.microsoft.com/office/drawing/2014/main" id="{A27D4AB3-0885-CD01-2717-D654609F4E2F}"/>
              </a:ext>
            </a:extLst>
          </p:cNvPr>
          <p:cNvGraphicFramePr>
            <a:graphicFrameLocks noGrp="1"/>
          </p:cNvGraphicFramePr>
          <p:nvPr>
            <p:ph sz="half" idx="2"/>
            <p:extLst>
              <p:ext uri="{D42A27DB-BD31-4B8C-83A1-F6EECF244321}">
                <p14:modId xmlns:p14="http://schemas.microsoft.com/office/powerpoint/2010/main" val="2695155160"/>
              </p:ext>
            </p:extLst>
          </p:nvPr>
        </p:nvGraphicFramePr>
        <p:xfrm>
          <a:off x="6638925" y="2550941"/>
          <a:ext cx="5029200" cy="4247357"/>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a:extLst>
              <a:ext uri="{FF2B5EF4-FFF2-40B4-BE49-F238E27FC236}">
                <a16:creationId xmlns:a16="http://schemas.microsoft.com/office/drawing/2014/main" id="{5252B021-3C7C-34C4-DCDE-5E309AE81F29}"/>
              </a:ext>
            </a:extLst>
          </p:cNvPr>
          <p:cNvPicPr>
            <a:picLocks noChangeAspect="1"/>
          </p:cNvPicPr>
          <p:nvPr/>
        </p:nvPicPr>
        <p:blipFill>
          <a:blip r:embed="rId4"/>
          <a:stretch>
            <a:fillRect/>
          </a:stretch>
        </p:blipFill>
        <p:spPr>
          <a:xfrm>
            <a:off x="7400925" y="589195"/>
            <a:ext cx="3505200" cy="1531620"/>
          </a:xfrm>
          <a:prstGeom prst="rect">
            <a:avLst/>
          </a:prstGeom>
        </p:spPr>
      </p:pic>
    </p:spTree>
    <p:extLst>
      <p:ext uri="{BB962C8B-B14F-4D97-AF65-F5344CB8AC3E}">
        <p14:creationId xmlns:p14="http://schemas.microsoft.com/office/powerpoint/2010/main" val="2163805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B6DB0-4308-B8BD-C093-71320CD9C725}"/>
              </a:ext>
            </a:extLst>
          </p:cNvPr>
          <p:cNvSpPr>
            <a:spLocks noGrp="1"/>
          </p:cNvSpPr>
          <p:nvPr>
            <p:ph type="title"/>
          </p:nvPr>
        </p:nvSpPr>
        <p:spPr/>
        <p:txBody>
          <a:bodyPr/>
          <a:lstStyle/>
          <a:p>
            <a:r>
              <a:rPr lang="en-CA" dirty="0"/>
              <a:t>Not included in the analysis…</a:t>
            </a:r>
          </a:p>
        </p:txBody>
      </p:sp>
      <p:sp>
        <p:nvSpPr>
          <p:cNvPr id="3" name="Content Placeholder 2">
            <a:extLst>
              <a:ext uri="{FF2B5EF4-FFF2-40B4-BE49-F238E27FC236}">
                <a16:creationId xmlns:a16="http://schemas.microsoft.com/office/drawing/2014/main" id="{59C34451-C828-BEF5-DFC1-B6B871DCD8C7}"/>
              </a:ext>
            </a:extLst>
          </p:cNvPr>
          <p:cNvSpPr>
            <a:spLocks noGrp="1"/>
          </p:cNvSpPr>
          <p:nvPr>
            <p:ph sz="half" idx="1"/>
          </p:nvPr>
        </p:nvSpPr>
        <p:spPr>
          <a:xfrm>
            <a:off x="838200" y="1825329"/>
            <a:ext cx="5181600" cy="5032671"/>
          </a:xfrm>
        </p:spPr>
        <p:txBody>
          <a:bodyPr>
            <a:normAutofit fontScale="85000" lnSpcReduction="20000"/>
          </a:bodyPr>
          <a:lstStyle/>
          <a:p>
            <a:r>
              <a:rPr lang="en-CA" dirty="0"/>
              <a:t>Additional carbon pools </a:t>
            </a:r>
            <a:r>
              <a:rPr lang="en-CA" dirty="0">
                <a:sym typeface="Wingdings" panose="05000000000000000000" pitchFamily="2" charset="2"/>
              </a:rPr>
              <a:t> could provide more carbon offset value</a:t>
            </a:r>
            <a:endParaRPr lang="en-CA" dirty="0"/>
          </a:p>
          <a:p>
            <a:pPr lvl="1"/>
            <a:r>
              <a:rPr lang="en-CA" dirty="0"/>
              <a:t>Dead wood</a:t>
            </a:r>
          </a:p>
          <a:p>
            <a:pPr lvl="1"/>
            <a:r>
              <a:rPr lang="en-CA" dirty="0"/>
              <a:t>Belowground biomass</a:t>
            </a:r>
          </a:p>
          <a:p>
            <a:pPr lvl="1"/>
            <a:r>
              <a:rPr lang="en-CA" dirty="0"/>
              <a:t>Soils</a:t>
            </a:r>
          </a:p>
          <a:p>
            <a:r>
              <a:rPr lang="en-CA" dirty="0"/>
              <a:t>Matrix management</a:t>
            </a:r>
          </a:p>
          <a:p>
            <a:pPr lvl="1"/>
            <a:r>
              <a:rPr lang="en-CA" dirty="0"/>
              <a:t>Short term harvest avoidance</a:t>
            </a:r>
          </a:p>
          <a:p>
            <a:pPr lvl="1"/>
            <a:r>
              <a:rPr lang="en-CA" dirty="0"/>
              <a:t>Improved forest management opportunities (FCOP2)</a:t>
            </a:r>
          </a:p>
          <a:p>
            <a:pPr lvl="2"/>
            <a:r>
              <a:rPr lang="en-CA" dirty="0"/>
              <a:t>E.g., partial cutting</a:t>
            </a:r>
          </a:p>
          <a:p>
            <a:r>
              <a:rPr lang="en-CA" dirty="0"/>
              <a:t>Carbon offset potential for restoration projects</a:t>
            </a:r>
          </a:p>
          <a:p>
            <a:pPr lvl="1"/>
            <a:r>
              <a:rPr lang="en-CA" dirty="0"/>
              <a:t>Degraded lands, ecosystem restoration</a:t>
            </a:r>
          </a:p>
          <a:p>
            <a:endParaRPr lang="en-CA" dirty="0"/>
          </a:p>
          <a:p>
            <a:r>
              <a:rPr lang="en-CA" dirty="0"/>
              <a:t>New Revelstoke VRI data</a:t>
            </a:r>
          </a:p>
          <a:p>
            <a:pPr lvl="1"/>
            <a:r>
              <a:rPr lang="en-CA" dirty="0"/>
              <a:t>Biomass is from new VRI; age and volume are from previous VRI</a:t>
            </a:r>
          </a:p>
        </p:txBody>
      </p:sp>
      <p:pic>
        <p:nvPicPr>
          <p:cNvPr id="5" name="Content Placeholder 5">
            <a:extLst>
              <a:ext uri="{FF2B5EF4-FFF2-40B4-BE49-F238E27FC236}">
                <a16:creationId xmlns:a16="http://schemas.microsoft.com/office/drawing/2014/main" id="{39559310-27E0-6369-33FE-163C44FDBCFF}"/>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036377" y="1825625"/>
            <a:ext cx="1205345" cy="1799705"/>
          </a:xfrm>
          <a:prstGeom prst="rect">
            <a:avLst/>
          </a:prstGeom>
        </p:spPr>
      </p:pic>
      <p:pic>
        <p:nvPicPr>
          <p:cNvPr id="6" name="Picture 5" descr="ICHwk1_long">
            <a:extLst>
              <a:ext uri="{FF2B5EF4-FFF2-40B4-BE49-F238E27FC236}">
                <a16:creationId xmlns:a16="http://schemas.microsoft.com/office/drawing/2014/main" id="{3B532675-3949-4A07-57BA-F188EF9D508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6667"/>
          <a:stretch>
            <a:fillRect/>
          </a:stretch>
        </p:blipFill>
        <p:spPr bwMode="auto">
          <a:xfrm>
            <a:off x="7036377" y="3760267"/>
            <a:ext cx="4453456" cy="28215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E804272-13BC-DCE4-064C-AE8494BD5C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4403" y="1825330"/>
            <a:ext cx="1203750" cy="1800000"/>
          </a:xfrm>
          <a:prstGeom prst="rect">
            <a:avLst/>
          </a:prstGeom>
        </p:spPr>
      </p:pic>
      <p:pic>
        <p:nvPicPr>
          <p:cNvPr id="8" name="Picture 7">
            <a:extLst>
              <a:ext uri="{FF2B5EF4-FFF2-40B4-BE49-F238E27FC236}">
                <a16:creationId xmlns:a16="http://schemas.microsoft.com/office/drawing/2014/main" id="{8596B009-EF37-8F9D-E042-1F171F2175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9887039" y="2050330"/>
            <a:ext cx="1800000" cy="1350000"/>
          </a:xfrm>
          <a:prstGeom prst="rect">
            <a:avLst/>
          </a:prstGeom>
        </p:spPr>
      </p:pic>
    </p:spTree>
    <p:extLst>
      <p:ext uri="{BB962C8B-B14F-4D97-AF65-F5344CB8AC3E}">
        <p14:creationId xmlns:p14="http://schemas.microsoft.com/office/powerpoint/2010/main" val="323080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9E63A-7CE5-E88C-5BED-81A6E4EAD8E9}"/>
              </a:ext>
            </a:extLst>
          </p:cNvPr>
          <p:cNvSpPr>
            <a:spLocks noGrp="1"/>
          </p:cNvSpPr>
          <p:nvPr>
            <p:ph type="title"/>
          </p:nvPr>
        </p:nvSpPr>
        <p:spPr>
          <a:xfrm>
            <a:off x="419100" y="69850"/>
            <a:ext cx="10515600" cy="1325563"/>
          </a:xfrm>
        </p:spPr>
        <p:txBody>
          <a:bodyPr/>
          <a:lstStyle/>
          <a:p>
            <a:r>
              <a:rPr lang="en-CA" dirty="0"/>
              <a:t>$$ Carbon Offset Potential $$</a:t>
            </a:r>
          </a:p>
        </p:txBody>
      </p:sp>
      <p:sp>
        <p:nvSpPr>
          <p:cNvPr id="4" name="Content Placeholder 3">
            <a:extLst>
              <a:ext uri="{FF2B5EF4-FFF2-40B4-BE49-F238E27FC236}">
                <a16:creationId xmlns:a16="http://schemas.microsoft.com/office/drawing/2014/main" id="{C36E8E1D-EE7C-ED6C-E66F-24A90BD346F1}"/>
              </a:ext>
            </a:extLst>
          </p:cNvPr>
          <p:cNvSpPr>
            <a:spLocks noGrp="1"/>
          </p:cNvSpPr>
          <p:nvPr>
            <p:ph sz="half" idx="1"/>
          </p:nvPr>
        </p:nvSpPr>
        <p:spPr>
          <a:xfrm>
            <a:off x="552450" y="1485106"/>
            <a:ext cx="6224509" cy="5270801"/>
          </a:xfrm>
        </p:spPr>
        <p:txBody>
          <a:bodyPr>
            <a:normAutofit fontScale="85000" lnSpcReduction="20000"/>
          </a:bodyPr>
          <a:lstStyle/>
          <a:p>
            <a:r>
              <a:rPr lang="en-CA" dirty="0"/>
              <a:t>Based on harvestable THLB Area (&gt; 60 </a:t>
            </a:r>
            <a:r>
              <a:rPr lang="en-CA" dirty="0" err="1"/>
              <a:t>yrs</a:t>
            </a:r>
            <a:r>
              <a:rPr lang="en-CA" dirty="0"/>
              <a:t> old) in each Scenario</a:t>
            </a:r>
          </a:p>
          <a:p>
            <a:r>
              <a:rPr lang="en-CA" dirty="0"/>
              <a:t>Carbon Offset Value: annually for 25 years</a:t>
            </a:r>
          </a:p>
          <a:p>
            <a:pPr lvl="1"/>
            <a:r>
              <a:rPr lang="en-CA" dirty="0"/>
              <a:t>No inflation; no discount rate</a:t>
            </a:r>
          </a:p>
          <a:p>
            <a:pPr lvl="1"/>
            <a:r>
              <a:rPr lang="en-CA" dirty="0"/>
              <a:t>Assume equal harvest each year</a:t>
            </a:r>
          </a:p>
          <a:p>
            <a:r>
              <a:rPr lang="en-CA" dirty="0"/>
              <a:t>Tier 1 has &gt; 2x as much carbon value as Tier 3</a:t>
            </a:r>
          </a:p>
          <a:p>
            <a:pPr lvl="1"/>
            <a:r>
              <a:rPr lang="en-CA" dirty="0">
                <a:solidFill>
                  <a:srgbClr val="FF0000"/>
                </a:solidFill>
              </a:rPr>
              <a:t>$1.4mil/</a:t>
            </a:r>
            <a:r>
              <a:rPr lang="en-CA" dirty="0" err="1">
                <a:solidFill>
                  <a:srgbClr val="FF0000"/>
                </a:solidFill>
              </a:rPr>
              <a:t>yr</a:t>
            </a:r>
            <a:r>
              <a:rPr lang="en-CA" dirty="0">
                <a:solidFill>
                  <a:srgbClr val="FF0000"/>
                </a:solidFill>
              </a:rPr>
              <a:t> </a:t>
            </a:r>
            <a:r>
              <a:rPr lang="en-CA" dirty="0"/>
              <a:t>(Tier 3) to </a:t>
            </a:r>
            <a:r>
              <a:rPr lang="en-CA" dirty="0">
                <a:solidFill>
                  <a:srgbClr val="FF0000"/>
                </a:solidFill>
              </a:rPr>
              <a:t>$3.2mil/</a:t>
            </a:r>
            <a:r>
              <a:rPr lang="en-CA" dirty="0" err="1">
                <a:solidFill>
                  <a:srgbClr val="FF0000"/>
                </a:solidFill>
              </a:rPr>
              <a:t>yr</a:t>
            </a:r>
            <a:r>
              <a:rPr lang="en-CA" dirty="0">
                <a:solidFill>
                  <a:srgbClr val="FF0000"/>
                </a:solidFill>
              </a:rPr>
              <a:t> </a:t>
            </a:r>
            <a:r>
              <a:rPr lang="en-CA" dirty="0"/>
              <a:t>(Tier 1)</a:t>
            </a:r>
          </a:p>
          <a:p>
            <a:pPr lvl="2"/>
            <a:r>
              <a:rPr lang="en-CA" dirty="0"/>
              <a:t>($15/tCO2e)</a:t>
            </a:r>
          </a:p>
          <a:p>
            <a:pPr lvl="1"/>
            <a:endParaRPr lang="en-CA" dirty="0"/>
          </a:p>
          <a:p>
            <a:r>
              <a:rPr lang="en-CA" dirty="0"/>
              <a:t>Range in total potential carbon offset value over 25 </a:t>
            </a:r>
            <a:r>
              <a:rPr lang="en-CA" dirty="0" err="1"/>
              <a:t>yrs</a:t>
            </a:r>
            <a:r>
              <a:rPr lang="en-CA" dirty="0"/>
              <a:t>:</a:t>
            </a:r>
          </a:p>
          <a:p>
            <a:pPr lvl="1"/>
            <a:r>
              <a:rPr lang="en-CA" dirty="0"/>
              <a:t> Tier 3 from:</a:t>
            </a:r>
          </a:p>
          <a:p>
            <a:pPr lvl="2"/>
            <a:r>
              <a:rPr lang="en-CA" b="1" dirty="0">
                <a:solidFill>
                  <a:srgbClr val="00B0F0"/>
                </a:solidFill>
              </a:rPr>
              <a:t>$29mil </a:t>
            </a:r>
            <a:r>
              <a:rPr lang="en-CA" dirty="0"/>
              <a:t>($12/tCO2e) to </a:t>
            </a:r>
          </a:p>
          <a:p>
            <a:pPr lvl="2"/>
            <a:r>
              <a:rPr lang="en-CA" b="1" dirty="0">
                <a:solidFill>
                  <a:srgbClr val="00B0F0"/>
                </a:solidFill>
              </a:rPr>
              <a:t>$364mil</a:t>
            </a:r>
            <a:r>
              <a:rPr lang="en-CA" b="1" dirty="0"/>
              <a:t> </a:t>
            </a:r>
            <a:r>
              <a:rPr lang="en-CA" dirty="0"/>
              <a:t>(increase in price to $170/tCO2e by 2030, then steady)</a:t>
            </a:r>
          </a:p>
          <a:p>
            <a:pPr lvl="1"/>
            <a:r>
              <a:rPr lang="en-CA" dirty="0"/>
              <a:t>Tier 1 from </a:t>
            </a:r>
          </a:p>
          <a:p>
            <a:pPr lvl="2"/>
            <a:r>
              <a:rPr lang="en-CA" b="1" dirty="0">
                <a:solidFill>
                  <a:srgbClr val="00B0F0"/>
                </a:solidFill>
              </a:rPr>
              <a:t>$64mil </a:t>
            </a:r>
            <a:r>
              <a:rPr lang="en-CA" dirty="0"/>
              <a:t>($12/tCO2e) to </a:t>
            </a:r>
          </a:p>
          <a:p>
            <a:pPr lvl="2"/>
            <a:r>
              <a:rPr lang="en-CA" b="1" dirty="0">
                <a:solidFill>
                  <a:srgbClr val="00B0F0"/>
                </a:solidFill>
              </a:rPr>
              <a:t>$810mil</a:t>
            </a:r>
            <a:r>
              <a:rPr lang="en-CA" dirty="0"/>
              <a:t> (increase in price to $170/tCO2e by 2030, then steady)</a:t>
            </a:r>
          </a:p>
        </p:txBody>
      </p:sp>
      <p:sp>
        <p:nvSpPr>
          <p:cNvPr id="5" name="TextBox 4">
            <a:extLst>
              <a:ext uri="{FF2B5EF4-FFF2-40B4-BE49-F238E27FC236}">
                <a16:creationId xmlns:a16="http://schemas.microsoft.com/office/drawing/2014/main" id="{CBAE65D4-2831-18F9-E057-4A57086FFE7F}"/>
              </a:ext>
            </a:extLst>
          </p:cNvPr>
          <p:cNvSpPr txBox="1"/>
          <p:nvPr/>
        </p:nvSpPr>
        <p:spPr>
          <a:xfrm>
            <a:off x="10682481" y="1959692"/>
            <a:ext cx="1366644" cy="3693319"/>
          </a:xfrm>
          <a:prstGeom prst="rect">
            <a:avLst/>
          </a:prstGeom>
          <a:noFill/>
        </p:spPr>
        <p:txBody>
          <a:bodyPr wrap="square" rtlCol="0">
            <a:spAutoFit/>
          </a:bodyPr>
          <a:lstStyle/>
          <a:p>
            <a:r>
              <a:rPr lang="en-CA" dirty="0"/>
              <a:t>CAUTION: These are estimates of the carbon potentially available for sale. Actual revenue depends on finding a buyer and selling offset credits.</a:t>
            </a:r>
          </a:p>
        </p:txBody>
      </p:sp>
      <p:pic>
        <p:nvPicPr>
          <p:cNvPr id="3" name="Picture 2">
            <a:extLst>
              <a:ext uri="{FF2B5EF4-FFF2-40B4-BE49-F238E27FC236}">
                <a16:creationId xmlns:a16="http://schemas.microsoft.com/office/drawing/2014/main" id="{CB1AB640-7EE3-3F4E-37F7-7AEA20DBE77F}"/>
              </a:ext>
            </a:extLst>
          </p:cNvPr>
          <p:cNvPicPr>
            <a:picLocks noChangeAspect="1"/>
          </p:cNvPicPr>
          <p:nvPr/>
        </p:nvPicPr>
        <p:blipFill>
          <a:blip r:embed="rId3"/>
          <a:stretch>
            <a:fillRect/>
          </a:stretch>
        </p:blipFill>
        <p:spPr>
          <a:xfrm>
            <a:off x="7248047" y="1113534"/>
            <a:ext cx="3108418" cy="2626142"/>
          </a:xfrm>
          <a:prstGeom prst="rect">
            <a:avLst/>
          </a:prstGeom>
        </p:spPr>
      </p:pic>
      <p:pic>
        <p:nvPicPr>
          <p:cNvPr id="11" name="Picture 10">
            <a:extLst>
              <a:ext uri="{FF2B5EF4-FFF2-40B4-BE49-F238E27FC236}">
                <a16:creationId xmlns:a16="http://schemas.microsoft.com/office/drawing/2014/main" id="{5A727A38-E6A0-3876-11DB-621FF6B7B249}"/>
              </a:ext>
            </a:extLst>
          </p:cNvPr>
          <p:cNvPicPr>
            <a:picLocks noChangeAspect="1"/>
          </p:cNvPicPr>
          <p:nvPr/>
        </p:nvPicPr>
        <p:blipFill>
          <a:blip r:embed="rId4"/>
          <a:stretch>
            <a:fillRect/>
          </a:stretch>
        </p:blipFill>
        <p:spPr>
          <a:xfrm>
            <a:off x="7184901" y="3806351"/>
            <a:ext cx="3459480" cy="2788920"/>
          </a:xfrm>
          <a:prstGeom prst="rect">
            <a:avLst/>
          </a:prstGeom>
        </p:spPr>
      </p:pic>
      <p:sp>
        <p:nvSpPr>
          <p:cNvPr id="12" name="TextBox 11">
            <a:extLst>
              <a:ext uri="{FF2B5EF4-FFF2-40B4-BE49-F238E27FC236}">
                <a16:creationId xmlns:a16="http://schemas.microsoft.com/office/drawing/2014/main" id="{5BF5A6AC-480E-6CFB-29E6-3D1E00A968B5}"/>
              </a:ext>
            </a:extLst>
          </p:cNvPr>
          <p:cNvSpPr txBox="1"/>
          <p:nvPr/>
        </p:nvSpPr>
        <p:spPr>
          <a:xfrm>
            <a:off x="7248047" y="6533141"/>
            <a:ext cx="3486626" cy="369332"/>
          </a:xfrm>
          <a:prstGeom prst="rect">
            <a:avLst/>
          </a:prstGeom>
          <a:noFill/>
        </p:spPr>
        <p:txBody>
          <a:bodyPr wrap="square" rtlCol="0">
            <a:spAutoFit/>
          </a:bodyPr>
          <a:lstStyle/>
          <a:p>
            <a:r>
              <a:rPr lang="en-CA" sz="900" dirty="0"/>
              <a:t>Value for </a:t>
            </a:r>
            <a:r>
              <a:rPr lang="en-CA" sz="900" dirty="0">
                <a:sym typeface="Wingdings" panose="05000000000000000000" pitchFamily="2" charset="2"/>
              </a:rPr>
              <a:t> $170/t is based on the average value starting at $65mil/</a:t>
            </a:r>
            <a:r>
              <a:rPr lang="en-CA" sz="900" dirty="0" err="1">
                <a:sym typeface="Wingdings" panose="05000000000000000000" pitchFamily="2" charset="2"/>
              </a:rPr>
              <a:t>yr</a:t>
            </a:r>
            <a:r>
              <a:rPr lang="en-CA" sz="900" dirty="0">
                <a:sym typeface="Wingdings" panose="05000000000000000000" pitchFamily="2" charset="2"/>
              </a:rPr>
              <a:t>, increasing by $15/</a:t>
            </a:r>
            <a:r>
              <a:rPr lang="en-CA" sz="900" dirty="0" err="1">
                <a:sym typeface="Wingdings" panose="05000000000000000000" pitchFamily="2" charset="2"/>
              </a:rPr>
              <a:t>yr</a:t>
            </a:r>
            <a:r>
              <a:rPr lang="en-CA" sz="900" dirty="0">
                <a:sym typeface="Wingdings" panose="05000000000000000000" pitchFamily="2" charset="2"/>
              </a:rPr>
              <a:t> up to $170/t in 2030, then remaining static</a:t>
            </a:r>
            <a:endParaRPr lang="en-CA" sz="900" dirty="0"/>
          </a:p>
        </p:txBody>
      </p:sp>
    </p:spTree>
    <p:extLst>
      <p:ext uri="{BB962C8B-B14F-4D97-AF65-F5344CB8AC3E}">
        <p14:creationId xmlns:p14="http://schemas.microsoft.com/office/powerpoint/2010/main" val="3838950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9A577-B6AC-BE41-1E74-58EC00B98AEC}"/>
              </a:ext>
            </a:extLst>
          </p:cNvPr>
          <p:cNvSpPr>
            <a:spLocks noGrp="1"/>
          </p:cNvSpPr>
          <p:nvPr>
            <p:ph type="title"/>
          </p:nvPr>
        </p:nvSpPr>
        <p:spPr>
          <a:xfrm>
            <a:off x="161925" y="-120650"/>
            <a:ext cx="12125325" cy="1325563"/>
          </a:xfrm>
        </p:spPr>
        <p:txBody>
          <a:bodyPr>
            <a:normAutofit/>
          </a:bodyPr>
          <a:lstStyle/>
          <a:p>
            <a:r>
              <a:rPr lang="en-CA" sz="4200" b="1" dirty="0"/>
              <a:t>Harvestable THLB </a:t>
            </a:r>
            <a:r>
              <a:rPr lang="en-CA" sz="4200" dirty="0"/>
              <a:t>within Caribou Protection Scenarios</a:t>
            </a:r>
          </a:p>
        </p:txBody>
      </p:sp>
      <p:sp>
        <p:nvSpPr>
          <p:cNvPr id="3" name="Content Placeholder 2">
            <a:extLst>
              <a:ext uri="{FF2B5EF4-FFF2-40B4-BE49-F238E27FC236}">
                <a16:creationId xmlns:a16="http://schemas.microsoft.com/office/drawing/2014/main" id="{2B518DEA-444D-9874-8FB3-58802E38EF3A}"/>
              </a:ext>
            </a:extLst>
          </p:cNvPr>
          <p:cNvSpPr>
            <a:spLocks noGrp="1"/>
          </p:cNvSpPr>
          <p:nvPr>
            <p:ph sz="half" idx="1"/>
          </p:nvPr>
        </p:nvSpPr>
        <p:spPr>
          <a:xfrm>
            <a:off x="838200" y="1644650"/>
            <a:ext cx="5181600" cy="2451100"/>
          </a:xfrm>
        </p:spPr>
        <p:txBody>
          <a:bodyPr>
            <a:normAutofit fontScale="62500" lnSpcReduction="20000"/>
          </a:bodyPr>
          <a:lstStyle/>
          <a:p>
            <a:r>
              <a:rPr lang="en-CA" dirty="0"/>
              <a:t>Using current Allowable Annual Cut (from TSR decisions) and harvestable THLB (GIS data):</a:t>
            </a:r>
          </a:p>
          <a:p>
            <a:pPr lvl="1">
              <a:lnSpc>
                <a:spcPct val="130000"/>
              </a:lnSpc>
              <a:spcAft>
                <a:spcPts val="600"/>
              </a:spcAft>
            </a:pPr>
            <a:r>
              <a:rPr lang="en-CA" dirty="0"/>
              <a:t>Tier 3 includes 43% as much harvestable THLB as Tier 1</a:t>
            </a:r>
          </a:p>
          <a:p>
            <a:pPr lvl="1">
              <a:lnSpc>
                <a:spcPct val="130000"/>
              </a:lnSpc>
              <a:spcAft>
                <a:spcPts val="600"/>
              </a:spcAft>
            </a:pPr>
            <a:r>
              <a:rPr lang="en-CA" dirty="0"/>
              <a:t>The largest affected </a:t>
            </a:r>
            <a:r>
              <a:rPr lang="en-CA" u="sng" dirty="0"/>
              <a:t>area </a:t>
            </a:r>
            <a:r>
              <a:rPr lang="en-CA" dirty="0"/>
              <a:t>in Tier 1 and 2 is the Kamloops TSA; in Tier 3, Revelstoke TSA has highest affected area</a:t>
            </a:r>
          </a:p>
          <a:p>
            <a:pPr lvl="1">
              <a:lnSpc>
                <a:spcPct val="130000"/>
              </a:lnSpc>
            </a:pPr>
            <a:r>
              <a:rPr lang="en-CA" dirty="0"/>
              <a:t>Revelstoke has the highest </a:t>
            </a:r>
            <a:r>
              <a:rPr lang="en-CA" u="sng" dirty="0"/>
              <a:t>% of current AAC </a:t>
            </a:r>
            <a:r>
              <a:rPr lang="en-CA" dirty="0"/>
              <a:t>affected in all Scenarios</a:t>
            </a:r>
          </a:p>
          <a:p>
            <a:endParaRPr lang="en-CA" dirty="0"/>
          </a:p>
          <a:p>
            <a:pPr marL="914400" lvl="2" indent="0">
              <a:buNone/>
            </a:pPr>
            <a:endParaRPr lang="en-CA" dirty="0"/>
          </a:p>
        </p:txBody>
      </p:sp>
      <p:pic>
        <p:nvPicPr>
          <p:cNvPr id="15" name="Picture 14">
            <a:extLst>
              <a:ext uri="{FF2B5EF4-FFF2-40B4-BE49-F238E27FC236}">
                <a16:creationId xmlns:a16="http://schemas.microsoft.com/office/drawing/2014/main" id="{53B402BD-680C-A87F-702A-AADEC89C5DF9}"/>
              </a:ext>
            </a:extLst>
          </p:cNvPr>
          <p:cNvPicPr>
            <a:picLocks noChangeAspect="1"/>
          </p:cNvPicPr>
          <p:nvPr/>
        </p:nvPicPr>
        <p:blipFill>
          <a:blip r:embed="rId3"/>
          <a:stretch>
            <a:fillRect/>
          </a:stretch>
        </p:blipFill>
        <p:spPr>
          <a:xfrm>
            <a:off x="6095999" y="1027906"/>
            <a:ext cx="4584589" cy="2843156"/>
          </a:xfrm>
          <a:prstGeom prst="rect">
            <a:avLst/>
          </a:prstGeom>
        </p:spPr>
      </p:pic>
      <p:pic>
        <p:nvPicPr>
          <p:cNvPr id="11" name="Picture 10">
            <a:extLst>
              <a:ext uri="{FF2B5EF4-FFF2-40B4-BE49-F238E27FC236}">
                <a16:creationId xmlns:a16="http://schemas.microsoft.com/office/drawing/2014/main" id="{00E95B48-4305-2F23-6887-87CDD9466E86}"/>
              </a:ext>
            </a:extLst>
          </p:cNvPr>
          <p:cNvPicPr>
            <a:picLocks noChangeAspect="1"/>
          </p:cNvPicPr>
          <p:nvPr/>
        </p:nvPicPr>
        <p:blipFill>
          <a:blip r:embed="rId4"/>
          <a:stretch>
            <a:fillRect/>
          </a:stretch>
        </p:blipFill>
        <p:spPr>
          <a:xfrm>
            <a:off x="6092851" y="4056988"/>
            <a:ext cx="4584589" cy="2502698"/>
          </a:xfrm>
          <a:prstGeom prst="rect">
            <a:avLst/>
          </a:prstGeom>
        </p:spPr>
      </p:pic>
      <p:sp>
        <p:nvSpPr>
          <p:cNvPr id="12" name="Rectangle: Rounded Corners 11">
            <a:extLst>
              <a:ext uri="{FF2B5EF4-FFF2-40B4-BE49-F238E27FC236}">
                <a16:creationId xmlns:a16="http://schemas.microsoft.com/office/drawing/2014/main" id="{3AB2C6A9-3AE6-3204-99B8-E166B5D89B73}"/>
              </a:ext>
            </a:extLst>
          </p:cNvPr>
          <p:cNvSpPr/>
          <p:nvPr/>
        </p:nvSpPr>
        <p:spPr>
          <a:xfrm>
            <a:off x="8030106" y="1581150"/>
            <a:ext cx="459598" cy="3838575"/>
          </a:xfrm>
          <a:prstGeom prst="roundRect">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Rounded Corners 12">
            <a:extLst>
              <a:ext uri="{FF2B5EF4-FFF2-40B4-BE49-F238E27FC236}">
                <a16:creationId xmlns:a16="http://schemas.microsoft.com/office/drawing/2014/main" id="{A31835CC-0D77-5C67-73CD-E5231417AFF1}"/>
              </a:ext>
            </a:extLst>
          </p:cNvPr>
          <p:cNvSpPr/>
          <p:nvPr/>
        </p:nvSpPr>
        <p:spPr>
          <a:xfrm>
            <a:off x="9561014" y="1581150"/>
            <a:ext cx="459598" cy="4654921"/>
          </a:xfrm>
          <a:prstGeom prst="roundRect">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3FF1C24D-6767-AFCC-0EC6-68DA40FA60B3}"/>
              </a:ext>
            </a:extLst>
          </p:cNvPr>
          <p:cNvPicPr>
            <a:picLocks noChangeAspect="1"/>
          </p:cNvPicPr>
          <p:nvPr/>
        </p:nvPicPr>
        <p:blipFill>
          <a:blip r:embed="rId5"/>
          <a:stretch>
            <a:fillRect/>
          </a:stretch>
        </p:blipFill>
        <p:spPr>
          <a:xfrm>
            <a:off x="1054028" y="3927609"/>
            <a:ext cx="4578493" cy="2755631"/>
          </a:xfrm>
          <a:prstGeom prst="rect">
            <a:avLst/>
          </a:prstGeom>
        </p:spPr>
      </p:pic>
      <p:sp>
        <p:nvSpPr>
          <p:cNvPr id="6" name="TextBox 5">
            <a:extLst>
              <a:ext uri="{FF2B5EF4-FFF2-40B4-BE49-F238E27FC236}">
                <a16:creationId xmlns:a16="http://schemas.microsoft.com/office/drawing/2014/main" id="{240CE378-E4E9-57F2-83BA-413D72EFDEB1}"/>
              </a:ext>
            </a:extLst>
          </p:cNvPr>
          <p:cNvSpPr txBox="1"/>
          <p:nvPr/>
        </p:nvSpPr>
        <p:spPr>
          <a:xfrm>
            <a:off x="6419850" y="6559686"/>
            <a:ext cx="4343315" cy="261610"/>
          </a:xfrm>
          <a:prstGeom prst="rect">
            <a:avLst/>
          </a:prstGeom>
          <a:noFill/>
        </p:spPr>
        <p:txBody>
          <a:bodyPr wrap="square" rtlCol="0">
            <a:spAutoFit/>
          </a:bodyPr>
          <a:lstStyle/>
          <a:p>
            <a:r>
              <a:rPr lang="en-CA" sz="1100" dirty="0"/>
              <a:t>Based on the volume of the harvestable THLB (&gt; 60 </a:t>
            </a:r>
            <a:r>
              <a:rPr lang="en-CA" sz="1100" dirty="0" err="1"/>
              <a:t>yrs</a:t>
            </a:r>
            <a:r>
              <a:rPr lang="en-CA" sz="1100" dirty="0"/>
              <a:t> old)</a:t>
            </a:r>
          </a:p>
        </p:txBody>
      </p:sp>
    </p:spTree>
    <p:extLst>
      <p:ext uri="{BB962C8B-B14F-4D97-AF65-F5344CB8AC3E}">
        <p14:creationId xmlns:p14="http://schemas.microsoft.com/office/powerpoint/2010/main" val="93015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9E63A-7CE5-E88C-5BED-81A6E4EAD8E9}"/>
              </a:ext>
            </a:extLst>
          </p:cNvPr>
          <p:cNvSpPr>
            <a:spLocks noGrp="1"/>
          </p:cNvSpPr>
          <p:nvPr>
            <p:ph type="title"/>
          </p:nvPr>
        </p:nvSpPr>
        <p:spPr>
          <a:xfrm>
            <a:off x="1333500" y="605754"/>
            <a:ext cx="9170633" cy="1325563"/>
          </a:xfrm>
        </p:spPr>
        <p:txBody>
          <a:bodyPr/>
          <a:lstStyle/>
          <a:p>
            <a:pPr algn="ctr"/>
            <a:r>
              <a:rPr lang="en-CA" dirty="0"/>
              <a:t>Carbon Offset Potential is the Inverse of Harvestable THLB Impact</a:t>
            </a:r>
          </a:p>
        </p:txBody>
      </p:sp>
      <p:pic>
        <p:nvPicPr>
          <p:cNvPr id="8" name="Picture 7">
            <a:extLst>
              <a:ext uri="{FF2B5EF4-FFF2-40B4-BE49-F238E27FC236}">
                <a16:creationId xmlns:a16="http://schemas.microsoft.com/office/drawing/2014/main" id="{00C0F5E5-D56A-6076-6E3D-2C22911E8E2C}"/>
              </a:ext>
            </a:extLst>
          </p:cNvPr>
          <p:cNvPicPr>
            <a:picLocks noChangeAspect="1"/>
          </p:cNvPicPr>
          <p:nvPr/>
        </p:nvPicPr>
        <p:blipFill>
          <a:blip r:embed="rId3"/>
          <a:stretch>
            <a:fillRect/>
          </a:stretch>
        </p:blipFill>
        <p:spPr>
          <a:xfrm>
            <a:off x="6172200" y="2343288"/>
            <a:ext cx="5328366" cy="3813708"/>
          </a:xfrm>
          <a:prstGeom prst="rect">
            <a:avLst/>
          </a:prstGeom>
        </p:spPr>
      </p:pic>
      <p:pic>
        <p:nvPicPr>
          <p:cNvPr id="3" name="Picture 2">
            <a:extLst>
              <a:ext uri="{FF2B5EF4-FFF2-40B4-BE49-F238E27FC236}">
                <a16:creationId xmlns:a16="http://schemas.microsoft.com/office/drawing/2014/main" id="{4E22AD15-AB2D-5263-E5DB-BD916FE9002B}"/>
              </a:ext>
            </a:extLst>
          </p:cNvPr>
          <p:cNvPicPr>
            <a:picLocks noChangeAspect="1"/>
          </p:cNvPicPr>
          <p:nvPr/>
        </p:nvPicPr>
        <p:blipFill>
          <a:blip r:embed="rId4"/>
          <a:stretch>
            <a:fillRect/>
          </a:stretch>
        </p:blipFill>
        <p:spPr>
          <a:xfrm>
            <a:off x="275059" y="2343288"/>
            <a:ext cx="5706642" cy="3813708"/>
          </a:xfrm>
          <a:prstGeom prst="rect">
            <a:avLst/>
          </a:prstGeom>
        </p:spPr>
      </p:pic>
    </p:spTree>
    <p:extLst>
      <p:ext uri="{BB962C8B-B14F-4D97-AF65-F5344CB8AC3E}">
        <p14:creationId xmlns:p14="http://schemas.microsoft.com/office/powerpoint/2010/main" val="1541201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F4CA-E56F-021B-0304-3D611761599D}"/>
              </a:ext>
            </a:extLst>
          </p:cNvPr>
          <p:cNvSpPr>
            <a:spLocks noGrp="1"/>
          </p:cNvSpPr>
          <p:nvPr>
            <p:ph type="title"/>
          </p:nvPr>
        </p:nvSpPr>
        <p:spPr>
          <a:xfrm>
            <a:off x="133350" y="-34925"/>
            <a:ext cx="12192000" cy="1325563"/>
          </a:xfrm>
        </p:spPr>
        <p:txBody>
          <a:bodyPr>
            <a:normAutofit/>
          </a:bodyPr>
          <a:lstStyle/>
          <a:p>
            <a:r>
              <a:rPr lang="en-CA" sz="3700" dirty="0"/>
              <a:t>A more full picture: Caribou Protection and Matrix Old Growth</a:t>
            </a:r>
          </a:p>
        </p:txBody>
      </p:sp>
      <p:sp>
        <p:nvSpPr>
          <p:cNvPr id="3" name="Content Placeholder 2">
            <a:extLst>
              <a:ext uri="{FF2B5EF4-FFF2-40B4-BE49-F238E27FC236}">
                <a16:creationId xmlns:a16="http://schemas.microsoft.com/office/drawing/2014/main" id="{54D8D28D-5BFC-D2D8-1D99-A90575475018}"/>
              </a:ext>
            </a:extLst>
          </p:cNvPr>
          <p:cNvSpPr>
            <a:spLocks noGrp="1"/>
          </p:cNvSpPr>
          <p:nvPr>
            <p:ph sz="half" idx="1"/>
          </p:nvPr>
        </p:nvSpPr>
        <p:spPr>
          <a:xfrm>
            <a:off x="838200" y="1139825"/>
            <a:ext cx="5181600" cy="3575050"/>
          </a:xfrm>
        </p:spPr>
        <p:txBody>
          <a:bodyPr>
            <a:normAutofit fontScale="70000" lnSpcReduction="20000"/>
          </a:bodyPr>
          <a:lstStyle/>
          <a:p>
            <a:r>
              <a:rPr lang="en-CA" dirty="0"/>
              <a:t>Caribou Protection Scenarios (as above) </a:t>
            </a:r>
          </a:p>
          <a:p>
            <a:r>
              <a:rPr lang="en-CA" dirty="0"/>
              <a:t>TAP deferral polygons as one scenario for old forests</a:t>
            </a:r>
          </a:p>
          <a:p>
            <a:pPr lvl="1"/>
            <a:r>
              <a:rPr lang="en-CA" dirty="0"/>
              <a:t>Matrix in priority herds</a:t>
            </a:r>
          </a:p>
          <a:p>
            <a:pPr lvl="1"/>
            <a:r>
              <a:rPr lang="en-CA" dirty="0"/>
              <a:t>Non-priority herds </a:t>
            </a:r>
          </a:p>
          <a:p>
            <a:pPr lvl="2"/>
            <a:r>
              <a:rPr lang="en-CA" dirty="0"/>
              <a:t>Frisby-Boulder, Central Rockies, Columbia South</a:t>
            </a:r>
          </a:p>
          <a:p>
            <a:r>
              <a:rPr lang="en-CA" dirty="0"/>
              <a:t>~ 45% of the TAP polygons within the priority herd areas are in currently protected areas </a:t>
            </a:r>
          </a:p>
          <a:p>
            <a:pPr lvl="1"/>
            <a:r>
              <a:rPr lang="en-CA" dirty="0"/>
              <a:t>The remainder (55%) are NOT in existing Parks, Caribou No-harvest, OGMA, </a:t>
            </a:r>
            <a:r>
              <a:rPr lang="en-CA" dirty="0" err="1"/>
              <a:t>etc</a:t>
            </a:r>
            <a:endParaRPr lang="en-CA" dirty="0"/>
          </a:p>
          <a:p>
            <a:r>
              <a:rPr lang="en-CA" dirty="0"/>
              <a:t>Most of the OG Deferral areas are outside of the core caribou protection scenarios </a:t>
            </a:r>
          </a:p>
          <a:p>
            <a:pPr lvl="1"/>
            <a:r>
              <a:rPr lang="en-CA" dirty="0"/>
              <a:t>This analysis looks only at those in matrix areas (e.g., herd boundaries</a:t>
            </a:r>
          </a:p>
        </p:txBody>
      </p:sp>
      <p:pic>
        <p:nvPicPr>
          <p:cNvPr id="6" name="Picture 5">
            <a:extLst>
              <a:ext uri="{FF2B5EF4-FFF2-40B4-BE49-F238E27FC236}">
                <a16:creationId xmlns:a16="http://schemas.microsoft.com/office/drawing/2014/main" id="{86825CD8-7E05-4E01-549A-0BA00FFC3EDC}"/>
              </a:ext>
            </a:extLst>
          </p:cNvPr>
          <p:cNvPicPr>
            <a:picLocks noChangeAspect="1"/>
          </p:cNvPicPr>
          <p:nvPr/>
        </p:nvPicPr>
        <p:blipFill rotWithShape="1">
          <a:blip r:embed="rId3"/>
          <a:srcRect l="49765" t="32778" r="21094" b="21111"/>
          <a:stretch/>
        </p:blipFill>
        <p:spPr>
          <a:xfrm>
            <a:off x="6800328" y="1593716"/>
            <a:ext cx="5176002" cy="4607059"/>
          </a:xfrm>
          <a:prstGeom prst="rect">
            <a:avLst/>
          </a:prstGeom>
        </p:spPr>
      </p:pic>
      <p:grpSp>
        <p:nvGrpSpPr>
          <p:cNvPr id="7" name="Group 6">
            <a:extLst>
              <a:ext uri="{FF2B5EF4-FFF2-40B4-BE49-F238E27FC236}">
                <a16:creationId xmlns:a16="http://schemas.microsoft.com/office/drawing/2014/main" id="{58547587-1D3F-00D7-BDBA-C1954C7A1352}"/>
              </a:ext>
            </a:extLst>
          </p:cNvPr>
          <p:cNvGrpSpPr/>
          <p:nvPr/>
        </p:nvGrpSpPr>
        <p:grpSpPr>
          <a:xfrm>
            <a:off x="6454590" y="1593716"/>
            <a:ext cx="1266825" cy="940257"/>
            <a:chOff x="6096000" y="2721858"/>
            <a:chExt cx="1266825" cy="854779"/>
          </a:xfrm>
        </p:grpSpPr>
        <p:pic>
          <p:nvPicPr>
            <p:cNvPr id="8" name="Picture 7">
              <a:extLst>
                <a:ext uri="{FF2B5EF4-FFF2-40B4-BE49-F238E27FC236}">
                  <a16:creationId xmlns:a16="http://schemas.microsoft.com/office/drawing/2014/main" id="{0675AEA5-29F6-5A93-6886-543679082FF6}"/>
                </a:ext>
              </a:extLst>
            </p:cNvPr>
            <p:cNvPicPr>
              <a:picLocks noChangeAspect="1"/>
            </p:cNvPicPr>
            <p:nvPr/>
          </p:nvPicPr>
          <p:blipFill rotWithShape="1">
            <a:blip r:embed="rId4"/>
            <a:srcRect l="3672" t="52778" r="85937" b="40972"/>
            <a:stretch/>
          </p:blipFill>
          <p:spPr>
            <a:xfrm>
              <a:off x="6096000" y="3148012"/>
              <a:ext cx="1266825" cy="428625"/>
            </a:xfrm>
            <a:prstGeom prst="rect">
              <a:avLst/>
            </a:prstGeom>
          </p:spPr>
        </p:pic>
        <p:pic>
          <p:nvPicPr>
            <p:cNvPr id="9" name="Picture 8">
              <a:extLst>
                <a:ext uri="{FF2B5EF4-FFF2-40B4-BE49-F238E27FC236}">
                  <a16:creationId xmlns:a16="http://schemas.microsoft.com/office/drawing/2014/main" id="{8ECF6CCA-400B-263C-7A41-705F4E393E10}"/>
                </a:ext>
              </a:extLst>
            </p:cNvPr>
            <p:cNvPicPr>
              <a:picLocks noChangeAspect="1"/>
            </p:cNvPicPr>
            <p:nvPr/>
          </p:nvPicPr>
          <p:blipFill rotWithShape="1">
            <a:blip r:embed="rId5"/>
            <a:srcRect l="3359" t="64583" r="86797" b="29167"/>
            <a:stretch/>
          </p:blipFill>
          <p:spPr>
            <a:xfrm>
              <a:off x="6096000" y="2721858"/>
              <a:ext cx="1200150" cy="428626"/>
            </a:xfrm>
            <a:prstGeom prst="rect">
              <a:avLst/>
            </a:prstGeom>
          </p:spPr>
        </p:pic>
      </p:grpSp>
      <p:pic>
        <p:nvPicPr>
          <p:cNvPr id="13" name="Picture 12">
            <a:extLst>
              <a:ext uri="{FF2B5EF4-FFF2-40B4-BE49-F238E27FC236}">
                <a16:creationId xmlns:a16="http://schemas.microsoft.com/office/drawing/2014/main" id="{F50D51FF-B8FE-578C-65C5-74B1FF9CB097}"/>
              </a:ext>
            </a:extLst>
          </p:cNvPr>
          <p:cNvPicPr>
            <a:picLocks noChangeAspect="1"/>
          </p:cNvPicPr>
          <p:nvPr/>
        </p:nvPicPr>
        <p:blipFill>
          <a:blip r:embed="rId6"/>
          <a:stretch>
            <a:fillRect/>
          </a:stretch>
        </p:blipFill>
        <p:spPr>
          <a:xfrm>
            <a:off x="1582419" y="4609599"/>
            <a:ext cx="3693161" cy="2219826"/>
          </a:xfrm>
          <a:prstGeom prst="rect">
            <a:avLst/>
          </a:prstGeom>
        </p:spPr>
      </p:pic>
      <p:sp>
        <p:nvSpPr>
          <p:cNvPr id="4" name="TextBox 3">
            <a:extLst>
              <a:ext uri="{FF2B5EF4-FFF2-40B4-BE49-F238E27FC236}">
                <a16:creationId xmlns:a16="http://schemas.microsoft.com/office/drawing/2014/main" id="{335649B9-349C-56CF-067D-8CEFDFDF2BBD}"/>
              </a:ext>
            </a:extLst>
          </p:cNvPr>
          <p:cNvSpPr txBox="1"/>
          <p:nvPr/>
        </p:nvSpPr>
        <p:spPr>
          <a:xfrm>
            <a:off x="2286000" y="5572125"/>
            <a:ext cx="381000" cy="215444"/>
          </a:xfrm>
          <a:prstGeom prst="rect">
            <a:avLst/>
          </a:prstGeom>
          <a:noFill/>
        </p:spPr>
        <p:txBody>
          <a:bodyPr wrap="square" rtlCol="0">
            <a:spAutoFit/>
          </a:bodyPr>
          <a:lstStyle/>
          <a:p>
            <a:r>
              <a:rPr lang="en-CA" sz="800" b="1" dirty="0"/>
              <a:t>63%</a:t>
            </a:r>
          </a:p>
        </p:txBody>
      </p:sp>
      <p:sp>
        <p:nvSpPr>
          <p:cNvPr id="5" name="TextBox 4">
            <a:extLst>
              <a:ext uri="{FF2B5EF4-FFF2-40B4-BE49-F238E27FC236}">
                <a16:creationId xmlns:a16="http://schemas.microsoft.com/office/drawing/2014/main" id="{46EE38B7-9FA9-A88E-1E62-A7B5EEA6F7FB}"/>
              </a:ext>
            </a:extLst>
          </p:cNvPr>
          <p:cNvSpPr txBox="1"/>
          <p:nvPr/>
        </p:nvSpPr>
        <p:spPr>
          <a:xfrm>
            <a:off x="3361056" y="5581878"/>
            <a:ext cx="381000" cy="215444"/>
          </a:xfrm>
          <a:prstGeom prst="rect">
            <a:avLst/>
          </a:prstGeom>
          <a:noFill/>
        </p:spPr>
        <p:txBody>
          <a:bodyPr wrap="square" rtlCol="0">
            <a:spAutoFit/>
          </a:bodyPr>
          <a:lstStyle/>
          <a:p>
            <a:r>
              <a:rPr lang="en-CA" sz="800" b="1" dirty="0"/>
              <a:t>73%</a:t>
            </a:r>
          </a:p>
        </p:txBody>
      </p:sp>
      <p:sp>
        <p:nvSpPr>
          <p:cNvPr id="10" name="TextBox 9">
            <a:extLst>
              <a:ext uri="{FF2B5EF4-FFF2-40B4-BE49-F238E27FC236}">
                <a16:creationId xmlns:a16="http://schemas.microsoft.com/office/drawing/2014/main" id="{8421789F-DC55-BE25-5409-76B4E400E085}"/>
              </a:ext>
            </a:extLst>
          </p:cNvPr>
          <p:cNvSpPr txBox="1"/>
          <p:nvPr/>
        </p:nvSpPr>
        <p:spPr>
          <a:xfrm>
            <a:off x="4448175" y="5581650"/>
            <a:ext cx="381000" cy="215444"/>
          </a:xfrm>
          <a:prstGeom prst="rect">
            <a:avLst/>
          </a:prstGeom>
          <a:noFill/>
        </p:spPr>
        <p:txBody>
          <a:bodyPr wrap="square" rtlCol="0">
            <a:spAutoFit/>
          </a:bodyPr>
          <a:lstStyle/>
          <a:p>
            <a:r>
              <a:rPr lang="en-CA" sz="800" b="1" dirty="0"/>
              <a:t>77%</a:t>
            </a:r>
          </a:p>
        </p:txBody>
      </p:sp>
    </p:spTree>
    <p:extLst>
      <p:ext uri="{BB962C8B-B14F-4D97-AF65-F5344CB8AC3E}">
        <p14:creationId xmlns:p14="http://schemas.microsoft.com/office/powerpoint/2010/main" val="3839542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F4CA-E56F-021B-0304-3D611761599D}"/>
              </a:ext>
            </a:extLst>
          </p:cNvPr>
          <p:cNvSpPr>
            <a:spLocks noGrp="1"/>
          </p:cNvSpPr>
          <p:nvPr>
            <p:ph type="title"/>
          </p:nvPr>
        </p:nvSpPr>
        <p:spPr>
          <a:xfrm>
            <a:off x="552449" y="-34925"/>
            <a:ext cx="11572875" cy="1325563"/>
          </a:xfrm>
        </p:spPr>
        <p:txBody>
          <a:bodyPr>
            <a:normAutofit/>
          </a:bodyPr>
          <a:lstStyle/>
          <a:p>
            <a:r>
              <a:rPr lang="en-CA" sz="3900" dirty="0"/>
              <a:t>Combined – Carbon Potential across Caribou Protection and Matrix Old Growth</a:t>
            </a:r>
          </a:p>
        </p:txBody>
      </p:sp>
      <p:sp>
        <p:nvSpPr>
          <p:cNvPr id="3" name="Content Placeholder 2">
            <a:extLst>
              <a:ext uri="{FF2B5EF4-FFF2-40B4-BE49-F238E27FC236}">
                <a16:creationId xmlns:a16="http://schemas.microsoft.com/office/drawing/2014/main" id="{54D8D28D-5BFC-D2D8-1D99-A90575475018}"/>
              </a:ext>
            </a:extLst>
          </p:cNvPr>
          <p:cNvSpPr>
            <a:spLocks noGrp="1"/>
          </p:cNvSpPr>
          <p:nvPr>
            <p:ph sz="half" idx="1"/>
          </p:nvPr>
        </p:nvSpPr>
        <p:spPr>
          <a:xfrm>
            <a:off x="161925" y="1177925"/>
            <a:ext cx="5746650" cy="3051176"/>
          </a:xfrm>
        </p:spPr>
        <p:txBody>
          <a:bodyPr>
            <a:normAutofit fontScale="62500" lnSpcReduction="20000"/>
          </a:bodyPr>
          <a:lstStyle/>
          <a:p>
            <a:pPr marL="0" indent="0">
              <a:buNone/>
            </a:pPr>
            <a:r>
              <a:rPr lang="en-CA" dirty="0"/>
              <a:t>Harvestable THLB (&gt;60 </a:t>
            </a:r>
            <a:r>
              <a:rPr lang="en-CA" dirty="0" err="1"/>
              <a:t>yrs</a:t>
            </a:r>
            <a:r>
              <a:rPr lang="en-CA" dirty="0"/>
              <a:t>)</a:t>
            </a:r>
          </a:p>
          <a:p>
            <a:r>
              <a:rPr lang="en-CA" dirty="0"/>
              <a:t>Caribou Protection Scenarios </a:t>
            </a:r>
          </a:p>
          <a:p>
            <a:r>
              <a:rPr lang="en-CA" dirty="0"/>
              <a:t>Old Growth deferral polygons as one scenario</a:t>
            </a:r>
          </a:p>
          <a:p>
            <a:pPr lvl="1"/>
            <a:r>
              <a:rPr lang="en-CA" dirty="0"/>
              <a:t>OG in Matrix areas and non-priority herds is ~ $3mil/</a:t>
            </a:r>
            <a:r>
              <a:rPr lang="en-CA" dirty="0" err="1"/>
              <a:t>yr</a:t>
            </a:r>
            <a:endParaRPr lang="en-CA" dirty="0"/>
          </a:p>
          <a:p>
            <a:r>
              <a:rPr lang="en-CA" dirty="0"/>
              <a:t>Combined Caribou + OG</a:t>
            </a:r>
          </a:p>
          <a:p>
            <a:pPr lvl="1"/>
            <a:r>
              <a:rPr lang="en-CA" dirty="0"/>
              <a:t>~ $4.7mil/</a:t>
            </a:r>
            <a:r>
              <a:rPr lang="en-CA" dirty="0" err="1"/>
              <a:t>yr</a:t>
            </a:r>
            <a:r>
              <a:rPr lang="en-CA" dirty="0"/>
              <a:t> (Tier 3) to $6.1mil/</a:t>
            </a:r>
            <a:r>
              <a:rPr lang="en-CA" dirty="0" err="1"/>
              <a:t>yr</a:t>
            </a:r>
            <a:r>
              <a:rPr lang="en-CA" dirty="0"/>
              <a:t> (Tier 1) </a:t>
            </a:r>
          </a:p>
          <a:p>
            <a:pPr lvl="2"/>
            <a:r>
              <a:rPr lang="en-CA" dirty="0"/>
              <a:t>@ $15/tCO2e</a:t>
            </a:r>
          </a:p>
          <a:p>
            <a:pPr lvl="2"/>
            <a:r>
              <a:rPr lang="en-CA" dirty="0"/>
              <a:t>More carbon offset potential in OG than in Tier 2 or Tier 3 protection areas</a:t>
            </a:r>
          </a:p>
          <a:p>
            <a:r>
              <a:rPr lang="en-CA" dirty="0"/>
              <a:t>Total value, over 25 years, using the social cost of carbon could range from:</a:t>
            </a:r>
          </a:p>
          <a:p>
            <a:pPr lvl="1"/>
            <a:r>
              <a:rPr lang="en-CA" dirty="0"/>
              <a:t>$1.2 billion (Tier 3) to $1.6 billion (Tier 1)</a:t>
            </a:r>
          </a:p>
          <a:p>
            <a:pPr lvl="1"/>
            <a:endParaRPr lang="en-CA" dirty="0"/>
          </a:p>
        </p:txBody>
      </p:sp>
      <p:pic>
        <p:nvPicPr>
          <p:cNvPr id="21" name="Picture 20" descr="Map&#10;&#10;Description automatically generated">
            <a:extLst>
              <a:ext uri="{FF2B5EF4-FFF2-40B4-BE49-F238E27FC236}">
                <a16:creationId xmlns:a16="http://schemas.microsoft.com/office/drawing/2014/main" id="{2A44198C-8FF8-CFBD-3B24-079004966023}"/>
              </a:ext>
            </a:extLst>
          </p:cNvPr>
          <p:cNvPicPr>
            <a:picLocks noChangeAspect="1"/>
          </p:cNvPicPr>
          <p:nvPr/>
        </p:nvPicPr>
        <p:blipFill rotWithShape="1">
          <a:blip r:embed="rId3">
            <a:extLst>
              <a:ext uri="{28A0092B-C50C-407E-A947-70E740481C1C}">
                <a14:useLocalDpi xmlns:a14="http://schemas.microsoft.com/office/drawing/2010/main" val="0"/>
              </a:ext>
            </a:extLst>
          </a:blip>
          <a:srcRect l="22679" t="27037" r="8840" b="23750"/>
          <a:stretch/>
        </p:blipFill>
        <p:spPr>
          <a:xfrm>
            <a:off x="6083139" y="1052309"/>
            <a:ext cx="2555558" cy="2376691"/>
          </a:xfrm>
          <a:prstGeom prst="rect">
            <a:avLst/>
          </a:prstGeom>
        </p:spPr>
      </p:pic>
      <p:grpSp>
        <p:nvGrpSpPr>
          <p:cNvPr id="22" name="Group 21">
            <a:extLst>
              <a:ext uri="{FF2B5EF4-FFF2-40B4-BE49-F238E27FC236}">
                <a16:creationId xmlns:a16="http://schemas.microsoft.com/office/drawing/2014/main" id="{613BEFAB-418F-B6E7-2A66-B24DC51E574E}"/>
              </a:ext>
            </a:extLst>
          </p:cNvPr>
          <p:cNvGrpSpPr/>
          <p:nvPr/>
        </p:nvGrpSpPr>
        <p:grpSpPr>
          <a:xfrm>
            <a:off x="5925978" y="1049307"/>
            <a:ext cx="330650" cy="701168"/>
            <a:chOff x="6096000" y="1902708"/>
            <a:chExt cx="1266825" cy="1673929"/>
          </a:xfrm>
        </p:grpSpPr>
        <p:pic>
          <p:nvPicPr>
            <p:cNvPr id="23" name="Picture 22">
              <a:extLst>
                <a:ext uri="{FF2B5EF4-FFF2-40B4-BE49-F238E27FC236}">
                  <a16:creationId xmlns:a16="http://schemas.microsoft.com/office/drawing/2014/main" id="{D87B1571-E616-A0F1-9F38-C12728710D8C}"/>
                </a:ext>
              </a:extLst>
            </p:cNvPr>
            <p:cNvPicPr>
              <a:picLocks noChangeAspect="1"/>
            </p:cNvPicPr>
            <p:nvPr/>
          </p:nvPicPr>
          <p:blipFill rotWithShape="1">
            <a:blip r:embed="rId4"/>
            <a:srcRect l="3672" t="52778" r="85937" b="40972"/>
            <a:stretch/>
          </p:blipFill>
          <p:spPr>
            <a:xfrm>
              <a:off x="6096000" y="3148012"/>
              <a:ext cx="1266825" cy="428625"/>
            </a:xfrm>
            <a:prstGeom prst="rect">
              <a:avLst/>
            </a:prstGeom>
          </p:spPr>
        </p:pic>
        <p:pic>
          <p:nvPicPr>
            <p:cNvPr id="24" name="Picture 23">
              <a:extLst>
                <a:ext uri="{FF2B5EF4-FFF2-40B4-BE49-F238E27FC236}">
                  <a16:creationId xmlns:a16="http://schemas.microsoft.com/office/drawing/2014/main" id="{5BC71A8C-FD6A-02A2-D806-C28FB6D48209}"/>
                </a:ext>
              </a:extLst>
            </p:cNvPr>
            <p:cNvPicPr>
              <a:picLocks noChangeAspect="1"/>
            </p:cNvPicPr>
            <p:nvPr/>
          </p:nvPicPr>
          <p:blipFill rotWithShape="1">
            <a:blip r:embed="rId5"/>
            <a:srcRect l="3359" t="52639" r="86797" b="29167"/>
            <a:stretch/>
          </p:blipFill>
          <p:spPr>
            <a:xfrm>
              <a:off x="6096000" y="1902708"/>
              <a:ext cx="1200150" cy="1247776"/>
            </a:xfrm>
            <a:prstGeom prst="rect">
              <a:avLst/>
            </a:prstGeom>
          </p:spPr>
        </p:pic>
      </p:grpSp>
      <p:sp>
        <p:nvSpPr>
          <p:cNvPr id="6" name="TextBox 5">
            <a:extLst>
              <a:ext uri="{FF2B5EF4-FFF2-40B4-BE49-F238E27FC236}">
                <a16:creationId xmlns:a16="http://schemas.microsoft.com/office/drawing/2014/main" id="{D71775FA-02E6-D328-0553-21E920B3ABB1}"/>
              </a:ext>
            </a:extLst>
          </p:cNvPr>
          <p:cNvSpPr txBox="1"/>
          <p:nvPr/>
        </p:nvSpPr>
        <p:spPr>
          <a:xfrm>
            <a:off x="8795858" y="1594137"/>
            <a:ext cx="3200136" cy="1477328"/>
          </a:xfrm>
          <a:prstGeom prst="rect">
            <a:avLst/>
          </a:prstGeom>
          <a:noFill/>
        </p:spPr>
        <p:txBody>
          <a:bodyPr wrap="square" rtlCol="0">
            <a:spAutoFit/>
          </a:bodyPr>
          <a:lstStyle/>
          <a:p>
            <a:r>
              <a:rPr lang="en-CA" dirty="0"/>
              <a:t>CAUTION: These are estimates of the carbon that is potentially available for sale. Actual revenue depends on finding a buyer and selling offset credits.</a:t>
            </a:r>
          </a:p>
        </p:txBody>
      </p:sp>
      <p:sp>
        <p:nvSpPr>
          <p:cNvPr id="9" name="TextBox 8">
            <a:extLst>
              <a:ext uri="{FF2B5EF4-FFF2-40B4-BE49-F238E27FC236}">
                <a16:creationId xmlns:a16="http://schemas.microsoft.com/office/drawing/2014/main" id="{8DE9C484-0050-C3E9-BA9F-A5D2EB685080}"/>
              </a:ext>
            </a:extLst>
          </p:cNvPr>
          <p:cNvSpPr txBox="1"/>
          <p:nvPr/>
        </p:nvSpPr>
        <p:spPr>
          <a:xfrm>
            <a:off x="8638697" y="6403578"/>
            <a:ext cx="3486626" cy="369332"/>
          </a:xfrm>
          <a:prstGeom prst="rect">
            <a:avLst/>
          </a:prstGeom>
          <a:noFill/>
        </p:spPr>
        <p:txBody>
          <a:bodyPr wrap="square" rtlCol="0">
            <a:spAutoFit/>
          </a:bodyPr>
          <a:lstStyle/>
          <a:p>
            <a:r>
              <a:rPr lang="en-CA" sz="900" dirty="0"/>
              <a:t>Value for </a:t>
            </a:r>
            <a:r>
              <a:rPr lang="en-CA" sz="900" dirty="0">
                <a:sym typeface="Wingdings" panose="05000000000000000000" pitchFamily="2" charset="2"/>
              </a:rPr>
              <a:t> $170/t is based on the average value starting at $65mil/</a:t>
            </a:r>
            <a:r>
              <a:rPr lang="en-CA" sz="900" dirty="0" err="1">
                <a:sym typeface="Wingdings" panose="05000000000000000000" pitchFamily="2" charset="2"/>
              </a:rPr>
              <a:t>yr</a:t>
            </a:r>
            <a:r>
              <a:rPr lang="en-CA" sz="900" dirty="0">
                <a:sym typeface="Wingdings" panose="05000000000000000000" pitchFamily="2" charset="2"/>
              </a:rPr>
              <a:t>, increasing by $15/</a:t>
            </a:r>
            <a:r>
              <a:rPr lang="en-CA" sz="900" dirty="0" err="1">
                <a:sym typeface="Wingdings" panose="05000000000000000000" pitchFamily="2" charset="2"/>
              </a:rPr>
              <a:t>yr</a:t>
            </a:r>
            <a:r>
              <a:rPr lang="en-CA" sz="900" dirty="0">
                <a:sym typeface="Wingdings" panose="05000000000000000000" pitchFamily="2" charset="2"/>
              </a:rPr>
              <a:t> up to $170/t in 2030, then remaining static</a:t>
            </a:r>
            <a:endParaRPr lang="en-CA" sz="900" dirty="0"/>
          </a:p>
        </p:txBody>
      </p:sp>
      <p:pic>
        <p:nvPicPr>
          <p:cNvPr id="7" name="Picture 6">
            <a:extLst>
              <a:ext uri="{FF2B5EF4-FFF2-40B4-BE49-F238E27FC236}">
                <a16:creationId xmlns:a16="http://schemas.microsoft.com/office/drawing/2014/main" id="{C6469CFD-5E95-8002-85DE-4E8EA70ECE01}"/>
              </a:ext>
            </a:extLst>
          </p:cNvPr>
          <p:cNvPicPr>
            <a:picLocks noChangeAspect="1"/>
          </p:cNvPicPr>
          <p:nvPr/>
        </p:nvPicPr>
        <p:blipFill>
          <a:blip r:embed="rId6"/>
          <a:stretch>
            <a:fillRect/>
          </a:stretch>
        </p:blipFill>
        <p:spPr>
          <a:xfrm>
            <a:off x="8422005" y="3486150"/>
            <a:ext cx="3703320" cy="2941320"/>
          </a:xfrm>
          <a:prstGeom prst="rect">
            <a:avLst/>
          </a:prstGeom>
        </p:spPr>
      </p:pic>
      <p:pic>
        <p:nvPicPr>
          <p:cNvPr id="12" name="Picture 11">
            <a:extLst>
              <a:ext uri="{FF2B5EF4-FFF2-40B4-BE49-F238E27FC236}">
                <a16:creationId xmlns:a16="http://schemas.microsoft.com/office/drawing/2014/main" id="{29C21A82-CCDB-5F43-C825-63860F62416C}"/>
              </a:ext>
            </a:extLst>
          </p:cNvPr>
          <p:cNvPicPr>
            <a:picLocks noChangeAspect="1"/>
          </p:cNvPicPr>
          <p:nvPr/>
        </p:nvPicPr>
        <p:blipFill>
          <a:blip r:embed="rId7"/>
          <a:stretch>
            <a:fillRect/>
          </a:stretch>
        </p:blipFill>
        <p:spPr>
          <a:xfrm>
            <a:off x="319823" y="4097296"/>
            <a:ext cx="4084674" cy="2792210"/>
          </a:xfrm>
          <a:prstGeom prst="rect">
            <a:avLst/>
          </a:prstGeom>
          <a:ln w="9525">
            <a:solidFill>
              <a:schemeClr val="bg1">
                <a:lumMod val="75000"/>
              </a:schemeClr>
            </a:solidFill>
          </a:ln>
        </p:spPr>
      </p:pic>
      <p:pic>
        <p:nvPicPr>
          <p:cNvPr id="15" name="Picture 14">
            <a:extLst>
              <a:ext uri="{FF2B5EF4-FFF2-40B4-BE49-F238E27FC236}">
                <a16:creationId xmlns:a16="http://schemas.microsoft.com/office/drawing/2014/main" id="{3279574E-577E-75F2-8E69-768A4F7E1011}"/>
              </a:ext>
            </a:extLst>
          </p:cNvPr>
          <p:cNvPicPr>
            <a:picLocks noChangeAspect="1"/>
          </p:cNvPicPr>
          <p:nvPr/>
        </p:nvPicPr>
        <p:blipFill>
          <a:blip r:embed="rId8"/>
          <a:stretch>
            <a:fillRect/>
          </a:stretch>
        </p:blipFill>
        <p:spPr>
          <a:xfrm>
            <a:off x="4488607" y="4325628"/>
            <a:ext cx="3881927" cy="2376690"/>
          </a:xfrm>
          <a:prstGeom prst="rect">
            <a:avLst/>
          </a:prstGeom>
        </p:spPr>
      </p:pic>
    </p:spTree>
    <p:extLst>
      <p:ext uri="{BB962C8B-B14F-4D97-AF65-F5344CB8AC3E}">
        <p14:creationId xmlns:p14="http://schemas.microsoft.com/office/powerpoint/2010/main" val="458646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F114D-8E7A-D35B-21A3-2D55F9FED3AD}"/>
              </a:ext>
            </a:extLst>
          </p:cNvPr>
          <p:cNvSpPr>
            <a:spLocks noGrp="1"/>
          </p:cNvSpPr>
          <p:nvPr>
            <p:ph type="title"/>
          </p:nvPr>
        </p:nvSpPr>
        <p:spPr>
          <a:xfrm>
            <a:off x="542925" y="365125"/>
            <a:ext cx="11020425" cy="1325563"/>
          </a:xfrm>
        </p:spPr>
        <p:txBody>
          <a:bodyPr/>
          <a:lstStyle/>
          <a:p>
            <a:r>
              <a:rPr lang="en-CA" dirty="0"/>
              <a:t>Potential Next Steps and Additional Information</a:t>
            </a:r>
          </a:p>
        </p:txBody>
      </p:sp>
      <p:sp>
        <p:nvSpPr>
          <p:cNvPr id="3" name="Content Placeholder 2">
            <a:extLst>
              <a:ext uri="{FF2B5EF4-FFF2-40B4-BE49-F238E27FC236}">
                <a16:creationId xmlns:a16="http://schemas.microsoft.com/office/drawing/2014/main" id="{78A0EAEB-133F-7ABE-66A9-8D2F3CB289CE}"/>
              </a:ext>
            </a:extLst>
          </p:cNvPr>
          <p:cNvSpPr>
            <a:spLocks noGrp="1"/>
          </p:cNvSpPr>
          <p:nvPr>
            <p:ph sz="half" idx="1"/>
          </p:nvPr>
        </p:nvSpPr>
        <p:spPr>
          <a:xfrm>
            <a:off x="838200" y="1825624"/>
            <a:ext cx="5181600" cy="4841875"/>
          </a:xfrm>
        </p:spPr>
        <p:txBody>
          <a:bodyPr>
            <a:normAutofit fontScale="85000" lnSpcReduction="20000"/>
          </a:bodyPr>
          <a:lstStyle/>
          <a:p>
            <a:r>
              <a:rPr lang="en-CA" dirty="0"/>
              <a:t>Socio-economic and environmental cost-benefit analysis</a:t>
            </a:r>
          </a:p>
          <a:p>
            <a:pPr lvl="1"/>
            <a:r>
              <a:rPr lang="en-CA" dirty="0"/>
              <a:t>Cost of infringement vs reconciliation </a:t>
            </a:r>
          </a:p>
          <a:p>
            <a:pPr lvl="1"/>
            <a:r>
              <a:rPr lang="en-CA" dirty="0"/>
              <a:t>Full economic sector assessment</a:t>
            </a:r>
          </a:p>
          <a:p>
            <a:pPr lvl="2"/>
            <a:r>
              <a:rPr lang="en-CA" dirty="0"/>
              <a:t>Carbon, timber, recreation, tech, service/tourism, </a:t>
            </a:r>
            <a:r>
              <a:rPr lang="en-CA" dirty="0" err="1"/>
              <a:t>etc</a:t>
            </a:r>
            <a:r>
              <a:rPr lang="en-CA" dirty="0"/>
              <a:t> </a:t>
            </a:r>
          </a:p>
          <a:p>
            <a:r>
              <a:rPr lang="en-CA" dirty="0"/>
              <a:t>Detailed carbon analysis</a:t>
            </a:r>
          </a:p>
          <a:p>
            <a:pPr lvl="1"/>
            <a:r>
              <a:rPr lang="en-CA" dirty="0"/>
              <a:t>Work so far is at the feasibility analysis level </a:t>
            </a:r>
          </a:p>
          <a:p>
            <a:pPr lvl="1"/>
            <a:r>
              <a:rPr lang="en-CA" dirty="0"/>
              <a:t>Moving forward with a carbon program would require considerable work, both in terms of specific carbon quantification and market/sales development</a:t>
            </a:r>
          </a:p>
          <a:p>
            <a:r>
              <a:rPr lang="en-CA" dirty="0"/>
              <a:t>Philanthropic conservation funding</a:t>
            </a:r>
          </a:p>
          <a:p>
            <a:pPr lvl="1"/>
            <a:r>
              <a:rPr lang="en-CA" dirty="0"/>
              <a:t>Explore BC government mechanisms</a:t>
            </a:r>
          </a:p>
          <a:p>
            <a:pPr lvl="1"/>
            <a:r>
              <a:rPr lang="en-CA" dirty="0"/>
              <a:t>Consider Indigenous Nations’ interest</a:t>
            </a:r>
          </a:p>
          <a:p>
            <a:pPr lvl="1"/>
            <a:r>
              <a:rPr lang="en-CA" dirty="0"/>
              <a:t>Determine leadership/approach</a:t>
            </a:r>
          </a:p>
          <a:p>
            <a:pPr lvl="1"/>
            <a:endParaRPr lang="en-CA" dirty="0"/>
          </a:p>
        </p:txBody>
      </p:sp>
      <p:pic>
        <p:nvPicPr>
          <p:cNvPr id="6" name="Picture 5">
            <a:extLst>
              <a:ext uri="{FF2B5EF4-FFF2-40B4-BE49-F238E27FC236}">
                <a16:creationId xmlns:a16="http://schemas.microsoft.com/office/drawing/2014/main" id="{6AE617A3-FA3E-3685-DC64-F3D9DD3E44E9}"/>
              </a:ext>
            </a:extLst>
          </p:cNvPr>
          <p:cNvPicPr>
            <a:picLocks noChangeAspect="1"/>
          </p:cNvPicPr>
          <p:nvPr/>
        </p:nvPicPr>
        <p:blipFill rotWithShape="1">
          <a:blip r:embed="rId3"/>
          <a:srcRect l="30156" t="16666" r="31562" b="9931"/>
          <a:stretch/>
        </p:blipFill>
        <p:spPr>
          <a:xfrm>
            <a:off x="6224587" y="4605337"/>
            <a:ext cx="2088562" cy="2252663"/>
          </a:xfrm>
          <a:prstGeom prst="rect">
            <a:avLst/>
          </a:prstGeom>
        </p:spPr>
      </p:pic>
      <p:pic>
        <p:nvPicPr>
          <p:cNvPr id="8" name="Picture 7">
            <a:extLst>
              <a:ext uri="{FF2B5EF4-FFF2-40B4-BE49-F238E27FC236}">
                <a16:creationId xmlns:a16="http://schemas.microsoft.com/office/drawing/2014/main" id="{06F6C79D-7367-4CE6-B76C-7EF8C98E02C5}"/>
              </a:ext>
            </a:extLst>
          </p:cNvPr>
          <p:cNvPicPr>
            <a:picLocks noChangeAspect="1"/>
          </p:cNvPicPr>
          <p:nvPr/>
        </p:nvPicPr>
        <p:blipFill rotWithShape="1">
          <a:blip r:embed="rId4"/>
          <a:srcRect t="12639" r="2890" b="11944"/>
          <a:stretch/>
        </p:blipFill>
        <p:spPr>
          <a:xfrm>
            <a:off x="8432212" y="5200650"/>
            <a:ext cx="3619464" cy="1581150"/>
          </a:xfrm>
          <a:prstGeom prst="rect">
            <a:avLst/>
          </a:prstGeom>
        </p:spPr>
      </p:pic>
      <p:pic>
        <p:nvPicPr>
          <p:cNvPr id="1026" name="Picture 2" descr="undefined">
            <a:extLst>
              <a:ext uri="{FF2B5EF4-FFF2-40B4-BE49-F238E27FC236}">
                <a16:creationId xmlns:a16="http://schemas.microsoft.com/office/drawing/2014/main" id="{FB8265E7-2517-1E53-0842-C1E8ED7F3A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8436" y="3952883"/>
            <a:ext cx="1724576" cy="11747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text, tree, outdoor&#10;&#10;Description automatically generated">
            <a:extLst>
              <a:ext uri="{FF2B5EF4-FFF2-40B4-BE49-F238E27FC236}">
                <a16:creationId xmlns:a16="http://schemas.microsoft.com/office/drawing/2014/main" id="{009041B0-14CF-1725-AB78-6EE9E05DDBDC}"/>
              </a:ext>
            </a:extLst>
          </p:cNvPr>
          <p:cNvPicPr>
            <a:picLocks noChangeAspect="1"/>
          </p:cNvPicPr>
          <p:nvPr/>
        </p:nvPicPr>
        <p:blipFill rotWithShape="1">
          <a:blip r:embed="rId6">
            <a:extLst>
              <a:ext uri="{28A0092B-C50C-407E-A947-70E740481C1C}">
                <a14:useLocalDpi xmlns:a14="http://schemas.microsoft.com/office/drawing/2010/main" val="0"/>
              </a:ext>
            </a:extLst>
          </a:blip>
          <a:srcRect t="24759" r="4546" b="8333"/>
          <a:stretch/>
        </p:blipFill>
        <p:spPr>
          <a:xfrm>
            <a:off x="6262960" y="1825625"/>
            <a:ext cx="2195240" cy="2736850"/>
          </a:xfrm>
          <a:prstGeom prst="rect">
            <a:avLst/>
          </a:prstGeom>
        </p:spPr>
      </p:pic>
      <p:pic>
        <p:nvPicPr>
          <p:cNvPr id="12" name="Picture 11" descr="A picture containing mammal, outdoor, standing, wild dog&#10;&#10;Description automatically generated">
            <a:extLst>
              <a:ext uri="{FF2B5EF4-FFF2-40B4-BE49-F238E27FC236}">
                <a16:creationId xmlns:a16="http://schemas.microsoft.com/office/drawing/2014/main" id="{9A68D4AA-BE8A-93AE-ADF4-C6F99883BD2F}"/>
              </a:ext>
            </a:extLst>
          </p:cNvPr>
          <p:cNvPicPr>
            <a:picLocks noChangeAspect="1"/>
          </p:cNvPicPr>
          <p:nvPr/>
        </p:nvPicPr>
        <p:blipFill rotWithShape="1">
          <a:blip r:embed="rId7">
            <a:extLst>
              <a:ext uri="{28A0092B-C50C-407E-A947-70E740481C1C}">
                <a14:useLocalDpi xmlns:a14="http://schemas.microsoft.com/office/drawing/2010/main" val="0"/>
              </a:ext>
            </a:extLst>
          </a:blip>
          <a:srcRect r="1449" b="21698"/>
          <a:stretch/>
        </p:blipFill>
        <p:spPr>
          <a:xfrm>
            <a:off x="8588436" y="1816089"/>
            <a:ext cx="2028957" cy="2063768"/>
          </a:xfrm>
          <a:prstGeom prst="rect">
            <a:avLst/>
          </a:prstGeom>
        </p:spPr>
      </p:pic>
      <p:pic>
        <p:nvPicPr>
          <p:cNvPr id="13" name="Picture 12" descr="A picture containing tree, grass, outdoor, plant&#10;&#10;Description automatically generated">
            <a:extLst>
              <a:ext uri="{FF2B5EF4-FFF2-40B4-BE49-F238E27FC236}">
                <a16:creationId xmlns:a16="http://schemas.microsoft.com/office/drawing/2014/main" id="{7BAAFE7F-3D7A-C228-F5B0-1518CC8952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77499" y="3977609"/>
            <a:ext cx="1517451" cy="1138088"/>
          </a:xfrm>
          <a:prstGeom prst="rect">
            <a:avLst/>
          </a:prstGeom>
        </p:spPr>
      </p:pic>
    </p:spTree>
    <p:extLst>
      <p:ext uri="{BB962C8B-B14F-4D97-AF65-F5344CB8AC3E}">
        <p14:creationId xmlns:p14="http://schemas.microsoft.com/office/powerpoint/2010/main" val="2644900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D55C-02A1-D4E2-38F3-F29F9F8EEA5B}"/>
              </a:ext>
            </a:extLst>
          </p:cNvPr>
          <p:cNvSpPr>
            <a:spLocks noGrp="1"/>
          </p:cNvSpPr>
          <p:nvPr>
            <p:ph type="title"/>
          </p:nvPr>
        </p:nvSpPr>
        <p:spPr>
          <a:xfrm>
            <a:off x="268487" y="50800"/>
            <a:ext cx="11685387" cy="1325563"/>
          </a:xfrm>
        </p:spPr>
        <p:txBody>
          <a:bodyPr/>
          <a:lstStyle/>
          <a:p>
            <a:r>
              <a:rPr lang="en-CA" dirty="0"/>
              <a:t>Examples of Indigenous led Carbon Offsets in BC</a:t>
            </a:r>
            <a:br>
              <a:rPr lang="en-CA" dirty="0"/>
            </a:br>
            <a:r>
              <a:rPr lang="en-CA" sz="2000" dirty="0">
                <a:hlinkClick r:id="rId3"/>
              </a:rPr>
              <a:t>https://www.bcafn.ca/priority-areas/environment/climate-emergency/first-nations-carbon-offsets</a:t>
            </a:r>
            <a:r>
              <a:rPr lang="en-CA" sz="2000" dirty="0"/>
              <a:t> </a:t>
            </a:r>
          </a:p>
        </p:txBody>
      </p:sp>
      <p:sp>
        <p:nvSpPr>
          <p:cNvPr id="4" name="Content Placeholder 3">
            <a:extLst>
              <a:ext uri="{FF2B5EF4-FFF2-40B4-BE49-F238E27FC236}">
                <a16:creationId xmlns:a16="http://schemas.microsoft.com/office/drawing/2014/main" id="{F869B620-9AA8-EBF5-D7BE-A5FFAD78B772}"/>
              </a:ext>
            </a:extLst>
          </p:cNvPr>
          <p:cNvSpPr>
            <a:spLocks noGrp="1"/>
          </p:cNvSpPr>
          <p:nvPr>
            <p:ph sz="half" idx="1"/>
          </p:nvPr>
        </p:nvSpPr>
        <p:spPr>
          <a:xfrm>
            <a:off x="784010" y="1548605"/>
            <a:ext cx="5181600" cy="4499770"/>
          </a:xfrm>
        </p:spPr>
        <p:txBody>
          <a:bodyPr>
            <a:normAutofit fontScale="55000" lnSpcReduction="20000"/>
          </a:bodyPr>
          <a:lstStyle/>
          <a:p>
            <a:pPr marL="0" indent="0">
              <a:buNone/>
            </a:pPr>
            <a:r>
              <a:rPr lang="en-CA" b="1" dirty="0"/>
              <a:t>Great Bear Rainforest</a:t>
            </a:r>
          </a:p>
          <a:p>
            <a:r>
              <a:rPr lang="en-CA" dirty="0"/>
              <a:t>Initiated through federal and provincial funds, matched by Conservation Funding</a:t>
            </a:r>
          </a:p>
          <a:p>
            <a:r>
              <a:rPr lang="en-CA" dirty="0"/>
              <a:t>Carbon is one component</a:t>
            </a:r>
          </a:p>
          <a:p>
            <a:pPr lvl="1"/>
            <a:r>
              <a:rPr lang="en-CA" dirty="0"/>
              <a:t>Funds stewardship, monitoring, permitting</a:t>
            </a:r>
          </a:p>
          <a:p>
            <a:pPr lvl="2"/>
            <a:r>
              <a:rPr lang="en-CA" dirty="0"/>
              <a:t>E.g., 1/3 of </a:t>
            </a:r>
            <a:r>
              <a:rPr lang="en-CA" dirty="0" err="1"/>
              <a:t>Nuxalk</a:t>
            </a:r>
            <a:r>
              <a:rPr lang="en-CA" dirty="0"/>
              <a:t> Guardian Program (2020)</a:t>
            </a:r>
          </a:p>
          <a:p>
            <a:pPr lvl="2"/>
            <a:r>
              <a:rPr lang="en-CA" dirty="0"/>
              <a:t>Serves as match funding for other grants</a:t>
            </a:r>
          </a:p>
          <a:p>
            <a:r>
              <a:rPr lang="en-CA" dirty="0"/>
              <a:t>BC Government is the primary purchaser</a:t>
            </a:r>
          </a:p>
          <a:p>
            <a:pPr lvl="1"/>
            <a:r>
              <a:rPr lang="en-CA" dirty="0"/>
              <a:t>GBR has more carbon than BC gov needs to meet carbon-neutral goals</a:t>
            </a:r>
          </a:p>
          <a:p>
            <a:pPr lvl="1"/>
            <a:r>
              <a:rPr lang="en-CA" dirty="0"/>
              <a:t>Sales have not lived up to expectations</a:t>
            </a:r>
          </a:p>
          <a:p>
            <a:r>
              <a:rPr lang="en-CA" sz="1400" dirty="0">
                <a:hlinkClick r:id="rId4"/>
              </a:rPr>
              <a:t>https://greatbearcorp.ca/great-bear-carbon-credit-corporation/</a:t>
            </a:r>
            <a:endParaRPr lang="en-CA" sz="1400" dirty="0"/>
          </a:p>
          <a:p>
            <a:r>
              <a:rPr lang="en-CA" sz="1400" dirty="0">
                <a:hlinkClick r:id="rId5"/>
              </a:rPr>
              <a:t>https://www2.gov.bc.ca/assets/gov/environment/natural-resource-stewardship/consulting-with-first-nations/agreements/2016_05_02_nanwakolas_absa_signed.pdf</a:t>
            </a:r>
            <a:r>
              <a:rPr lang="en-CA" sz="1400" dirty="0"/>
              <a:t> </a:t>
            </a:r>
          </a:p>
        </p:txBody>
      </p:sp>
      <p:sp>
        <p:nvSpPr>
          <p:cNvPr id="9" name="Content Placeholder 8">
            <a:extLst>
              <a:ext uri="{FF2B5EF4-FFF2-40B4-BE49-F238E27FC236}">
                <a16:creationId xmlns:a16="http://schemas.microsoft.com/office/drawing/2014/main" id="{A61E2E3F-2308-871A-3FFE-5CA869C990F6}"/>
              </a:ext>
            </a:extLst>
          </p:cNvPr>
          <p:cNvSpPr>
            <a:spLocks noGrp="1"/>
          </p:cNvSpPr>
          <p:nvPr>
            <p:ph sz="half" idx="2"/>
          </p:nvPr>
        </p:nvSpPr>
        <p:spPr>
          <a:xfrm>
            <a:off x="6324600" y="1530349"/>
            <a:ext cx="5181600" cy="3089275"/>
          </a:xfrm>
        </p:spPr>
        <p:txBody>
          <a:bodyPr>
            <a:normAutofit fontScale="55000" lnSpcReduction="20000"/>
          </a:bodyPr>
          <a:lstStyle/>
          <a:p>
            <a:pPr marL="0" indent="0">
              <a:buNone/>
            </a:pPr>
            <a:r>
              <a:rPr lang="en-CA" b="1" dirty="0"/>
              <a:t>Cheakamus Community Forest</a:t>
            </a:r>
          </a:p>
          <a:p>
            <a:r>
              <a:rPr lang="en-CA" dirty="0"/>
              <a:t>Partnership between:</a:t>
            </a:r>
          </a:p>
          <a:p>
            <a:pPr lvl="1"/>
            <a:r>
              <a:rPr lang="en-CA" dirty="0"/>
              <a:t>Sḵwx̱wú7mesh </a:t>
            </a:r>
            <a:r>
              <a:rPr lang="en-CA" dirty="0" err="1"/>
              <a:t>Úxwumixw</a:t>
            </a:r>
            <a:r>
              <a:rPr lang="en-CA" dirty="0"/>
              <a:t> (Squamish Nation) </a:t>
            </a:r>
          </a:p>
          <a:p>
            <a:pPr lvl="1"/>
            <a:r>
              <a:rPr lang="en-CA" dirty="0"/>
              <a:t>Lil̓wat7úl (</a:t>
            </a:r>
            <a:r>
              <a:rPr lang="en-CA" dirty="0" err="1"/>
              <a:t>Líl̓wat</a:t>
            </a:r>
            <a:r>
              <a:rPr lang="en-CA" dirty="0"/>
              <a:t> Nation)</a:t>
            </a:r>
          </a:p>
          <a:p>
            <a:pPr lvl="1"/>
            <a:r>
              <a:rPr lang="en-CA" dirty="0"/>
              <a:t>Municipality of Whistler </a:t>
            </a:r>
          </a:p>
          <a:p>
            <a:r>
              <a:rPr lang="en-CA" dirty="0"/>
              <a:t>Offset credits sold to:</a:t>
            </a:r>
          </a:p>
          <a:p>
            <a:pPr lvl="1"/>
            <a:r>
              <a:rPr lang="en-US" b="0" i="0" dirty="0">
                <a:solidFill>
                  <a:srgbClr val="000000"/>
                </a:solidFill>
                <a:effectLst/>
                <a:latin typeface="lato" panose="020F0502020204030203" pitchFamily="34" charset="0"/>
              </a:rPr>
              <a:t>Municipality of Whistler</a:t>
            </a:r>
          </a:p>
          <a:p>
            <a:pPr lvl="1"/>
            <a:r>
              <a:rPr lang="en-US" b="0" i="0" dirty="0" err="1">
                <a:solidFill>
                  <a:srgbClr val="000000"/>
                </a:solidFill>
                <a:effectLst/>
                <a:latin typeface="lato" panose="020F0502020204030203" pitchFamily="34" charset="0"/>
              </a:rPr>
              <a:t>VanCity</a:t>
            </a:r>
            <a:r>
              <a:rPr lang="en-US" b="0" i="0" dirty="0">
                <a:solidFill>
                  <a:srgbClr val="000000"/>
                </a:solidFill>
                <a:effectLst/>
                <a:latin typeface="lato" panose="020F0502020204030203" pitchFamily="34" charset="0"/>
              </a:rPr>
              <a:t>, Tinhorn Creek, Sharp Six Consulting, </a:t>
            </a:r>
            <a:r>
              <a:rPr lang="en-US" b="0" i="0" dirty="0" err="1">
                <a:solidFill>
                  <a:srgbClr val="000000"/>
                </a:solidFill>
                <a:effectLst/>
                <a:latin typeface="lato" panose="020F0502020204030203" pitchFamily="34" charset="0"/>
              </a:rPr>
              <a:t>Ecotrust</a:t>
            </a:r>
            <a:r>
              <a:rPr lang="en-US" b="0" i="0" dirty="0">
                <a:solidFill>
                  <a:srgbClr val="000000"/>
                </a:solidFill>
                <a:effectLst/>
                <a:latin typeface="lato" panose="020F0502020204030203" pitchFamily="34" charset="0"/>
              </a:rPr>
              <a:t> Canada, Brinkman Climate, Eclipse Awards, Local Practice Architecture, MET Fine Printers </a:t>
            </a:r>
          </a:p>
          <a:p>
            <a:r>
              <a:rPr lang="en-US" dirty="0">
                <a:solidFill>
                  <a:srgbClr val="000000"/>
                </a:solidFill>
                <a:latin typeface="lato" panose="020F0502020204030203" pitchFamily="34" charset="0"/>
              </a:rPr>
              <a:t>Offsets based </a:t>
            </a:r>
            <a:r>
              <a:rPr lang="en-US" b="0" i="0" dirty="0">
                <a:solidFill>
                  <a:srgbClr val="000000"/>
                </a:solidFill>
                <a:effectLst/>
                <a:latin typeface="lato" panose="020F0502020204030203" pitchFamily="34" charset="0"/>
              </a:rPr>
              <a:t>on </a:t>
            </a:r>
            <a:r>
              <a:rPr lang="en-US" b="0" dirty="0">
                <a:solidFill>
                  <a:srgbClr val="000000"/>
                </a:solidFill>
                <a:effectLst/>
                <a:latin typeface="lato" panose="020F0502020204030203" pitchFamily="34" charset="0"/>
              </a:rPr>
              <a:t>“</a:t>
            </a:r>
            <a:r>
              <a:rPr lang="en-US" b="0" i="1" dirty="0">
                <a:solidFill>
                  <a:srgbClr val="000000"/>
                </a:solidFill>
                <a:effectLst/>
                <a:latin typeface="lato" panose="020F0502020204030203" pitchFamily="34" charset="0"/>
              </a:rPr>
              <a:t>reduced harvest volumes, extended harvest rotations, expanded reserves, and protection of old growth forests and other important wildlife habitat.</a:t>
            </a:r>
            <a:r>
              <a:rPr lang="en-US" b="0" dirty="0">
                <a:solidFill>
                  <a:srgbClr val="000000"/>
                </a:solidFill>
                <a:effectLst/>
                <a:latin typeface="lato" panose="020F0502020204030203" pitchFamily="34" charset="0"/>
              </a:rPr>
              <a:t>”</a:t>
            </a:r>
            <a:r>
              <a:rPr lang="en-US" b="0" i="0" dirty="0">
                <a:solidFill>
                  <a:srgbClr val="000000"/>
                </a:solidFill>
                <a:effectLst/>
                <a:latin typeface="lato" panose="020F0502020204030203" pitchFamily="34" charset="0"/>
              </a:rPr>
              <a:t> </a:t>
            </a:r>
          </a:p>
          <a:p>
            <a:r>
              <a:rPr lang="en-CA" sz="2100" dirty="0">
                <a:hlinkClick r:id="rId6"/>
              </a:rPr>
              <a:t>https://www.cheakamuscommunityforest.com/carbon-project/</a:t>
            </a:r>
            <a:r>
              <a:rPr lang="en-CA" sz="2100" dirty="0"/>
              <a:t> </a:t>
            </a:r>
            <a:endParaRPr lang="en-CA" dirty="0"/>
          </a:p>
          <a:p>
            <a:endParaRPr lang="en-CA" dirty="0"/>
          </a:p>
          <a:p>
            <a:endParaRPr lang="en-CA" dirty="0"/>
          </a:p>
        </p:txBody>
      </p:sp>
      <p:pic>
        <p:nvPicPr>
          <p:cNvPr id="14" name="Picture 13">
            <a:extLst>
              <a:ext uri="{FF2B5EF4-FFF2-40B4-BE49-F238E27FC236}">
                <a16:creationId xmlns:a16="http://schemas.microsoft.com/office/drawing/2014/main" id="{F3E46386-6366-724C-ED53-FF321BD9B072}"/>
              </a:ext>
            </a:extLst>
          </p:cNvPr>
          <p:cNvPicPr>
            <a:picLocks noChangeAspect="1"/>
          </p:cNvPicPr>
          <p:nvPr/>
        </p:nvPicPr>
        <p:blipFill rotWithShape="1">
          <a:blip r:embed="rId7"/>
          <a:srcRect l="8125" t="18472" r="12344" b="14028"/>
          <a:stretch/>
        </p:blipFill>
        <p:spPr>
          <a:xfrm>
            <a:off x="6633533" y="4484687"/>
            <a:ext cx="4768420" cy="2276476"/>
          </a:xfrm>
          <a:prstGeom prst="rect">
            <a:avLst/>
          </a:prstGeom>
        </p:spPr>
      </p:pic>
      <p:pic>
        <p:nvPicPr>
          <p:cNvPr id="16" name="Picture 15">
            <a:extLst>
              <a:ext uri="{FF2B5EF4-FFF2-40B4-BE49-F238E27FC236}">
                <a16:creationId xmlns:a16="http://schemas.microsoft.com/office/drawing/2014/main" id="{0F923ADC-C216-B6BC-761A-1657BBF48E61}"/>
              </a:ext>
            </a:extLst>
          </p:cNvPr>
          <p:cNvPicPr>
            <a:picLocks noChangeAspect="1"/>
          </p:cNvPicPr>
          <p:nvPr/>
        </p:nvPicPr>
        <p:blipFill rotWithShape="1">
          <a:blip r:embed="rId8"/>
          <a:srcRect t="11944" r="32500" b="50000"/>
          <a:stretch/>
        </p:blipFill>
        <p:spPr>
          <a:xfrm>
            <a:off x="268488" y="4876800"/>
            <a:ext cx="6007007" cy="1905000"/>
          </a:xfrm>
          <a:prstGeom prst="rect">
            <a:avLst/>
          </a:prstGeom>
        </p:spPr>
      </p:pic>
    </p:spTree>
    <p:extLst>
      <p:ext uri="{BB962C8B-B14F-4D97-AF65-F5344CB8AC3E}">
        <p14:creationId xmlns:p14="http://schemas.microsoft.com/office/powerpoint/2010/main" val="403484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6DCCC-DCB8-1D2C-FE66-0970D0736E58}"/>
              </a:ext>
            </a:extLst>
          </p:cNvPr>
          <p:cNvSpPr>
            <a:spLocks noGrp="1"/>
          </p:cNvSpPr>
          <p:nvPr>
            <p:ph type="title"/>
          </p:nvPr>
        </p:nvSpPr>
        <p:spPr/>
        <p:txBody>
          <a:bodyPr/>
          <a:lstStyle/>
          <a:p>
            <a:r>
              <a:rPr lang="en-CA" dirty="0"/>
              <a:t>Other Resources</a:t>
            </a:r>
          </a:p>
        </p:txBody>
      </p:sp>
      <p:sp>
        <p:nvSpPr>
          <p:cNvPr id="3" name="Content Placeholder 2">
            <a:extLst>
              <a:ext uri="{FF2B5EF4-FFF2-40B4-BE49-F238E27FC236}">
                <a16:creationId xmlns:a16="http://schemas.microsoft.com/office/drawing/2014/main" id="{865CAED6-1580-0668-EF4E-5B49DA96F1A2}"/>
              </a:ext>
            </a:extLst>
          </p:cNvPr>
          <p:cNvSpPr>
            <a:spLocks noGrp="1"/>
          </p:cNvSpPr>
          <p:nvPr>
            <p:ph sz="half" idx="1"/>
          </p:nvPr>
        </p:nvSpPr>
        <p:spPr/>
        <p:txBody>
          <a:bodyPr/>
          <a:lstStyle/>
          <a:p>
            <a:r>
              <a:rPr lang="en-CA" dirty="0"/>
              <a:t>BC Assembly of First Nations</a:t>
            </a:r>
          </a:p>
          <a:p>
            <a:pPr lvl="1"/>
            <a:r>
              <a:rPr lang="en-CA" sz="2400" dirty="0">
                <a:hlinkClick r:id="rId3"/>
              </a:rPr>
              <a:t>https://www.bcafn.ca/priority-areas/environment/climate-emergency/first-nations-carbon-offsets</a:t>
            </a:r>
            <a:endParaRPr lang="en-CA" sz="2400" dirty="0"/>
          </a:p>
          <a:p>
            <a:endParaRPr lang="en-CA" dirty="0"/>
          </a:p>
        </p:txBody>
      </p:sp>
      <p:pic>
        <p:nvPicPr>
          <p:cNvPr id="6" name="Content Placeholder 5">
            <a:extLst>
              <a:ext uri="{FF2B5EF4-FFF2-40B4-BE49-F238E27FC236}">
                <a16:creationId xmlns:a16="http://schemas.microsoft.com/office/drawing/2014/main" id="{7D989B76-CD68-77E2-69C8-6919D4E724EF}"/>
              </a:ext>
            </a:extLst>
          </p:cNvPr>
          <p:cNvPicPr>
            <a:picLocks noGrp="1" noChangeAspect="1"/>
          </p:cNvPicPr>
          <p:nvPr>
            <p:ph sz="half" idx="2"/>
          </p:nvPr>
        </p:nvPicPr>
        <p:blipFill rotWithShape="1">
          <a:blip r:embed="rId4"/>
          <a:srcRect l="34559" t="15659" r="35294" b="15714"/>
          <a:stretch/>
        </p:blipFill>
        <p:spPr>
          <a:xfrm>
            <a:off x="7809095" y="1690688"/>
            <a:ext cx="3895725" cy="4988429"/>
          </a:xfrm>
        </p:spPr>
      </p:pic>
      <p:pic>
        <p:nvPicPr>
          <p:cNvPr id="8" name="Picture 7">
            <a:extLst>
              <a:ext uri="{FF2B5EF4-FFF2-40B4-BE49-F238E27FC236}">
                <a16:creationId xmlns:a16="http://schemas.microsoft.com/office/drawing/2014/main" id="{0D8CADB2-D112-F282-86AB-9DC6BBB6B9B0}"/>
              </a:ext>
            </a:extLst>
          </p:cNvPr>
          <p:cNvPicPr>
            <a:picLocks noChangeAspect="1"/>
          </p:cNvPicPr>
          <p:nvPr/>
        </p:nvPicPr>
        <p:blipFill rotWithShape="1">
          <a:blip r:embed="rId5"/>
          <a:srcRect t="3611" b="11667"/>
          <a:stretch/>
        </p:blipFill>
        <p:spPr>
          <a:xfrm>
            <a:off x="487180" y="3726367"/>
            <a:ext cx="6195935" cy="2952750"/>
          </a:xfrm>
          <a:prstGeom prst="rect">
            <a:avLst/>
          </a:prstGeom>
        </p:spPr>
      </p:pic>
    </p:spTree>
    <p:extLst>
      <p:ext uri="{BB962C8B-B14F-4D97-AF65-F5344CB8AC3E}">
        <p14:creationId xmlns:p14="http://schemas.microsoft.com/office/powerpoint/2010/main" val="894459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F4CA-E56F-021B-0304-3D611761599D}"/>
              </a:ext>
            </a:extLst>
          </p:cNvPr>
          <p:cNvSpPr>
            <a:spLocks noGrp="1"/>
          </p:cNvSpPr>
          <p:nvPr>
            <p:ph type="title"/>
          </p:nvPr>
        </p:nvSpPr>
        <p:spPr>
          <a:xfrm>
            <a:off x="552450" y="-34925"/>
            <a:ext cx="11125200" cy="1325563"/>
          </a:xfrm>
        </p:spPr>
        <p:txBody>
          <a:bodyPr>
            <a:normAutofit/>
          </a:bodyPr>
          <a:lstStyle/>
          <a:p>
            <a:r>
              <a:rPr lang="en-CA" sz="3900" dirty="0"/>
              <a:t>Take home messages #1</a:t>
            </a:r>
          </a:p>
        </p:txBody>
      </p:sp>
      <p:sp>
        <p:nvSpPr>
          <p:cNvPr id="3" name="Content Placeholder 2">
            <a:extLst>
              <a:ext uri="{FF2B5EF4-FFF2-40B4-BE49-F238E27FC236}">
                <a16:creationId xmlns:a16="http://schemas.microsoft.com/office/drawing/2014/main" id="{54D8D28D-5BFC-D2D8-1D99-A90575475018}"/>
              </a:ext>
            </a:extLst>
          </p:cNvPr>
          <p:cNvSpPr>
            <a:spLocks noGrp="1"/>
          </p:cNvSpPr>
          <p:nvPr>
            <p:ph sz="half" idx="1"/>
          </p:nvPr>
        </p:nvSpPr>
        <p:spPr>
          <a:xfrm>
            <a:off x="71438" y="885825"/>
            <a:ext cx="6024562" cy="6105525"/>
          </a:xfrm>
        </p:spPr>
        <p:txBody>
          <a:bodyPr>
            <a:normAutofit fontScale="62500" lnSpcReduction="20000"/>
          </a:bodyPr>
          <a:lstStyle/>
          <a:p>
            <a:pPr marL="0" indent="0">
              <a:buNone/>
            </a:pPr>
            <a:r>
              <a:rPr lang="en-CA" b="1" dirty="0">
                <a:solidFill>
                  <a:srgbClr val="0070C0"/>
                </a:solidFill>
              </a:rPr>
              <a:t>Tier 1</a:t>
            </a:r>
            <a:r>
              <a:rPr lang="en-CA" dirty="0">
                <a:solidFill>
                  <a:srgbClr val="0070C0"/>
                </a:solidFill>
              </a:rPr>
              <a:t> </a:t>
            </a:r>
            <a:r>
              <a:rPr lang="en-CA" dirty="0"/>
              <a:t>has the best chance for self-sufficient caribou populations</a:t>
            </a:r>
          </a:p>
          <a:p>
            <a:pPr lvl="1"/>
            <a:r>
              <a:rPr lang="en-CA" dirty="0"/>
              <a:t>Highest area for protection</a:t>
            </a:r>
          </a:p>
          <a:p>
            <a:pPr lvl="1"/>
            <a:r>
              <a:rPr lang="en-CA" dirty="0"/>
              <a:t>Most restrictive matrix management</a:t>
            </a:r>
          </a:p>
          <a:p>
            <a:r>
              <a:rPr lang="en-CA" dirty="0"/>
              <a:t>highest impact on timber</a:t>
            </a:r>
          </a:p>
          <a:p>
            <a:pPr lvl="1"/>
            <a:r>
              <a:rPr lang="en-CA" dirty="0"/>
              <a:t>Close to double the area impacted compared to Tier 3</a:t>
            </a:r>
          </a:p>
          <a:p>
            <a:r>
              <a:rPr lang="en-CA" dirty="0"/>
              <a:t>most potential for carbon and conservation funding</a:t>
            </a:r>
          </a:p>
          <a:p>
            <a:endParaRPr lang="en-CA" sz="1100" dirty="0"/>
          </a:p>
          <a:p>
            <a:pPr marL="0" indent="0">
              <a:buNone/>
            </a:pPr>
            <a:r>
              <a:rPr lang="en-CA" b="1" dirty="0">
                <a:solidFill>
                  <a:srgbClr val="0070C0"/>
                </a:solidFill>
                <a:sym typeface="Wingdings" panose="05000000000000000000" pitchFamily="2" charset="2"/>
              </a:rPr>
              <a:t>Tier 3</a:t>
            </a:r>
            <a:r>
              <a:rPr lang="en-CA" dirty="0">
                <a:solidFill>
                  <a:srgbClr val="0070C0"/>
                </a:solidFill>
                <a:sym typeface="Wingdings" panose="05000000000000000000" pitchFamily="2" charset="2"/>
              </a:rPr>
              <a:t> </a:t>
            </a:r>
            <a:r>
              <a:rPr lang="en-CA" dirty="0">
                <a:sym typeface="Wingdings" panose="05000000000000000000" pitchFamily="2" charset="2"/>
              </a:rPr>
              <a:t>has opposite pros/cons</a:t>
            </a:r>
          </a:p>
          <a:p>
            <a:r>
              <a:rPr lang="en-CA" dirty="0">
                <a:sym typeface="Wingdings" panose="05000000000000000000" pitchFamily="2" charset="2"/>
              </a:rPr>
              <a:t>Lowest protection for caribou</a:t>
            </a:r>
          </a:p>
          <a:p>
            <a:r>
              <a:rPr lang="en-CA" dirty="0">
                <a:sym typeface="Wingdings" panose="05000000000000000000" pitchFamily="2" charset="2"/>
              </a:rPr>
              <a:t>Highest risk to caribou</a:t>
            </a:r>
          </a:p>
          <a:p>
            <a:r>
              <a:rPr lang="en-CA" dirty="0">
                <a:sym typeface="Wingdings" panose="05000000000000000000" pitchFamily="2" charset="2"/>
              </a:rPr>
              <a:t>Lowest, but still substantial, impacts on available timber for harvest</a:t>
            </a:r>
          </a:p>
          <a:p>
            <a:r>
              <a:rPr lang="en-CA" dirty="0">
                <a:sym typeface="Wingdings" panose="05000000000000000000" pitchFamily="2" charset="2"/>
              </a:rPr>
              <a:t>Lowest carbon offset sales potential</a:t>
            </a:r>
          </a:p>
          <a:p>
            <a:pPr marL="457200" lvl="1" indent="0">
              <a:buNone/>
            </a:pPr>
            <a:endParaRPr lang="en-CA" sz="1100" dirty="0">
              <a:sym typeface="Wingdings" panose="05000000000000000000" pitchFamily="2" charset="2"/>
            </a:endParaRPr>
          </a:p>
          <a:p>
            <a:pPr marL="0" indent="0">
              <a:buNone/>
            </a:pPr>
            <a:r>
              <a:rPr lang="en-CA" dirty="0"/>
              <a:t>Including </a:t>
            </a:r>
            <a:r>
              <a:rPr lang="en-CA" b="1" dirty="0">
                <a:solidFill>
                  <a:srgbClr val="0070C0"/>
                </a:solidFill>
              </a:rPr>
              <a:t>old forest protection </a:t>
            </a:r>
            <a:r>
              <a:rPr lang="en-CA" dirty="0"/>
              <a:t>within the matrix with caribou core habitat protection adds considerable carbon and caribou conservation value</a:t>
            </a:r>
          </a:p>
          <a:p>
            <a:pPr lvl="1"/>
            <a:r>
              <a:rPr lang="en-CA" dirty="0"/>
              <a:t>Old growth deferral areas could contribute significantly to carbon offset potential </a:t>
            </a:r>
          </a:p>
          <a:p>
            <a:pPr lvl="2"/>
            <a:r>
              <a:rPr lang="en-CA" dirty="0"/>
              <a:t>They have more carbon offset potential value than protection scenarios in Tier 2 and Tier 3</a:t>
            </a:r>
          </a:p>
          <a:p>
            <a:pPr lvl="1"/>
            <a:r>
              <a:rPr lang="en-CA" dirty="0"/>
              <a:t>Could also consider other values like watersheds, salmon streams, or other species of concern for carbon offsetting (not included here)</a:t>
            </a:r>
          </a:p>
          <a:p>
            <a:pPr lvl="1"/>
            <a:endParaRPr lang="en-CA" dirty="0">
              <a:sym typeface="Wingdings" panose="05000000000000000000" pitchFamily="2" charset="2"/>
            </a:endParaRPr>
          </a:p>
          <a:p>
            <a:pPr marL="0" indent="0">
              <a:buNone/>
            </a:pPr>
            <a:endParaRPr lang="en-CA" dirty="0"/>
          </a:p>
          <a:p>
            <a:pPr marL="0" indent="0">
              <a:buNone/>
            </a:pPr>
            <a:endParaRPr lang="en-CA" dirty="0"/>
          </a:p>
        </p:txBody>
      </p:sp>
      <p:grpSp>
        <p:nvGrpSpPr>
          <p:cNvPr id="13" name="Group 12">
            <a:extLst>
              <a:ext uri="{FF2B5EF4-FFF2-40B4-BE49-F238E27FC236}">
                <a16:creationId xmlns:a16="http://schemas.microsoft.com/office/drawing/2014/main" id="{11D36637-D26E-DE92-18C4-5B724B1DBCC4}"/>
              </a:ext>
            </a:extLst>
          </p:cNvPr>
          <p:cNvGrpSpPr/>
          <p:nvPr/>
        </p:nvGrpSpPr>
        <p:grpSpPr>
          <a:xfrm>
            <a:off x="7061339" y="471793"/>
            <a:ext cx="3567112" cy="3525209"/>
            <a:chOff x="7610475" y="628542"/>
            <a:chExt cx="4386262" cy="3936103"/>
          </a:xfrm>
        </p:grpSpPr>
        <p:pic>
          <p:nvPicPr>
            <p:cNvPr id="21" name="Picture 20" descr="Map&#10;&#10;Description automatically generated">
              <a:extLst>
                <a:ext uri="{FF2B5EF4-FFF2-40B4-BE49-F238E27FC236}">
                  <a16:creationId xmlns:a16="http://schemas.microsoft.com/office/drawing/2014/main" id="{2A44198C-8FF8-CFBD-3B24-079004966023}"/>
                </a:ext>
              </a:extLst>
            </p:cNvPr>
            <p:cNvPicPr>
              <a:picLocks noChangeAspect="1"/>
            </p:cNvPicPr>
            <p:nvPr/>
          </p:nvPicPr>
          <p:blipFill rotWithShape="1">
            <a:blip r:embed="rId3">
              <a:extLst>
                <a:ext uri="{28A0092B-C50C-407E-A947-70E740481C1C}">
                  <a14:useLocalDpi xmlns:a14="http://schemas.microsoft.com/office/drawing/2010/main" val="0"/>
                </a:ext>
              </a:extLst>
            </a:blip>
            <a:srcRect l="22679" t="27037" r="8840" b="23750"/>
            <a:stretch/>
          </p:blipFill>
          <p:spPr>
            <a:xfrm>
              <a:off x="7767636" y="631545"/>
              <a:ext cx="4229101" cy="3933100"/>
            </a:xfrm>
            <a:prstGeom prst="rect">
              <a:avLst/>
            </a:prstGeom>
          </p:spPr>
        </p:pic>
        <p:grpSp>
          <p:nvGrpSpPr>
            <p:cNvPr id="22" name="Group 21">
              <a:extLst>
                <a:ext uri="{FF2B5EF4-FFF2-40B4-BE49-F238E27FC236}">
                  <a16:creationId xmlns:a16="http://schemas.microsoft.com/office/drawing/2014/main" id="{613BEFAB-418F-B6E7-2A66-B24DC51E574E}"/>
                </a:ext>
              </a:extLst>
            </p:cNvPr>
            <p:cNvGrpSpPr/>
            <p:nvPr/>
          </p:nvGrpSpPr>
          <p:grpSpPr>
            <a:xfrm>
              <a:off x="7610475" y="628542"/>
              <a:ext cx="785811" cy="1169815"/>
              <a:chOff x="6096000" y="1902708"/>
              <a:chExt cx="1266825" cy="1673929"/>
            </a:xfrm>
          </p:grpSpPr>
          <p:pic>
            <p:nvPicPr>
              <p:cNvPr id="23" name="Picture 22">
                <a:extLst>
                  <a:ext uri="{FF2B5EF4-FFF2-40B4-BE49-F238E27FC236}">
                    <a16:creationId xmlns:a16="http://schemas.microsoft.com/office/drawing/2014/main" id="{D87B1571-E616-A0F1-9F38-C12728710D8C}"/>
                  </a:ext>
                </a:extLst>
              </p:cNvPr>
              <p:cNvPicPr>
                <a:picLocks noChangeAspect="1"/>
              </p:cNvPicPr>
              <p:nvPr/>
            </p:nvPicPr>
            <p:blipFill rotWithShape="1">
              <a:blip r:embed="rId4"/>
              <a:srcRect l="3672" t="52778" r="85937" b="40972"/>
              <a:stretch/>
            </p:blipFill>
            <p:spPr>
              <a:xfrm>
                <a:off x="6096000" y="3148012"/>
                <a:ext cx="1266825" cy="428625"/>
              </a:xfrm>
              <a:prstGeom prst="rect">
                <a:avLst/>
              </a:prstGeom>
            </p:spPr>
          </p:pic>
          <p:pic>
            <p:nvPicPr>
              <p:cNvPr id="24" name="Picture 23">
                <a:extLst>
                  <a:ext uri="{FF2B5EF4-FFF2-40B4-BE49-F238E27FC236}">
                    <a16:creationId xmlns:a16="http://schemas.microsoft.com/office/drawing/2014/main" id="{5BC71A8C-FD6A-02A2-D806-C28FB6D48209}"/>
                  </a:ext>
                </a:extLst>
              </p:cNvPr>
              <p:cNvPicPr>
                <a:picLocks noChangeAspect="1"/>
              </p:cNvPicPr>
              <p:nvPr/>
            </p:nvPicPr>
            <p:blipFill rotWithShape="1">
              <a:blip r:embed="rId5"/>
              <a:srcRect l="3359" t="52639" r="86797" b="29167"/>
              <a:stretch/>
            </p:blipFill>
            <p:spPr>
              <a:xfrm>
                <a:off x="6096000" y="1902708"/>
                <a:ext cx="1200150" cy="1247776"/>
              </a:xfrm>
              <a:prstGeom prst="rect">
                <a:avLst/>
              </a:prstGeom>
            </p:spPr>
          </p:pic>
        </p:grpSp>
      </p:grpSp>
      <p:sp>
        <p:nvSpPr>
          <p:cNvPr id="9" name="TextBox 8">
            <a:extLst>
              <a:ext uri="{FF2B5EF4-FFF2-40B4-BE49-F238E27FC236}">
                <a16:creationId xmlns:a16="http://schemas.microsoft.com/office/drawing/2014/main" id="{AFA7499F-B392-6B99-E927-66757BCC148D}"/>
              </a:ext>
            </a:extLst>
          </p:cNvPr>
          <p:cNvSpPr txBox="1"/>
          <p:nvPr/>
        </p:nvSpPr>
        <p:spPr>
          <a:xfrm>
            <a:off x="6686550" y="4153751"/>
            <a:ext cx="1819275" cy="369332"/>
          </a:xfrm>
          <a:prstGeom prst="rect">
            <a:avLst/>
          </a:prstGeom>
          <a:noFill/>
        </p:spPr>
        <p:txBody>
          <a:bodyPr wrap="square" rtlCol="0">
            <a:spAutoFit/>
          </a:bodyPr>
          <a:lstStyle/>
          <a:p>
            <a:r>
              <a:rPr lang="en-CA" b="1" dirty="0"/>
              <a:t>Carbon $</a:t>
            </a:r>
          </a:p>
        </p:txBody>
      </p:sp>
      <p:sp>
        <p:nvSpPr>
          <p:cNvPr id="10" name="TextBox 9">
            <a:extLst>
              <a:ext uri="{FF2B5EF4-FFF2-40B4-BE49-F238E27FC236}">
                <a16:creationId xmlns:a16="http://schemas.microsoft.com/office/drawing/2014/main" id="{D0094233-8DC4-16D4-42E5-55F22501FCFE}"/>
              </a:ext>
            </a:extLst>
          </p:cNvPr>
          <p:cNvSpPr txBox="1"/>
          <p:nvPr/>
        </p:nvSpPr>
        <p:spPr>
          <a:xfrm>
            <a:off x="9001125" y="4158284"/>
            <a:ext cx="2999711" cy="369332"/>
          </a:xfrm>
          <a:prstGeom prst="rect">
            <a:avLst/>
          </a:prstGeom>
          <a:noFill/>
        </p:spPr>
        <p:txBody>
          <a:bodyPr wrap="square" rtlCol="0">
            <a:spAutoFit/>
          </a:bodyPr>
          <a:lstStyle/>
          <a:p>
            <a:r>
              <a:rPr lang="en-CA" b="1" dirty="0"/>
              <a:t>Volume in Harvestable THLB</a:t>
            </a:r>
          </a:p>
        </p:txBody>
      </p:sp>
      <p:pic>
        <p:nvPicPr>
          <p:cNvPr id="12" name="Picture 11">
            <a:extLst>
              <a:ext uri="{FF2B5EF4-FFF2-40B4-BE49-F238E27FC236}">
                <a16:creationId xmlns:a16="http://schemas.microsoft.com/office/drawing/2014/main" id="{CC9153FE-5E9B-37C4-49C7-484299463E7C}"/>
              </a:ext>
            </a:extLst>
          </p:cNvPr>
          <p:cNvPicPr>
            <a:picLocks noChangeAspect="1"/>
          </p:cNvPicPr>
          <p:nvPr/>
        </p:nvPicPr>
        <p:blipFill>
          <a:blip r:embed="rId6"/>
          <a:stretch>
            <a:fillRect/>
          </a:stretch>
        </p:blipFill>
        <p:spPr>
          <a:xfrm>
            <a:off x="5976275" y="4523083"/>
            <a:ext cx="2697170" cy="2334917"/>
          </a:xfrm>
          <a:prstGeom prst="rect">
            <a:avLst/>
          </a:prstGeom>
        </p:spPr>
      </p:pic>
      <p:pic>
        <p:nvPicPr>
          <p:cNvPr id="5" name="Picture 4">
            <a:extLst>
              <a:ext uri="{FF2B5EF4-FFF2-40B4-BE49-F238E27FC236}">
                <a16:creationId xmlns:a16="http://schemas.microsoft.com/office/drawing/2014/main" id="{3A2358A1-D278-14F8-8447-FD506CC124E3}"/>
              </a:ext>
            </a:extLst>
          </p:cNvPr>
          <p:cNvPicPr>
            <a:picLocks noChangeAspect="1"/>
          </p:cNvPicPr>
          <p:nvPr/>
        </p:nvPicPr>
        <p:blipFill>
          <a:blip r:embed="rId7"/>
          <a:stretch>
            <a:fillRect/>
          </a:stretch>
        </p:blipFill>
        <p:spPr>
          <a:xfrm>
            <a:off x="8939287" y="4523084"/>
            <a:ext cx="3175850" cy="2263372"/>
          </a:xfrm>
          <a:prstGeom prst="rect">
            <a:avLst/>
          </a:prstGeom>
        </p:spPr>
      </p:pic>
    </p:spTree>
    <p:extLst>
      <p:ext uri="{BB962C8B-B14F-4D97-AF65-F5344CB8AC3E}">
        <p14:creationId xmlns:p14="http://schemas.microsoft.com/office/powerpoint/2010/main" val="1338671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F4CA-E56F-021B-0304-3D611761599D}"/>
              </a:ext>
            </a:extLst>
          </p:cNvPr>
          <p:cNvSpPr>
            <a:spLocks noGrp="1"/>
          </p:cNvSpPr>
          <p:nvPr>
            <p:ph type="title"/>
          </p:nvPr>
        </p:nvSpPr>
        <p:spPr>
          <a:xfrm>
            <a:off x="552450" y="-34925"/>
            <a:ext cx="11125200" cy="1325563"/>
          </a:xfrm>
        </p:spPr>
        <p:txBody>
          <a:bodyPr>
            <a:normAutofit/>
          </a:bodyPr>
          <a:lstStyle/>
          <a:p>
            <a:r>
              <a:rPr lang="en-CA" sz="3900" dirty="0"/>
              <a:t>Take home messages #2</a:t>
            </a:r>
          </a:p>
        </p:txBody>
      </p:sp>
      <p:sp>
        <p:nvSpPr>
          <p:cNvPr id="3" name="Content Placeholder 2">
            <a:extLst>
              <a:ext uri="{FF2B5EF4-FFF2-40B4-BE49-F238E27FC236}">
                <a16:creationId xmlns:a16="http://schemas.microsoft.com/office/drawing/2014/main" id="{54D8D28D-5BFC-D2D8-1D99-A90575475018}"/>
              </a:ext>
            </a:extLst>
          </p:cNvPr>
          <p:cNvSpPr>
            <a:spLocks noGrp="1"/>
          </p:cNvSpPr>
          <p:nvPr>
            <p:ph sz="half" idx="1"/>
          </p:nvPr>
        </p:nvSpPr>
        <p:spPr>
          <a:xfrm>
            <a:off x="71438" y="1047750"/>
            <a:ext cx="6615112" cy="6143625"/>
          </a:xfrm>
        </p:spPr>
        <p:txBody>
          <a:bodyPr>
            <a:normAutofit fontScale="62500" lnSpcReduction="20000"/>
          </a:bodyPr>
          <a:lstStyle/>
          <a:p>
            <a:r>
              <a:rPr lang="en-CA" dirty="0">
                <a:sym typeface="Wingdings" panose="05000000000000000000" pitchFamily="2" charset="2"/>
              </a:rPr>
              <a:t>The </a:t>
            </a:r>
            <a:r>
              <a:rPr lang="en-CA" b="1" dirty="0">
                <a:solidFill>
                  <a:srgbClr val="0070C0"/>
                </a:solidFill>
                <a:sym typeface="Wingdings" panose="05000000000000000000" pitchFamily="2" charset="2"/>
              </a:rPr>
              <a:t>Conservation Economy </a:t>
            </a:r>
            <a:r>
              <a:rPr lang="en-CA" dirty="0">
                <a:sym typeface="Wingdings" panose="05000000000000000000" pitchFamily="2" charset="2"/>
              </a:rPr>
              <a:t>has substantial impacts on timber supply.</a:t>
            </a:r>
          </a:p>
          <a:p>
            <a:pPr lvl="1"/>
            <a:r>
              <a:rPr lang="en-CA" dirty="0">
                <a:sym typeface="Wingdings" panose="05000000000000000000" pitchFamily="2" charset="2"/>
              </a:rPr>
              <a:t>Based on Timber Supply Analysis assumptions, the majority of remaining old and mature forest within the THLB in caribou herd boundaries is planned for harvest within the next 20-30 years.</a:t>
            </a:r>
          </a:p>
          <a:p>
            <a:r>
              <a:rPr lang="en-CA" b="1" dirty="0">
                <a:solidFill>
                  <a:srgbClr val="0070C0"/>
                </a:solidFill>
              </a:rPr>
              <a:t>Carbon has potential to provide considerable revenue</a:t>
            </a:r>
            <a:r>
              <a:rPr lang="en-CA" sz="2900" dirty="0"/>
              <a:t>, but pricing</a:t>
            </a:r>
            <a:r>
              <a:rPr lang="en-CA" dirty="0">
                <a:solidFill>
                  <a:srgbClr val="0070C0"/>
                </a:solidFill>
              </a:rPr>
              <a:t> </a:t>
            </a:r>
            <a:r>
              <a:rPr lang="en-CA" dirty="0"/>
              <a:t>is uncertain</a:t>
            </a:r>
          </a:p>
          <a:p>
            <a:pPr lvl="1"/>
            <a:r>
              <a:rPr lang="en-CA" dirty="0"/>
              <a:t>Future cost of carbon is unknown</a:t>
            </a:r>
          </a:p>
          <a:p>
            <a:pPr lvl="1"/>
            <a:r>
              <a:rPr lang="en-CA" dirty="0"/>
              <a:t>At low pricing, the opportunity looks to be between a minimum of: </a:t>
            </a:r>
          </a:p>
          <a:p>
            <a:pPr lvl="2">
              <a:spcAft>
                <a:spcPts val="600"/>
              </a:spcAft>
            </a:pPr>
            <a:r>
              <a:rPr lang="en-CA" sz="2500" dirty="0"/>
              <a:t>~ $4.7 mil/</a:t>
            </a:r>
            <a:r>
              <a:rPr lang="en-CA" sz="2500" dirty="0" err="1"/>
              <a:t>yr</a:t>
            </a:r>
            <a:r>
              <a:rPr lang="en-CA" sz="2500" dirty="0"/>
              <a:t> (Tier 3 + OG) to $6.1 mil/</a:t>
            </a:r>
            <a:r>
              <a:rPr lang="en-CA" sz="2500" dirty="0" err="1"/>
              <a:t>yr</a:t>
            </a:r>
            <a:r>
              <a:rPr lang="en-CA" sz="2500" dirty="0"/>
              <a:t> (Tier 1 +OG)</a:t>
            </a:r>
            <a:endParaRPr lang="en-CA" dirty="0"/>
          </a:p>
          <a:p>
            <a:pPr lvl="1"/>
            <a:r>
              <a:rPr lang="en-CA" dirty="0"/>
              <a:t>At Carbon Tax pricing (social cost of carbon), value increases from </a:t>
            </a:r>
          </a:p>
          <a:p>
            <a:pPr lvl="2"/>
            <a:r>
              <a:rPr lang="en-CA" dirty="0"/>
              <a:t>Between $1 billion and $1.5 billion over 25 years</a:t>
            </a:r>
          </a:p>
          <a:p>
            <a:pPr lvl="3"/>
            <a:r>
              <a:rPr lang="en-CA" dirty="0"/>
              <a:t>(increasing value from $65 </a:t>
            </a:r>
            <a:r>
              <a:rPr lang="en-CA" dirty="0">
                <a:sym typeface="Wingdings" panose="05000000000000000000" pitchFamily="2" charset="2"/>
              </a:rPr>
              <a:t> $170/t from now to 2030)</a:t>
            </a:r>
          </a:p>
          <a:p>
            <a:pPr lvl="1">
              <a:spcAft>
                <a:spcPts val="600"/>
              </a:spcAft>
            </a:pPr>
            <a:r>
              <a:rPr lang="en-CA" b="1" dirty="0">
                <a:sym typeface="Wingdings" panose="05000000000000000000" pitchFamily="2" charset="2"/>
              </a:rPr>
              <a:t>Assuming there is a market for this much carbon</a:t>
            </a:r>
          </a:p>
          <a:p>
            <a:r>
              <a:rPr lang="en-CA" b="1" dirty="0">
                <a:solidFill>
                  <a:srgbClr val="0070C0"/>
                </a:solidFill>
                <a:sym typeface="Wingdings" panose="05000000000000000000" pitchFamily="2" charset="2"/>
              </a:rPr>
              <a:t>Forestry Revenue Sharing </a:t>
            </a:r>
            <a:r>
              <a:rPr lang="en-CA" dirty="0">
                <a:sym typeface="Wingdings" panose="05000000000000000000" pitchFamily="2" charset="2"/>
              </a:rPr>
              <a:t>is variable</a:t>
            </a:r>
          </a:p>
          <a:p>
            <a:pPr lvl="1"/>
            <a:r>
              <a:rPr lang="en-CA" dirty="0">
                <a:sym typeface="Wingdings" panose="05000000000000000000" pitchFamily="2" charset="2"/>
              </a:rPr>
              <a:t>Depends on fluctuating stumpage rates and harvest levels</a:t>
            </a:r>
          </a:p>
          <a:p>
            <a:pPr lvl="1"/>
            <a:r>
              <a:rPr lang="en-CA" dirty="0">
                <a:sym typeface="Wingdings" panose="05000000000000000000" pitchFamily="2" charset="2"/>
              </a:rPr>
              <a:t>Results in losses to caribou habitat and old forests</a:t>
            </a:r>
          </a:p>
          <a:p>
            <a:pPr marL="0" indent="0">
              <a:buNone/>
            </a:pPr>
            <a:endParaRPr lang="en-CA" sz="1100" b="1" dirty="0">
              <a:sym typeface="Wingdings" panose="05000000000000000000" pitchFamily="2" charset="2"/>
            </a:endParaRPr>
          </a:p>
          <a:p>
            <a:r>
              <a:rPr lang="en-CA" dirty="0">
                <a:sym typeface="Wingdings" panose="05000000000000000000" pitchFamily="2" charset="2"/>
              </a:rPr>
              <a:t>Atmospheric (carbon) benefit sharing and Forestry revenue sharing </a:t>
            </a:r>
            <a:r>
              <a:rPr lang="en-CA" i="1" dirty="0">
                <a:sym typeface="Wingdings" panose="05000000000000000000" pitchFamily="2" charset="2"/>
              </a:rPr>
              <a:t>could </a:t>
            </a:r>
            <a:r>
              <a:rPr lang="en-CA" dirty="0">
                <a:sym typeface="Wingdings" panose="05000000000000000000" pitchFamily="2" charset="2"/>
              </a:rPr>
              <a:t>provide </a:t>
            </a:r>
            <a:r>
              <a:rPr lang="en-CA" b="1" dirty="0">
                <a:solidFill>
                  <a:srgbClr val="0070C0"/>
                </a:solidFill>
                <a:sym typeface="Wingdings" panose="05000000000000000000" pitchFamily="2" charset="2"/>
              </a:rPr>
              <a:t>similar economic value to Indigenous Nations</a:t>
            </a:r>
            <a:endParaRPr lang="en-CA" dirty="0">
              <a:sym typeface="Wingdings" panose="05000000000000000000" pitchFamily="2" charset="2"/>
            </a:endParaRPr>
          </a:p>
          <a:p>
            <a:pPr lvl="1"/>
            <a:r>
              <a:rPr lang="en-CA" dirty="0">
                <a:sym typeface="Wingdings" panose="05000000000000000000" pitchFamily="2" charset="2"/>
              </a:rPr>
              <a:t>80% of carbon value can be sold by Indigenous Nations</a:t>
            </a:r>
          </a:p>
          <a:p>
            <a:pPr lvl="1">
              <a:spcAft>
                <a:spcPts val="600"/>
              </a:spcAft>
            </a:pPr>
            <a:r>
              <a:rPr lang="en-CA" dirty="0">
                <a:sym typeface="Wingdings" panose="05000000000000000000" pitchFamily="2" charset="2"/>
              </a:rPr>
              <a:t>8-10% of stumpage value is shared with Indigenous Nations</a:t>
            </a:r>
          </a:p>
          <a:p>
            <a:r>
              <a:rPr lang="en-CA" dirty="0">
                <a:sym typeface="Wingdings" panose="05000000000000000000" pitchFamily="2" charset="2"/>
              </a:rPr>
              <a:t>Full economic cost/benefit has not been done</a:t>
            </a:r>
          </a:p>
          <a:p>
            <a:pPr marL="457200" lvl="1" indent="0">
              <a:buNone/>
            </a:pPr>
            <a:endParaRPr lang="en-CA" dirty="0">
              <a:sym typeface="Wingdings" panose="05000000000000000000" pitchFamily="2" charset="2"/>
            </a:endParaRPr>
          </a:p>
          <a:p>
            <a:pPr lvl="1"/>
            <a:endParaRPr lang="en-CA" dirty="0">
              <a:sym typeface="Wingdings" panose="05000000000000000000" pitchFamily="2" charset="2"/>
            </a:endParaRPr>
          </a:p>
        </p:txBody>
      </p:sp>
      <p:sp>
        <p:nvSpPr>
          <p:cNvPr id="7" name="TextBox 6">
            <a:extLst>
              <a:ext uri="{FF2B5EF4-FFF2-40B4-BE49-F238E27FC236}">
                <a16:creationId xmlns:a16="http://schemas.microsoft.com/office/drawing/2014/main" id="{2029C595-251F-E7F4-9843-8EA522C285E3}"/>
              </a:ext>
            </a:extLst>
          </p:cNvPr>
          <p:cNvSpPr txBox="1"/>
          <p:nvPr/>
        </p:nvSpPr>
        <p:spPr>
          <a:xfrm>
            <a:off x="6686550" y="4229951"/>
            <a:ext cx="1819275" cy="369332"/>
          </a:xfrm>
          <a:prstGeom prst="rect">
            <a:avLst/>
          </a:prstGeom>
          <a:noFill/>
        </p:spPr>
        <p:txBody>
          <a:bodyPr wrap="square" rtlCol="0">
            <a:spAutoFit/>
          </a:bodyPr>
          <a:lstStyle/>
          <a:p>
            <a:r>
              <a:rPr lang="en-CA" b="1" dirty="0"/>
              <a:t>Carbon $</a:t>
            </a:r>
          </a:p>
        </p:txBody>
      </p:sp>
      <p:sp>
        <p:nvSpPr>
          <p:cNvPr id="8" name="TextBox 7">
            <a:extLst>
              <a:ext uri="{FF2B5EF4-FFF2-40B4-BE49-F238E27FC236}">
                <a16:creationId xmlns:a16="http://schemas.microsoft.com/office/drawing/2014/main" id="{82B5F486-7AEE-C7D9-B5FF-74A305090F68}"/>
              </a:ext>
            </a:extLst>
          </p:cNvPr>
          <p:cNvSpPr txBox="1"/>
          <p:nvPr/>
        </p:nvSpPr>
        <p:spPr>
          <a:xfrm>
            <a:off x="8937937" y="4234484"/>
            <a:ext cx="2915925" cy="369332"/>
          </a:xfrm>
          <a:prstGeom prst="rect">
            <a:avLst/>
          </a:prstGeom>
          <a:noFill/>
        </p:spPr>
        <p:txBody>
          <a:bodyPr wrap="square" rtlCol="0">
            <a:spAutoFit/>
          </a:bodyPr>
          <a:lstStyle/>
          <a:p>
            <a:r>
              <a:rPr lang="en-CA" b="1" dirty="0"/>
              <a:t>Volume in Harvestable THLB</a:t>
            </a:r>
          </a:p>
        </p:txBody>
      </p:sp>
      <p:sp>
        <p:nvSpPr>
          <p:cNvPr id="10" name="TextBox 9">
            <a:extLst>
              <a:ext uri="{FF2B5EF4-FFF2-40B4-BE49-F238E27FC236}">
                <a16:creationId xmlns:a16="http://schemas.microsoft.com/office/drawing/2014/main" id="{B8A8D47A-84E3-AA26-126E-950453C0628C}"/>
              </a:ext>
            </a:extLst>
          </p:cNvPr>
          <p:cNvSpPr txBox="1"/>
          <p:nvPr/>
        </p:nvSpPr>
        <p:spPr>
          <a:xfrm>
            <a:off x="7720011" y="412634"/>
            <a:ext cx="4352927" cy="584775"/>
          </a:xfrm>
          <a:prstGeom prst="rect">
            <a:avLst/>
          </a:prstGeom>
          <a:noFill/>
        </p:spPr>
        <p:txBody>
          <a:bodyPr wrap="square" rtlCol="0">
            <a:spAutoFit/>
          </a:bodyPr>
          <a:lstStyle/>
          <a:p>
            <a:r>
              <a:rPr lang="en-CA" sz="1600" dirty="0"/>
              <a:t>Comparing Annual Atmospheric Benefit and Forestry Revenue Sharing across Price Gradients</a:t>
            </a:r>
          </a:p>
        </p:txBody>
      </p:sp>
      <p:sp>
        <p:nvSpPr>
          <p:cNvPr id="11" name="TextBox 10">
            <a:extLst>
              <a:ext uri="{FF2B5EF4-FFF2-40B4-BE49-F238E27FC236}">
                <a16:creationId xmlns:a16="http://schemas.microsoft.com/office/drawing/2014/main" id="{D9C2A27E-AF03-6EB3-7929-F270EBFE3307}"/>
              </a:ext>
            </a:extLst>
          </p:cNvPr>
          <p:cNvSpPr txBox="1"/>
          <p:nvPr/>
        </p:nvSpPr>
        <p:spPr>
          <a:xfrm>
            <a:off x="7620000" y="3438525"/>
            <a:ext cx="4543425" cy="646331"/>
          </a:xfrm>
          <a:prstGeom prst="rect">
            <a:avLst/>
          </a:prstGeom>
          <a:noFill/>
        </p:spPr>
        <p:txBody>
          <a:bodyPr wrap="square" rtlCol="0">
            <a:spAutoFit/>
          </a:bodyPr>
          <a:lstStyle/>
          <a:p>
            <a:pPr marL="171450" indent="-171450">
              <a:buFont typeface="Arial" panose="020B0604020202020204" pitchFamily="34" charset="0"/>
              <a:buChar char="•"/>
            </a:pPr>
            <a:r>
              <a:rPr lang="en-CA" sz="900" dirty="0"/>
              <a:t>Stumpage rates are the average stumpage value that results in similar revenue sharing as could be obtained from carbon offset sales at set pricing.</a:t>
            </a:r>
          </a:p>
          <a:p>
            <a:pPr marL="171450" indent="-171450">
              <a:buFont typeface="Arial" panose="020B0604020202020204" pitchFamily="34" charset="0"/>
              <a:buChar char="•"/>
            </a:pPr>
            <a:r>
              <a:rPr lang="en-CA" sz="900" dirty="0"/>
              <a:t>Values ($) are based on carbon (tCO2e) and volume (m3) for caribou (Tier 1) and old growth deferrals, combined, with 80% attributed to Indigenous Nations.</a:t>
            </a:r>
          </a:p>
        </p:txBody>
      </p:sp>
      <p:pic>
        <p:nvPicPr>
          <p:cNvPr id="21" name="Picture 20">
            <a:extLst>
              <a:ext uri="{FF2B5EF4-FFF2-40B4-BE49-F238E27FC236}">
                <a16:creationId xmlns:a16="http://schemas.microsoft.com/office/drawing/2014/main" id="{5864FD2D-FB24-FFBC-64ED-B938C7C82AFA}"/>
              </a:ext>
            </a:extLst>
          </p:cNvPr>
          <p:cNvPicPr>
            <a:picLocks noChangeAspect="1"/>
          </p:cNvPicPr>
          <p:nvPr/>
        </p:nvPicPr>
        <p:blipFill>
          <a:blip r:embed="rId3"/>
          <a:stretch>
            <a:fillRect/>
          </a:stretch>
        </p:blipFill>
        <p:spPr>
          <a:xfrm>
            <a:off x="6081049" y="4630078"/>
            <a:ext cx="2628287" cy="2180297"/>
          </a:xfrm>
          <a:prstGeom prst="rect">
            <a:avLst/>
          </a:prstGeom>
        </p:spPr>
      </p:pic>
      <p:pic>
        <p:nvPicPr>
          <p:cNvPr id="5" name="Picture 4">
            <a:extLst>
              <a:ext uri="{FF2B5EF4-FFF2-40B4-BE49-F238E27FC236}">
                <a16:creationId xmlns:a16="http://schemas.microsoft.com/office/drawing/2014/main" id="{9CDA8654-8B61-0DA0-3102-4A1F20BE1C77}"/>
              </a:ext>
            </a:extLst>
          </p:cNvPr>
          <p:cNvPicPr>
            <a:picLocks noChangeAspect="1"/>
          </p:cNvPicPr>
          <p:nvPr/>
        </p:nvPicPr>
        <p:blipFill>
          <a:blip r:embed="rId4"/>
          <a:stretch>
            <a:fillRect/>
          </a:stretch>
        </p:blipFill>
        <p:spPr>
          <a:xfrm>
            <a:off x="8756962" y="4645594"/>
            <a:ext cx="3382650" cy="2164781"/>
          </a:xfrm>
          <a:prstGeom prst="rect">
            <a:avLst/>
          </a:prstGeom>
        </p:spPr>
      </p:pic>
      <p:pic>
        <p:nvPicPr>
          <p:cNvPr id="6" name="Picture 5">
            <a:extLst>
              <a:ext uri="{FF2B5EF4-FFF2-40B4-BE49-F238E27FC236}">
                <a16:creationId xmlns:a16="http://schemas.microsoft.com/office/drawing/2014/main" id="{9CE68536-F5B0-ABBE-58AE-8DAB470FED71}"/>
              </a:ext>
            </a:extLst>
          </p:cNvPr>
          <p:cNvPicPr>
            <a:picLocks noChangeAspect="1"/>
          </p:cNvPicPr>
          <p:nvPr/>
        </p:nvPicPr>
        <p:blipFill>
          <a:blip r:embed="rId5"/>
          <a:stretch>
            <a:fillRect/>
          </a:stretch>
        </p:blipFill>
        <p:spPr>
          <a:xfrm>
            <a:off x="7867174" y="1142504"/>
            <a:ext cx="4008120" cy="2209800"/>
          </a:xfrm>
          <a:prstGeom prst="rect">
            <a:avLst/>
          </a:prstGeom>
        </p:spPr>
      </p:pic>
    </p:spTree>
    <p:extLst>
      <p:ext uri="{BB962C8B-B14F-4D97-AF65-F5344CB8AC3E}">
        <p14:creationId xmlns:p14="http://schemas.microsoft.com/office/powerpoint/2010/main" val="1317508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A118E-3A32-AA0A-3BE2-1870EEFC3FEC}"/>
              </a:ext>
            </a:extLst>
          </p:cNvPr>
          <p:cNvSpPr>
            <a:spLocks noGrp="1"/>
          </p:cNvSpPr>
          <p:nvPr>
            <p:ph type="title"/>
          </p:nvPr>
        </p:nvSpPr>
        <p:spPr/>
        <p:txBody>
          <a:bodyPr/>
          <a:lstStyle/>
          <a:p>
            <a:r>
              <a:rPr lang="en-CA" dirty="0"/>
              <a:t>Research: </a:t>
            </a:r>
            <a:br>
              <a:rPr lang="en-CA" dirty="0"/>
            </a:br>
            <a:r>
              <a:rPr lang="en-CA" dirty="0"/>
              <a:t>Carbon Dynamics in Old Growth</a:t>
            </a:r>
          </a:p>
        </p:txBody>
      </p:sp>
      <p:sp>
        <p:nvSpPr>
          <p:cNvPr id="3" name="Content Placeholder 2">
            <a:extLst>
              <a:ext uri="{FF2B5EF4-FFF2-40B4-BE49-F238E27FC236}">
                <a16:creationId xmlns:a16="http://schemas.microsoft.com/office/drawing/2014/main" id="{2437236D-8DD8-3530-1DAD-FB0209933687}"/>
              </a:ext>
            </a:extLst>
          </p:cNvPr>
          <p:cNvSpPr>
            <a:spLocks noGrp="1"/>
          </p:cNvSpPr>
          <p:nvPr>
            <p:ph sz="half" idx="1"/>
          </p:nvPr>
        </p:nvSpPr>
        <p:spPr>
          <a:xfrm>
            <a:off x="838200" y="1825625"/>
            <a:ext cx="5448300" cy="4351338"/>
          </a:xfrm>
        </p:spPr>
        <p:txBody>
          <a:bodyPr>
            <a:normAutofit fontScale="70000" lnSpcReduction="20000"/>
          </a:bodyPr>
          <a:lstStyle/>
          <a:p>
            <a:r>
              <a:rPr lang="en-CA" dirty="0"/>
              <a:t>Research Proposal to Min Forests</a:t>
            </a:r>
          </a:p>
          <a:p>
            <a:pPr lvl="1"/>
            <a:r>
              <a:rPr lang="en-CA" dirty="0"/>
              <a:t>Extend work from Coastal BC to ICH</a:t>
            </a:r>
          </a:p>
          <a:p>
            <a:pPr lvl="1"/>
            <a:r>
              <a:rPr lang="en-CA" dirty="0"/>
              <a:t>$100,000 contract for data collection to UBC</a:t>
            </a:r>
          </a:p>
          <a:p>
            <a:r>
              <a:rPr lang="en-CA" dirty="0"/>
              <a:t>Field data collection in</a:t>
            </a:r>
          </a:p>
          <a:p>
            <a:pPr lvl="1"/>
            <a:r>
              <a:rPr lang="en-CA" dirty="0"/>
              <a:t>Ancient forests (&gt;400 </a:t>
            </a:r>
            <a:r>
              <a:rPr lang="en-CA" dirty="0" err="1"/>
              <a:t>yrs</a:t>
            </a:r>
            <a:r>
              <a:rPr lang="en-CA" dirty="0"/>
              <a:t>)</a:t>
            </a:r>
          </a:p>
          <a:p>
            <a:pPr lvl="1"/>
            <a:r>
              <a:rPr lang="en-CA" dirty="0"/>
              <a:t>Old forests (&gt;250 </a:t>
            </a:r>
            <a:r>
              <a:rPr lang="en-CA" dirty="0" err="1"/>
              <a:t>yrs</a:t>
            </a:r>
            <a:r>
              <a:rPr lang="en-CA" dirty="0"/>
              <a:t>)</a:t>
            </a:r>
          </a:p>
          <a:p>
            <a:pPr lvl="1"/>
            <a:r>
              <a:rPr lang="en-CA" dirty="0"/>
              <a:t>Mature forests (&gt;100 </a:t>
            </a:r>
            <a:r>
              <a:rPr lang="en-CA" dirty="0" err="1"/>
              <a:t>yrs</a:t>
            </a:r>
            <a:r>
              <a:rPr lang="en-CA" dirty="0"/>
              <a:t>)</a:t>
            </a:r>
          </a:p>
          <a:p>
            <a:pPr lvl="1"/>
            <a:r>
              <a:rPr lang="en-CA" dirty="0"/>
              <a:t>Potentially harvested stands (&lt;40 </a:t>
            </a:r>
            <a:r>
              <a:rPr lang="en-CA" dirty="0" err="1"/>
              <a:t>yrs</a:t>
            </a:r>
            <a:r>
              <a:rPr lang="en-CA" dirty="0"/>
              <a:t>)</a:t>
            </a:r>
          </a:p>
          <a:p>
            <a:r>
              <a:rPr lang="en-CA" dirty="0"/>
              <a:t>Model calibration and decision support tool</a:t>
            </a:r>
          </a:p>
          <a:p>
            <a:r>
              <a:rPr lang="en-CA" dirty="0"/>
              <a:t>Opportunities for partners</a:t>
            </a:r>
          </a:p>
          <a:p>
            <a:pPr lvl="1"/>
            <a:r>
              <a:rPr lang="en-CA" dirty="0"/>
              <a:t>Help guide research questions</a:t>
            </a:r>
          </a:p>
          <a:p>
            <a:pPr lvl="1"/>
            <a:r>
              <a:rPr lang="en-CA" dirty="0"/>
              <a:t>Field data collection</a:t>
            </a:r>
          </a:p>
          <a:p>
            <a:pPr lvl="1"/>
            <a:r>
              <a:rPr lang="en-CA" dirty="0"/>
              <a:t>Field data QA</a:t>
            </a:r>
          </a:p>
          <a:p>
            <a:pPr lvl="1"/>
            <a:r>
              <a:rPr lang="en-CA" b="1" dirty="0"/>
              <a:t>Field work opportunities</a:t>
            </a:r>
          </a:p>
          <a:p>
            <a:r>
              <a:rPr lang="en-CA" dirty="0"/>
              <a:t>FNFC Scholarship with research</a:t>
            </a:r>
          </a:p>
        </p:txBody>
      </p:sp>
      <p:pic>
        <p:nvPicPr>
          <p:cNvPr id="4" name="Content Placeholder 3" descr="A person standing next to a tree&#10;&#10;Description automatically generated with medium confidence">
            <a:extLst>
              <a:ext uri="{FF2B5EF4-FFF2-40B4-BE49-F238E27FC236}">
                <a16:creationId xmlns:a16="http://schemas.microsoft.com/office/drawing/2014/main" id="{4AC454EC-D3B4-6F8C-9E4B-4A9FFF9E56C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952318" y="1751842"/>
            <a:ext cx="1645443" cy="2193925"/>
          </a:xfrm>
          <a:prstGeom prst="rect">
            <a:avLst/>
          </a:prstGeom>
        </p:spPr>
      </p:pic>
      <p:pic>
        <p:nvPicPr>
          <p:cNvPr id="8" name="Picture 7" descr="A picture containing tree, grass, outdoor, plant&#10;&#10;Description automatically generated">
            <a:extLst>
              <a:ext uri="{FF2B5EF4-FFF2-40B4-BE49-F238E27FC236}">
                <a16:creationId xmlns:a16="http://schemas.microsoft.com/office/drawing/2014/main" id="{1CA69CA3-C398-DE68-D3BC-29D006DC4D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5421" y="4053809"/>
            <a:ext cx="3384680" cy="2538510"/>
          </a:xfrm>
          <a:prstGeom prst="rect">
            <a:avLst/>
          </a:prstGeom>
        </p:spPr>
      </p:pic>
      <p:pic>
        <p:nvPicPr>
          <p:cNvPr id="15" name="Picture 14" descr="A picture containing tree, outdoor, grass, wood&#10;&#10;Description automatically generated">
            <a:extLst>
              <a:ext uri="{FF2B5EF4-FFF2-40B4-BE49-F238E27FC236}">
                <a16:creationId xmlns:a16="http://schemas.microsoft.com/office/drawing/2014/main" id="{28765FEA-7516-2F29-3B88-DA5D8E3447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0535" y="1753367"/>
            <a:ext cx="1644300" cy="2192400"/>
          </a:xfrm>
          <a:prstGeom prst="rect">
            <a:avLst/>
          </a:prstGeom>
        </p:spPr>
      </p:pic>
    </p:spTree>
    <p:extLst>
      <p:ext uri="{BB962C8B-B14F-4D97-AF65-F5344CB8AC3E}">
        <p14:creationId xmlns:p14="http://schemas.microsoft.com/office/powerpoint/2010/main" val="2340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6631</TotalTime>
  <Words>5192</Words>
  <Application>Microsoft Office PowerPoint</Application>
  <PresentationFormat>Widescreen</PresentationFormat>
  <Paragraphs>357</Paragraphs>
  <Slides>22</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lato</vt:lpstr>
      <vt:lpstr>Office Theme</vt:lpstr>
      <vt:lpstr>Carbon in Caribou Habitat and Old Growth Revy Complex and Central Selkirk Herds: an assessment of offset potential</vt:lpstr>
      <vt:lpstr>Can we help to address the climate and biodiversity crises through caribou recovery and old growth conservation?</vt:lpstr>
      <vt:lpstr>Resource Benefit Sharing Agreements</vt:lpstr>
      <vt:lpstr>How Carbon Offset Credits Work</vt:lpstr>
      <vt:lpstr>The value and cost of Carbon in a Changing Climate </vt:lpstr>
      <vt:lpstr>BC’s Forest Carbon Offset Protocol 2.0</vt:lpstr>
      <vt:lpstr>THLB within Caribou Protection Scenarios</vt:lpstr>
      <vt:lpstr>Harvestable THLB within Caribou Protection Scenarios</vt:lpstr>
      <vt:lpstr>Declining Timber Supply and the “Falldown”:  The basis for identifying “harvestable THLB”</vt:lpstr>
      <vt:lpstr>Carbon Calculations</vt:lpstr>
      <vt:lpstr>Not included in the analysis…</vt:lpstr>
      <vt:lpstr>$$ Carbon Offset Potential $$</vt:lpstr>
      <vt:lpstr>Harvestable THLB within Caribou Protection Scenarios</vt:lpstr>
      <vt:lpstr>Carbon Offset Potential is the Inverse of Harvestable THLB Impact</vt:lpstr>
      <vt:lpstr>A more full picture: Caribou Protection and Matrix Old Growth</vt:lpstr>
      <vt:lpstr>Combined – Carbon Potential across Caribou Protection and Matrix Old Growth</vt:lpstr>
      <vt:lpstr>Potential Next Steps and Additional Information</vt:lpstr>
      <vt:lpstr>Examples of Indigenous led Carbon Offsets in BC https://www.bcafn.ca/priority-areas/environment/climate-emergency/first-nations-carbon-offsets </vt:lpstr>
      <vt:lpstr>Other Resources</vt:lpstr>
      <vt:lpstr>Take home messages #1</vt:lpstr>
      <vt:lpstr>Take home messages #2</vt:lpstr>
      <vt:lpstr>Research:  Carbon Dynamics in Old Growth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Carbon in Caribou Habitat Revy Complex and Central Selkirk Herds</dc:title>
  <dc:creator>MacKillop, Deb J FOR:EX</dc:creator>
  <cp:lastModifiedBy>MacKillop, Deb J FOR:EX</cp:lastModifiedBy>
  <cp:revision>46</cp:revision>
  <dcterms:created xsi:type="dcterms:W3CDTF">2023-03-02T18:56:35Z</dcterms:created>
  <dcterms:modified xsi:type="dcterms:W3CDTF">2023-04-04T04:45:18Z</dcterms:modified>
</cp:coreProperties>
</file>