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61" r:id="rId4"/>
    <p:sldId id="257" r:id="rId5"/>
    <p:sldId id="264" r:id="rId6"/>
    <p:sldId id="266" r:id="rId7"/>
    <p:sldId id="260" r:id="rId8"/>
    <p:sldId id="262" r:id="rId9"/>
    <p:sldId id="263" r:id="rId10"/>
    <p:sldId id="268" r:id="rId11"/>
    <p:sldId id="265" r:id="rId12"/>
    <p:sldId id="267" r:id="rId13"/>
    <p:sldId id="269" r:id="rId14"/>
    <p:sldId id="25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749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B8453C-745E-43F6-9B10-BB907C4DF973}" type="datetimeFigureOut">
              <a:rPr lang="en-CA" smtClean="0"/>
              <a:pPr/>
              <a:t>2023-04-24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93B66-8903-4EA2-B871-69803C97379D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4200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79127-B872-4066-986B-5899F3993485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None/>
              <a:defRPr sz="2400"/>
            </a:lvl1pPr>
            <a:lvl2pPr marL="630238" indent="-173038">
              <a:buFont typeface="Arial" pitchFamily="34" charset="0"/>
              <a:buChar char="•"/>
              <a:defRPr sz="1800"/>
            </a:lvl2pPr>
            <a:lvl3pPr>
              <a:buFont typeface="Calibri" pitchFamily="34" charset="0"/>
              <a:buChar char="—"/>
              <a:defRPr sz="1800" baseline="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Testing a 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061CB-E752-42B9-A97E-BD8864118EBD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an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73D4D-284B-4D54-8988-147F24D3F396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468313" y="2924175"/>
            <a:ext cx="8207375" cy="3241675"/>
          </a:xfrm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2204863"/>
            <a:ext cx="5486400" cy="25227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4F8C-8F9E-4F24-B209-9EE7AF4E4EDB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544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924944"/>
            <a:ext cx="8229600" cy="3201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Bullet level one</a:t>
            </a:r>
          </a:p>
          <a:p>
            <a:pPr lvl="1"/>
            <a:r>
              <a:rPr lang="en-US" dirty="0"/>
              <a:t>Second level</a:t>
            </a:r>
          </a:p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7B704-8F24-4415-824A-ECDCED16CCF6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62EB4-C50B-4D50-AFFF-CDD0574E17D7}" type="slidenum">
              <a:rPr lang="en-CA" smtClean="0"/>
              <a:pPr/>
              <a:t>‹#›</a:t>
            </a:fld>
            <a:endParaRPr lang="en-CA"/>
          </a:p>
        </p:txBody>
      </p:sp>
      <p:pic>
        <p:nvPicPr>
          <p:cNvPr id="1026" name="Picture 2" descr="\\Sfp.idir.bcgov\u164\RCHIU$\Graphix\NRS PPT Banner 2017\nrs-ppt-banner-natural-resources-ministries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" y="0"/>
            <a:ext cx="9144000" cy="159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7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182563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defTabSz="914400" rtl="0" eaLnBrk="1" latinLnBrk="0" hangingPunct="1">
        <a:spcBef>
          <a:spcPct val="20000"/>
        </a:spcBef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607047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CA" dirty="0"/>
              <a:t>Revelstoke Complex </a:t>
            </a:r>
            <a:br>
              <a:rPr lang="en-CA" dirty="0"/>
            </a:br>
            <a:r>
              <a:rPr lang="en-CA" dirty="0"/>
              <a:t>Caribou Habitat Management</a:t>
            </a:r>
            <a:br>
              <a:rPr lang="en-CA" dirty="0"/>
            </a:br>
            <a:r>
              <a:rPr lang="en-CA" dirty="0"/>
              <a:t>Draft </a:t>
            </a:r>
            <a:br>
              <a:rPr lang="en-CA" dirty="0"/>
            </a:br>
            <a:r>
              <a:rPr lang="en-CA" dirty="0"/>
              <a:t>Long-term Timber Supply Impact Estimates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060776"/>
            <a:ext cx="6400800" cy="1752600"/>
          </a:xfrm>
        </p:spPr>
        <p:txBody>
          <a:bodyPr>
            <a:normAutofit/>
          </a:bodyPr>
          <a:lstStyle/>
          <a:p>
            <a:r>
              <a:rPr lang="en-CA" dirty="0"/>
              <a:t>March 6, 2023</a:t>
            </a:r>
          </a:p>
          <a:p>
            <a:r>
              <a:rPr lang="en-CA" dirty="0"/>
              <a:t>Forest Analysis and Inventory Branch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79127-B872-4066-986B-5899F3993485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20069"/>
            <a:ext cx="8229600" cy="3201219"/>
          </a:xfrm>
        </p:spPr>
        <p:txBody>
          <a:bodyPr>
            <a:normAutofit fontScale="92500" lnSpcReduction="20000"/>
          </a:bodyPr>
          <a:lstStyle/>
          <a:p>
            <a:r>
              <a:rPr lang="en-CA" b="1" i="1" dirty="0"/>
              <a:t>Broadly: </a:t>
            </a:r>
          </a:p>
          <a:p>
            <a:r>
              <a:rPr lang="en-CA" dirty="0"/>
              <a:t>Assess the implications of additional caribou habitat management actions on long-term fibre flow</a:t>
            </a:r>
          </a:p>
          <a:p>
            <a:endParaRPr lang="en-CA" dirty="0"/>
          </a:p>
          <a:p>
            <a:r>
              <a:rPr lang="en-CA" b="1" i="1" dirty="0"/>
              <a:t>Focus here: Timber Supply</a:t>
            </a:r>
          </a:p>
          <a:p>
            <a:pPr marL="342900" indent="-342900">
              <a:buFontTx/>
              <a:buChar char="-"/>
            </a:pPr>
            <a:r>
              <a:rPr lang="en-CA" dirty="0"/>
              <a:t>Some key features:</a:t>
            </a:r>
          </a:p>
          <a:p>
            <a:pPr marL="790575" lvl="1" indent="-342900">
              <a:buFontTx/>
              <a:buChar char="-"/>
            </a:pPr>
            <a:r>
              <a:rPr lang="en-CA" b="1" dirty="0"/>
              <a:t>Long-term: 200 years</a:t>
            </a:r>
          </a:p>
          <a:p>
            <a:pPr marL="790575" lvl="1" indent="-342900">
              <a:buFontTx/>
              <a:buChar char="-"/>
            </a:pPr>
            <a:r>
              <a:rPr lang="en-CA" b="1" dirty="0"/>
              <a:t>Large area: No operating areas or plans; the model can harvest anywhere in a harvest unit at any time subject to various constraints</a:t>
            </a:r>
          </a:p>
          <a:p>
            <a:pPr marL="790575" lvl="1" indent="-342900">
              <a:buFontTx/>
              <a:buChar char="-"/>
            </a:pPr>
            <a:r>
              <a:rPr lang="en-CA" b="1" dirty="0"/>
              <a:t>‘Greedy’: All available timber (in the timber harvest land base) will likely get harvested at some point</a:t>
            </a:r>
          </a:p>
          <a:p>
            <a:pPr marL="790575" lvl="1" indent="-342900">
              <a:buFontTx/>
              <a:buChar char="-"/>
            </a:pPr>
            <a:endParaRPr lang="en-CA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061CB-E752-42B9-A97E-BD8864118EBD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1765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8061"/>
            <a:ext cx="8229600" cy="3201219"/>
          </a:xfrm>
        </p:spPr>
        <p:txBody>
          <a:bodyPr>
            <a:normAutofit lnSpcReduction="10000"/>
          </a:bodyPr>
          <a:lstStyle/>
          <a:p>
            <a:r>
              <a:rPr lang="en-CA" b="1" dirty="0"/>
              <a:t>Important: </a:t>
            </a:r>
          </a:p>
          <a:p>
            <a:r>
              <a:rPr lang="en-CA" dirty="0"/>
              <a:t>Timber supply analysis is one analysis to consider economic impacts, </a:t>
            </a:r>
            <a:r>
              <a:rPr lang="en-CA" i="1" u="sng" dirty="0"/>
              <a:t>not the only answer</a:t>
            </a:r>
          </a:p>
          <a:p>
            <a:pPr lvl="2"/>
            <a:r>
              <a:rPr lang="en-CA" dirty="0"/>
              <a:t>Should be blended with additional information, expertise, interpretation, etc.</a:t>
            </a:r>
          </a:p>
          <a:p>
            <a:endParaRPr lang="en-CA" dirty="0"/>
          </a:p>
          <a:p>
            <a:r>
              <a:rPr lang="en-CA" i="1" dirty="0"/>
              <a:t>Strategic Model </a:t>
            </a:r>
            <a:r>
              <a:rPr lang="en-CA" dirty="0"/>
              <a:t>– how much timber could be harvested in </a:t>
            </a:r>
            <a:r>
              <a:rPr lang="en-CA"/>
              <a:t>the long-term given </a:t>
            </a:r>
            <a:r>
              <a:rPr lang="en-CA" dirty="0"/>
              <a:t>ideal conditions and what we know about the forest now?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061CB-E752-42B9-A97E-BD8864118EBD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63498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Timber Supply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b="1" i="1" dirty="0"/>
              <a:t>Assumptions:</a:t>
            </a:r>
          </a:p>
          <a:p>
            <a:pPr marL="342900" indent="-342900">
              <a:buFontTx/>
              <a:buChar char="-"/>
            </a:pPr>
            <a:r>
              <a:rPr lang="en-CA" dirty="0"/>
              <a:t>Current forest inventory, growth and yield and timber harvest land base</a:t>
            </a:r>
          </a:p>
          <a:p>
            <a:pPr marL="342900" indent="-342900">
              <a:buFontTx/>
              <a:buChar char="-"/>
            </a:pPr>
            <a:r>
              <a:rPr lang="en-CA" dirty="0"/>
              <a:t>No natural disturbances</a:t>
            </a:r>
          </a:p>
          <a:p>
            <a:pPr marL="342900" indent="-342900">
              <a:buFontTx/>
              <a:buChar char="-"/>
            </a:pPr>
            <a:r>
              <a:rPr lang="en-CA" dirty="0"/>
              <a:t>Simple harvest rules</a:t>
            </a:r>
          </a:p>
          <a:p>
            <a:pPr marL="790575" lvl="1" indent="-342900">
              <a:buFontTx/>
              <a:buChar char="-"/>
            </a:pPr>
            <a:r>
              <a:rPr lang="en-CA" dirty="0"/>
              <a:t>Harvest target</a:t>
            </a:r>
          </a:p>
          <a:p>
            <a:pPr marL="790575" lvl="1" indent="-342900">
              <a:buFontTx/>
              <a:buChar char="-"/>
            </a:pPr>
            <a:r>
              <a:rPr lang="en-CA" dirty="0"/>
              <a:t>Harvest priority clustered to ‘disturbed’ areas (i.e., near existing roads and cutblocks)</a:t>
            </a:r>
          </a:p>
          <a:p>
            <a:pPr marL="1303337" lvl="2" indent="-342900">
              <a:buFontTx/>
              <a:buChar char="-"/>
            </a:pPr>
            <a:r>
              <a:rPr lang="en-CA" dirty="0"/>
              <a:t>But also tested a scenario with ‘oldest first’; more consistent with timber supply reviews</a:t>
            </a:r>
          </a:p>
          <a:p>
            <a:pPr marL="790575" lvl="1" indent="-342900">
              <a:buFontTx/>
              <a:buChar char="-"/>
            </a:pPr>
            <a:r>
              <a:rPr lang="en-CA" dirty="0"/>
              <a:t>Minimum volume (150 m</a:t>
            </a:r>
            <a:r>
              <a:rPr lang="en-CA" baseline="30000" dirty="0"/>
              <a:t>3</a:t>
            </a:r>
            <a:r>
              <a:rPr lang="en-CA" dirty="0"/>
              <a:t>/ha – probably too low for some parts of the region)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061CB-E752-42B9-A97E-BD8864118EBD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4</a:t>
            </a:fld>
            <a:endParaRPr lang="en-CA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81469-9AF3-CB8A-6A2C-64D46ECD5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Timber Supply: Scenario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0DCE3-252D-5D73-5433-B1111B37F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71800"/>
            <a:ext cx="6635080" cy="3584550"/>
          </a:xfrm>
        </p:spPr>
        <p:txBody>
          <a:bodyPr>
            <a:normAutofit fontScale="92500" lnSpcReduction="20000"/>
          </a:bodyPr>
          <a:lstStyle/>
          <a:p>
            <a:r>
              <a:rPr lang="en-CA" sz="2000" b="1" i="1" dirty="0"/>
              <a:t>Objectives</a:t>
            </a:r>
            <a:r>
              <a:rPr lang="en-CA" sz="2000" dirty="0"/>
              <a:t>: Compare proposed caribou habitat management scenarios against a baseline = “Business-as-Usual” (BAU):</a:t>
            </a:r>
          </a:p>
          <a:p>
            <a:endParaRPr lang="en-CA" sz="1600" dirty="0"/>
          </a:p>
          <a:p>
            <a:pPr marL="342900" indent="-342900">
              <a:buFontTx/>
              <a:buChar char="-"/>
              <a:defRPr/>
            </a:pPr>
            <a:r>
              <a:rPr lang="en-CA" sz="1600" dirty="0"/>
              <a:t>By timber supply area (TSA) or tree farm license (TFL)</a:t>
            </a:r>
          </a:p>
          <a:p>
            <a:pPr marL="790575" lvl="1" indent="-342900">
              <a:buFontTx/>
              <a:buChar char="-"/>
            </a:pPr>
            <a:r>
              <a:rPr lang="en-CA" sz="1400" dirty="0"/>
              <a:t>8 TSA’s and 4 TFL’s</a:t>
            </a:r>
          </a:p>
          <a:p>
            <a:pPr marL="790575" lvl="1" indent="-342900">
              <a:buFontTx/>
              <a:buChar char="-"/>
            </a:pPr>
            <a:endParaRPr lang="en-CA" sz="1200" dirty="0"/>
          </a:p>
          <a:p>
            <a:pPr marL="342900" indent="-342900">
              <a:buFontTx/>
              <a:buChar char="-"/>
            </a:pPr>
            <a:r>
              <a:rPr lang="en-CA" sz="1600" dirty="0"/>
              <a:t>BAU = max. even-flow, non-declining harvest</a:t>
            </a:r>
          </a:p>
          <a:p>
            <a:pPr marL="447675" lvl="1" indent="0">
              <a:buNone/>
            </a:pPr>
            <a:endParaRPr lang="en-CA" sz="1200" dirty="0"/>
          </a:p>
          <a:p>
            <a:pPr marL="342900" indent="-342900">
              <a:buFontTx/>
              <a:buChar char="-"/>
            </a:pPr>
            <a:r>
              <a:rPr lang="en-CA" sz="1600" dirty="0"/>
              <a:t>Existing legal objectives / ‘constraints’ are included in all scenarios</a:t>
            </a:r>
          </a:p>
          <a:p>
            <a:pPr marL="790575" lvl="1" indent="-342900">
              <a:buFontTx/>
              <a:buChar char="-"/>
            </a:pPr>
            <a:r>
              <a:rPr lang="en-CA" sz="1400" dirty="0"/>
              <a:t>GARs, BEO’s, watershed protections, parks</a:t>
            </a:r>
          </a:p>
          <a:p>
            <a:pPr marL="790575" lvl="1" indent="-342900">
              <a:buFontTx/>
              <a:buChar char="-"/>
            </a:pPr>
            <a:endParaRPr lang="en-CA" sz="1400" dirty="0"/>
          </a:p>
          <a:p>
            <a:pPr marL="342900" indent="-342900">
              <a:buFontTx/>
              <a:buChar char="-"/>
              <a:defRPr/>
            </a:pPr>
            <a:r>
              <a:rPr lang="en-CA" sz="1600" dirty="0"/>
              <a:t>Clustering harvest -&gt; priority closest to disturbance (existing cutblocks and roads)</a:t>
            </a:r>
          </a:p>
          <a:p>
            <a:pPr marL="790575" lvl="1" indent="-342900">
              <a:buFontTx/>
              <a:buChar char="-"/>
            </a:pPr>
            <a:endParaRPr lang="en-CA" sz="1200" dirty="0"/>
          </a:p>
          <a:p>
            <a:pPr marL="342900" indent="-342900">
              <a:buFontTx/>
              <a:buChar char="-"/>
            </a:pPr>
            <a:r>
              <a:rPr lang="en-CA" sz="1600" b="1" i="1" dirty="0"/>
              <a:t>Note</a:t>
            </a:r>
            <a:r>
              <a:rPr lang="en-CA" sz="1600" dirty="0"/>
              <a:t>: Any limitations, problems with the model are built into all scenarios (i.e., they are equally biased)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57158-9A15-460D-9F46-3AB531CC3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061CB-E752-42B9-A97E-BD8864118EBD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72B58-67C8-F976-731C-6074962CB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B110E-4B3B-2034-9921-A579365E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5</a:t>
            </a:fld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F30E64-5334-8419-4875-2889D2AE48F9}"/>
              </a:ext>
            </a:extLst>
          </p:cNvPr>
          <p:cNvSpPr txBox="1"/>
          <p:nvPr/>
        </p:nvSpPr>
        <p:spPr>
          <a:xfrm>
            <a:off x="7139183" y="2924944"/>
            <a:ext cx="1944216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400" dirty="0">
                <a:solidFill>
                  <a:schemeClr val="tx2">
                    <a:lumMod val="75000"/>
                  </a:schemeClr>
                </a:solidFill>
              </a:rPr>
              <a:t>Timber Supply Units: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chemeClr val="tx2">
                    <a:lumMod val="75000"/>
                  </a:schemeClr>
                </a:solidFill>
              </a:rPr>
              <a:t>Arrow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chemeClr val="tx2">
                    <a:lumMod val="75000"/>
                  </a:schemeClr>
                </a:solidFill>
              </a:rPr>
              <a:t>Cascadia-Okanagan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chemeClr val="tx2">
                    <a:lumMod val="75000"/>
                  </a:schemeClr>
                </a:solidFill>
              </a:rPr>
              <a:t>Golden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chemeClr val="tx2">
                    <a:lumMod val="75000"/>
                  </a:schemeClr>
                </a:solidFill>
              </a:rPr>
              <a:t>Kamloops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chemeClr val="tx2">
                    <a:lumMod val="75000"/>
                  </a:schemeClr>
                </a:solidFill>
              </a:rPr>
              <a:t>Kootenay Lake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chemeClr val="tx2">
                    <a:lumMod val="75000"/>
                  </a:schemeClr>
                </a:solidFill>
              </a:rPr>
              <a:t>Okanagan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chemeClr val="tx2">
                    <a:lumMod val="75000"/>
                  </a:schemeClr>
                </a:solidFill>
              </a:rPr>
              <a:t>Revelstoke                                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chemeClr val="tx2">
                    <a:lumMod val="75000"/>
                  </a:schemeClr>
                </a:solidFill>
              </a:rPr>
              <a:t>Robson Valley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chemeClr val="tx2">
                    <a:lumMod val="75000"/>
                  </a:schemeClr>
                </a:solidFill>
              </a:rPr>
              <a:t>TFL14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chemeClr val="tx2">
                    <a:lumMod val="75000"/>
                  </a:schemeClr>
                </a:solidFill>
              </a:rPr>
              <a:t>TFL23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chemeClr val="tx2">
                    <a:lumMod val="75000"/>
                  </a:schemeClr>
                </a:solidFill>
              </a:rPr>
              <a:t>TFL55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>
                <a:solidFill>
                  <a:schemeClr val="tx2">
                    <a:lumMod val="75000"/>
                  </a:schemeClr>
                </a:solidFill>
              </a:rPr>
              <a:t>TFL56</a:t>
            </a:r>
          </a:p>
        </p:txBody>
      </p:sp>
    </p:spTree>
    <p:extLst>
      <p:ext uri="{BB962C8B-B14F-4D97-AF65-F5344CB8AC3E}">
        <p14:creationId xmlns:p14="http://schemas.microsoft.com/office/powerpoint/2010/main" val="1395298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81469-9AF3-CB8A-6A2C-64D46ECD5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Timber Supply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50DCE3-252D-5D73-5433-B1111B37F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71801"/>
            <a:ext cx="8229600" cy="3321496"/>
          </a:xfrm>
        </p:spPr>
        <p:txBody>
          <a:bodyPr>
            <a:normAutofit fontScale="62500" lnSpcReduction="20000"/>
          </a:bodyPr>
          <a:lstStyle/>
          <a:p>
            <a:r>
              <a:rPr lang="en-CA" sz="2800" dirty="0"/>
              <a:t>Four Caribou Habitat Management Scenario “Tiers”:</a:t>
            </a:r>
          </a:p>
          <a:p>
            <a:endParaRPr lang="en-CA" sz="2800" dirty="0"/>
          </a:p>
          <a:p>
            <a:pPr marL="457200" indent="-457200">
              <a:buFontTx/>
              <a:buChar char="-"/>
            </a:pPr>
            <a:r>
              <a:rPr lang="en-CA" sz="2800" dirty="0"/>
              <a:t>In All Tiers:</a:t>
            </a:r>
          </a:p>
          <a:p>
            <a:pPr marL="904875" lvl="1" indent="-457200">
              <a:buFontTx/>
              <a:buChar char="-"/>
            </a:pPr>
            <a:r>
              <a:rPr lang="en-CA" sz="2200" dirty="0"/>
              <a:t>“core” habitat = protected</a:t>
            </a:r>
          </a:p>
          <a:p>
            <a:pPr marL="904875" lvl="1" indent="-457200">
              <a:buFontTx/>
              <a:buChar char="-"/>
            </a:pPr>
            <a:r>
              <a:rPr lang="en-CA" sz="2200" dirty="0"/>
              <a:t>“matrix” habitat = early seral ‘constraint’</a:t>
            </a:r>
          </a:p>
          <a:p>
            <a:pPr marL="1417637" lvl="2" indent="-457200">
              <a:buFontTx/>
              <a:buChar char="-"/>
            </a:pPr>
            <a:r>
              <a:rPr lang="en-CA" sz="2200" dirty="0"/>
              <a:t>maximum 12% &lt; 40 year old forest</a:t>
            </a:r>
          </a:p>
          <a:p>
            <a:pPr marL="904875" lvl="1" indent="-457200">
              <a:buFontTx/>
              <a:buChar char="-"/>
            </a:pPr>
            <a:r>
              <a:rPr lang="en-CA" sz="2200" dirty="0"/>
              <a:t>Columbia North, Central Selkirks, Groundhog, Wells Gray South</a:t>
            </a:r>
          </a:p>
          <a:p>
            <a:pPr marL="457200" indent="-457200">
              <a:buFontTx/>
              <a:buChar char="-"/>
            </a:pPr>
            <a:endParaRPr lang="en-CA" sz="2800" dirty="0"/>
          </a:p>
          <a:p>
            <a:pPr marL="457200" indent="-457200">
              <a:buFontTx/>
              <a:buChar char="-"/>
            </a:pPr>
            <a:r>
              <a:rPr lang="en-CA" sz="2800" dirty="0"/>
              <a:t>Amount of area protected varies between Tiers</a:t>
            </a:r>
          </a:p>
          <a:p>
            <a:pPr marL="904875" lvl="1" indent="-457200">
              <a:buFontTx/>
              <a:buChar char="-"/>
            </a:pPr>
            <a:r>
              <a:rPr lang="en-CA" sz="2200" dirty="0"/>
              <a:t>Highest (Tier 1) to Lowest (Tier 4) </a:t>
            </a:r>
          </a:p>
          <a:p>
            <a:pPr marL="457200" indent="-457200">
              <a:buFontTx/>
              <a:buChar char="-"/>
            </a:pPr>
            <a:endParaRPr lang="en-CA" sz="2800" dirty="0"/>
          </a:p>
          <a:p>
            <a:pPr marL="457200" indent="-457200">
              <a:buFontTx/>
              <a:buChar char="-"/>
            </a:pPr>
            <a:r>
              <a:rPr lang="en-CA" sz="2800" dirty="0"/>
              <a:t>Estimated the percent change in timber supply from BAU</a:t>
            </a:r>
          </a:p>
          <a:p>
            <a:pPr marL="790575" lvl="1" indent="-342900">
              <a:buFontTx/>
              <a:buChar char="-"/>
            </a:pPr>
            <a:r>
              <a:rPr lang="en-CA" sz="2100" dirty="0"/>
              <a:t>Average over 200 years</a:t>
            </a:r>
          </a:p>
          <a:p>
            <a:pPr marL="342900" indent="-342900">
              <a:buFontTx/>
              <a:buChar char="-"/>
            </a:pP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057158-9A15-460D-9F46-3AB531CC3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061CB-E752-42B9-A97E-BD8864118EBD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72B58-67C8-F976-731C-6074962CB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B110E-4B3B-2034-9921-A579365E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6854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E9827-DB0E-B32A-3C62-DB1DB665A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Area of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6AB36-1816-C2D4-40F5-0880E0A84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71800"/>
            <a:ext cx="8507288" cy="3354363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Area of interest = ~10,250,000 ha</a:t>
            </a:r>
          </a:p>
          <a:p>
            <a:pPr marL="790575" lvl="1" indent="-342900"/>
            <a:r>
              <a:rPr lang="en-CA" dirty="0"/>
              <a:t>For context:</a:t>
            </a:r>
          </a:p>
          <a:p>
            <a:pPr marL="1303337" lvl="2" indent="-342900"/>
            <a:r>
              <a:rPr lang="en-CA" dirty="0"/>
              <a:t>BC = ~95 M ha</a:t>
            </a:r>
          </a:p>
          <a:p>
            <a:pPr marL="1303337" lvl="2" indent="-342900"/>
            <a:r>
              <a:rPr lang="en-CA" dirty="0"/>
              <a:t>BC forested area = ~57 M ha</a:t>
            </a:r>
          </a:p>
          <a:p>
            <a:pPr marL="790575" lvl="1" indent="-342900"/>
            <a:endParaRPr lang="en-CA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~2,700,000 ha of area is timber harvest land base (</a:t>
            </a:r>
            <a:r>
              <a:rPr lang="en-CA" dirty="0" err="1"/>
              <a:t>thlb</a:t>
            </a:r>
            <a:r>
              <a:rPr lang="en-CA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dirty="0"/>
              <a:t>“Protection” scenario areas (approximate)</a:t>
            </a:r>
          </a:p>
          <a:p>
            <a:pPr marL="790575" lvl="1" indent="-342900"/>
            <a:r>
              <a:rPr lang="en-CA" dirty="0"/>
              <a:t>Tier 1 = 1,500,000 ha; 525,000 ha </a:t>
            </a:r>
            <a:r>
              <a:rPr lang="en-CA" dirty="0" err="1"/>
              <a:t>thlb</a:t>
            </a:r>
            <a:endParaRPr lang="en-CA" dirty="0"/>
          </a:p>
          <a:p>
            <a:pPr marL="790575" lvl="1" indent="-342900"/>
            <a:r>
              <a:rPr lang="en-CA" dirty="0"/>
              <a:t>Tier 2 = 1,250,000 ha; 450,000 ha </a:t>
            </a:r>
            <a:r>
              <a:rPr lang="en-CA" dirty="0" err="1"/>
              <a:t>thlb</a:t>
            </a:r>
            <a:endParaRPr lang="en-CA" dirty="0"/>
          </a:p>
          <a:p>
            <a:pPr marL="790575" lvl="1" indent="-342900"/>
            <a:r>
              <a:rPr lang="en-CA" dirty="0"/>
              <a:t>Tier 3 = 900,000 ha; 325,000 ha </a:t>
            </a:r>
            <a:r>
              <a:rPr lang="en-CA" dirty="0" err="1"/>
              <a:t>thlb</a:t>
            </a:r>
            <a:endParaRPr lang="en-CA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6D296-885B-7AE4-EA17-5D47E1298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061CB-E752-42B9-A97E-BD8864118EBD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0E9F0-60C4-2CC7-1D5F-93DD00A7A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1CE82-7DC1-65D6-891A-57E35172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5574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id="{5F369045-5949-07BA-CDCF-7B6BE2CCB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3" y="2708920"/>
            <a:ext cx="9144000" cy="34055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BE72C1-8B9D-2CCD-A427-333E8C39B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Draft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9C3FC-2E96-6748-2B36-85E3AA11B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061CB-E752-42B9-A97E-BD8864118EBD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AF0BB-E0F3-7FDF-556F-42BF6CD05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0DD8F-7A10-11D0-EFB0-8A47B6A34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8</a:t>
            </a:fld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E221CB-8849-4897-6F13-3E567C4FE1D5}"/>
              </a:ext>
            </a:extLst>
          </p:cNvPr>
          <p:cNvSpPr txBox="1"/>
          <p:nvPr/>
        </p:nvSpPr>
        <p:spPr>
          <a:xfrm>
            <a:off x="-36512" y="333657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00B050"/>
                </a:solidFill>
              </a:rPr>
              <a:t>4.45 M m</a:t>
            </a:r>
            <a:r>
              <a:rPr lang="en-CA" baseline="30000" dirty="0">
                <a:solidFill>
                  <a:srgbClr val="00B050"/>
                </a:solidFill>
              </a:rPr>
              <a:t>3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06021C9-A1D7-D098-DD1D-4A1449596329}"/>
              </a:ext>
            </a:extLst>
          </p:cNvPr>
          <p:cNvCxnSpPr>
            <a:cxnSpLocks/>
          </p:cNvCxnSpPr>
          <p:nvPr/>
        </p:nvCxnSpPr>
        <p:spPr>
          <a:xfrm>
            <a:off x="1043608" y="3561888"/>
            <a:ext cx="6374685" cy="0"/>
          </a:xfrm>
          <a:prstGeom prst="lin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8A93AAB-936A-8B7A-E7D3-57B2C89696BE}"/>
              </a:ext>
            </a:extLst>
          </p:cNvPr>
          <p:cNvSpPr txBox="1"/>
          <p:nvPr/>
        </p:nvSpPr>
        <p:spPr>
          <a:xfrm>
            <a:off x="-36512" y="2868909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5.62 M m</a:t>
            </a:r>
            <a:r>
              <a:rPr lang="en-CA" baseline="30000" dirty="0">
                <a:solidFill>
                  <a:schemeClr val="accent1">
                    <a:lumMod val="75000"/>
                  </a:schemeClr>
                </a:solidFill>
              </a:rPr>
              <a:t>3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51801AF-DB60-7219-2A0C-9CC8B6A5B540}"/>
              </a:ext>
            </a:extLst>
          </p:cNvPr>
          <p:cNvCxnSpPr>
            <a:cxnSpLocks/>
          </p:cNvCxnSpPr>
          <p:nvPr/>
        </p:nvCxnSpPr>
        <p:spPr>
          <a:xfrm>
            <a:off x="1043608" y="3053575"/>
            <a:ext cx="637468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677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E72C1-8B9D-2CCD-A427-333E8C39B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Draft Results – Closest to Disturbance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9C3FC-2E96-6748-2B36-85E3AA11B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061CB-E752-42B9-A97E-BD8864118EBD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AF0BB-E0F3-7FDF-556F-42BF6CD05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0DD8F-7A10-11D0-EFB0-8A47B6A34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9</a:t>
            </a:fld>
            <a:endParaRPr lang="en-CA"/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4DB88251-07B1-8F2B-0D09-8B5B3926A3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307517"/>
              </p:ext>
            </p:extLst>
          </p:nvPr>
        </p:nvGraphicFramePr>
        <p:xfrm>
          <a:off x="1331640" y="2924944"/>
          <a:ext cx="6600055" cy="303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6825">
                  <a:extLst>
                    <a:ext uri="{9D8B030D-6E8A-4147-A177-3AD203B41FA5}">
                      <a16:colId xmlns:a16="http://schemas.microsoft.com/office/drawing/2014/main" val="958245940"/>
                    </a:ext>
                  </a:extLst>
                </a:gridCol>
                <a:gridCol w="1983212">
                  <a:extLst>
                    <a:ext uri="{9D8B030D-6E8A-4147-A177-3AD203B41FA5}">
                      <a16:colId xmlns:a16="http://schemas.microsoft.com/office/drawing/2014/main" val="2710779029"/>
                    </a:ext>
                  </a:extLst>
                </a:gridCol>
                <a:gridCol w="2200018">
                  <a:extLst>
                    <a:ext uri="{9D8B030D-6E8A-4147-A177-3AD203B41FA5}">
                      <a16:colId xmlns:a16="http://schemas.microsoft.com/office/drawing/2014/main" val="1898630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Scenario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Average Annual Volume (m</a:t>
                      </a:r>
                      <a:r>
                        <a:rPr lang="en-CA" baseline="30000" dirty="0"/>
                        <a:t>3</a:t>
                      </a:r>
                      <a:r>
                        <a:rPr lang="en-CA" dirty="0"/>
                        <a:t>) Harvested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Percent of Business-as-Usual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66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BAU (closest to disturbance)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4,450,000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01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Tier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4,180,000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069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Tier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4,240,000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83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Tier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4,320,000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54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605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9643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E72C1-8B9D-2CCD-A427-333E8C39B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Draft Results – Oldest First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9C3FC-2E96-6748-2B36-85E3AA11B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061CB-E752-42B9-A97E-BD8864118EBD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AF0BB-E0F3-7FDF-556F-42BF6CD05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0DD8F-7A10-11D0-EFB0-8A47B6A34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10</a:t>
            </a:fld>
            <a:endParaRPr lang="en-CA"/>
          </a:p>
        </p:txBody>
      </p:sp>
      <p:graphicFrame>
        <p:nvGraphicFramePr>
          <p:cNvPr id="7" name="Table 8">
            <a:extLst>
              <a:ext uri="{FF2B5EF4-FFF2-40B4-BE49-F238E27FC236}">
                <a16:creationId xmlns:a16="http://schemas.microsoft.com/office/drawing/2014/main" id="{4DB88251-07B1-8F2B-0D09-8B5B3926A3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703563"/>
              </p:ext>
            </p:extLst>
          </p:nvPr>
        </p:nvGraphicFramePr>
        <p:xfrm>
          <a:off x="1691680" y="2924944"/>
          <a:ext cx="6096000" cy="25142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95824594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71077902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98630727"/>
                    </a:ext>
                  </a:extLst>
                </a:gridCol>
              </a:tblGrid>
              <a:tr h="812800">
                <a:tc>
                  <a:txBody>
                    <a:bodyPr/>
                    <a:lstStyle/>
                    <a:p>
                      <a:r>
                        <a:rPr lang="en-US" dirty="0"/>
                        <a:t>Scenario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Average Annual Volume (m</a:t>
                      </a:r>
                      <a:r>
                        <a:rPr lang="en-CA" baseline="30000" dirty="0"/>
                        <a:t>3</a:t>
                      </a:r>
                      <a:r>
                        <a:rPr lang="en-CA" dirty="0"/>
                        <a:t>) Harvested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Percent of Business-as-Usual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661235"/>
                  </a:ext>
                </a:extLst>
              </a:tr>
              <a:tr h="329636">
                <a:tc>
                  <a:txBody>
                    <a:bodyPr/>
                    <a:lstStyle/>
                    <a:p>
                      <a:r>
                        <a:rPr lang="en-CA" dirty="0"/>
                        <a:t>BAU (oldest)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5,620,000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017098"/>
                  </a:ext>
                </a:extLst>
              </a:tr>
              <a:tr h="329636">
                <a:tc>
                  <a:txBody>
                    <a:bodyPr/>
                    <a:lstStyle/>
                    <a:p>
                      <a:r>
                        <a:rPr lang="en-CA" dirty="0"/>
                        <a:t>Tier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4,180,000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069182"/>
                  </a:ext>
                </a:extLst>
              </a:tr>
              <a:tr h="329636">
                <a:tc>
                  <a:txBody>
                    <a:bodyPr/>
                    <a:lstStyle/>
                    <a:p>
                      <a:r>
                        <a:rPr lang="en-CA" dirty="0"/>
                        <a:t>Tier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4,240,000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83912"/>
                  </a:ext>
                </a:extLst>
              </a:tr>
              <a:tr h="502549">
                <a:tc>
                  <a:txBody>
                    <a:bodyPr/>
                    <a:lstStyle/>
                    <a:p>
                      <a:r>
                        <a:rPr lang="en-CA" dirty="0"/>
                        <a:t>Tier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4,320,000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54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82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BE505-00CD-3F68-BE40-4D9BF70FE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1143000"/>
          </a:xfrm>
        </p:spPr>
        <p:txBody>
          <a:bodyPr/>
          <a:lstStyle/>
          <a:p>
            <a:r>
              <a:rPr lang="en-CA" dirty="0"/>
              <a:t>Draft Results – Closest to Disturbance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2F7D9-6E5A-A8B6-05EE-28877F6F8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061CB-E752-42B9-A97E-BD8864118EBD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B846A-3141-FB1F-9C06-12F581B18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D3082-B6AF-5B56-F04C-B55AF2262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11</a:t>
            </a:fld>
            <a:endParaRPr lang="en-CA"/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47408990-C462-EACE-9670-AE338D91D3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411353"/>
              </p:ext>
            </p:extLst>
          </p:nvPr>
        </p:nvGraphicFramePr>
        <p:xfrm>
          <a:off x="1534344" y="2276872"/>
          <a:ext cx="5080000" cy="3935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9136735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1754951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97221783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66516824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999059773"/>
                    </a:ext>
                  </a:extLst>
                </a:gridCol>
              </a:tblGrid>
              <a:tr h="363251">
                <a:tc gridSpan="2">
                  <a:txBody>
                    <a:bodyPr/>
                    <a:lstStyle/>
                    <a:p>
                      <a:pPr algn="l" fontAlgn="b"/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CA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Percent of BAU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69124564"/>
                  </a:ext>
                </a:extLst>
              </a:tr>
              <a:tr h="363251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Timber Supply Unit</a:t>
                      </a:r>
                      <a:endParaRPr lang="en-CA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BAU volume (m</a:t>
                      </a:r>
                      <a:r>
                        <a:rPr lang="en-CA" sz="1100" u="none" strike="noStrike" baseline="300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lang="en-CA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CA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Tier 1</a:t>
                      </a:r>
                      <a:endParaRPr lang="en-CA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Tier 2</a:t>
                      </a:r>
                      <a:endParaRPr lang="en-CA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Tier 3</a:t>
                      </a:r>
                      <a:endParaRPr lang="en-CA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646101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>
                          <a:effectLst/>
                        </a:rPr>
                        <a:t>Arrow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      310,000 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49596238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>
                          <a:effectLst/>
                        </a:rPr>
                        <a:t>Cascadia (TKO)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         72,500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97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19482597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Golden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      400,000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98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9447858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Kamloops</a:t>
                      </a:r>
                      <a:endParaRPr lang="en-CA" sz="1100" b="1" i="1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   1,100,000 </a:t>
                      </a:r>
                      <a:endParaRPr lang="en-CA" sz="1100" b="1" i="1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             85 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             87 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             92 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607308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Kootenay Lake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      450,000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6294833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>
                          <a:effectLst/>
                        </a:rPr>
                        <a:t>Okanagan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   1,100,000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98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76864443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Revelstoke</a:t>
                      </a:r>
                      <a:endParaRPr lang="en-CA" sz="1100" b="1" i="1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      150,000 </a:t>
                      </a:r>
                      <a:endParaRPr lang="en-CA" sz="1100" b="1" i="1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             81 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             89 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             95 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752052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CA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Robson Valley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CA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235,000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CA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96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CA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95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CA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100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37171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TFL 14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      115,000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35651829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>
                          <a:effectLst/>
                        </a:rPr>
                        <a:t>TFL 23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>
                          <a:effectLst/>
                        </a:rPr>
                        <a:t>      435,000 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99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100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79530306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TFL 55</a:t>
                      </a:r>
                      <a:endParaRPr lang="en-CA" sz="1100" b="1" i="1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         50,000 </a:t>
                      </a:r>
                      <a:endParaRPr lang="en-CA" sz="1100" b="1" i="1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             44 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             44 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             56 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951575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>
                          <a:solidFill>
                            <a:srgbClr val="7030A0"/>
                          </a:solidFill>
                          <a:effectLst/>
                        </a:rPr>
                        <a:t>TFL 56</a:t>
                      </a:r>
                      <a:endParaRPr lang="en-CA" sz="1100" b="1" i="1" u="none" strike="noStrike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>
                          <a:solidFill>
                            <a:srgbClr val="7030A0"/>
                          </a:solidFill>
                          <a:effectLst/>
                        </a:rPr>
                        <a:t>         32,500 </a:t>
                      </a:r>
                      <a:endParaRPr lang="en-CA" sz="1100" b="1" i="1" u="none" strike="noStrike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             83 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             83 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1" i="1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              86 </a:t>
                      </a:r>
                    </a:p>
                  </a:txBody>
                  <a:tcPr marL="7620" marR="7620" marT="7620" marB="0" anchor="b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56118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Total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   4,450,000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94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95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97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54780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4338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BE505-00CD-3F68-BE40-4D9BF70FE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1143000"/>
          </a:xfrm>
        </p:spPr>
        <p:txBody>
          <a:bodyPr>
            <a:normAutofit/>
          </a:bodyPr>
          <a:lstStyle/>
          <a:p>
            <a:r>
              <a:rPr lang="en-CA" dirty="0"/>
              <a:t>Draft Results – Oldest First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2F7D9-6E5A-A8B6-05EE-28877F6F8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061CB-E752-42B9-A97E-BD8864118EBD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B846A-3141-FB1F-9C06-12F581B18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D3082-B6AF-5B56-F04C-B55AF2262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12</a:t>
            </a:fld>
            <a:endParaRPr lang="en-CA"/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47408990-C462-EACE-9670-AE338D91D3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720189"/>
              </p:ext>
            </p:extLst>
          </p:nvPr>
        </p:nvGraphicFramePr>
        <p:xfrm>
          <a:off x="1763688" y="2276872"/>
          <a:ext cx="5080000" cy="3935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9136735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1754951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97221783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66516824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999059773"/>
                    </a:ext>
                  </a:extLst>
                </a:gridCol>
              </a:tblGrid>
              <a:tr h="363251">
                <a:tc gridSpan="2">
                  <a:txBody>
                    <a:bodyPr/>
                    <a:lstStyle/>
                    <a:p>
                      <a:pPr algn="l" fontAlgn="b"/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CA" sz="11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Percent of BAU</a:t>
                      </a:r>
                      <a:endParaRPr lang="en-CA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69124564"/>
                  </a:ext>
                </a:extLst>
              </a:tr>
              <a:tr h="363251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Timber Supply Unit</a:t>
                      </a:r>
                      <a:endParaRPr lang="en-CA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BAU volume (m</a:t>
                      </a:r>
                      <a:r>
                        <a:rPr lang="en-CA" sz="1100" u="none" strike="noStrike" baseline="300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lang="en-CA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</a:p>
                    <a:p>
                      <a:pPr algn="ctr" fontAlgn="ctr"/>
                      <a:r>
                        <a:rPr lang="en-CA" sz="1100" b="1" u="none" strike="noStrike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Oldest First</a:t>
                      </a:r>
                      <a:endParaRPr lang="en-CA" sz="1100" b="1" i="0" u="none" strike="noStrike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Tier 1</a:t>
                      </a:r>
                      <a:endParaRPr lang="en-CA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Tier 2</a:t>
                      </a:r>
                      <a:endParaRPr lang="en-CA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Tier 3</a:t>
                      </a:r>
                      <a:endParaRPr lang="en-CA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646101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>
                          <a:effectLst/>
                        </a:rPr>
                        <a:t>Arrow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400,000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78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78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78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49596238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 dirty="0">
                          <a:effectLst/>
                        </a:rPr>
                        <a:t>Cascadia (TKO)</a:t>
                      </a:r>
                      <a:endParaRPr lang="en-C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90,000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78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81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81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19482597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u="none" strike="noStrike">
                          <a:effectLst/>
                        </a:rPr>
                        <a:t>Golden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500,000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79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80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  80 </a:t>
                      </a:r>
                      <a:endParaRPr lang="en-C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9447858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rgbClr val="7030A0"/>
                          </a:solidFill>
                          <a:effectLst/>
                        </a:rPr>
                        <a:t>Kamloops</a:t>
                      </a:r>
                      <a:endParaRPr lang="en-CA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     1,400,000 </a:t>
                      </a:r>
                      <a:endParaRPr lang="en-CA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             67 </a:t>
                      </a:r>
                      <a:endParaRPr lang="en-CA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             68 </a:t>
                      </a:r>
                      <a:endParaRPr lang="en-CA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             72 </a:t>
                      </a:r>
                      <a:endParaRPr lang="en-CA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607308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Kootenay Lake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575,000 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78 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78 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78 </a:t>
                      </a:r>
                      <a:endParaRPr lang="en-CA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6294833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Okanagan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1,400,000 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77 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78 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79 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76864443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rgbClr val="7030A0"/>
                          </a:solidFill>
                          <a:effectLst/>
                        </a:rPr>
                        <a:t>Revelstoke</a:t>
                      </a:r>
                      <a:endParaRPr lang="en-CA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         210,000 </a:t>
                      </a:r>
                      <a:endParaRPr lang="en-CA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             58 </a:t>
                      </a:r>
                      <a:endParaRPr lang="en-CA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             63 </a:t>
                      </a:r>
                      <a:endParaRPr lang="en-CA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             68 </a:t>
                      </a:r>
                      <a:endParaRPr lang="en-CA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752052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Robson Valley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300,000 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75 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75 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78 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3537171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TFL 14</a:t>
                      </a:r>
                      <a:endParaRPr lang="en-CA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          145,000 </a:t>
                      </a:r>
                      <a:endParaRPr lang="en-CA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79 </a:t>
                      </a:r>
                      <a:endParaRPr lang="en-CA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79 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79 </a:t>
                      </a:r>
                      <a:endParaRPr lang="en-CA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35651829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TFL 23</a:t>
                      </a:r>
                      <a:endParaRPr lang="en-CA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          500,000 </a:t>
                      </a:r>
                      <a:endParaRPr lang="en-CA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86 </a:t>
                      </a:r>
                      <a:endParaRPr lang="en-CA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87 </a:t>
                      </a:r>
                      <a:endParaRPr lang="en-CA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87 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79530306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rgbClr val="7030A0"/>
                          </a:solidFill>
                          <a:effectLst/>
                        </a:rPr>
                        <a:t>TFL 55</a:t>
                      </a:r>
                      <a:endParaRPr lang="en-CA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7030A0"/>
                          </a:solidFill>
                          <a:effectLst/>
                        </a:rPr>
                        <a:t>            60,000 </a:t>
                      </a:r>
                      <a:endParaRPr lang="en-CA" sz="1100" b="0" i="0" u="none" strike="noStrike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7030A0"/>
                          </a:solidFill>
                          <a:effectLst/>
                        </a:rPr>
                        <a:t>              36 </a:t>
                      </a:r>
                      <a:endParaRPr lang="en-CA" sz="1100" b="0" i="0" u="none" strike="noStrike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7030A0"/>
                          </a:solidFill>
                          <a:effectLst/>
                        </a:rPr>
                        <a:t>              37 </a:t>
                      </a:r>
                      <a:endParaRPr lang="en-CA" sz="1100" b="0" i="0" u="none" strike="noStrike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             47 </a:t>
                      </a:r>
                      <a:endParaRPr lang="en-CA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951575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7030A0"/>
                          </a:solidFill>
                          <a:effectLst/>
                        </a:rPr>
                        <a:t>TFL 56</a:t>
                      </a:r>
                      <a:endParaRPr lang="en-CA" sz="1100" b="0" i="0" u="none" strike="noStrike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           40,000 </a:t>
                      </a:r>
                      <a:endParaRPr lang="en-CA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rgbClr val="7030A0"/>
                          </a:solidFill>
                          <a:effectLst/>
                        </a:rPr>
                        <a:t>              68 </a:t>
                      </a:r>
                      <a:endParaRPr lang="en-CA" sz="1100" b="0" i="0" u="none" strike="noStrike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             68 </a:t>
                      </a:r>
                      <a:endParaRPr lang="en-CA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rgbClr val="7030A0"/>
                          </a:solidFill>
                          <a:effectLst/>
                        </a:rPr>
                        <a:t>              70 </a:t>
                      </a:r>
                      <a:endParaRPr lang="en-CA" sz="1100" b="0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56118"/>
                  </a:ext>
                </a:extLst>
              </a:tr>
              <a:tr h="246843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en-CA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5,620,000 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78 </a:t>
                      </a:r>
                      <a:endParaRPr lang="en-CA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78 </a:t>
                      </a:r>
                      <a:endParaRPr lang="en-CA" sz="11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  78 </a:t>
                      </a:r>
                      <a:endParaRPr lang="en-CA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54780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476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en-CA" sz="2000" dirty="0"/>
              <a:t>Draft estimate of long-term, large-scale impacts to timber supply in the region</a:t>
            </a:r>
          </a:p>
          <a:p>
            <a:pPr marL="790575" lvl="1" indent="-342900">
              <a:buFontTx/>
              <a:buChar char="-"/>
            </a:pPr>
            <a:r>
              <a:rPr lang="en-CA" sz="1600" dirty="0"/>
              <a:t>Tier 1: 6% to 26% </a:t>
            </a:r>
          </a:p>
          <a:p>
            <a:pPr marL="790575" lvl="1" indent="-342900">
              <a:buFontTx/>
              <a:buChar char="-"/>
            </a:pPr>
            <a:r>
              <a:rPr lang="en-CA" sz="1600" dirty="0"/>
              <a:t>Tier 2: 5% to 25%</a:t>
            </a:r>
          </a:p>
          <a:p>
            <a:pPr marL="790575" lvl="1" indent="-342900">
              <a:buFontTx/>
              <a:buChar char="-"/>
            </a:pPr>
            <a:r>
              <a:rPr lang="en-CA" sz="1600" dirty="0"/>
              <a:t>Tier 3: 3% to 23%</a:t>
            </a:r>
          </a:p>
          <a:p>
            <a:pPr marL="790575" lvl="1" indent="-342900">
              <a:buFontTx/>
              <a:buChar char="-"/>
            </a:pPr>
            <a:endParaRPr lang="en-CA" sz="1600" dirty="0"/>
          </a:p>
          <a:p>
            <a:pPr marL="342900" indent="-342900">
              <a:buFontTx/>
              <a:buChar char="-"/>
            </a:pPr>
            <a:r>
              <a:rPr lang="en-CA" dirty="0"/>
              <a:t>Impacts vary within the region</a:t>
            </a:r>
          </a:p>
          <a:p>
            <a:pPr marL="790575" lvl="1" indent="-342900">
              <a:buFontTx/>
              <a:buChar char="-"/>
            </a:pPr>
            <a:r>
              <a:rPr lang="en-CA" sz="1600" dirty="0"/>
              <a:t>Kamloops, Revelstoke, TFL55 and TFL56 bear more of the percent impact</a:t>
            </a:r>
          </a:p>
          <a:p>
            <a:pPr marL="1303337" lvl="2" indent="-342900">
              <a:buFontTx/>
              <a:buChar char="-"/>
            </a:pPr>
            <a:endParaRPr lang="en-CA" sz="1600" dirty="0"/>
          </a:p>
          <a:p>
            <a:pPr marL="1303337" lvl="2" indent="-342900">
              <a:buFontTx/>
              <a:buChar char="-"/>
            </a:pPr>
            <a:endParaRPr lang="en-CA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061CB-E752-42B9-A97E-BD8864118EBD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0659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Tx/>
              <a:buChar char="-"/>
            </a:pPr>
            <a:r>
              <a:rPr lang="en-CA" sz="2000" dirty="0"/>
              <a:t>These are draft results</a:t>
            </a:r>
          </a:p>
          <a:p>
            <a:pPr marL="790575" lvl="1" indent="-342900">
              <a:buFontTx/>
              <a:buChar char="-"/>
            </a:pPr>
            <a:r>
              <a:rPr lang="en-CA" sz="1600" dirty="0"/>
              <a:t>Model is amenable to testing different assumptions, etc.</a:t>
            </a:r>
          </a:p>
          <a:p>
            <a:pPr marL="342900" indent="-342900">
              <a:buFontTx/>
              <a:buChar char="-"/>
            </a:pPr>
            <a:endParaRPr lang="en-CA" sz="2000" dirty="0"/>
          </a:p>
          <a:p>
            <a:pPr marL="342900" indent="-342900">
              <a:buFontTx/>
              <a:buChar char="-"/>
            </a:pPr>
            <a:r>
              <a:rPr lang="en-CA" sz="2000" dirty="0"/>
              <a:t>Not a comprehensive economic assessment</a:t>
            </a:r>
          </a:p>
          <a:p>
            <a:pPr marL="790575" lvl="1" indent="-342900">
              <a:buFontTx/>
              <a:buChar char="-"/>
            </a:pPr>
            <a:r>
              <a:rPr lang="en-CA" sz="1600" dirty="0"/>
              <a:t>Long-term timber supply perspective</a:t>
            </a:r>
          </a:p>
          <a:p>
            <a:pPr marL="1303337" lvl="2" indent="-342900">
              <a:buFontTx/>
              <a:buChar char="-"/>
            </a:pPr>
            <a:r>
              <a:rPr lang="en-CA" sz="1600" dirty="0"/>
              <a:t>Supports a strategic decision</a:t>
            </a:r>
          </a:p>
          <a:p>
            <a:pPr marL="1303337" lvl="2" indent="-342900">
              <a:buFontTx/>
              <a:buChar char="-"/>
            </a:pPr>
            <a:r>
              <a:rPr lang="en-CA" sz="1600" dirty="0"/>
              <a:t>Doesn't consider local, short-term economics</a:t>
            </a:r>
          </a:p>
          <a:p>
            <a:pPr marL="790575" lvl="1" indent="-342900">
              <a:buFontTx/>
              <a:buChar char="-"/>
            </a:pPr>
            <a:endParaRPr lang="en-CA" sz="1600" dirty="0"/>
          </a:p>
          <a:p>
            <a:pPr marL="342900" indent="-342900">
              <a:buFontTx/>
              <a:buChar char="-"/>
            </a:pPr>
            <a:r>
              <a:rPr lang="en-CA" sz="2000" dirty="0"/>
              <a:t>Simplification may be ‘optimistic’</a:t>
            </a:r>
          </a:p>
          <a:p>
            <a:pPr marL="790575" lvl="1" indent="-342900">
              <a:buFontTx/>
              <a:buChar char="-"/>
            </a:pPr>
            <a:r>
              <a:rPr lang="en-CA" sz="1600" dirty="0"/>
              <a:t>Other factors will impact total timber supply: </a:t>
            </a:r>
          </a:p>
          <a:p>
            <a:pPr marL="1303337" lvl="2" indent="-342900">
              <a:buFontTx/>
              <a:buChar char="-"/>
            </a:pPr>
            <a:r>
              <a:rPr lang="en-CA" sz="1600" dirty="0"/>
              <a:t>natural disturbances, climate change, other constraints, local conditions….</a:t>
            </a:r>
          </a:p>
          <a:p>
            <a:pPr marL="790575" lvl="1" indent="-342900">
              <a:buFontTx/>
              <a:buChar char="-"/>
            </a:pPr>
            <a:r>
              <a:rPr lang="en-CA" sz="1600" dirty="0"/>
              <a:t>But all scenarios are equally optimistic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061CB-E752-42B9-A97E-BD8864118EBD}" type="datetime4">
              <a:rPr lang="en-CA" smtClean="0"/>
              <a:pPr/>
              <a:t>April 24, 2023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62EB4-C50B-4D50-AFFF-CDD0574E17D7}" type="slidenum">
              <a:rPr lang="en-CA" smtClean="0"/>
              <a:pPr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5734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4933</TotalTime>
  <Words>1040</Words>
  <Application>Microsoft Office PowerPoint</Application>
  <PresentationFormat>On-screen Show (4:3)</PresentationFormat>
  <Paragraphs>309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Revelstoke Complex  Caribou Habitat Management Draft  Long-term Timber Supply Impact Estimates</vt:lpstr>
      <vt:lpstr>Purpose</vt:lpstr>
      <vt:lpstr>Purpose</vt:lpstr>
      <vt:lpstr>Timber Supply Analysis</vt:lpstr>
      <vt:lpstr>Timber Supply: Scenario Analysis</vt:lpstr>
      <vt:lpstr>Timber Supply Analysis</vt:lpstr>
      <vt:lpstr>Area of Interest</vt:lpstr>
      <vt:lpstr>Draft Results</vt:lpstr>
      <vt:lpstr>Draft Results – Closest to Disturbance</vt:lpstr>
      <vt:lpstr>Draft Results – Oldest First</vt:lpstr>
      <vt:lpstr>Draft Results – Closest to Disturbance</vt:lpstr>
      <vt:lpstr>Draft Results – Oldest First</vt:lpstr>
      <vt:lpstr>Conclusions</vt:lpstr>
      <vt:lpstr>Conclusions</vt:lpstr>
    </vt:vector>
  </TitlesOfParts>
  <Company>Province of British Columbia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Kelsey Singbeil</dc:creator>
  <cp:lastModifiedBy>Lachance, Genevieve E WLRS:EX</cp:lastModifiedBy>
  <cp:revision>64</cp:revision>
  <dcterms:created xsi:type="dcterms:W3CDTF">2012-01-16T21:14:09Z</dcterms:created>
  <dcterms:modified xsi:type="dcterms:W3CDTF">2023-04-24T17:34:51Z</dcterms:modified>
</cp:coreProperties>
</file>