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81" r:id="rId2"/>
    <p:sldId id="282" r:id="rId3"/>
    <p:sldId id="265" r:id="rId4"/>
    <p:sldId id="266" r:id="rId5"/>
    <p:sldId id="268" r:id="rId6"/>
    <p:sldId id="283" r:id="rId7"/>
    <p:sldId id="267" r:id="rId8"/>
    <p:sldId id="277" r:id="rId9"/>
    <p:sldId id="273" r:id="rId10"/>
    <p:sldId id="274" r:id="rId11"/>
    <p:sldId id="293" r:id="rId12"/>
    <p:sldId id="286" r:id="rId13"/>
    <p:sldId id="285" r:id="rId14"/>
    <p:sldId id="290" r:id="rId15"/>
    <p:sldId id="289" r:id="rId16"/>
    <p:sldId id="288" r:id="rId17"/>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5825" autoAdjust="0"/>
  </p:normalViewPr>
  <p:slideViewPr>
    <p:cSldViewPr>
      <p:cViewPr>
        <p:scale>
          <a:sx n="75" d="100"/>
          <a:sy n="75" d="100"/>
        </p:scale>
        <p:origin x="-1104" y="211"/>
      </p:cViewPr>
      <p:guideLst>
        <p:guide orient="horz" pos="2160"/>
        <p:guide pos="2880"/>
      </p:guideLst>
    </p:cSldViewPr>
  </p:slideViewPr>
  <p:outlineViewPr>
    <p:cViewPr>
      <p:scale>
        <a:sx n="33" d="100"/>
        <a:sy n="33" d="100"/>
      </p:scale>
      <p:origin x="0" y="5491"/>
    </p:cViewPr>
  </p:outlineViewPr>
  <p:notesTextViewPr>
    <p:cViewPr>
      <p:scale>
        <a:sx n="1" d="1"/>
        <a:sy n="1" d="1"/>
      </p:scale>
      <p:origin x="0" y="24"/>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CA"/>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B41E2352-86BB-4E12-8102-5A510CF1C55C}" type="datetimeFigureOut">
              <a:rPr lang="en-CA" smtClean="0"/>
              <a:t>2018-03-12</a:t>
            </a:fld>
            <a:endParaRPr lang="en-CA"/>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CA"/>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CA"/>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995334EB-A22E-4D7F-91F6-5A9DFEF65BA5}" type="slidenum">
              <a:rPr lang="en-CA" smtClean="0"/>
              <a:t>‹#›</a:t>
            </a:fld>
            <a:endParaRPr lang="en-CA"/>
          </a:p>
        </p:txBody>
      </p:sp>
    </p:spTree>
    <p:extLst>
      <p:ext uri="{BB962C8B-B14F-4D97-AF65-F5344CB8AC3E}">
        <p14:creationId xmlns:p14="http://schemas.microsoft.com/office/powerpoint/2010/main" val="3225064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1</a:t>
            </a:fld>
            <a:endParaRPr lang="en-CA"/>
          </a:p>
        </p:txBody>
      </p:sp>
    </p:spTree>
    <p:extLst>
      <p:ext uri="{BB962C8B-B14F-4D97-AF65-F5344CB8AC3E}">
        <p14:creationId xmlns:p14="http://schemas.microsoft.com/office/powerpoint/2010/main" val="2917595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995334EB-A22E-4D7F-91F6-5A9DFEF65BA5}" type="slidenum">
              <a:rPr lang="en-CA" smtClean="0"/>
              <a:t>2</a:t>
            </a:fld>
            <a:endParaRPr lang="en-CA"/>
          </a:p>
        </p:txBody>
      </p:sp>
    </p:spTree>
    <p:extLst>
      <p:ext uri="{BB962C8B-B14F-4D97-AF65-F5344CB8AC3E}">
        <p14:creationId xmlns:p14="http://schemas.microsoft.com/office/powerpoint/2010/main" val="1171040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000" dirty="0" smtClean="0"/>
              <a:t>The last AAC determination for the Sunshine Coast Timber Supply Area (TSA) assumes a reduction in harvest levels in urban interface areas.</a:t>
            </a:r>
          </a:p>
          <a:p>
            <a:r>
              <a:rPr lang="en-CA" sz="2000" dirty="0" smtClean="0"/>
              <a:t>Unique challenges in urban interface areas include:</a:t>
            </a:r>
          </a:p>
          <a:p>
            <a:pPr lvl="1"/>
            <a:r>
              <a:rPr lang="en-CA" sz="2000" dirty="0" smtClean="0"/>
              <a:t>more recreational values; </a:t>
            </a:r>
          </a:p>
          <a:p>
            <a:pPr lvl="1"/>
            <a:r>
              <a:rPr lang="en-CA" sz="2000" dirty="0" smtClean="0"/>
              <a:t>community expectations;</a:t>
            </a:r>
          </a:p>
          <a:p>
            <a:pPr lvl="1"/>
            <a:r>
              <a:rPr lang="en-CA" sz="2000" dirty="0" smtClean="0"/>
              <a:t>some of the most threatened ecosystems and habitats in BC (urban development);</a:t>
            </a:r>
          </a:p>
          <a:p>
            <a:pPr lvl="1"/>
            <a:r>
              <a:rPr lang="en-CA" sz="2000" dirty="0" smtClean="0"/>
              <a:t>visual impacts;</a:t>
            </a:r>
          </a:p>
          <a:p>
            <a:pPr lvl="1"/>
            <a:r>
              <a:rPr lang="en-CA" sz="2000" dirty="0" smtClean="0"/>
              <a:t>drinking Water; and</a:t>
            </a:r>
          </a:p>
          <a:p>
            <a:pPr lvl="1"/>
            <a:r>
              <a:rPr lang="en-CA" sz="2000" dirty="0" smtClean="0"/>
              <a:t>risk of interface fires.</a:t>
            </a:r>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3</a:t>
            </a:fld>
            <a:endParaRPr lang="en-CA"/>
          </a:p>
        </p:txBody>
      </p:sp>
    </p:spTree>
    <p:extLst>
      <p:ext uri="{BB962C8B-B14F-4D97-AF65-F5344CB8AC3E}">
        <p14:creationId xmlns:p14="http://schemas.microsoft.com/office/powerpoint/2010/main" val="2955009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0850" indent="-177800"/>
            <a:r>
              <a:rPr lang="en-CA" sz="1200" dirty="0" smtClean="0"/>
              <a:t>BCTS recognizes the importance of forests near local communities</a:t>
            </a:r>
          </a:p>
          <a:p>
            <a:pPr marL="450850" indent="-177800"/>
            <a:r>
              <a:rPr lang="en-CA" sz="1200" dirty="0" smtClean="0"/>
              <a:t>Focus on open-dialog, transparency and relationship building – listening to concerns and adapting plans</a:t>
            </a:r>
          </a:p>
          <a:p>
            <a:pPr marL="450850" indent="-177800"/>
            <a:r>
              <a:rPr lang="en-CA" sz="1200" dirty="0" smtClean="0"/>
              <a:t>Cutblocks are designed to be small with increased buffers for streams, trails and other identified values</a:t>
            </a:r>
          </a:p>
          <a:p>
            <a:pPr marL="450850" indent="-177800"/>
            <a:r>
              <a:rPr lang="en-CA" sz="1200" dirty="0" smtClean="0"/>
              <a:t>Interface areas on the sunshine coast have some of the highest economic, environmental  and recreational values – the more voices/perspectives the better the plan</a:t>
            </a:r>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4</a:t>
            </a:fld>
            <a:endParaRPr lang="en-CA"/>
          </a:p>
        </p:txBody>
      </p:sp>
    </p:spTree>
    <p:extLst>
      <p:ext uri="{BB962C8B-B14F-4D97-AF65-F5344CB8AC3E}">
        <p14:creationId xmlns:p14="http://schemas.microsoft.com/office/powerpoint/2010/main" val="538302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000" dirty="0" smtClean="0"/>
              <a:t>Urban interface areas where a reduction in timber harvest was accounted for in the Sunshine Coast TSA AAC determination did not include Mt. Elphinstone.</a:t>
            </a:r>
          </a:p>
          <a:p>
            <a:r>
              <a:rPr lang="en-CA" sz="2000" dirty="0" smtClean="0"/>
              <a:t>History of conflict 30+ years</a:t>
            </a:r>
          </a:p>
          <a:p>
            <a:r>
              <a:rPr lang="en-CA" sz="2000" dirty="0" smtClean="0"/>
              <a:t>In 2005, BCTS committed to a harvest rate of 27ha/</a:t>
            </a:r>
            <a:r>
              <a:rPr lang="en-CA" sz="2000" dirty="0" err="1" smtClean="0"/>
              <a:t>yr</a:t>
            </a:r>
            <a:endParaRPr lang="en-CA" sz="2000" dirty="0" smtClean="0"/>
          </a:p>
          <a:p>
            <a:pPr lvl="1"/>
            <a:r>
              <a:rPr lang="en-CA" sz="2000" dirty="0" smtClean="0"/>
              <a:t>Half what the area can sustain under typical forestry practices</a:t>
            </a:r>
          </a:p>
          <a:p>
            <a:pPr lvl="1"/>
            <a:r>
              <a:rPr lang="en-CA" sz="2000" dirty="0" smtClean="0"/>
              <a:t>150 year rotation </a:t>
            </a:r>
            <a:r>
              <a:rPr lang="en-CA" sz="2000" i="1" dirty="0" smtClean="0"/>
              <a:t>vs</a:t>
            </a:r>
            <a:r>
              <a:rPr lang="en-CA" sz="2000" dirty="0" smtClean="0"/>
              <a:t> 75 year rotation</a:t>
            </a:r>
          </a:p>
          <a:p>
            <a:r>
              <a:rPr lang="en-CA" sz="2000" dirty="0" smtClean="0"/>
              <a:t>Lower Mainland Protected Areas Strategy</a:t>
            </a:r>
          </a:p>
          <a:p>
            <a:pPr lvl="1"/>
            <a:r>
              <a:rPr lang="en-CA" sz="2000" dirty="0" smtClean="0"/>
              <a:t>New parks identified in 1996</a:t>
            </a:r>
          </a:p>
          <a:p>
            <a:pPr lvl="1"/>
            <a:r>
              <a:rPr lang="en-CA" sz="2000" dirty="0" smtClean="0"/>
              <a:t>Consensus-based process: environmental groups, conservation groups, forest industry, tourism, labour, government, wildlife associations, etc.</a:t>
            </a:r>
          </a:p>
          <a:p>
            <a:pPr marL="174296" indent="-174296" defTabSz="929579">
              <a:buFont typeface="Arial" panose="020B0604020202020204" pitchFamily="34" charset="0"/>
              <a:buChar char="•"/>
              <a:defRPr/>
            </a:pPr>
            <a:endParaRPr lang="en-CA" dirty="0" smtClean="0"/>
          </a:p>
          <a:p>
            <a:pPr marL="174296" indent="-174296" defTabSz="929579">
              <a:buFont typeface="Arial" panose="020B0604020202020204" pitchFamily="34" charset="0"/>
              <a:buChar char="•"/>
              <a:defRPr/>
            </a:pPr>
            <a:endParaRPr lang="en-CA" dirty="0" smtClean="0"/>
          </a:p>
          <a:p>
            <a:pPr marL="174296" indent="-174296" defTabSz="929579">
              <a:buFont typeface="Arial" panose="020B0604020202020204" pitchFamily="34" charset="0"/>
              <a:buChar char="•"/>
              <a:defRPr/>
            </a:pPr>
            <a:r>
              <a:rPr lang="en-CA" dirty="0" smtClean="0"/>
              <a:t>Lower </a:t>
            </a:r>
            <a:r>
              <a:rPr lang="en-CA" dirty="0"/>
              <a:t>elevations contain some of the most valuable second growth timber in BC (productive growing sites</a:t>
            </a:r>
            <a:r>
              <a:rPr lang="en-CA" dirty="0" smtClean="0"/>
              <a:t>)</a:t>
            </a:r>
          </a:p>
          <a:p>
            <a:pPr marL="174296" indent="-174296" defTabSz="929579">
              <a:buFont typeface="Arial" panose="020B0604020202020204" pitchFamily="34" charset="0"/>
              <a:buChar char="•"/>
              <a:defRPr/>
            </a:pPr>
            <a:endParaRPr lang="en-CA" dirty="0"/>
          </a:p>
          <a:p>
            <a:pPr marL="174296" marR="0" indent="-174296" algn="l" defTabSz="92957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smtClean="0"/>
              <a:t>The Mt Elphinstone Operating area has been in place since the inception of Small Business Enterprise Program in 1986 and subsequently continues with BCTS since 2003. Local residents have had concerns with logging from the beginning and numerous types of plans and alternative harvest methods have resulted. The research forest is one of these alternatives and Brian </a:t>
            </a:r>
            <a:r>
              <a:rPr lang="en-CA" dirty="0" err="1" smtClean="0"/>
              <a:t>D’anjou</a:t>
            </a:r>
            <a:r>
              <a:rPr lang="en-CA" dirty="0" smtClean="0"/>
              <a:t> will speak to you regarding that process tomorrow. </a:t>
            </a:r>
          </a:p>
          <a:p>
            <a:pPr marL="174296" indent="-174296" defTabSz="929579">
              <a:buFont typeface="Arial" panose="020B0604020202020204" pitchFamily="34" charset="0"/>
              <a:buChar char="•"/>
              <a:defRPr/>
            </a:pPr>
            <a:endParaRPr lang="en-CA" dirty="0" smtClean="0"/>
          </a:p>
          <a:p>
            <a:pPr marL="174296" indent="-174296" defTabSz="929579">
              <a:buFont typeface="Arial" panose="020B0604020202020204" pitchFamily="34" charset="0"/>
              <a:buChar char="•"/>
              <a:defRPr/>
            </a:pPr>
            <a:r>
              <a:rPr lang="en-CA" dirty="0" smtClean="0"/>
              <a:t>Growing </a:t>
            </a:r>
            <a:r>
              <a:rPr lang="en-CA" dirty="0"/>
              <a:t>older forests through the harvest reduction.  Appeasing the public and FNs.  Movement towards strengthening the social licence before social licence was a catch phrase. </a:t>
            </a:r>
          </a:p>
          <a:p>
            <a:pPr marL="174296" indent="-174296" defTabSz="929579">
              <a:buFont typeface="Arial" panose="020B0604020202020204" pitchFamily="34" charset="0"/>
              <a:buChar char="•"/>
              <a:defRPr/>
            </a:pPr>
            <a:endParaRPr lang="en-CA" dirty="0"/>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5</a:t>
            </a:fld>
            <a:endParaRPr lang="en-CA"/>
          </a:p>
        </p:txBody>
      </p:sp>
    </p:spTree>
    <p:extLst>
      <p:ext uri="{BB962C8B-B14F-4D97-AF65-F5344CB8AC3E}">
        <p14:creationId xmlns:p14="http://schemas.microsoft.com/office/powerpoint/2010/main" val="3044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000" dirty="0" smtClean="0"/>
              <a:t>Two landscape Units: </a:t>
            </a:r>
          </a:p>
          <a:p>
            <a:pPr lvl="1"/>
            <a:r>
              <a:rPr lang="en-CA" sz="1800" dirty="0" smtClean="0"/>
              <a:t>Chapman (22 000ha THLB) </a:t>
            </a:r>
          </a:p>
          <a:p>
            <a:pPr lvl="1"/>
            <a:r>
              <a:rPr lang="en-CA" sz="1800" dirty="0" smtClean="0"/>
              <a:t>Howe (25 000ha THLB)</a:t>
            </a:r>
          </a:p>
          <a:p>
            <a:r>
              <a:rPr lang="en-CA" sz="2000" dirty="0" smtClean="0"/>
              <a:t>BCTS Operating Area ~5100ha</a:t>
            </a:r>
          </a:p>
          <a:p>
            <a:r>
              <a:rPr lang="en-CA" sz="2000" dirty="0" smtClean="0"/>
              <a:t>shíshálh and Squamish Nation Territories</a:t>
            </a:r>
          </a:p>
          <a:p>
            <a:pPr lvl="1"/>
            <a:r>
              <a:rPr lang="en-CA" sz="1800" dirty="0" smtClean="0"/>
              <a:t>shíshálh has declared Mt. Elphinstone as a Conservation Area</a:t>
            </a:r>
          </a:p>
          <a:p>
            <a:r>
              <a:rPr lang="en-CA" sz="2000" dirty="0" smtClean="0"/>
              <a:t>10 watersheds ~7000ha (Non designated) </a:t>
            </a:r>
          </a:p>
          <a:p>
            <a:r>
              <a:rPr lang="en-CA" sz="2000" dirty="0" smtClean="0"/>
              <a:t>Provincial Parks ~9000ha</a:t>
            </a:r>
          </a:p>
          <a:p>
            <a:pPr lvl="1"/>
            <a:r>
              <a:rPr lang="en-CA" sz="1800" dirty="0" smtClean="0"/>
              <a:t>NGO lobbying for another 2100ha park</a:t>
            </a:r>
          </a:p>
          <a:p>
            <a:r>
              <a:rPr lang="en-CA" sz="2000" dirty="0" smtClean="0"/>
              <a:t>OGMAs ~6000ha </a:t>
            </a:r>
          </a:p>
          <a:p>
            <a:r>
              <a:rPr lang="en-CA" sz="2000" dirty="0" smtClean="0"/>
              <a:t>WHAs ~500ha</a:t>
            </a:r>
          </a:p>
          <a:p>
            <a:r>
              <a:rPr lang="en-CA" sz="2000" dirty="0" smtClean="0"/>
              <a:t>Woodlots and Community Forest ~200ha</a:t>
            </a:r>
          </a:p>
          <a:p>
            <a:pPr marL="174296" indent="-174296">
              <a:buFont typeface="Arial" panose="020B0604020202020204" pitchFamily="34" charset="0"/>
              <a:buChar char="•"/>
            </a:pPr>
            <a:endParaRPr lang="en-CA" dirty="0" smtClean="0"/>
          </a:p>
          <a:p>
            <a:pPr marL="174296" indent="-174296">
              <a:buFont typeface="Arial" panose="020B0604020202020204" pitchFamily="34" charset="0"/>
              <a:buChar char="•"/>
            </a:pPr>
            <a:endParaRPr lang="en-CA" baseline="0" dirty="0" smtClean="0"/>
          </a:p>
          <a:p>
            <a:pPr marL="174296" indent="-174296">
              <a:buFont typeface="Arial" panose="020B0604020202020204" pitchFamily="34" charset="0"/>
              <a:buChar char="•"/>
            </a:pPr>
            <a:r>
              <a:rPr lang="en-CA" baseline="0" dirty="0" smtClean="0"/>
              <a:t>BTCS and </a:t>
            </a:r>
            <a:r>
              <a:rPr lang="en-CA" baseline="0" dirty="0" err="1" smtClean="0"/>
              <a:t>shishalh</a:t>
            </a:r>
            <a:r>
              <a:rPr lang="en-CA" baseline="0" dirty="0" smtClean="0"/>
              <a:t> are currently working together: RA (overarching agreement – relationship principles and engagement framework), CMA (B2B – Bill 12 RVC), blocks form Mt Elphinstone will be used to fill part of the volume commitment.</a:t>
            </a:r>
          </a:p>
          <a:p>
            <a:pPr marL="174296" indent="-174296">
              <a:buFont typeface="Arial" panose="020B0604020202020204" pitchFamily="34" charset="0"/>
              <a:buChar char="•"/>
            </a:pPr>
            <a:endParaRPr lang="en-CA" baseline="0" dirty="0" smtClean="0"/>
          </a:p>
          <a:p>
            <a:pPr marL="174296" indent="-174296">
              <a:buFont typeface="Arial" panose="020B0604020202020204" pitchFamily="34" charset="0"/>
              <a:buChar char="•"/>
            </a:pPr>
            <a:r>
              <a:rPr lang="en-CA" baseline="0" dirty="0" smtClean="0"/>
              <a:t>Watersheds in the Mt Elphinstone area are not designated community watersheds but are treated with mitigation strategies for water quality and road construction </a:t>
            </a:r>
            <a:endParaRPr lang="en-CA" dirty="0" smtClean="0"/>
          </a:p>
          <a:p>
            <a:pPr marL="174296" indent="-174296">
              <a:buFont typeface="Arial" panose="020B0604020202020204" pitchFamily="34" charset="0"/>
              <a:buChar char="•"/>
            </a:pPr>
            <a:endParaRPr lang="en-CA" dirty="0" smtClean="0"/>
          </a:p>
          <a:p>
            <a:pPr marL="174296" indent="-174296">
              <a:buFont typeface="Arial" panose="020B0604020202020204" pitchFamily="34" charset="0"/>
              <a:buChar char="•"/>
            </a:pPr>
            <a:r>
              <a:rPr lang="en-CA" dirty="0" smtClean="0"/>
              <a:t>Tetrahedron Park (6000ha) has some of the oldest and undisturbed</a:t>
            </a:r>
            <a:r>
              <a:rPr lang="en-CA" baseline="0" dirty="0" smtClean="0"/>
              <a:t> forests in Canada </a:t>
            </a:r>
          </a:p>
          <a:p>
            <a:pPr marL="174296" indent="-174296">
              <a:buFont typeface="Arial" panose="020B0604020202020204" pitchFamily="34" charset="0"/>
              <a:buChar char="•"/>
            </a:pPr>
            <a:r>
              <a:rPr lang="en-CA" baseline="0" dirty="0" err="1" smtClean="0"/>
              <a:t>Spipyus</a:t>
            </a:r>
            <a:r>
              <a:rPr lang="en-CA" baseline="0" dirty="0" smtClean="0"/>
              <a:t> Park (3000ha) protects old-growth </a:t>
            </a:r>
            <a:r>
              <a:rPr lang="en-CA" baseline="0" dirty="0" err="1" smtClean="0"/>
              <a:t>Fd</a:t>
            </a:r>
            <a:r>
              <a:rPr lang="en-CA" baseline="0" dirty="0" smtClean="0"/>
              <a:t> and some of the oldest Cy, </a:t>
            </a:r>
            <a:r>
              <a:rPr lang="en-CA" baseline="0" dirty="0" err="1" smtClean="0"/>
              <a:t>Hw</a:t>
            </a:r>
            <a:r>
              <a:rPr lang="en-CA" baseline="0" dirty="0" smtClean="0"/>
              <a:t>, and </a:t>
            </a:r>
            <a:r>
              <a:rPr lang="en-CA" baseline="0" dirty="0" err="1" smtClean="0"/>
              <a:t>Hm</a:t>
            </a:r>
            <a:r>
              <a:rPr lang="en-CA" baseline="0" dirty="0" smtClean="0"/>
              <a:t> in the world.</a:t>
            </a:r>
          </a:p>
          <a:p>
            <a:pPr marL="174296" indent="-174296">
              <a:buFont typeface="Arial" panose="020B0604020202020204" pitchFamily="34" charset="0"/>
              <a:buChar char="•"/>
            </a:pPr>
            <a:endParaRPr lang="en-CA" baseline="0" dirty="0" smtClean="0"/>
          </a:p>
        </p:txBody>
      </p:sp>
      <p:sp>
        <p:nvSpPr>
          <p:cNvPr id="4" name="Slide Number Placeholder 3"/>
          <p:cNvSpPr>
            <a:spLocks noGrp="1"/>
          </p:cNvSpPr>
          <p:nvPr>
            <p:ph type="sldNum" sz="quarter" idx="10"/>
          </p:nvPr>
        </p:nvSpPr>
        <p:spPr/>
        <p:txBody>
          <a:bodyPr/>
          <a:lstStyle/>
          <a:p>
            <a:fld id="{995334EB-A22E-4D7F-91F6-5A9DFEF65BA5}" type="slidenum">
              <a:rPr lang="en-CA" smtClean="0"/>
              <a:t>6</a:t>
            </a:fld>
            <a:endParaRPr lang="en-CA"/>
          </a:p>
        </p:txBody>
      </p:sp>
    </p:spTree>
    <p:extLst>
      <p:ext uri="{BB962C8B-B14F-4D97-AF65-F5344CB8AC3E}">
        <p14:creationId xmlns:p14="http://schemas.microsoft.com/office/powerpoint/2010/main" val="3654166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r>
              <a:rPr lang="en-CA" sz="1200" dirty="0" smtClean="0"/>
              <a:t>Note LU break</a:t>
            </a:r>
          </a:p>
          <a:p>
            <a:pPr marL="174296" indent="-174296">
              <a:buFont typeface="Arial" panose="020B0604020202020204" pitchFamily="34" charset="0"/>
              <a:buChar char="•"/>
            </a:pPr>
            <a:r>
              <a:rPr lang="en-CA" sz="1200" dirty="0" smtClean="0"/>
              <a:t>Highlight</a:t>
            </a:r>
            <a:r>
              <a:rPr lang="en-CA" sz="1200" baseline="0" dirty="0" smtClean="0"/>
              <a:t> BCTS OA</a:t>
            </a:r>
          </a:p>
          <a:p>
            <a:pPr marL="174296" indent="-174296">
              <a:buFont typeface="Arial" panose="020B0604020202020204" pitchFamily="34" charset="0"/>
              <a:buChar char="•"/>
            </a:pPr>
            <a:r>
              <a:rPr lang="en-CA" sz="1200" baseline="0" dirty="0" smtClean="0"/>
              <a:t>Highlight Values:</a:t>
            </a:r>
          </a:p>
          <a:p>
            <a:pPr marL="631496" lvl="1" indent="-174296">
              <a:buFont typeface="Arial" panose="020B0604020202020204" pitchFamily="34" charset="0"/>
              <a:buChar char="•"/>
            </a:pPr>
            <a:r>
              <a:rPr lang="en-CA" sz="1200" baseline="0" dirty="0" smtClean="0"/>
              <a:t>communities below</a:t>
            </a:r>
            <a:endParaRPr lang="en-CA" sz="1200" dirty="0" smtClean="0"/>
          </a:p>
          <a:p>
            <a:pPr marL="631496" lvl="1" indent="-174296">
              <a:buFont typeface="Arial" panose="020B0604020202020204" pitchFamily="34" charset="0"/>
              <a:buChar char="•"/>
            </a:pPr>
            <a:r>
              <a:rPr lang="en-CA" sz="1200" dirty="0" smtClean="0"/>
              <a:t>watershed overlaps</a:t>
            </a:r>
          </a:p>
          <a:p>
            <a:pPr marL="631496" lvl="1" indent="-174296">
              <a:buFont typeface="Arial" panose="020B0604020202020204" pitchFamily="34" charset="0"/>
              <a:buChar char="•"/>
            </a:pPr>
            <a:r>
              <a:rPr lang="en-CA" sz="1200" dirty="0" smtClean="0"/>
              <a:t>Provincial Parks and NGO expanded</a:t>
            </a:r>
          </a:p>
          <a:p>
            <a:pPr marL="631496" lvl="1" indent="-174296">
              <a:buFont typeface="Arial" panose="020B0604020202020204" pitchFamily="34" charset="0"/>
              <a:buChar char="•"/>
            </a:pPr>
            <a:r>
              <a:rPr lang="en-CA" sz="1200" dirty="0" smtClean="0"/>
              <a:t>OGMAs</a:t>
            </a:r>
          </a:p>
          <a:p>
            <a:pPr marL="631496" lvl="1" indent="-174296">
              <a:buFont typeface="Arial" panose="020B0604020202020204" pitchFamily="34" charset="0"/>
              <a:buChar char="•"/>
            </a:pPr>
            <a:r>
              <a:rPr lang="en-CA" sz="1200" dirty="0" smtClean="0"/>
              <a:t>WHAs</a:t>
            </a:r>
          </a:p>
          <a:p>
            <a:pPr marL="631496" lvl="1" indent="-174296">
              <a:buFont typeface="Arial" panose="020B0604020202020204" pitchFamily="34" charset="0"/>
              <a:buChar char="•"/>
            </a:pPr>
            <a:r>
              <a:rPr lang="en-CA" sz="1200" dirty="0" smtClean="0"/>
              <a:t>trails</a:t>
            </a:r>
          </a:p>
          <a:p>
            <a:endParaRPr lang="en-CA" sz="1200" dirty="0"/>
          </a:p>
          <a:p>
            <a:pPr marL="348592" indent="-348592">
              <a:buFont typeface="Arial" panose="020B0604020202020204" pitchFamily="34" charset="0"/>
              <a:buChar char="•"/>
            </a:pPr>
            <a:r>
              <a:rPr lang="en-CA" sz="1200" dirty="0"/>
              <a:t>Robert’s Creek Research Forest</a:t>
            </a:r>
          </a:p>
          <a:p>
            <a:pPr marL="800100" lvl="1" indent="-342900">
              <a:buFont typeface="Arial" panose="020B0604020202020204" pitchFamily="34" charset="0"/>
              <a:buChar char="•"/>
            </a:pPr>
            <a:r>
              <a:rPr lang="en-CA" sz="1200" dirty="0"/>
              <a:t>20 years of forestry research that informs BCTS approach</a:t>
            </a:r>
          </a:p>
          <a:p>
            <a:pPr marL="800100" lvl="1" indent="-342900">
              <a:buFont typeface="Arial" panose="020B0604020202020204" pitchFamily="34" charset="0"/>
              <a:buChar char="•"/>
            </a:pPr>
            <a:r>
              <a:rPr lang="en-CA" sz="1200" dirty="0"/>
              <a:t>Research topics included:</a:t>
            </a:r>
          </a:p>
          <a:p>
            <a:pPr marL="1257300" lvl="2" indent="-342900">
              <a:buFont typeface="Arial" panose="020B0604020202020204" pitchFamily="34" charset="0"/>
              <a:buChar char="•"/>
            </a:pPr>
            <a:r>
              <a:rPr lang="en-CA" sz="1200" dirty="0"/>
              <a:t>Alternative forestry method and </a:t>
            </a:r>
            <a:r>
              <a:rPr lang="en-CA" sz="1200" dirty="0" err="1"/>
              <a:t>cutblock</a:t>
            </a:r>
            <a:r>
              <a:rPr lang="en-CA" sz="1200" dirty="0"/>
              <a:t> </a:t>
            </a:r>
            <a:r>
              <a:rPr lang="en-CA" sz="1200" dirty="0" smtClean="0"/>
              <a:t>designs</a:t>
            </a:r>
          </a:p>
          <a:p>
            <a:pPr marL="1257300" lvl="2" indent="-342900">
              <a:buFont typeface="Arial" panose="020B0604020202020204" pitchFamily="34" charset="0"/>
              <a:buChar char="•"/>
            </a:pPr>
            <a:r>
              <a:rPr lang="en-CA" sz="1200" dirty="0" smtClean="0"/>
              <a:t>Water </a:t>
            </a:r>
            <a:r>
              <a:rPr lang="en-CA" sz="1200" dirty="0"/>
              <a:t>Quality/Quantity</a:t>
            </a:r>
          </a:p>
          <a:p>
            <a:pPr marL="1257300" lvl="2" indent="-342900">
              <a:buFont typeface="Arial" panose="020B0604020202020204" pitchFamily="34" charset="0"/>
              <a:buChar char="•"/>
            </a:pPr>
            <a:r>
              <a:rPr lang="en-CA" sz="1200" dirty="0"/>
              <a:t>Amphibians</a:t>
            </a:r>
          </a:p>
          <a:p>
            <a:pPr marL="1257300" lvl="2" indent="-342900">
              <a:buFont typeface="Arial" panose="020B0604020202020204" pitchFamily="34" charset="0"/>
              <a:buChar char="•"/>
            </a:pPr>
            <a:r>
              <a:rPr lang="en-CA" sz="1200" dirty="0"/>
              <a:t>Beetles</a:t>
            </a:r>
          </a:p>
          <a:p>
            <a:pPr marL="1257300" lvl="2" indent="-342900">
              <a:buFont typeface="Arial" panose="020B0604020202020204" pitchFamily="34" charset="0"/>
              <a:buChar char="•"/>
            </a:pPr>
            <a:r>
              <a:rPr lang="en-CA" sz="1200" dirty="0"/>
              <a:t>Soils</a:t>
            </a:r>
          </a:p>
          <a:p>
            <a:pPr marL="1257300" lvl="2" indent="-342900">
              <a:buFont typeface="Arial" panose="020B0604020202020204" pitchFamily="34" charset="0"/>
              <a:buChar char="•"/>
            </a:pPr>
            <a:r>
              <a:rPr lang="en-CA" sz="1200" dirty="0"/>
              <a:t>Fungi</a:t>
            </a:r>
          </a:p>
          <a:p>
            <a:pPr marL="1257300" lvl="2" indent="-342900">
              <a:buFont typeface="Arial" panose="020B0604020202020204" pitchFamily="34" charset="0"/>
              <a:buChar char="•"/>
            </a:pPr>
            <a:r>
              <a:rPr lang="en-CA" sz="1200" dirty="0"/>
              <a:t>Birds</a:t>
            </a:r>
          </a:p>
          <a:p>
            <a:pPr marL="1257300" lvl="2" indent="-342900">
              <a:buFont typeface="Arial" panose="020B0604020202020204" pitchFamily="34" charset="0"/>
              <a:buChar char="•"/>
            </a:pPr>
            <a:r>
              <a:rPr lang="en-CA" sz="1200" dirty="0"/>
              <a:t>Worker Safety</a:t>
            </a:r>
          </a:p>
          <a:p>
            <a:pPr marL="174296" indent="-174296">
              <a:buFont typeface="Arial" panose="020B0604020202020204" pitchFamily="34" charset="0"/>
              <a:buChar char="•"/>
            </a:pPr>
            <a:endParaRPr lang="en-CA" sz="1200" dirty="0" smtClean="0"/>
          </a:p>
          <a:p>
            <a:r>
              <a:rPr lang="en-CA" sz="1200" dirty="0" smtClean="0"/>
              <a:t>Economics </a:t>
            </a:r>
            <a:r>
              <a:rPr lang="en-CA" sz="1200" dirty="0"/>
              <a:t>since 2005: </a:t>
            </a:r>
          </a:p>
          <a:p>
            <a:pPr lvl="1"/>
            <a:r>
              <a:rPr lang="en-CA" sz="1200" dirty="0"/>
              <a:t>$ 1.1 million in direct revenue per year</a:t>
            </a:r>
          </a:p>
          <a:p>
            <a:pPr lvl="1"/>
            <a:r>
              <a:rPr lang="en-CA" sz="1200" dirty="0"/>
              <a:t>Volume is 309 553m</a:t>
            </a:r>
            <a:r>
              <a:rPr lang="en-CA" sz="1200" baseline="30000" dirty="0"/>
              <a:t>3</a:t>
            </a:r>
            <a:endParaRPr lang="en-CA" sz="1200" dirty="0"/>
          </a:p>
          <a:p>
            <a:pPr lvl="1"/>
            <a:r>
              <a:rPr lang="en-CA" sz="1200" dirty="0"/>
              <a:t>Average area harvested 21.3ha/</a:t>
            </a:r>
            <a:r>
              <a:rPr lang="en-CA" sz="1200" dirty="0" err="1"/>
              <a:t>yr</a:t>
            </a:r>
            <a:endParaRPr lang="en-CA" sz="1200" dirty="0"/>
          </a:p>
          <a:p>
            <a:pPr marL="174296" indent="-174296">
              <a:buFont typeface="Arial" panose="020B0604020202020204" pitchFamily="34" charset="0"/>
              <a:buChar char="•"/>
            </a:pPr>
            <a:endParaRPr lang="en-CA" dirty="0" smtClean="0"/>
          </a:p>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7</a:t>
            </a:fld>
            <a:endParaRPr lang="en-CA"/>
          </a:p>
        </p:txBody>
      </p:sp>
    </p:spTree>
    <p:extLst>
      <p:ext uri="{BB962C8B-B14F-4D97-AF65-F5344CB8AC3E}">
        <p14:creationId xmlns:p14="http://schemas.microsoft.com/office/powerpoint/2010/main" val="1149020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000" dirty="0" smtClean="0"/>
              <a:t>Information sharing</a:t>
            </a:r>
          </a:p>
          <a:p>
            <a:pPr lvl="1"/>
            <a:r>
              <a:rPr lang="en-CA" sz="2000" dirty="0" smtClean="0"/>
              <a:t>5-year plans shared publically, many meetings held, feedback solicited from stakeholders</a:t>
            </a:r>
          </a:p>
          <a:p>
            <a:r>
              <a:rPr lang="en-CA" sz="2000" dirty="0" smtClean="0"/>
              <a:t>First Nations Consultation</a:t>
            </a:r>
          </a:p>
          <a:p>
            <a:pPr lvl="1"/>
            <a:r>
              <a:rPr lang="en-CA" sz="2000" dirty="0" smtClean="0"/>
              <a:t>5-year plans are shared</a:t>
            </a:r>
          </a:p>
          <a:p>
            <a:pPr lvl="1"/>
            <a:r>
              <a:rPr lang="en-CA" sz="2000" dirty="0" smtClean="0"/>
              <a:t>Agreements have to be followed:</a:t>
            </a:r>
          </a:p>
          <a:p>
            <a:pPr lvl="2"/>
            <a:r>
              <a:rPr lang="en-CA" sz="1700" dirty="0" smtClean="0"/>
              <a:t>Squamish Nation Forest Consultation and Revenue Sharing Agreement</a:t>
            </a:r>
          </a:p>
          <a:p>
            <a:pPr lvl="2"/>
            <a:r>
              <a:rPr lang="en-CA" sz="1700" dirty="0" smtClean="0"/>
              <a:t>shíshálh Shared Decision Making Agreement</a:t>
            </a:r>
          </a:p>
          <a:p>
            <a:r>
              <a:rPr lang="en-CA" sz="2000" dirty="0" smtClean="0"/>
              <a:t>BCTS-Sunshine Coast Trails Society MoU</a:t>
            </a:r>
          </a:p>
          <a:p>
            <a:pPr lvl="1"/>
            <a:r>
              <a:rPr lang="en-CA" sz="2000" dirty="0" smtClean="0"/>
              <a:t>communication with mountain bikers and others to protect priority trails and re-establish others</a:t>
            </a:r>
          </a:p>
          <a:p>
            <a:pPr lvl="1"/>
            <a:r>
              <a:rPr lang="en-CA" sz="2000" dirty="0" smtClean="0"/>
              <a:t>Funding provided for trail projects</a:t>
            </a:r>
          </a:p>
          <a:p>
            <a:endParaRPr lang="en-CA" dirty="0" smtClean="0"/>
          </a:p>
          <a:p>
            <a:r>
              <a:rPr lang="en-CA" sz="2000" dirty="0" smtClean="0"/>
              <a:t>BCTS and Sunshine Coast Regional District (SCRD) Communication Protocol</a:t>
            </a:r>
          </a:p>
          <a:p>
            <a:pPr lvl="1"/>
            <a:r>
              <a:rPr lang="en-CA" sz="2000" dirty="0" smtClean="0"/>
              <a:t>Signed in 2014 </a:t>
            </a:r>
          </a:p>
          <a:p>
            <a:pPr lvl="1"/>
            <a:r>
              <a:rPr lang="en-CA" sz="2000" dirty="0" smtClean="0"/>
              <a:t>Commits to the Parties to ensuring open and honest communication as well as fostering a collaborative relationship</a:t>
            </a:r>
          </a:p>
          <a:p>
            <a:pPr lvl="1"/>
            <a:r>
              <a:rPr lang="en-CA" sz="2000" dirty="0" smtClean="0"/>
              <a:t>BCTS and SCRD are currently working on increased involvement with constituents</a:t>
            </a:r>
          </a:p>
          <a:p>
            <a:r>
              <a:rPr lang="en-CA" sz="2000" dirty="0" smtClean="0"/>
              <a:t>Summer bus tours</a:t>
            </a:r>
          </a:p>
          <a:p>
            <a:r>
              <a:rPr lang="en-CA" sz="2000" dirty="0" smtClean="0"/>
              <a:t>Information Kiosk</a:t>
            </a:r>
          </a:p>
          <a:p>
            <a:endParaRPr lang="en-CA" dirty="0" smtClean="0"/>
          </a:p>
          <a:p>
            <a:endParaRPr lang="en-CA" dirty="0" smtClean="0"/>
          </a:p>
          <a:p>
            <a:r>
              <a:rPr lang="en-CA" dirty="0" smtClean="0"/>
              <a:t>ELF</a:t>
            </a:r>
          </a:p>
          <a:p>
            <a:pPr marL="464790" indent="-232395">
              <a:buClr>
                <a:srgbClr val="000000"/>
              </a:buClr>
              <a:buFont typeface="Roboto"/>
              <a:buChar char="-"/>
            </a:pPr>
            <a:r>
              <a:rPr lang="en" dirty="0" smtClean="0">
                <a:solidFill>
                  <a:srgbClr val="000000"/>
                </a:solidFill>
              </a:rPr>
              <a:t>Non-profit BC based environmental group</a:t>
            </a:r>
          </a:p>
          <a:p>
            <a:pPr marL="464790" indent="-232395">
              <a:buClr>
                <a:srgbClr val="000000"/>
              </a:buClr>
              <a:buFont typeface="Roboto"/>
              <a:buChar char="-"/>
            </a:pPr>
            <a:r>
              <a:rPr lang="en" dirty="0" smtClean="0">
                <a:solidFill>
                  <a:srgbClr val="000000"/>
                </a:solidFill>
              </a:rPr>
              <a:t>Since 2010, ELF has steadily escalated their anti-logging tactics</a:t>
            </a:r>
          </a:p>
          <a:p>
            <a:pPr marL="464790" indent="-232395">
              <a:buClr>
                <a:srgbClr val="000000"/>
              </a:buClr>
              <a:buFont typeface="Roboto"/>
              <a:buChar char="-"/>
            </a:pPr>
            <a:r>
              <a:rPr lang="en-CA" dirty="0" smtClean="0">
                <a:solidFill>
                  <a:srgbClr val="000000"/>
                </a:solidFill>
              </a:rPr>
              <a:t>Proficient at using local and social media</a:t>
            </a:r>
          </a:p>
          <a:p>
            <a:pPr marL="464790" indent="-232395">
              <a:buClr>
                <a:srgbClr val="000000"/>
              </a:buClr>
              <a:buFont typeface="Roboto"/>
              <a:buChar char="-"/>
            </a:pPr>
            <a:r>
              <a:rPr lang="en-CA" dirty="0" smtClean="0">
                <a:solidFill>
                  <a:srgbClr val="000000"/>
                </a:solidFill>
              </a:rPr>
              <a:t>Small in number, but astute campaigners</a:t>
            </a:r>
          </a:p>
          <a:p>
            <a:pPr marL="464790" indent="-232395">
              <a:buClr>
                <a:srgbClr val="000000"/>
              </a:buClr>
              <a:buFont typeface="Roboto"/>
              <a:buChar char="-"/>
            </a:pPr>
            <a:r>
              <a:rPr lang="en-CA" dirty="0" smtClean="0">
                <a:solidFill>
                  <a:srgbClr val="000000"/>
                </a:solidFill>
              </a:rPr>
              <a:t>Recent campaigns related to A87125 and Reed Road:</a:t>
            </a:r>
          </a:p>
          <a:p>
            <a:pPr marL="232395">
              <a:buClr>
                <a:srgbClr val="000000"/>
              </a:buClr>
            </a:pPr>
            <a:r>
              <a:rPr lang="en-CA" dirty="0" smtClean="0">
                <a:solidFill>
                  <a:srgbClr val="000000"/>
                </a:solidFill>
              </a:rPr>
              <a:t>	- Stop OG harvesting</a:t>
            </a:r>
          </a:p>
          <a:p>
            <a:pPr marL="232395">
              <a:buClr>
                <a:srgbClr val="000000"/>
              </a:buClr>
            </a:pPr>
            <a:r>
              <a:rPr lang="en-CA" dirty="0" smtClean="0">
                <a:solidFill>
                  <a:srgbClr val="000000"/>
                </a:solidFill>
              </a:rPr>
              <a:t>	- Harvesting blue/red listed plant communities</a:t>
            </a:r>
          </a:p>
          <a:p>
            <a:pPr marL="232395">
              <a:buClr>
                <a:srgbClr val="000000"/>
              </a:buClr>
            </a:pPr>
            <a:r>
              <a:rPr lang="en-CA" dirty="0" smtClean="0">
                <a:solidFill>
                  <a:srgbClr val="000000"/>
                </a:solidFill>
              </a:rPr>
              <a:t>	- Increase the size of Mt. Elphinstone Provincial Park</a:t>
            </a:r>
          </a:p>
          <a:p>
            <a:pPr marL="232395">
              <a:buClr>
                <a:srgbClr val="000000"/>
              </a:buClr>
            </a:pPr>
            <a:r>
              <a:rPr lang="en-CA" dirty="0" smtClean="0">
                <a:solidFill>
                  <a:srgbClr val="000000"/>
                </a:solidFill>
              </a:rPr>
              <a:t>	- Moratorium on logging in Mt. Elphinstone area –</a:t>
            </a:r>
            <a:r>
              <a:rPr lang="en-CA" baseline="0" dirty="0" smtClean="0">
                <a:solidFill>
                  <a:srgbClr val="000000"/>
                </a:solidFill>
              </a:rPr>
              <a:t> for LRUP’s </a:t>
            </a:r>
            <a:endParaRPr lang="en-CA" dirty="0" smtClean="0">
              <a:solidFill>
                <a:srgbClr val="000000"/>
              </a:solidFill>
            </a:endParaRPr>
          </a:p>
          <a:p>
            <a:pPr marL="232395">
              <a:buClr>
                <a:srgbClr val="000000"/>
              </a:buClr>
            </a:pPr>
            <a:r>
              <a:rPr lang="en-CA" dirty="0" smtClean="0">
                <a:solidFill>
                  <a:srgbClr val="000000"/>
                </a:solidFill>
              </a:rPr>
              <a:t>	-</a:t>
            </a:r>
            <a:r>
              <a:rPr lang="en-CA" baseline="0" dirty="0" smtClean="0">
                <a:solidFill>
                  <a:srgbClr val="000000"/>
                </a:solidFill>
              </a:rPr>
              <a:t> W</a:t>
            </a:r>
            <a:r>
              <a:rPr lang="en-CA" dirty="0" smtClean="0">
                <a:solidFill>
                  <a:srgbClr val="000000"/>
                </a:solidFill>
              </a:rPr>
              <a:t>ater quality and quantity</a:t>
            </a:r>
          </a:p>
        </p:txBody>
      </p:sp>
      <p:sp>
        <p:nvSpPr>
          <p:cNvPr id="4" name="Slide Number Placeholder 3"/>
          <p:cNvSpPr>
            <a:spLocks noGrp="1"/>
          </p:cNvSpPr>
          <p:nvPr>
            <p:ph type="sldNum" sz="quarter" idx="10"/>
          </p:nvPr>
        </p:nvSpPr>
        <p:spPr/>
        <p:txBody>
          <a:bodyPr/>
          <a:lstStyle/>
          <a:p>
            <a:fld id="{995334EB-A22E-4D7F-91F6-5A9DFEF65BA5}" type="slidenum">
              <a:rPr lang="en-CA" smtClean="0"/>
              <a:t>8</a:t>
            </a:fld>
            <a:endParaRPr lang="en-CA"/>
          </a:p>
        </p:txBody>
      </p:sp>
    </p:spTree>
    <p:extLst>
      <p:ext uri="{BB962C8B-B14F-4D97-AF65-F5344CB8AC3E}">
        <p14:creationId xmlns:p14="http://schemas.microsoft.com/office/powerpoint/2010/main" val="3521516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smtClean="0"/>
              <a:t>Research at Robert’s Creek indicates that small cutblocks regenerate with hemlock</a:t>
            </a:r>
          </a:p>
          <a:p>
            <a:r>
              <a:rPr lang="en-CA" sz="1200" dirty="0" smtClean="0"/>
              <a:t>BCTS approach is to create smaller openings while still maintaining Douglas fir and Cedar regeneration and leaving large veteran trees for biodiversity and visual purposes</a:t>
            </a:r>
          </a:p>
          <a:p>
            <a:r>
              <a:rPr lang="en-CA" sz="1200" dirty="0" smtClean="0"/>
              <a:t>Water quality research showed the importance of maintaining buffers on small creeks while properly managing windthrow</a:t>
            </a:r>
          </a:p>
          <a:p>
            <a:endParaRPr lang="en-CA" dirty="0" smtClean="0"/>
          </a:p>
          <a:p>
            <a:r>
              <a:rPr lang="en-CA" dirty="0" smtClean="0"/>
              <a:t>A wind throw</a:t>
            </a:r>
            <a:r>
              <a:rPr lang="en-CA" baseline="0" dirty="0" smtClean="0"/>
              <a:t> study was completed for BCTS in the Mt Elphinstone area which resulted in smaller openings and fetch to be less than 7 tree lengths to reduce the prevailing South Eastern winds. </a:t>
            </a:r>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9</a:t>
            </a:fld>
            <a:endParaRPr lang="en-CA"/>
          </a:p>
        </p:txBody>
      </p:sp>
    </p:spTree>
    <p:extLst>
      <p:ext uri="{BB962C8B-B14F-4D97-AF65-F5344CB8AC3E}">
        <p14:creationId xmlns:p14="http://schemas.microsoft.com/office/powerpoint/2010/main" val="174033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000" dirty="0" smtClean="0"/>
              <a:t>Retention is anchored on species and ecosystems at-risk </a:t>
            </a:r>
          </a:p>
          <a:p>
            <a:r>
              <a:rPr lang="en-CA" sz="2000" dirty="0" smtClean="0"/>
              <a:t>Blue-listed </a:t>
            </a:r>
            <a:r>
              <a:rPr lang="en-CA" sz="2000" dirty="0" err="1" smtClean="0"/>
              <a:t>Rubus</a:t>
            </a:r>
            <a:r>
              <a:rPr lang="en-CA" sz="2000" dirty="0" smtClean="0"/>
              <a:t> </a:t>
            </a:r>
            <a:r>
              <a:rPr lang="en-CA" sz="2000" dirty="0" err="1" smtClean="0"/>
              <a:t>Nivalis</a:t>
            </a:r>
            <a:r>
              <a:rPr lang="en-CA" sz="2000" dirty="0" smtClean="0"/>
              <a:t> snow bramble monitoring and protections</a:t>
            </a:r>
          </a:p>
          <a:p>
            <a:r>
              <a:rPr lang="en-CA" sz="2000" dirty="0" smtClean="0"/>
              <a:t>In-block  veteran retention (BCTS Legacy Tree Policy)</a:t>
            </a:r>
          </a:p>
          <a:p>
            <a:r>
              <a:rPr lang="en-CA" sz="2000" dirty="0" smtClean="0"/>
              <a:t>Protection and monitoring of at-risk amphibians</a:t>
            </a:r>
          </a:p>
          <a:p>
            <a:r>
              <a:rPr lang="en-CA" sz="2000" dirty="0" smtClean="0"/>
              <a:t>Protection of drinking water:</a:t>
            </a:r>
          </a:p>
          <a:p>
            <a:pPr lvl="1"/>
            <a:r>
              <a:rPr lang="en-CA" sz="2000" dirty="0" smtClean="0"/>
              <a:t>Extensive buffers on creeks;</a:t>
            </a:r>
          </a:p>
          <a:p>
            <a:pPr lvl="1"/>
            <a:r>
              <a:rPr lang="en-CA" sz="2000" dirty="0" smtClean="0"/>
              <a:t>Reduced rainfall shutdown guidelines for equipment; and</a:t>
            </a:r>
          </a:p>
          <a:p>
            <a:pPr lvl="1"/>
            <a:r>
              <a:rPr lang="en-CA" sz="2000" dirty="0" smtClean="0"/>
              <a:t>Roads and cutblocks designed to mitigate sediment </a:t>
            </a:r>
            <a:r>
              <a:rPr lang="en-CA" sz="2000" smtClean="0"/>
              <a:t>potential</a:t>
            </a:r>
            <a:r>
              <a:rPr lang="en-CA" sz="2000" smtClean="0"/>
              <a:t>.</a:t>
            </a:r>
            <a:endParaRPr lang="en-CA" sz="2000" dirty="0" smtClean="0"/>
          </a:p>
        </p:txBody>
      </p:sp>
      <p:sp>
        <p:nvSpPr>
          <p:cNvPr id="4" name="Slide Number Placeholder 3"/>
          <p:cNvSpPr>
            <a:spLocks noGrp="1"/>
          </p:cNvSpPr>
          <p:nvPr>
            <p:ph type="sldNum" sz="quarter" idx="10"/>
          </p:nvPr>
        </p:nvSpPr>
        <p:spPr/>
        <p:txBody>
          <a:bodyPr/>
          <a:lstStyle/>
          <a:p>
            <a:fld id="{995334EB-A22E-4D7F-91F6-5A9DFEF65BA5}" type="slidenum">
              <a:rPr lang="en-CA" smtClean="0"/>
              <a:t>10</a:t>
            </a:fld>
            <a:endParaRPr lang="en-CA"/>
          </a:p>
        </p:txBody>
      </p:sp>
    </p:spTree>
    <p:extLst>
      <p:ext uri="{BB962C8B-B14F-4D97-AF65-F5344CB8AC3E}">
        <p14:creationId xmlns:p14="http://schemas.microsoft.com/office/powerpoint/2010/main" val="1260944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1" indent="-285750" algn="l" defTabSz="92957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dirty="0" smtClean="0"/>
              <a:t>In the Sunshine coast Resource district there are approximately 340 km of road many of which are isolated (air or boat access only);</a:t>
            </a:r>
          </a:p>
          <a:p>
            <a:pPr marL="0" lvl="1" defTabSz="929579">
              <a:defRPr/>
            </a:pPr>
            <a:endParaRPr lang="en-CA" sz="1200" dirty="0" smtClean="0"/>
          </a:p>
          <a:p>
            <a:pPr marL="0" marR="0" lvl="1" indent="0" algn="l" defTabSz="929579" rtl="0" eaLnBrk="1" fontAlgn="auto" latinLnBrk="0" hangingPunct="1">
              <a:lnSpc>
                <a:spcPct val="100000"/>
              </a:lnSpc>
              <a:spcBef>
                <a:spcPts val="0"/>
              </a:spcBef>
              <a:spcAft>
                <a:spcPts val="0"/>
              </a:spcAft>
              <a:buClrTx/>
              <a:buSzTx/>
              <a:buFontTx/>
              <a:buNone/>
              <a:tabLst/>
              <a:defRPr/>
            </a:pPr>
            <a:r>
              <a:rPr lang="en-CA" sz="1200" dirty="0" smtClean="0"/>
              <a:t>Aquifers and Points of diversions (POD) linked to communities below the operating area necessitate strategies for ensuring that water quality is protected</a:t>
            </a:r>
          </a:p>
          <a:p>
            <a:pPr marL="0" lvl="1" defTabSz="929579">
              <a:defRPr/>
            </a:pPr>
            <a:endParaRPr lang="en-CA" sz="1200" dirty="0" smtClean="0"/>
          </a:p>
          <a:p>
            <a:pPr marL="0" lvl="1" defTabSz="929579">
              <a:defRPr/>
            </a:pPr>
            <a:endParaRPr lang="en-CA" sz="1200" dirty="0"/>
          </a:p>
          <a:p>
            <a:pPr marL="342900" indent="-342900">
              <a:buFont typeface="Arial" panose="020B0604020202020204" pitchFamily="34" charset="0"/>
              <a:buChar char="•"/>
            </a:pPr>
            <a:r>
              <a:rPr lang="en-CA" sz="1200" dirty="0"/>
              <a:t>BC Timber Sales (BCTS) Manages two kinds of access roads to facilitate timber extraction and reforestation activities</a:t>
            </a:r>
            <a:r>
              <a:rPr lang="en-CA" sz="1200" dirty="0" smtClean="0"/>
              <a:t>:</a:t>
            </a:r>
          </a:p>
          <a:p>
            <a:pPr marL="342900" indent="-342900">
              <a:buFont typeface="Arial" panose="020B0604020202020204" pitchFamily="34" charset="0"/>
              <a:buChar char="•"/>
            </a:pPr>
            <a:endParaRPr lang="en-CA" sz="1200" dirty="0"/>
          </a:p>
          <a:p>
            <a:pPr marL="742950" lvl="1" indent="-285750">
              <a:buFont typeface="Arial" panose="020B0604020202020204" pitchFamily="34" charset="0"/>
              <a:buChar char="•"/>
            </a:pPr>
            <a:r>
              <a:rPr lang="en-CA" sz="1200" dirty="0"/>
              <a:t>Forest Service Roads are built under contract and have contractual language and specifications that allow BCTS to build roads to a specified standard as per plans, profiles, cross sections and any prescribed material specifications; </a:t>
            </a:r>
            <a:endParaRPr lang="en-CA" sz="1200" dirty="0" smtClean="0"/>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dirty="0" smtClean="0"/>
              <a:t>Contracts ensure greater control and protection of things like hydrology, visuals, species at risk etc. when compared to roads built by TSL holders.</a:t>
            </a:r>
          </a:p>
          <a:p>
            <a:pPr marL="1085850" lvl="2" indent="-171450">
              <a:buFont typeface="Arial" panose="020B0604020202020204" pitchFamily="34" charset="0"/>
              <a:buChar char="•"/>
            </a:pPr>
            <a:r>
              <a:rPr lang="en-CA" sz="1200" dirty="0" smtClean="0"/>
              <a:t>   Maintained through  BCTS contracts and also by  BCTS Licensees while active hauling is taking place.</a:t>
            </a:r>
          </a:p>
          <a:p>
            <a:pPr marL="1085850" lvl="2" indent="-171450">
              <a:buFont typeface="Arial" panose="020B0604020202020204" pitchFamily="34" charset="0"/>
              <a:buChar char="•"/>
            </a:pPr>
            <a:r>
              <a:rPr lang="en-CA" sz="1200" dirty="0" smtClean="0"/>
              <a:t>   Deactivated by BCTS when no longer required or transferred to the Resource District when still needed for other users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dirty="0" smtClean="0"/>
          </a:p>
          <a:p>
            <a:pPr marL="742950" lvl="1" indent="-285750">
              <a:buFont typeface="Arial" panose="020B0604020202020204" pitchFamily="34" charset="0"/>
              <a:buChar char="•"/>
            </a:pPr>
            <a:r>
              <a:rPr lang="en-CA" sz="1200" dirty="0" smtClean="0"/>
              <a:t>RP </a:t>
            </a:r>
            <a:r>
              <a:rPr lang="en-CA" sz="1200" dirty="0"/>
              <a:t>roads are constructed by BCTS Licensees. These roads are generally non go ahead roads built solely  for the harvesting and silviculture activities for a single Timber Sale</a:t>
            </a:r>
            <a:r>
              <a:rPr lang="en-CA" sz="1200" dirty="0" smtClean="0"/>
              <a:t>.</a:t>
            </a:r>
          </a:p>
          <a:p>
            <a:pPr marL="1085850" lvl="2" indent="-171450">
              <a:buFont typeface="Arial" panose="020B0604020202020204" pitchFamily="34" charset="0"/>
              <a:buChar char="•"/>
            </a:pPr>
            <a:r>
              <a:rPr lang="en-CA" sz="1200" dirty="0" smtClean="0"/>
              <a:t>Built by BCTS Licensee with potential to change road plans </a:t>
            </a:r>
          </a:p>
          <a:p>
            <a:pPr marL="1085850" lvl="2" indent="-171450">
              <a:buFont typeface="Arial" panose="020B0604020202020204" pitchFamily="34" charset="0"/>
              <a:buChar char="•"/>
            </a:pPr>
            <a:r>
              <a:rPr lang="en-CA" sz="1200" dirty="0" smtClean="0"/>
              <a:t>Maintained by licensee and then deactivated by Licensee </a:t>
            </a:r>
          </a:p>
          <a:p>
            <a:pPr marL="1200150" lvl="2" indent="-285750">
              <a:buFont typeface="Arial" panose="020B0604020202020204" pitchFamily="34" charset="0"/>
              <a:buChar char="•"/>
            </a:pPr>
            <a:endParaRPr lang="en-CA" sz="1800" dirty="0" smtClean="0"/>
          </a:p>
          <a:p>
            <a:pPr marL="742950" lvl="1" indent="-285750">
              <a:buFont typeface="Arial" panose="020B0604020202020204" pitchFamily="34" charset="0"/>
              <a:buChar char="•"/>
            </a:pPr>
            <a:endParaRPr lang="en-CA" sz="1700" dirty="0"/>
          </a:p>
          <a:p>
            <a:pPr defTabSz="929579">
              <a:defRPr/>
            </a:pPr>
            <a:endParaRPr lang="en-CA" dirty="0"/>
          </a:p>
          <a:p>
            <a:endParaRPr lang="en-CA" dirty="0" smtClean="0"/>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11</a:t>
            </a:fld>
            <a:endParaRPr lang="en-CA"/>
          </a:p>
        </p:txBody>
      </p:sp>
    </p:spTree>
    <p:extLst>
      <p:ext uri="{BB962C8B-B14F-4D97-AF65-F5344CB8AC3E}">
        <p14:creationId xmlns:p14="http://schemas.microsoft.com/office/powerpoint/2010/main" val="969855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1" indent="-285750" algn="l" defTabSz="92957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dirty="0" smtClean="0"/>
              <a:t> Sediment Drainage management plans are produced to guide operators during the  installation of drainage structure installation.</a:t>
            </a:r>
          </a:p>
          <a:p>
            <a:pPr marL="285750" lvl="1" indent="-285750" defTabSz="929579">
              <a:buFont typeface="Arial" panose="020B0604020202020204" pitchFamily="34" charset="0"/>
              <a:buChar char="•"/>
              <a:defRPr/>
            </a:pPr>
            <a:r>
              <a:rPr lang="en-CA" sz="1200" dirty="0" smtClean="0"/>
              <a:t>Drainage structure redundancy (</a:t>
            </a:r>
            <a:r>
              <a:rPr lang="en-CA" sz="1200" dirty="0" err="1" smtClean="0"/>
              <a:t>ie</a:t>
            </a:r>
            <a:r>
              <a:rPr lang="en-CA" sz="1200" dirty="0" smtClean="0"/>
              <a:t> culverts spaced so that if a culvert fails the next culvert  will handle the increased flow. </a:t>
            </a:r>
          </a:p>
          <a:p>
            <a:pPr marL="0" lvl="1" indent="0" defTabSz="929579">
              <a:buFont typeface="Arial" panose="020B0604020202020204" pitchFamily="34" charset="0"/>
              <a:buNone/>
              <a:defRPr/>
            </a:pPr>
            <a:endParaRPr lang="en-CA" sz="1200" dirty="0" smtClean="0"/>
          </a:p>
          <a:p>
            <a:pPr marL="285750" lvl="1" indent="-285750" defTabSz="929579">
              <a:buFont typeface="Arial" panose="020B0604020202020204" pitchFamily="34" charset="0"/>
              <a:buChar char="•"/>
              <a:defRPr/>
            </a:pPr>
            <a:r>
              <a:rPr lang="en-CA" sz="1200" dirty="0" smtClean="0"/>
              <a:t>Utilization of surfacing materials linked to reduced sediment such as shot rock and crushed well graded 3 inch minus aggregates. </a:t>
            </a:r>
          </a:p>
          <a:p>
            <a:endParaRPr lang="en-CA" sz="1900" dirty="0" smtClean="0"/>
          </a:p>
          <a:p>
            <a:pPr marL="171450" indent="-171450">
              <a:buFont typeface="Arial" panose="020B0604020202020204" pitchFamily="34" charset="0"/>
              <a:buChar char="•"/>
            </a:pPr>
            <a:endParaRPr lang="en-CA" dirty="0" smtClean="0"/>
          </a:p>
          <a:p>
            <a:pPr marL="171450" indent="-171450">
              <a:buFont typeface="Arial" panose="020B0604020202020204" pitchFamily="34" charset="0"/>
              <a:buChar char="•"/>
            </a:pPr>
            <a:r>
              <a:rPr lang="en-CA" dirty="0" smtClean="0"/>
              <a:t>Shot </a:t>
            </a:r>
            <a:r>
              <a:rPr lang="en-CA" dirty="0"/>
              <a:t>rock surfacing, grass seeding and undulating grade reducing movement of fines</a:t>
            </a:r>
            <a:r>
              <a:rPr lang="en-CA" dirty="0" smtClean="0"/>
              <a:t>.</a:t>
            </a:r>
          </a:p>
          <a:p>
            <a:pPr marL="171450" indent="-171450">
              <a:buFont typeface="Arial" panose="020B0604020202020204" pitchFamily="34" charset="0"/>
              <a:buChar char="•"/>
            </a:pPr>
            <a:endParaRPr lang="en-CA" dirty="0"/>
          </a:p>
          <a:p>
            <a:pPr marL="171450" indent="-171450">
              <a:buFont typeface="Arial" panose="020B0604020202020204" pitchFamily="34" charset="0"/>
              <a:buChar char="•"/>
            </a:pPr>
            <a:r>
              <a:rPr lang="en-CA" dirty="0"/>
              <a:t>Grass seeding is also effective in mitigating invasive plant species.</a:t>
            </a:r>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12</a:t>
            </a:fld>
            <a:endParaRPr lang="en-CA"/>
          </a:p>
        </p:txBody>
      </p:sp>
    </p:spTree>
    <p:extLst>
      <p:ext uri="{BB962C8B-B14F-4D97-AF65-F5344CB8AC3E}">
        <p14:creationId xmlns:p14="http://schemas.microsoft.com/office/powerpoint/2010/main" val="2051800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Overland construction subgrade using geotextile over non grubbed forest floor. Material is from small pits along subgrade.</a:t>
            </a:r>
          </a:p>
          <a:p>
            <a:endParaRPr lang="en-CA" dirty="0" smtClean="0"/>
          </a:p>
          <a:p>
            <a:r>
              <a:rPr lang="en-CA" sz="1900" dirty="0" smtClean="0"/>
              <a:t>Road construction strategies include:</a:t>
            </a:r>
          </a:p>
          <a:p>
            <a:pPr lvl="1"/>
            <a:r>
              <a:rPr lang="en-CA" sz="1800" dirty="0" smtClean="0"/>
              <a:t>Where possible overlanding road construction techniques are used to minimize ground water interception (no cut banks);</a:t>
            </a:r>
          </a:p>
          <a:p>
            <a:pPr lvl="1"/>
            <a:r>
              <a:rPr lang="en-CA" sz="1700" dirty="0" smtClean="0"/>
              <a:t>drainage structure redundancy;</a:t>
            </a:r>
          </a:p>
          <a:p>
            <a:pPr lvl="1"/>
            <a:r>
              <a:rPr lang="en-CA" sz="1700" dirty="0" smtClean="0"/>
              <a:t>utilization of surfacing materials linked to reduced sedimentation;</a:t>
            </a:r>
          </a:p>
          <a:p>
            <a:pPr lvl="1"/>
            <a:r>
              <a:rPr lang="en-CA" sz="1700" dirty="0" smtClean="0"/>
              <a:t>geotextiles are used to separate fine textured subgrade materials from mixing with surfacing; </a:t>
            </a:r>
          </a:p>
          <a:p>
            <a:pPr lvl="1"/>
            <a:r>
              <a:rPr lang="en-CA" sz="1700" dirty="0" smtClean="0"/>
              <a:t>shot rock buttressing for high fine textured cut banks;</a:t>
            </a:r>
          </a:p>
          <a:p>
            <a:pPr lvl="1"/>
            <a:r>
              <a:rPr lang="en-CA" sz="1700" dirty="0" smtClean="0"/>
              <a:t>clear span structures on high value creeks; and</a:t>
            </a:r>
          </a:p>
          <a:p>
            <a:pPr lvl="1"/>
            <a:r>
              <a:rPr lang="en-CA" sz="1700" dirty="0" smtClean="0"/>
              <a:t>open bottom structures are used to ensure passage of tailed frogs in streams that have identified populations;</a:t>
            </a:r>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13</a:t>
            </a:fld>
            <a:endParaRPr lang="en-CA"/>
          </a:p>
        </p:txBody>
      </p:sp>
    </p:spTree>
    <p:extLst>
      <p:ext uri="{BB962C8B-B14F-4D97-AF65-F5344CB8AC3E}">
        <p14:creationId xmlns:p14="http://schemas.microsoft.com/office/powerpoint/2010/main" val="889527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Rock quarry for shot rock surfacing and rip rap armouring. </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a:t> </a:t>
            </a:r>
            <a:r>
              <a:rPr lang="en-CA" sz="1200" dirty="0" smtClean="0"/>
              <a:t>The typical geomorphology of the Elphinstone mid to lower slope consists of thin 1m layer of soil over an impermeable layer of consolidated glacial till. This results in overland flow in heavy rain or rain on snow events. Rock out crops are not common so when found are utilized for shot rock surfacing and rip rap</a:t>
            </a:r>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14</a:t>
            </a:fld>
            <a:endParaRPr lang="en-CA"/>
          </a:p>
        </p:txBody>
      </p:sp>
    </p:spTree>
    <p:extLst>
      <p:ext uri="{BB962C8B-B14F-4D97-AF65-F5344CB8AC3E}">
        <p14:creationId xmlns:p14="http://schemas.microsoft.com/office/powerpoint/2010/main" val="2995357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Rock buttress wall to manage high, fine textured cut bank. Bridge installation with shot rock running surface. Healthy tailed frog population in pool above and below the bridge.</a:t>
            </a:r>
          </a:p>
          <a:p>
            <a:r>
              <a:rPr lang="en-CA" dirty="0"/>
              <a:t> </a:t>
            </a:r>
          </a:p>
          <a:p>
            <a:endParaRPr lang="en-CA" dirty="0"/>
          </a:p>
        </p:txBody>
      </p:sp>
      <p:sp>
        <p:nvSpPr>
          <p:cNvPr id="4" name="Slide Number Placeholder 3"/>
          <p:cNvSpPr>
            <a:spLocks noGrp="1"/>
          </p:cNvSpPr>
          <p:nvPr>
            <p:ph type="sldNum" sz="quarter" idx="10"/>
          </p:nvPr>
        </p:nvSpPr>
        <p:spPr/>
        <p:txBody>
          <a:bodyPr/>
          <a:lstStyle/>
          <a:p>
            <a:fld id="{995334EB-A22E-4D7F-91F6-5A9DFEF65BA5}" type="slidenum">
              <a:rPr lang="en-CA" smtClean="0"/>
              <a:t>15</a:t>
            </a:fld>
            <a:endParaRPr lang="en-CA"/>
          </a:p>
        </p:txBody>
      </p:sp>
    </p:spTree>
    <p:extLst>
      <p:ext uri="{BB962C8B-B14F-4D97-AF65-F5344CB8AC3E}">
        <p14:creationId xmlns:p14="http://schemas.microsoft.com/office/powerpoint/2010/main" val="2536903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995334EB-A22E-4D7F-91F6-5A9DFEF65BA5}" type="slidenum">
              <a:rPr lang="en-CA" smtClean="0"/>
              <a:t>16</a:t>
            </a:fld>
            <a:endParaRPr lang="en-CA"/>
          </a:p>
        </p:txBody>
      </p:sp>
    </p:spTree>
    <p:extLst>
      <p:ext uri="{BB962C8B-B14F-4D97-AF65-F5344CB8AC3E}">
        <p14:creationId xmlns:p14="http://schemas.microsoft.com/office/powerpoint/2010/main" val="70868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prstGeom prst="rect">
            <a:avLst/>
          </a:prstGeo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solidFill>
                  <a:srgbClr val="D1EAEE"/>
                </a:solidFill>
              </a:defRPr>
            </a:lvl1pPr>
          </a:lstStyle>
          <a:p>
            <a:pPr>
              <a:defRPr/>
            </a:pPr>
            <a:fld id="{A2D8C6C4-97CD-4564-AEFD-92A3CB4A4457}" type="datetimeFigureOut">
              <a:rPr lang="en-US" altLang="en-US"/>
              <a:pPr>
                <a:defRPr/>
              </a:pPr>
              <a:t>3/12/2018</a:t>
            </a:fld>
            <a:endParaRPr lang="en-US" altLang="en-US"/>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EEECE1">
                  <a:shade val="90000"/>
                </a:srgbClr>
              </a:solidFill>
            </a:endParaRPr>
          </a:p>
        </p:txBody>
      </p:sp>
      <p:sp>
        <p:nvSpPr>
          <p:cNvPr id="6" name="Slide Number Placeholder 26"/>
          <p:cNvSpPr>
            <a:spLocks noGrp="1"/>
          </p:cNvSpPr>
          <p:nvPr>
            <p:ph type="sldNum" sz="quarter" idx="12"/>
          </p:nvPr>
        </p:nvSpPr>
        <p:spPr/>
        <p:txBody>
          <a:bodyPr/>
          <a:lstStyle>
            <a:lvl1pPr>
              <a:defRPr>
                <a:solidFill>
                  <a:srgbClr val="D1EAEE"/>
                </a:solidFill>
              </a:defRPr>
            </a:lvl1pPr>
          </a:lstStyle>
          <a:p>
            <a:pPr>
              <a:defRPr/>
            </a:pPr>
            <a:fld id="{4218EA3B-7501-4CFB-B7F7-EA1E6E3E5155}" type="slidenum">
              <a:rPr lang="en-US" altLang="en-US"/>
              <a:pPr>
                <a:defRPr/>
              </a:pPr>
              <a:t>‹#›</a:t>
            </a:fld>
            <a:endParaRPr lang="en-US" altLang="en-US"/>
          </a:p>
        </p:txBody>
      </p:sp>
    </p:spTree>
    <p:extLst>
      <p:ext uri="{BB962C8B-B14F-4D97-AF65-F5344CB8AC3E}">
        <p14:creationId xmlns:p14="http://schemas.microsoft.com/office/powerpoint/2010/main" val="272736105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32703B8-DF82-42A4-BD6C-9824632F30FA}" type="datetimeFigureOut">
              <a:rPr lang="en-US" altLang="en-US"/>
              <a:pPr>
                <a:defRPr/>
              </a:pPr>
              <a:t>3/12/2018</a:t>
            </a:fld>
            <a:endParaRPr lang="en-US" altLang="en-US"/>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058486A7-099A-4417-9242-B3F27A1551D1}" type="slidenum">
              <a:rPr lang="en-US" altLang="en-US"/>
              <a:pPr>
                <a:defRPr/>
              </a:pPr>
              <a:t>‹#›</a:t>
            </a:fld>
            <a:endParaRPr lang="en-US" altLang="en-US"/>
          </a:p>
        </p:txBody>
      </p:sp>
    </p:spTree>
    <p:extLst>
      <p:ext uri="{BB962C8B-B14F-4D97-AF65-F5344CB8AC3E}">
        <p14:creationId xmlns:p14="http://schemas.microsoft.com/office/powerpoint/2010/main" val="422423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prstGeom prst="rect">
            <a:avLst/>
          </a:prstGeo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rgbClr val="D1EAEE"/>
                </a:solidFill>
              </a:defRPr>
            </a:lvl1pPr>
          </a:lstStyle>
          <a:p>
            <a:pPr>
              <a:defRPr/>
            </a:pPr>
            <a:fld id="{EB86E0C4-6261-45C3-A668-8173E5B8722A}" type="datetimeFigureOut">
              <a:rPr lang="en-US" altLang="en-US"/>
              <a:pPr>
                <a:defRPr/>
              </a:pPr>
              <a:t>3/12/2018</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EEECE1">
                  <a:shade val="90000"/>
                </a:srgbClr>
              </a:solidFill>
            </a:endParaRPr>
          </a:p>
        </p:txBody>
      </p:sp>
      <p:sp>
        <p:nvSpPr>
          <p:cNvPr id="6" name="Slide Number Placeholder 5"/>
          <p:cNvSpPr>
            <a:spLocks noGrp="1"/>
          </p:cNvSpPr>
          <p:nvPr>
            <p:ph type="sldNum" sz="quarter" idx="12"/>
          </p:nvPr>
        </p:nvSpPr>
        <p:spPr/>
        <p:txBody>
          <a:bodyPr/>
          <a:lstStyle>
            <a:lvl1pPr>
              <a:defRPr>
                <a:solidFill>
                  <a:srgbClr val="D1EAEE"/>
                </a:solidFill>
              </a:defRPr>
            </a:lvl1pPr>
          </a:lstStyle>
          <a:p>
            <a:pPr>
              <a:defRPr/>
            </a:pPr>
            <a:fld id="{53EAD3D9-4D2F-4488-B74B-9F67D7279AD4}" type="slidenum">
              <a:rPr lang="en-US" altLang="en-US"/>
              <a:pPr>
                <a:defRPr/>
              </a:pPr>
              <a:t>‹#›</a:t>
            </a:fld>
            <a:endParaRPr lang="en-US" altLang="en-US"/>
          </a:p>
        </p:txBody>
      </p:sp>
    </p:spTree>
    <p:extLst>
      <p:ext uri="{BB962C8B-B14F-4D97-AF65-F5344CB8AC3E}">
        <p14:creationId xmlns:p14="http://schemas.microsoft.com/office/powerpoint/2010/main" val="36733638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8BFCBA7-6DF5-48BD-BD76-A1DFDB411B04}" type="datetimeFigureOut">
              <a:rPr lang="en-US" altLang="en-US"/>
              <a:pPr>
                <a:defRPr/>
              </a:pPr>
              <a:t>3/12/2018</a:t>
            </a:fld>
            <a:endParaRPr lang="en-US" altLang="en-US"/>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034A2FA1-32B3-417F-A546-6EABFDC9EBC1}" type="slidenum">
              <a:rPr lang="en-US" altLang="en-US"/>
              <a:pPr>
                <a:defRPr/>
              </a:pPr>
              <a:t>‹#›</a:t>
            </a:fld>
            <a:endParaRPr lang="en-US" altLang="en-US"/>
          </a:p>
        </p:txBody>
      </p:sp>
    </p:spTree>
    <p:extLst>
      <p:ext uri="{BB962C8B-B14F-4D97-AF65-F5344CB8AC3E}">
        <p14:creationId xmlns:p14="http://schemas.microsoft.com/office/powerpoint/2010/main" val="4277362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tIns="45720" anchor="b"/>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EEEDBE13-DDDE-457E-9254-3D272AE11C26}" type="datetimeFigureOut">
              <a:rPr lang="en-US" altLang="en-US"/>
              <a:pPr>
                <a:defRPr/>
              </a:pPr>
              <a:t>3/12/2018</a:t>
            </a:fld>
            <a:endParaRPr lang="en-US" altLang="en-US"/>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9" name="Slide Number Placeholder 17"/>
          <p:cNvSpPr>
            <a:spLocks noGrp="1"/>
          </p:cNvSpPr>
          <p:nvPr>
            <p:ph type="sldNum" sz="quarter" idx="12"/>
          </p:nvPr>
        </p:nvSpPr>
        <p:spPr/>
        <p:txBody>
          <a:bodyPr/>
          <a:lstStyle>
            <a:lvl1pPr>
              <a:defRPr/>
            </a:lvl1pPr>
          </a:lstStyle>
          <a:p>
            <a:pPr>
              <a:defRPr/>
            </a:pPr>
            <a:fld id="{0C3E7287-386C-4ADD-9863-4CF7569980F2}" type="slidenum">
              <a:rPr lang="en-US" altLang="en-US"/>
              <a:pPr>
                <a:defRPr/>
              </a:pPr>
              <a:t>‹#›</a:t>
            </a:fld>
            <a:endParaRPr lang="en-US" altLang="en-US"/>
          </a:p>
        </p:txBody>
      </p:sp>
    </p:spTree>
    <p:extLst>
      <p:ext uri="{BB962C8B-B14F-4D97-AF65-F5344CB8AC3E}">
        <p14:creationId xmlns:p14="http://schemas.microsoft.com/office/powerpoint/2010/main" val="2751907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a:prstGeom prst="rect">
            <a:avLst/>
          </a:prstGeo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DFE58E7-4BEB-460E-B969-6F53A473F81C}" type="datetimeFigureOut">
              <a:rPr lang="en-US" altLang="en-US"/>
              <a:pPr>
                <a:defRPr/>
              </a:pPr>
              <a:t>3/12/2018</a:t>
            </a:fld>
            <a:endParaRPr lang="en-US" altLang="en-US"/>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5" name="Slide Number Placeholder 17"/>
          <p:cNvSpPr>
            <a:spLocks noGrp="1"/>
          </p:cNvSpPr>
          <p:nvPr>
            <p:ph type="sldNum" sz="quarter" idx="12"/>
          </p:nvPr>
        </p:nvSpPr>
        <p:spPr/>
        <p:txBody>
          <a:bodyPr/>
          <a:lstStyle>
            <a:lvl1pPr>
              <a:defRPr/>
            </a:lvl1pPr>
          </a:lstStyle>
          <a:p>
            <a:pPr>
              <a:defRPr/>
            </a:pPr>
            <a:fld id="{B30BD7F0-34BB-4296-8055-678884E1C243}" type="slidenum">
              <a:rPr lang="en-US" altLang="en-US"/>
              <a:pPr>
                <a:defRPr/>
              </a:pPr>
              <a:t>‹#›</a:t>
            </a:fld>
            <a:endParaRPr lang="en-US" altLang="en-US"/>
          </a:p>
        </p:txBody>
      </p:sp>
    </p:spTree>
    <p:extLst>
      <p:ext uri="{BB962C8B-B14F-4D97-AF65-F5344CB8AC3E}">
        <p14:creationId xmlns:p14="http://schemas.microsoft.com/office/powerpoint/2010/main" val="1758064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065EAE5-BA4E-4261-ADF2-9856C5ED4DC5}" type="datetimeFigureOut">
              <a:rPr lang="en-US" altLang="en-US"/>
              <a:pPr>
                <a:defRPr/>
              </a:pPr>
              <a:t>3/12/2018</a:t>
            </a:fld>
            <a:endParaRPr lang="en-US" altLang="en-US"/>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4" name="Slide Number Placeholder 17"/>
          <p:cNvSpPr>
            <a:spLocks noGrp="1"/>
          </p:cNvSpPr>
          <p:nvPr>
            <p:ph type="sldNum" sz="quarter" idx="12"/>
          </p:nvPr>
        </p:nvSpPr>
        <p:spPr/>
        <p:txBody>
          <a:bodyPr/>
          <a:lstStyle>
            <a:lvl1pPr>
              <a:defRPr/>
            </a:lvl1pPr>
          </a:lstStyle>
          <a:p>
            <a:pPr>
              <a:defRPr/>
            </a:pPr>
            <a:fld id="{73E15706-112A-40B0-9881-57830881CF37}" type="slidenum">
              <a:rPr lang="en-US" altLang="en-US"/>
              <a:pPr>
                <a:defRPr/>
              </a:pPr>
              <a:t>‹#›</a:t>
            </a:fld>
            <a:endParaRPr lang="en-US" altLang="en-US"/>
          </a:p>
        </p:txBody>
      </p:sp>
    </p:spTree>
    <p:extLst>
      <p:ext uri="{BB962C8B-B14F-4D97-AF65-F5344CB8AC3E}">
        <p14:creationId xmlns:p14="http://schemas.microsoft.com/office/powerpoint/2010/main" val="1647387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a:prstGeom prst="rect">
            <a:avLst/>
          </a:prstGeo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F73286D-9517-48A4-849A-8B52FE0D9568}" type="datetimeFigureOut">
              <a:rPr lang="en-US" altLang="en-US"/>
              <a:pPr>
                <a:defRPr/>
              </a:pPr>
              <a:t>3/12/2018</a:t>
            </a:fld>
            <a:endParaRPr lang="en-US" altLang="en-US"/>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7" name="Slide Number Placeholder 17"/>
          <p:cNvSpPr>
            <a:spLocks noGrp="1"/>
          </p:cNvSpPr>
          <p:nvPr>
            <p:ph type="sldNum" sz="quarter" idx="12"/>
          </p:nvPr>
        </p:nvSpPr>
        <p:spPr/>
        <p:txBody>
          <a:bodyPr/>
          <a:lstStyle>
            <a:lvl1pPr>
              <a:defRPr/>
            </a:lvl1pPr>
          </a:lstStyle>
          <a:p>
            <a:pPr>
              <a:defRPr/>
            </a:pPr>
            <a:fld id="{20F5A50D-6B3F-4E5F-9340-8066F17FF84D}" type="slidenum">
              <a:rPr lang="en-US" altLang="en-US"/>
              <a:pPr>
                <a:defRPr/>
              </a:pPr>
              <a:t>‹#›</a:t>
            </a:fld>
            <a:endParaRPr lang="en-US" altLang="en-US"/>
          </a:p>
        </p:txBody>
      </p:sp>
    </p:spTree>
    <p:extLst>
      <p:ext uri="{BB962C8B-B14F-4D97-AF65-F5344CB8AC3E}">
        <p14:creationId xmlns:p14="http://schemas.microsoft.com/office/powerpoint/2010/main" val="147043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7"/>
          <p:cNvSpPr>
            <a:spLocks/>
          </p:cNvSpPr>
          <p:nvPr/>
        </p:nvSpPr>
        <p:spPr bwMode="auto">
          <a:xfrm rot="420000" flipV="1">
            <a:off x="3165475" y="1108075"/>
            <a:ext cx="5257800" cy="4114800"/>
          </a:xfrm>
          <a:custGeom>
            <a:avLst/>
            <a:gdLst>
              <a:gd name="T0" fmla="*/ 0 w 5257800"/>
              <a:gd name="T1" fmla="*/ 0 h 4114800"/>
              <a:gd name="T2" fmla="*/ 5107774 w 5257800"/>
              <a:gd name="T3" fmla="*/ 0 h 4114800"/>
              <a:gd name="T4" fmla="*/ 5257800 w 5257800"/>
              <a:gd name="T5" fmla="*/ 150026 h 4114800"/>
              <a:gd name="T6" fmla="*/ 5257800 w 5257800"/>
              <a:gd name="T7" fmla="*/ 4114800 h 4114800"/>
              <a:gd name="T8" fmla="*/ 0 w 5257800"/>
              <a:gd name="T9" fmla="*/ 4114800 h 4114800"/>
              <a:gd name="T10" fmla="*/ 0 w 5257800"/>
              <a:gd name="T11" fmla="*/ 0 h 4114800"/>
              <a:gd name="T12" fmla="*/ 0 w 5257800"/>
              <a:gd name="T13" fmla="*/ 0 h 41148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57800" h="4114800">
                <a:moveTo>
                  <a:pt x="0" y="0"/>
                </a:moveTo>
                <a:lnTo>
                  <a:pt x="5107774" y="0"/>
                </a:lnTo>
                <a:lnTo>
                  <a:pt x="5257800" y="150026"/>
                </a:lnTo>
                <a:lnTo>
                  <a:pt x="5257800" y="4114800"/>
                </a:lnTo>
                <a:lnTo>
                  <a:pt x="0" y="4114800"/>
                </a:lnTo>
                <a:lnTo>
                  <a:pt x="0" y="0"/>
                </a:lnTo>
                <a:close/>
              </a:path>
            </a:pathLst>
          </a:custGeom>
          <a:solidFill>
            <a:srgbClr val="FFFFFF"/>
          </a:solidFill>
          <a:ln w="3175" cap="rnd" cmpd="sng">
            <a:solidFill>
              <a:srgbClr val="C0C0C0"/>
            </a:solidFill>
            <a:prstDash val="solid"/>
            <a:round/>
            <a:headEnd/>
            <a:tailEnd/>
          </a:ln>
          <a:effectLst>
            <a:outerShdw blurRad="63500" dist="38500" dir="7500041" sx="98500" sy="100079" kx="99984" algn="tl" rotWithShape="0">
              <a:srgbClr val="000000">
                <a:alpha val="25000"/>
              </a:srgbClr>
            </a:outerShdw>
          </a:effectLst>
        </p:spPr>
        <p:txBody>
          <a:bodyPr anchor="ctr"/>
          <a:lstStyle/>
          <a:p>
            <a:pPr fontAlgn="base">
              <a:spcBef>
                <a:spcPct val="0"/>
              </a:spcBef>
              <a:spcAft>
                <a:spcPct val="0"/>
              </a:spcAft>
              <a:defRPr/>
            </a:pPr>
            <a:endParaRPr lang="en-CA">
              <a:solidFill>
                <a:prstClr val="black"/>
              </a:solidFill>
              <a:latin typeface="Constantia" pitchFamily="18" charset="0"/>
              <a:ea typeface="MS PGothic" pitchFamily="34" charset="-128"/>
            </a:endParaRPr>
          </a:p>
        </p:txBody>
      </p:sp>
      <p:sp>
        <p:nvSpPr>
          <p:cNvPr id="6" name="Right Triangle 5"/>
          <p:cNvSpPr>
            <a:spLocks noChangeArrowheads="1"/>
          </p:cNvSpPr>
          <p:nvPr/>
        </p:nvSpPr>
        <p:spPr bwMode="auto">
          <a:xfrm rot="420000" flipV="1">
            <a:off x="8004175" y="5359400"/>
            <a:ext cx="155575" cy="155575"/>
          </a:xfrm>
          <a:prstGeom prst="rtTriangle">
            <a:avLst/>
          </a:prstGeom>
          <a:solidFill>
            <a:srgbClr val="FFFFFF"/>
          </a:solidFill>
          <a:ln w="12700">
            <a:solidFill>
              <a:srgbClr val="FFFFFF"/>
            </a:solidFill>
            <a:bevel/>
            <a:headEnd/>
            <a:tailEnd/>
          </a:ln>
          <a:effectLst>
            <a:outerShdw blurRad="19685" dist="6350" dir="12899787" algn="tl" rotWithShape="0">
              <a:srgbClr val="808080">
                <a:alpha val="46999"/>
              </a:srgbClr>
            </a:outerShdw>
          </a:effectLst>
        </p:spPr>
        <p:txBody>
          <a:bodyPr anchor="ctr"/>
          <a:lstStyle/>
          <a:p>
            <a:pPr algn="ctr">
              <a:defRPr/>
            </a:pPr>
            <a:endParaRPr lang="en-US" dirty="0">
              <a:solidFill>
                <a:prstClr val="white"/>
              </a:solidFill>
              <a:ea typeface="MS PGothic" pitchFamily="34" charset="-128"/>
            </a:endParaRPr>
          </a:p>
        </p:txBody>
      </p:sp>
      <p:sp>
        <p:nvSpPr>
          <p:cNvPr id="2" name="Title 1"/>
          <p:cNvSpPr>
            <a:spLocks noGrp="1"/>
          </p:cNvSpPr>
          <p:nvPr>
            <p:ph type="title"/>
          </p:nvPr>
        </p:nvSpPr>
        <p:spPr>
          <a:xfrm>
            <a:off x="609600" y="1176996"/>
            <a:ext cx="2212848" cy="1582621"/>
          </a:xfrm>
          <a:prstGeom prst="rect">
            <a:avLst/>
          </a:prstGeom>
        </p:spPr>
        <p:txBody>
          <a:bodyPr vert="horz" lIns="45720" tIns="45720" rIns="45720" bIns="45720" anchor="b"/>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lstStyle>
          <a:p>
            <a:pPr>
              <a:defRPr/>
            </a:pPr>
            <a:fld id="{36F8635E-5F8C-4580-A5E9-9C3D7FE55BB2}" type="datetimeFigureOut">
              <a:rPr lang="en-US" altLang="en-US"/>
              <a:pPr>
                <a:defRPr/>
              </a:pPr>
              <a:t>3/12/2018</a:t>
            </a:fld>
            <a:endParaRPr lang="en-US" altLang="en-US"/>
          </a:p>
        </p:txBody>
      </p:sp>
      <p:sp>
        <p:nvSpPr>
          <p:cNvPr id="8" name="Footer Placeholder 5"/>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9" name="Slide Number Placeholder 6"/>
          <p:cNvSpPr>
            <a:spLocks noGrp="1"/>
          </p:cNvSpPr>
          <p:nvPr>
            <p:ph type="sldNum" sz="quarter" idx="12"/>
          </p:nvPr>
        </p:nvSpPr>
        <p:spPr>
          <a:xfrm>
            <a:off x="8077200" y="6356350"/>
            <a:ext cx="609600" cy="365125"/>
          </a:xfrm>
        </p:spPr>
        <p:txBody>
          <a:bodyPr/>
          <a:lstStyle>
            <a:lvl1pPr>
              <a:defRPr/>
            </a:lvl1pPr>
          </a:lstStyle>
          <a:p>
            <a:pPr>
              <a:defRPr/>
            </a:pPr>
            <a:fld id="{6D8DE349-49C4-40C2-9D68-89599F0B88DF}" type="slidenum">
              <a:rPr lang="en-US" altLang="en-US"/>
              <a:pPr>
                <a:defRPr/>
              </a:pPr>
              <a:t>‹#›</a:t>
            </a:fld>
            <a:endParaRPr lang="en-US" altLang="en-US"/>
          </a:p>
        </p:txBody>
      </p:sp>
    </p:spTree>
    <p:extLst>
      <p:ext uri="{BB962C8B-B14F-4D97-AF65-F5344CB8AC3E}">
        <p14:creationId xmlns:p14="http://schemas.microsoft.com/office/powerpoint/2010/main" val="2768262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A1B2953-FF96-46DE-9CC4-8C84AE2AB53B}" type="datetimeFigureOut">
              <a:rPr lang="en-US" altLang="en-US"/>
              <a:pPr>
                <a:defRPr/>
              </a:pPr>
              <a:t>3/12/2018</a:t>
            </a:fld>
            <a:endParaRPr lang="en-US" altLang="en-US"/>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D46ADC32-3845-4ECC-8E74-47B9678D598A}" type="slidenum">
              <a:rPr lang="en-US" altLang="en-US"/>
              <a:pPr>
                <a:defRPr/>
              </a:pPr>
              <a:t>‹#›</a:t>
            </a:fld>
            <a:endParaRPr lang="en-US" altLang="en-US"/>
          </a:p>
        </p:txBody>
      </p:sp>
    </p:spTree>
    <p:extLst>
      <p:ext uri="{BB962C8B-B14F-4D97-AF65-F5344CB8AC3E}">
        <p14:creationId xmlns:p14="http://schemas.microsoft.com/office/powerpoint/2010/main" val="1480843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972BFED-DEF2-417D-B248-C7578B262474}" type="datetimeFigureOut">
              <a:rPr lang="en-US" altLang="en-US"/>
              <a:pPr>
                <a:defRPr/>
              </a:pPr>
              <a:t>3/12/2018</a:t>
            </a:fld>
            <a:endParaRPr lang="en-US" altLang="en-US"/>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1F497D">
                  <a:shade val="90000"/>
                </a:srgbClr>
              </a:solidFill>
            </a:endParaRPr>
          </a:p>
        </p:txBody>
      </p:sp>
      <p:sp>
        <p:nvSpPr>
          <p:cNvPr id="6" name="Slide Number Placeholder 17"/>
          <p:cNvSpPr>
            <a:spLocks noGrp="1"/>
          </p:cNvSpPr>
          <p:nvPr>
            <p:ph type="sldNum" sz="quarter" idx="12"/>
          </p:nvPr>
        </p:nvSpPr>
        <p:spPr/>
        <p:txBody>
          <a:bodyPr/>
          <a:lstStyle>
            <a:lvl1pPr>
              <a:defRPr/>
            </a:lvl1pPr>
          </a:lstStyle>
          <a:p>
            <a:pPr>
              <a:defRPr/>
            </a:pPr>
            <a:fld id="{E7E21F86-93D8-4239-A356-A64F924C5CD6}" type="slidenum">
              <a:rPr lang="en-US" altLang="en-US"/>
              <a:pPr>
                <a:defRPr/>
              </a:pPr>
              <a:t>‹#›</a:t>
            </a:fld>
            <a:endParaRPr lang="en-US" altLang="en-US"/>
          </a:p>
        </p:txBody>
      </p:sp>
    </p:spTree>
    <p:extLst>
      <p:ext uri="{BB962C8B-B14F-4D97-AF65-F5344CB8AC3E}">
        <p14:creationId xmlns:p14="http://schemas.microsoft.com/office/powerpoint/2010/main" val="1729064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Rectangle 2"/>
          <p:cNvSpPr>
            <a:spLocks noGrp="1" noChangeArrowheads="1"/>
          </p:cNvSpPr>
          <p:nvPr>
            <p:ph type="dt" sz="half" idx="10"/>
          </p:nvPr>
        </p:nvSpPr>
        <p:spPr/>
        <p:txBody>
          <a:bodyPr/>
          <a:lstStyle>
            <a:lvl1pPr>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BCE7638D-3842-4A44-AF77-BD299A15C5D5}" type="slidenum">
              <a:rPr lang="en-US" altLang="en-US"/>
              <a:pPr>
                <a:defRPr/>
              </a:pPr>
              <a:t>‹#›</a:t>
            </a:fld>
            <a:endParaRPr lang="en-US" altLang="en-US"/>
          </a:p>
        </p:txBody>
      </p:sp>
      <p:sp>
        <p:nvSpPr>
          <p:cNvPr id="5" name="Rectangle 14"/>
          <p:cNvSpPr>
            <a:spLocks noGrp="1" noChangeArrowheads="1"/>
          </p:cNvSpPr>
          <p:nvPr>
            <p:ph type="ftr" sz="quarter" idx="12"/>
          </p:nvPr>
        </p:nvSpPr>
        <p:spPr/>
        <p:txBody>
          <a:bodyPr/>
          <a:lstStyle>
            <a:lvl1pPr>
              <a:defRPr/>
            </a:lvl1pPr>
          </a:lstStyle>
          <a:p>
            <a:pPr>
              <a:defRPr/>
            </a:pPr>
            <a:endParaRPr lang="en-US">
              <a:solidFill>
                <a:srgbClr val="1F497D">
                  <a:shade val="90000"/>
                </a:srgbClr>
              </a:solidFill>
            </a:endParaRPr>
          </a:p>
        </p:txBody>
      </p:sp>
    </p:spTree>
    <p:extLst>
      <p:ext uri="{BB962C8B-B14F-4D97-AF65-F5344CB8AC3E}">
        <p14:creationId xmlns:p14="http://schemas.microsoft.com/office/powerpoint/2010/main" val="1681800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fontAlgn="base">
              <a:spcBef>
                <a:spcPct val="0"/>
              </a:spcBef>
              <a:spcAft>
                <a:spcPct val="0"/>
              </a:spcAft>
              <a:defRPr/>
            </a:pPr>
            <a:fld id="{182DF6C0-3146-4978-B2F5-8960CDD71141}" type="datetimeFigureOut">
              <a:rPr lang="en-US" altLang="en-US">
                <a:latin typeface="Constantia" pitchFamily="18" charset="0"/>
                <a:ea typeface="MS PGothic" pitchFamily="34" charset="-128"/>
              </a:rPr>
              <a:pPr fontAlgn="base">
                <a:spcBef>
                  <a:spcPct val="0"/>
                </a:spcBef>
                <a:spcAft>
                  <a:spcPct val="0"/>
                </a:spcAft>
                <a:defRPr/>
              </a:pPr>
              <a:t>3/12/2018</a:t>
            </a:fld>
            <a:endParaRPr lang="en-US" altLang="en-US">
              <a:latin typeface="Constantia" pitchFamily="18" charset="0"/>
              <a:ea typeface="MS PGothic" pitchFamily="34" charset="-128"/>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ea typeface="+mn-ea"/>
              </a:defRPr>
            </a:lvl1pPr>
          </a:lstStyle>
          <a:p>
            <a:pPr>
              <a:defRPr/>
            </a:pPr>
            <a:endParaRPr lang="en-US">
              <a:solidFill>
                <a:srgbClr val="1F497D">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fontAlgn="base">
              <a:spcBef>
                <a:spcPct val="0"/>
              </a:spcBef>
              <a:spcAft>
                <a:spcPct val="0"/>
              </a:spcAft>
              <a:defRPr/>
            </a:pPr>
            <a:fld id="{976E77BB-E155-4CF2-BF40-B903FB255BD8}" type="slidenum">
              <a:rPr lang="en-US" altLang="en-US">
                <a:latin typeface="Constantia" pitchFamily="18" charset="0"/>
                <a:ea typeface="MS PGothic" pitchFamily="34" charset="-128"/>
              </a:rPr>
              <a:pPr fontAlgn="base">
                <a:spcBef>
                  <a:spcPct val="0"/>
                </a:spcBef>
                <a:spcAft>
                  <a:spcPct val="0"/>
                </a:spcAft>
                <a:defRPr/>
              </a:pPr>
              <a:t>‹#›</a:t>
            </a:fld>
            <a:endParaRPr lang="en-US" altLang="en-US">
              <a:latin typeface="Constantia" pitchFamily="18" charset="0"/>
              <a:ea typeface="MS PGothic" pitchFamily="34" charset="-128"/>
            </a:endParaRPr>
          </a:p>
        </p:txBody>
      </p:sp>
      <p:pic>
        <p:nvPicPr>
          <p:cNvPr id="1030" name="Picture 10"/>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6200" y="4763"/>
            <a:ext cx="9067800"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0" y="6477000"/>
            <a:ext cx="9144000" cy="381000"/>
          </a:xfrm>
          <a:prstGeom prst="rect">
            <a:avLst/>
          </a:prstGeom>
          <a:solidFill>
            <a:schemeClr val="accent1"/>
          </a:solidFill>
          <a:ln w="9525">
            <a:solidFill>
              <a:srgbClr val="065093"/>
            </a:solidFill>
            <a:miter lim="800000"/>
            <a:headEnd/>
            <a:tailEnd/>
          </a:ln>
          <a:effectLst>
            <a:outerShdw blurRad="57150" dist="38100" dir="5400000" algn="ctr" rotWithShape="0">
              <a:srgbClr val="002041">
                <a:alpha val="48000"/>
              </a:srgbClr>
            </a:outerShdw>
          </a:effectLst>
        </p:spPr>
        <p:txBody>
          <a:bodyPr anchor="ctr"/>
          <a:lstStyle/>
          <a:p>
            <a:pPr algn="ctr">
              <a:defRPr/>
            </a:pPr>
            <a:endParaRPr lang="en-US">
              <a:solidFill>
                <a:prstClr val="white"/>
              </a:solidFill>
              <a:ea typeface="MS PGothic" pitchFamily="34" charset="-128"/>
            </a:endParaRPr>
          </a:p>
        </p:txBody>
      </p:sp>
    </p:spTree>
    <p:extLst>
      <p:ext uri="{BB962C8B-B14F-4D97-AF65-F5344CB8AC3E}">
        <p14:creationId xmlns:p14="http://schemas.microsoft.com/office/powerpoint/2010/main" val="22392269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fontAlgn="base" hangingPunct="1">
        <a:spcBef>
          <a:spcPct val="0"/>
        </a:spcBef>
        <a:spcAft>
          <a:spcPct val="0"/>
        </a:spcAft>
        <a:defRPr sz="5000" kern="1200">
          <a:solidFill>
            <a:schemeClr val="tx2"/>
          </a:solidFill>
          <a:latin typeface="+mj-lt"/>
          <a:ea typeface="MS PGothic" pitchFamily="34" charset="-128"/>
          <a:cs typeface="+mj-cs"/>
        </a:defRPr>
      </a:lvl1pPr>
      <a:lvl2pPr algn="l" rtl="0" eaLnBrk="1" fontAlgn="base" hangingPunct="1">
        <a:spcBef>
          <a:spcPct val="0"/>
        </a:spcBef>
        <a:spcAft>
          <a:spcPct val="0"/>
        </a:spcAft>
        <a:defRPr sz="5000">
          <a:solidFill>
            <a:schemeClr val="tx2"/>
          </a:solidFill>
          <a:latin typeface="Calibri" pitchFamily="34" charset="0"/>
          <a:ea typeface="MS PGothic" pitchFamily="34" charset="-128"/>
        </a:defRPr>
      </a:lvl2pPr>
      <a:lvl3pPr algn="l" rtl="0" eaLnBrk="1" fontAlgn="base" hangingPunct="1">
        <a:spcBef>
          <a:spcPct val="0"/>
        </a:spcBef>
        <a:spcAft>
          <a:spcPct val="0"/>
        </a:spcAft>
        <a:defRPr sz="5000">
          <a:solidFill>
            <a:schemeClr val="tx2"/>
          </a:solidFill>
          <a:latin typeface="Calibri" pitchFamily="34" charset="0"/>
          <a:ea typeface="MS PGothic" pitchFamily="34" charset="-128"/>
        </a:defRPr>
      </a:lvl3pPr>
      <a:lvl4pPr algn="l" rtl="0" eaLnBrk="1" fontAlgn="base" hangingPunct="1">
        <a:spcBef>
          <a:spcPct val="0"/>
        </a:spcBef>
        <a:spcAft>
          <a:spcPct val="0"/>
        </a:spcAft>
        <a:defRPr sz="5000">
          <a:solidFill>
            <a:schemeClr val="tx2"/>
          </a:solidFill>
          <a:latin typeface="Calibri" pitchFamily="34" charset="0"/>
          <a:ea typeface="MS PGothic" pitchFamily="34" charset="-128"/>
        </a:defRPr>
      </a:lvl4pPr>
      <a:lvl5pPr algn="l" rtl="0" eaLnBrk="1" fontAlgn="base" hangingPunct="1">
        <a:spcBef>
          <a:spcPct val="0"/>
        </a:spcBef>
        <a:spcAft>
          <a:spcPct val="0"/>
        </a:spcAft>
        <a:defRPr sz="5000">
          <a:solidFill>
            <a:schemeClr val="tx2"/>
          </a:solidFill>
          <a:latin typeface="Calibri" pitchFamily="34" charset="0"/>
          <a:ea typeface="MS PGothic" pitchFamily="34" charset="-128"/>
        </a:defRPr>
      </a:lvl5pPr>
      <a:lvl6pPr marL="457200" algn="l" rtl="0" eaLnBrk="1" fontAlgn="base" hangingPunct="1">
        <a:spcBef>
          <a:spcPct val="0"/>
        </a:spcBef>
        <a:spcAft>
          <a:spcPct val="0"/>
        </a:spcAft>
        <a:defRPr sz="5000">
          <a:solidFill>
            <a:schemeClr val="tx2"/>
          </a:solidFill>
          <a:latin typeface="Constantia" pitchFamily="18" charset="0"/>
          <a:ea typeface="MS PGothic" pitchFamily="34" charset="-128"/>
        </a:defRPr>
      </a:lvl6pPr>
      <a:lvl7pPr marL="914400" algn="l" rtl="0" eaLnBrk="1" fontAlgn="base" hangingPunct="1">
        <a:spcBef>
          <a:spcPct val="0"/>
        </a:spcBef>
        <a:spcAft>
          <a:spcPct val="0"/>
        </a:spcAft>
        <a:defRPr sz="5000">
          <a:solidFill>
            <a:schemeClr val="tx2"/>
          </a:solidFill>
          <a:latin typeface="Constantia" pitchFamily="18" charset="0"/>
          <a:ea typeface="MS PGothic" pitchFamily="34" charset="-128"/>
        </a:defRPr>
      </a:lvl7pPr>
      <a:lvl8pPr marL="1371600" algn="l" rtl="0" eaLnBrk="1" fontAlgn="base" hangingPunct="1">
        <a:spcBef>
          <a:spcPct val="0"/>
        </a:spcBef>
        <a:spcAft>
          <a:spcPct val="0"/>
        </a:spcAft>
        <a:defRPr sz="5000">
          <a:solidFill>
            <a:schemeClr val="tx2"/>
          </a:solidFill>
          <a:latin typeface="Constantia" pitchFamily="18" charset="0"/>
          <a:ea typeface="MS PGothic" pitchFamily="34" charset="-128"/>
        </a:defRPr>
      </a:lvl8pPr>
      <a:lvl9pPr marL="1828800" algn="l" rtl="0" eaLnBrk="1" fontAlgn="base" hangingPunct="1">
        <a:spcBef>
          <a:spcPct val="0"/>
        </a:spcBef>
        <a:spcAft>
          <a:spcPct val="0"/>
        </a:spcAft>
        <a:defRPr sz="5000">
          <a:solidFill>
            <a:schemeClr val="tx2"/>
          </a:solidFill>
          <a:latin typeface="Constantia" pitchFamily="18" charset="0"/>
          <a:ea typeface="MS PGothic" pitchFamily="34" charset="-128"/>
        </a:defRPr>
      </a:lvl9pPr>
    </p:titleStyle>
    <p:bodyStyle>
      <a:lvl1pPr marL="273050" indent="-273050" algn="l" rtl="0" eaLnBrk="1" fontAlgn="base" hangingPunct="1">
        <a:spcBef>
          <a:spcPct val="20000"/>
        </a:spcBef>
        <a:spcAft>
          <a:spcPct val="0"/>
        </a:spcAft>
        <a:buClr>
          <a:srgbClr val="0BD0D9"/>
        </a:buClr>
        <a:buSzPct val="95000"/>
        <a:buFont typeface="Wingdings 2" pitchFamily="18" charset="2"/>
        <a:buChar char=""/>
        <a:defRPr sz="2600" kern="1200">
          <a:solidFill>
            <a:schemeClr val="tx1"/>
          </a:solidFill>
          <a:latin typeface="+mn-lt"/>
          <a:ea typeface="MS PGothic" pitchFamily="34" charset="-128"/>
          <a:cs typeface="+mn-cs"/>
        </a:defRPr>
      </a:lvl1pPr>
      <a:lvl2pPr marL="639763" indent="-246063" algn="l" rtl="0" eaLnBrk="1" fontAlgn="base" hangingPunct="1">
        <a:spcBef>
          <a:spcPct val="20000"/>
        </a:spcBef>
        <a:spcAft>
          <a:spcPct val="0"/>
        </a:spcAft>
        <a:buClr>
          <a:schemeClr val="accent1"/>
        </a:buClr>
        <a:buSzPct val="85000"/>
        <a:buFont typeface="Wingdings 2" pitchFamily="18" charset="2"/>
        <a:buChar char=""/>
        <a:defRPr sz="2400" kern="1200">
          <a:solidFill>
            <a:schemeClr val="tx1"/>
          </a:solidFill>
          <a:latin typeface="+mn-lt"/>
          <a:ea typeface="MS PGothic" pitchFamily="34" charset="-128"/>
          <a:cs typeface="+mn-cs"/>
        </a:defRPr>
      </a:lvl2pPr>
      <a:lvl3pPr marL="914400" indent="-246063" algn="l" rtl="0" eaLnBrk="1" fontAlgn="base" hangingPunct="1">
        <a:spcBef>
          <a:spcPct val="20000"/>
        </a:spcBef>
        <a:spcAft>
          <a:spcPct val="0"/>
        </a:spcAft>
        <a:buClr>
          <a:schemeClr val="accent2"/>
        </a:buClr>
        <a:buSzPct val="70000"/>
        <a:buFont typeface="Wingdings 2" pitchFamily="18" charset="2"/>
        <a:buChar char=""/>
        <a:defRPr sz="2100" kern="1200">
          <a:solidFill>
            <a:schemeClr val="tx1"/>
          </a:solidFill>
          <a:latin typeface="+mn-lt"/>
          <a:ea typeface="MS PGothic" pitchFamily="34" charset="-128"/>
          <a:cs typeface="+mn-cs"/>
        </a:defRPr>
      </a:lvl3pPr>
      <a:lvl4pPr marL="1187450" indent="-209550" algn="l" rtl="0" eaLnBrk="1" fontAlgn="base" hangingPunct="1">
        <a:spcBef>
          <a:spcPct val="20000"/>
        </a:spcBef>
        <a:spcAft>
          <a:spcPct val="0"/>
        </a:spcAft>
        <a:buClr>
          <a:srgbClr val="0BD0D9"/>
        </a:buClr>
        <a:buSzPct val="65000"/>
        <a:buFont typeface="Wingdings 2" pitchFamily="18" charset="2"/>
        <a:buChar char=""/>
        <a:defRPr sz="2000" kern="1200">
          <a:solidFill>
            <a:schemeClr val="tx1"/>
          </a:solidFill>
          <a:latin typeface="+mn-lt"/>
          <a:ea typeface="MS PGothic" pitchFamily="34" charset="-128"/>
          <a:cs typeface="+mn-cs"/>
        </a:defRPr>
      </a:lvl4pPr>
      <a:lvl5pPr marL="1462088" indent="-209550" algn="l" rtl="0" eaLnBrk="1" fontAlgn="base" hangingPunct="1">
        <a:spcBef>
          <a:spcPct val="20000"/>
        </a:spcBef>
        <a:spcAft>
          <a:spcPct val="0"/>
        </a:spcAft>
        <a:buClr>
          <a:srgbClr val="10CF9B"/>
        </a:buClr>
        <a:buSzPct val="65000"/>
        <a:buFont typeface="Wingdings 2" pitchFamily="18" charset="2"/>
        <a:buChar char=""/>
        <a:defRPr sz="2000" kern="1200">
          <a:solidFill>
            <a:schemeClr val="tx1"/>
          </a:solidFill>
          <a:latin typeface="+mn-lt"/>
          <a:ea typeface="MS PGothic" pitchFamily="34"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5688632"/>
          </a:xfrm>
        </p:spPr>
        <p:txBody>
          <a:bodyPr/>
          <a:lstStyle/>
          <a:p>
            <a:pPr algn="ctr"/>
            <a:r>
              <a:rPr lang="en-CA" dirty="0" smtClean="0"/>
              <a:t>BC Timber Sales Sustainable Forest Management Practices:</a:t>
            </a:r>
            <a:br>
              <a:rPr lang="en-CA" dirty="0" smtClean="0"/>
            </a:br>
            <a:r>
              <a:rPr lang="en-CA" dirty="0" smtClean="0"/>
              <a:t>Mt. Elphinstone</a:t>
            </a:r>
            <a:br>
              <a:rPr lang="en-CA" dirty="0" smtClean="0"/>
            </a:br>
            <a:r>
              <a:rPr lang="en-CA" sz="2400" dirty="0" smtClean="0"/>
              <a:t/>
            </a:r>
            <a:br>
              <a:rPr lang="en-CA" sz="2400" dirty="0" smtClean="0"/>
            </a:br>
            <a:r>
              <a:rPr lang="en-CA" sz="2400" dirty="0"/>
              <a:t/>
            </a:r>
            <a:br>
              <a:rPr lang="en-CA" sz="2400" dirty="0"/>
            </a:br>
            <a:r>
              <a:rPr lang="en-CA" sz="3600" dirty="0" smtClean="0"/>
              <a:t>BCIT</a:t>
            </a:r>
            <a:br>
              <a:rPr lang="en-CA" sz="3600" dirty="0" smtClean="0"/>
            </a:br>
            <a:r>
              <a:rPr lang="en-CA" sz="3600" dirty="0"/>
              <a:t/>
            </a:r>
            <a:br>
              <a:rPr lang="en-CA" sz="3600" dirty="0"/>
            </a:br>
            <a:r>
              <a:rPr lang="en-CA" sz="3600" dirty="0" smtClean="0"/>
              <a:t/>
            </a:r>
            <a:br>
              <a:rPr lang="en-CA" sz="3600" dirty="0" smtClean="0"/>
            </a:br>
            <a:r>
              <a:rPr lang="en-CA" sz="2400" dirty="0" smtClean="0"/>
              <a:t>March 1, 2018</a:t>
            </a:r>
            <a:r>
              <a:rPr lang="en-CA" sz="3600" dirty="0" smtClean="0"/>
              <a:t/>
            </a:r>
            <a:br>
              <a:rPr lang="en-CA" sz="3600" dirty="0" smtClean="0"/>
            </a:br>
            <a:r>
              <a:rPr lang="en-CA" sz="3600" dirty="0"/>
              <a:t/>
            </a:r>
            <a:br>
              <a:rPr lang="en-CA" sz="3600" dirty="0"/>
            </a:br>
            <a:r>
              <a:rPr lang="en-CA" sz="3600" dirty="0" smtClean="0"/>
              <a:t/>
            </a:r>
            <a:br>
              <a:rPr lang="en-CA" sz="3600" dirty="0" smtClean="0"/>
            </a:br>
            <a:endParaRPr lang="en-CA" sz="3600" dirty="0"/>
          </a:p>
        </p:txBody>
      </p:sp>
    </p:spTree>
    <p:extLst>
      <p:ext uri="{BB962C8B-B14F-4D97-AF65-F5344CB8AC3E}">
        <p14:creationId xmlns:p14="http://schemas.microsoft.com/office/powerpoint/2010/main" val="42813373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143000"/>
          </a:xfrm>
        </p:spPr>
        <p:txBody>
          <a:bodyPr/>
          <a:lstStyle/>
          <a:p>
            <a:r>
              <a:rPr lang="en-CA" dirty="0" smtClean="0"/>
              <a:t>Outline:</a:t>
            </a:r>
            <a:endParaRPr lang="en-CA" dirty="0"/>
          </a:p>
        </p:txBody>
      </p:sp>
      <p:sp>
        <p:nvSpPr>
          <p:cNvPr id="3" name="Content Placeholder 2"/>
          <p:cNvSpPr>
            <a:spLocks noGrp="1"/>
          </p:cNvSpPr>
          <p:nvPr>
            <p:ph idx="1"/>
          </p:nvPr>
        </p:nvSpPr>
        <p:spPr/>
        <p:txBody>
          <a:bodyPr/>
          <a:lstStyle/>
          <a:p>
            <a:r>
              <a:rPr lang="en-CA" dirty="0" smtClean="0"/>
              <a:t>Interface Areas: SFM</a:t>
            </a:r>
          </a:p>
          <a:p>
            <a:r>
              <a:rPr lang="en-CA" dirty="0" smtClean="0"/>
              <a:t>Interface Areas: BCTS’ Approach</a:t>
            </a:r>
          </a:p>
          <a:p>
            <a:r>
              <a:rPr lang="en-CA" dirty="0"/>
              <a:t>Mt. Elphinstone</a:t>
            </a:r>
          </a:p>
          <a:p>
            <a:pPr lvl="1"/>
            <a:r>
              <a:rPr lang="en-CA" dirty="0"/>
              <a:t>Background</a:t>
            </a:r>
          </a:p>
          <a:p>
            <a:pPr lvl="1"/>
            <a:r>
              <a:rPr lang="en-CA" dirty="0"/>
              <a:t>Land Use Designations</a:t>
            </a:r>
          </a:p>
          <a:p>
            <a:pPr lvl="1"/>
            <a:r>
              <a:rPr lang="en-CA" dirty="0"/>
              <a:t>Community Engagement</a:t>
            </a:r>
          </a:p>
          <a:p>
            <a:pPr lvl="1"/>
            <a:r>
              <a:rPr lang="en-CA" dirty="0"/>
              <a:t>Management </a:t>
            </a:r>
            <a:r>
              <a:rPr lang="en-CA" dirty="0" smtClean="0"/>
              <a:t>Approaches</a:t>
            </a:r>
          </a:p>
          <a:p>
            <a:pPr lvl="1"/>
            <a:r>
              <a:rPr lang="en-CA" dirty="0" smtClean="0"/>
              <a:t>Roads</a:t>
            </a:r>
            <a:endParaRPr lang="en-CA" dirty="0"/>
          </a:p>
          <a:p>
            <a:endParaRPr lang="en-CA" dirty="0" smtClean="0"/>
          </a:p>
          <a:p>
            <a:endParaRPr lang="en-CA" dirty="0" smtClean="0"/>
          </a:p>
          <a:p>
            <a:endParaRPr lang="en-CA" dirty="0" smtClean="0"/>
          </a:p>
          <a:p>
            <a:endParaRPr lang="en-CA" dirty="0"/>
          </a:p>
        </p:txBody>
      </p:sp>
    </p:spTree>
    <p:extLst>
      <p:ext uri="{BB962C8B-B14F-4D97-AF65-F5344CB8AC3E}">
        <p14:creationId xmlns:p14="http://schemas.microsoft.com/office/powerpoint/2010/main" val="900218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8229600" cy="794352"/>
          </a:xfrm>
        </p:spPr>
        <p:txBody>
          <a:bodyPr/>
          <a:lstStyle/>
          <a:p>
            <a:r>
              <a:rPr lang="en-CA" dirty="0" smtClean="0"/>
              <a:t>Interface Areas: SFM</a:t>
            </a:r>
            <a:endParaRPr lang="en-CA" dirty="0"/>
          </a:p>
        </p:txBody>
      </p:sp>
      <p:sp>
        <p:nvSpPr>
          <p:cNvPr id="3" name="Content Placeholder 2"/>
          <p:cNvSpPr>
            <a:spLocks noGrp="1"/>
          </p:cNvSpPr>
          <p:nvPr>
            <p:ph idx="1"/>
          </p:nvPr>
        </p:nvSpPr>
        <p:spPr/>
        <p:txBody>
          <a:bodyPr/>
          <a:lstStyle/>
          <a:p>
            <a:pPr lvl="1"/>
            <a:endParaRPr lang="en-CA" sz="1800"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529" y="2016408"/>
            <a:ext cx="7800975"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529" y="4377225"/>
            <a:ext cx="7800975" cy="845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3690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052736"/>
            <a:ext cx="8507288" cy="794352"/>
          </a:xfrm>
        </p:spPr>
        <p:txBody>
          <a:bodyPr/>
          <a:lstStyle/>
          <a:p>
            <a:r>
              <a:rPr lang="en-CA" dirty="0" smtClean="0"/>
              <a:t>Interface Areas: BCTS’ Approach</a:t>
            </a:r>
            <a:endParaRPr lang="en-CA" dirty="0"/>
          </a:p>
        </p:txBody>
      </p:sp>
      <p:sp>
        <p:nvSpPr>
          <p:cNvPr id="3" name="Content Placeholder 2"/>
          <p:cNvSpPr>
            <a:spLocks noGrp="1"/>
          </p:cNvSpPr>
          <p:nvPr>
            <p:ph idx="1"/>
          </p:nvPr>
        </p:nvSpPr>
        <p:spPr/>
        <p:txBody>
          <a:bodyPr/>
          <a:lstStyle/>
          <a:p>
            <a:pPr indent="0">
              <a:buNone/>
            </a:pPr>
            <a:endParaRPr lang="en-CA" sz="1800" dirty="0" smtClean="0"/>
          </a:p>
          <a:p>
            <a:pPr indent="0">
              <a:buSzPct val="70000"/>
            </a:pPr>
            <a:endParaRPr lang="en-CA" dirty="0" smtClean="0"/>
          </a:p>
          <a:p>
            <a:pPr marL="0" indent="0">
              <a:buNone/>
            </a:pPr>
            <a:endParaRPr lang="en-CA" dirty="0"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636" y="1844824"/>
            <a:ext cx="6552728" cy="4509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8557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866360"/>
          </a:xfrm>
        </p:spPr>
        <p:txBody>
          <a:bodyPr/>
          <a:lstStyle/>
          <a:p>
            <a:r>
              <a:rPr lang="en-CA" dirty="0" smtClean="0"/>
              <a:t>Mt Elphinstone: Background</a:t>
            </a:r>
            <a:endParaRPr lang="en-CA"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1" y="1754564"/>
            <a:ext cx="7223292" cy="4482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56791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sz="2000" dirty="0" smtClean="0"/>
          </a:p>
        </p:txBody>
      </p:sp>
      <p:sp>
        <p:nvSpPr>
          <p:cNvPr id="4" name="Title 1"/>
          <p:cNvSpPr>
            <a:spLocks noGrp="1"/>
          </p:cNvSpPr>
          <p:nvPr>
            <p:ph type="title"/>
          </p:nvPr>
        </p:nvSpPr>
        <p:spPr>
          <a:xfrm>
            <a:off x="0" y="980728"/>
            <a:ext cx="9144000" cy="866360"/>
          </a:xfrm>
        </p:spPr>
        <p:txBody>
          <a:bodyPr/>
          <a:lstStyle/>
          <a:p>
            <a:r>
              <a:rPr lang="en-CA" dirty="0" smtClean="0"/>
              <a:t>Mt Elphinstone: Land Designations</a:t>
            </a:r>
            <a:endParaRPr lang="en-CA"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0623" y="1844823"/>
            <a:ext cx="6282754" cy="449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8479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868"/>
            <a:ext cx="9035392" cy="6868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5168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1082384"/>
          </a:xfrm>
        </p:spPr>
        <p:txBody>
          <a:bodyPr/>
          <a:lstStyle/>
          <a:p>
            <a:r>
              <a:rPr lang="en-CA" dirty="0" smtClean="0"/>
              <a:t>Mt. Elphinstone: Community Engagement</a:t>
            </a:r>
            <a:endParaRPr lang="en-CA" dirty="0"/>
          </a:p>
        </p:txBody>
      </p:sp>
      <p:sp>
        <p:nvSpPr>
          <p:cNvPr id="3" name="Content Placeholder 2"/>
          <p:cNvSpPr>
            <a:spLocks noGrp="1"/>
          </p:cNvSpPr>
          <p:nvPr>
            <p:ph idx="1"/>
          </p:nvPr>
        </p:nvSpPr>
        <p:spPr>
          <a:xfrm>
            <a:off x="179512" y="2348880"/>
            <a:ext cx="8507288" cy="3975720"/>
          </a:xfrm>
        </p:spPr>
        <p:txBody>
          <a:bodyPr/>
          <a:lstStyle/>
          <a:p>
            <a:pPr lvl="1"/>
            <a:endParaRPr lang="en-CA" dirty="0"/>
          </a:p>
          <a:p>
            <a:pPr lvl="1"/>
            <a:endParaRPr lang="en-CA" dirty="0" smtClean="0"/>
          </a:p>
          <a:p>
            <a:pPr marL="393700" lvl="1" indent="0">
              <a:buNone/>
            </a:pPr>
            <a:endParaRPr lang="en-CA"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3933056"/>
            <a:ext cx="4034160" cy="1961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4509121"/>
            <a:ext cx="4295594" cy="1421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8128" y="1803648"/>
            <a:ext cx="4646064" cy="1841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3992" y="2486821"/>
            <a:ext cx="3715767" cy="1884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87885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650336"/>
          </a:xfrm>
        </p:spPr>
        <p:txBody>
          <a:bodyPr/>
          <a:lstStyle/>
          <a:p>
            <a:r>
              <a:rPr lang="en-CA" dirty="0" smtClean="0"/>
              <a:t>Mt Elphinstone: Management</a:t>
            </a:r>
            <a:endParaRPr lang="en-CA" dirty="0"/>
          </a:p>
        </p:txBody>
      </p:sp>
      <p:sp>
        <p:nvSpPr>
          <p:cNvPr id="3" name="Content Placeholder 2"/>
          <p:cNvSpPr>
            <a:spLocks noGrp="1"/>
          </p:cNvSpPr>
          <p:nvPr>
            <p:ph idx="1"/>
          </p:nvPr>
        </p:nvSpPr>
        <p:spPr>
          <a:xfrm>
            <a:off x="457200" y="2060848"/>
            <a:ext cx="5770984" cy="4263752"/>
          </a:xfrm>
        </p:spPr>
        <p:txBody>
          <a:bodyPr/>
          <a:lstStyle/>
          <a:p>
            <a:endParaRPr lang="en-CA" sz="2000" dirty="0"/>
          </a:p>
        </p:txBody>
      </p:sp>
      <p:pic>
        <p:nvPicPr>
          <p:cNvPr id="6146" name="Picture 2" descr="\\SFP.IDIR.BCGOV\U164\AHOCKIN$\Profile\Desktop\photograp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1877771"/>
            <a:ext cx="2971784" cy="350953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772816"/>
            <a:ext cx="4824536" cy="4527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57987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4479776"/>
          </a:xfrm>
        </p:spPr>
        <p:txBody>
          <a:bodyPr/>
          <a:lstStyle/>
          <a:p>
            <a:pPr marL="0" indent="0">
              <a:buNone/>
            </a:pPr>
            <a:r>
              <a:rPr lang="en-CA" sz="2000" dirty="0" smtClean="0"/>
              <a:t/>
            </a:r>
            <a:br>
              <a:rPr lang="en-CA" sz="2000" dirty="0" smtClean="0"/>
            </a:br>
            <a:endParaRPr lang="en-CA" sz="2000" dirty="0" smtClean="0"/>
          </a:p>
        </p:txBody>
      </p:sp>
      <p:sp>
        <p:nvSpPr>
          <p:cNvPr id="6" name="Title 1"/>
          <p:cNvSpPr>
            <a:spLocks noGrp="1"/>
          </p:cNvSpPr>
          <p:nvPr>
            <p:ph type="title"/>
          </p:nvPr>
        </p:nvSpPr>
        <p:spPr>
          <a:xfrm>
            <a:off x="457200" y="980728"/>
            <a:ext cx="8229600" cy="866360"/>
          </a:xfrm>
        </p:spPr>
        <p:txBody>
          <a:bodyPr/>
          <a:lstStyle/>
          <a:p>
            <a:r>
              <a:rPr lang="en-CA" dirty="0" smtClean="0"/>
              <a:t>Mt Elphinstone: Management</a:t>
            </a:r>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825" y="1772816"/>
            <a:ext cx="7168350" cy="4556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70219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8229600" cy="866360"/>
          </a:xfrm>
        </p:spPr>
        <p:txBody>
          <a:bodyPr/>
          <a:lstStyle/>
          <a:p>
            <a:r>
              <a:rPr lang="en-CA" dirty="0" smtClean="0"/>
              <a:t>Mt. Elphinstone: Roads</a:t>
            </a:r>
            <a:endParaRPr lang="en-CA" dirty="0"/>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22356" y="1935163"/>
            <a:ext cx="6699288" cy="438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992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3074" name="Picture 2" descr="G:\BCTS\11000-EngineeringGeneral\bcit\IMG_51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4" y="0"/>
            <a:ext cx="9138076" cy="6865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988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2050" name="Picture 2" descr="G:\BCTS\11000-EngineeringGeneral\bcit\P93002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8264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5122" name="Picture 2" descr="G:\BCTS\11000-EngineeringGeneral\bcit\IMG_01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8222"/>
            <a:ext cx="9144000" cy="6829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8455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pic>
        <p:nvPicPr>
          <p:cNvPr id="1026" name="Picture 2" descr="G:\BCTS\11000-EngineeringGeneral\bcit\IMG_49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707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938368"/>
          </a:xfrm>
        </p:spPr>
        <p:txBody>
          <a:bodyPr/>
          <a:lstStyle/>
          <a:p>
            <a:pPr algn="ctr"/>
            <a:r>
              <a:rPr lang="en-CA" dirty="0" smtClean="0"/>
              <a:t>Questions?</a:t>
            </a:r>
            <a:endParaRPr lang="en-CA" dirty="0"/>
          </a:p>
        </p:txBody>
      </p:sp>
      <p:pic>
        <p:nvPicPr>
          <p:cNvPr id="9218" name="Picture 2" descr="Image result for funny ques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683955"/>
            <a:ext cx="5124822" cy="468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0343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asmine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1899</TotalTime>
  <Words>1218</Words>
  <Application>Microsoft Office PowerPoint</Application>
  <PresentationFormat>On-screen Show (4:3)</PresentationFormat>
  <Paragraphs>197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JasminePP</vt:lpstr>
      <vt:lpstr>BC Timber Sales Sustainable Forest Management Practices: Mt. Elphinstone   BCIT   March 1, 2018   </vt:lpstr>
      <vt:lpstr>Outline:</vt:lpstr>
      <vt:lpstr>Interface Areas: SFM</vt:lpstr>
      <vt:lpstr>Interface Areas: BCTS’ Approach</vt:lpstr>
      <vt:lpstr>Mt Elphinstone: Background</vt:lpstr>
      <vt:lpstr>Mt Elphinstone: Land Designations</vt:lpstr>
      <vt:lpstr>PowerPoint Presentation</vt:lpstr>
      <vt:lpstr>Mt. Elphinstone: Community Engagement</vt:lpstr>
      <vt:lpstr>Mt Elphinstone: Management</vt:lpstr>
      <vt:lpstr>Mt Elphinstone: Management</vt:lpstr>
      <vt:lpstr>Mt. Elphinstone: Roads</vt:lpstr>
      <vt:lpstr>PowerPoint Presentation</vt:lpstr>
      <vt:lpstr>PowerPoint Presentation</vt:lpstr>
      <vt:lpstr>PowerPoint Presentation</vt:lpstr>
      <vt:lpstr>PowerPoint Presentation</vt:lpstr>
      <vt:lpstr>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dc:title>
  <dc:creator>Kim Wilkinson</dc:creator>
  <cp:lastModifiedBy>Rietman, Andrea FLNR:EX</cp:lastModifiedBy>
  <cp:revision>107</cp:revision>
  <cp:lastPrinted>2018-03-12T20:43:21Z</cp:lastPrinted>
  <dcterms:created xsi:type="dcterms:W3CDTF">2017-09-28T00:28:16Z</dcterms:created>
  <dcterms:modified xsi:type="dcterms:W3CDTF">2018-03-12T20:48:51Z</dcterms:modified>
</cp:coreProperties>
</file>